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75" r:id="rId5"/>
    <p:sldId id="265" r:id="rId6"/>
    <p:sldId id="266" r:id="rId7"/>
    <p:sldId id="277" r:id="rId8"/>
    <p:sldId id="261" r:id="rId9"/>
    <p:sldId id="262" r:id="rId10"/>
    <p:sldId id="272" r:id="rId11"/>
    <p:sldId id="267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6DC5-B2F4-4DD7-B09E-4AF753209B35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8B1-30AC-4DF3-A07C-FE360FAC2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6DC5-B2F4-4DD7-B09E-4AF753209B35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8B1-30AC-4DF3-A07C-FE360FAC2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6DC5-B2F4-4DD7-B09E-4AF753209B35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8B1-30AC-4DF3-A07C-FE360FAC2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6DC5-B2F4-4DD7-B09E-4AF753209B35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8B1-30AC-4DF3-A07C-FE360FAC2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6DC5-B2F4-4DD7-B09E-4AF753209B35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8B1-30AC-4DF3-A07C-FE360FAC2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6DC5-B2F4-4DD7-B09E-4AF753209B35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8B1-30AC-4DF3-A07C-FE360FAC2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6DC5-B2F4-4DD7-B09E-4AF753209B35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8B1-30AC-4DF3-A07C-FE360FAC2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6DC5-B2F4-4DD7-B09E-4AF753209B35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8B1-30AC-4DF3-A07C-FE360FAC2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6DC5-B2F4-4DD7-B09E-4AF753209B35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8B1-30AC-4DF3-A07C-FE360FAC2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6DC5-B2F4-4DD7-B09E-4AF753209B35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8B1-30AC-4DF3-A07C-FE360FAC2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6DC5-B2F4-4DD7-B09E-4AF753209B35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8B1-30AC-4DF3-A07C-FE360FAC2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66DC5-B2F4-4DD7-B09E-4AF753209B35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208B1-30AC-4DF3-A07C-FE360FAC2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OERA Service </a:t>
            </a:r>
            <a:r>
              <a:rPr lang="en-US" dirty="0" smtClean="0"/>
              <a:t>Message Requests </a:t>
            </a:r>
            <a:r>
              <a:rPr lang="en-US" dirty="0" smtClean="0"/>
              <a:t>and Responses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3200400" y="2971800"/>
            <a:ext cx="5562600" cy="838200"/>
            <a:chOff x="3048000" y="1676400"/>
            <a:chExt cx="5562600" cy="838200"/>
          </a:xfrm>
        </p:grpSpPr>
        <p:sp>
          <p:nvSpPr>
            <p:cNvPr id="84" name="Rectangle 83"/>
            <p:cNvSpPr/>
            <p:nvPr/>
          </p:nvSpPr>
          <p:spPr>
            <a:xfrm>
              <a:off x="3048000" y="1676400"/>
              <a:ext cx="5562600" cy="838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27"/>
            <p:cNvGrpSpPr/>
            <p:nvPr/>
          </p:nvGrpSpPr>
          <p:grpSpPr>
            <a:xfrm>
              <a:off x="3200400" y="1752600"/>
              <a:ext cx="1752600" cy="685800"/>
              <a:chOff x="4572000" y="2819400"/>
              <a:chExt cx="1752600" cy="685800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4572000" y="2819400"/>
                <a:ext cx="1752600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dirty="0" err="1" smtClean="0"/>
                  <a:t>IServiceProvider</a:t>
                </a:r>
                <a:endParaRPr lang="en-US" dirty="0" smtClean="0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4572000" y="3124200"/>
                <a:ext cx="1752600" cy="381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service adapter</a:t>
                </a:r>
              </a:p>
            </p:txBody>
          </p:sp>
        </p:grpSp>
        <p:sp>
          <p:nvSpPr>
            <p:cNvPr id="86" name="Rounded Rectangle 85"/>
            <p:cNvSpPr/>
            <p:nvPr/>
          </p:nvSpPr>
          <p:spPr>
            <a:xfrm>
              <a:off x="5867400" y="2057400"/>
              <a:ext cx="2667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service_interface.p</a:t>
              </a:r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queries reopen &amp; notify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743200" y="1600200"/>
            <a:ext cx="2667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message </a:t>
            </a:r>
            <a:br>
              <a:rPr lang="en-US" dirty="0" smtClean="0"/>
            </a:br>
            <a:r>
              <a:rPr lang="en-US" dirty="0" smtClean="0"/>
              <a:t>manager</a:t>
            </a:r>
          </a:p>
        </p:txBody>
      </p:sp>
      <p:grpSp>
        <p:nvGrpSpPr>
          <p:cNvPr id="3" name="Group 26"/>
          <p:cNvGrpSpPr/>
          <p:nvPr/>
        </p:nvGrpSpPr>
        <p:grpSpPr>
          <a:xfrm>
            <a:off x="7010400" y="5257800"/>
            <a:ext cx="1752600" cy="914400"/>
            <a:chOff x="6248400" y="1676400"/>
            <a:chExt cx="17526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6248400" y="1981200"/>
              <a:ext cx="1752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business component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248400" y="1676400"/>
              <a:ext cx="1752600" cy="3048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err="1" smtClean="0"/>
                <a:t>IServiceProvider</a:t>
              </a:r>
              <a:endParaRPr lang="en-US" dirty="0" smtClean="0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6172200" y="4267200"/>
            <a:ext cx="2667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message manager</a:t>
            </a:r>
          </a:p>
        </p:txBody>
      </p:sp>
      <p:sp>
        <p:nvSpPr>
          <p:cNvPr id="41" name="Pentagon 40"/>
          <p:cNvSpPr/>
          <p:nvPr/>
        </p:nvSpPr>
        <p:spPr>
          <a:xfrm flipH="1">
            <a:off x="6248400" y="4800600"/>
            <a:ext cx="1676400" cy="381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 </a:t>
            </a:r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43" name="Down Arrow 42"/>
          <p:cNvSpPr/>
          <p:nvPr/>
        </p:nvSpPr>
        <p:spPr>
          <a:xfrm flipV="1">
            <a:off x="8382000" y="3886200"/>
            <a:ext cx="304800" cy="533400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 flipV="1">
            <a:off x="7772400" y="4648200"/>
            <a:ext cx="304800" cy="533400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57200" y="1219200"/>
            <a:ext cx="21336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Client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00800" y="1295400"/>
            <a:ext cx="21336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Server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943600" y="1219200"/>
            <a:ext cx="3048000" cy="54102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04801" y="152400"/>
            <a:ext cx="7696199" cy="457200"/>
            <a:chOff x="304801" y="152400"/>
            <a:chExt cx="7696199" cy="457200"/>
          </a:xfrm>
        </p:grpSpPr>
        <p:sp>
          <p:nvSpPr>
            <p:cNvPr id="49" name="Down Arrow 48"/>
            <p:cNvSpPr/>
            <p:nvPr/>
          </p:nvSpPr>
          <p:spPr>
            <a:xfrm rot="5400000" flipV="1">
              <a:off x="733224" y="-276023"/>
              <a:ext cx="438553" cy="1295400"/>
            </a:xfrm>
            <a:prstGeom prst="downArrow">
              <a:avLst>
                <a:gd name="adj1" fmla="val 55608"/>
                <a:gd name="adj2" fmla="val 50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Publish</a:t>
              </a:r>
              <a:endParaRPr lang="en-US" dirty="0"/>
            </a:p>
          </p:txBody>
        </p:sp>
        <p:sp>
          <p:nvSpPr>
            <p:cNvPr id="51" name="Down Arrow 50"/>
            <p:cNvSpPr/>
            <p:nvPr/>
          </p:nvSpPr>
          <p:spPr>
            <a:xfrm rot="5400000" flipV="1">
              <a:off x="2362200" y="-304800"/>
              <a:ext cx="457200" cy="1371600"/>
            </a:xfrm>
            <a:prstGeom prst="downArrow">
              <a:avLst>
                <a:gd name="adj1" fmla="val 55608"/>
                <a:gd name="adj2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429000" y="228600"/>
              <a:ext cx="12954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smtClean="0">
                  <a:solidFill>
                    <a:schemeClr val="dk1"/>
                  </a:solidFill>
                </a:rPr>
                <a:t>Interface</a:t>
              </a:r>
              <a:endParaRPr lang="en-US" dirty="0">
                <a:solidFill>
                  <a:schemeClr val="dk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4953000" y="228600"/>
              <a:ext cx="30480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service messages, objects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Freeform 36"/>
          <p:cNvSpPr/>
          <p:nvPr/>
        </p:nvSpPr>
        <p:spPr>
          <a:xfrm>
            <a:off x="5276316" y="1447800"/>
            <a:ext cx="743484" cy="5181600"/>
          </a:xfrm>
          <a:custGeom>
            <a:avLst/>
            <a:gdLst>
              <a:gd name="connsiteX0" fmla="*/ 0 w 743484"/>
              <a:gd name="connsiteY0" fmla="*/ 0 h 4948015"/>
              <a:gd name="connsiteX1" fmla="*/ 512748 w 743484"/>
              <a:gd name="connsiteY1" fmla="*/ 418744 h 4948015"/>
              <a:gd name="connsiteX2" fmla="*/ 119641 w 743484"/>
              <a:gd name="connsiteY2" fmla="*/ 1290415 h 4948015"/>
              <a:gd name="connsiteX3" fmla="*/ 555477 w 743484"/>
              <a:gd name="connsiteY3" fmla="*/ 2085174 h 4948015"/>
              <a:gd name="connsiteX4" fmla="*/ 213645 w 743484"/>
              <a:gd name="connsiteY4" fmla="*/ 3042303 h 4948015"/>
              <a:gd name="connsiteX5" fmla="*/ 700755 w 743484"/>
              <a:gd name="connsiteY5" fmla="*/ 3708875 h 4948015"/>
              <a:gd name="connsiteX6" fmla="*/ 470019 w 743484"/>
              <a:gd name="connsiteY6" fmla="*/ 4486542 h 4948015"/>
              <a:gd name="connsiteX7" fmla="*/ 726393 w 743484"/>
              <a:gd name="connsiteY7" fmla="*/ 4948015 h 494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484" h="4948015">
                <a:moveTo>
                  <a:pt x="0" y="0"/>
                </a:moveTo>
                <a:cubicBezTo>
                  <a:pt x="246404" y="101837"/>
                  <a:pt x="492808" y="203675"/>
                  <a:pt x="512748" y="418744"/>
                </a:cubicBezTo>
                <a:cubicBezTo>
                  <a:pt x="532688" y="633813"/>
                  <a:pt x="112520" y="1012677"/>
                  <a:pt x="119641" y="1290415"/>
                </a:cubicBezTo>
                <a:cubicBezTo>
                  <a:pt x="126763" y="1568153"/>
                  <a:pt x="539810" y="1793193"/>
                  <a:pt x="555477" y="2085174"/>
                </a:cubicBezTo>
                <a:cubicBezTo>
                  <a:pt x="571144" y="2377155"/>
                  <a:pt x="189432" y="2771686"/>
                  <a:pt x="213645" y="3042303"/>
                </a:cubicBezTo>
                <a:cubicBezTo>
                  <a:pt x="237858" y="3312920"/>
                  <a:pt x="658026" y="3468169"/>
                  <a:pt x="700755" y="3708875"/>
                </a:cubicBezTo>
                <a:cubicBezTo>
                  <a:pt x="743484" y="3949581"/>
                  <a:pt x="465746" y="4280019"/>
                  <a:pt x="470019" y="4486542"/>
                </a:cubicBezTo>
                <a:cubicBezTo>
                  <a:pt x="474292" y="4693065"/>
                  <a:pt x="600342" y="4820540"/>
                  <a:pt x="726393" y="4948015"/>
                </a:cubicBezTo>
              </a:path>
            </a:pathLst>
          </a:cu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381000" y="1828800"/>
            <a:ext cx="2133600" cy="1371600"/>
            <a:chOff x="381000" y="1828800"/>
            <a:chExt cx="2133600" cy="1371600"/>
          </a:xfrm>
        </p:grpSpPr>
        <p:sp>
          <p:nvSpPr>
            <p:cNvPr id="62" name="Rounded Rectangle 61"/>
            <p:cNvSpPr/>
            <p:nvPr/>
          </p:nvSpPr>
          <p:spPr>
            <a:xfrm>
              <a:off x="381000" y="2438400"/>
              <a:ext cx="213360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presenter</a:t>
              </a:r>
              <a:endParaRPr lang="en-US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81000" y="2133600"/>
              <a:ext cx="21336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err="1" smtClean="0"/>
                <a:t>IMessageConsumer</a:t>
              </a:r>
              <a:endParaRPr lang="en-US" dirty="0" smtClean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81000" y="1828800"/>
              <a:ext cx="21336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err="1" smtClean="0"/>
                <a:t>IQueryEventHandler</a:t>
              </a:r>
              <a:endParaRPr lang="en-US" dirty="0" smtClean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04800" y="3962400"/>
            <a:ext cx="2438400" cy="2209800"/>
            <a:chOff x="304800" y="3962400"/>
            <a:chExt cx="2438400" cy="2209800"/>
          </a:xfrm>
        </p:grpSpPr>
        <p:sp>
          <p:nvSpPr>
            <p:cNvPr id="70" name="Rectangle 69"/>
            <p:cNvSpPr/>
            <p:nvPr/>
          </p:nvSpPr>
          <p:spPr>
            <a:xfrm>
              <a:off x="304800" y="3962400"/>
              <a:ext cx="2438400" cy="2209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31"/>
            <p:cNvGrpSpPr/>
            <p:nvPr/>
          </p:nvGrpSpPr>
          <p:grpSpPr>
            <a:xfrm>
              <a:off x="457200" y="4038600"/>
              <a:ext cx="2057400" cy="685800"/>
              <a:chOff x="1676400" y="3048000"/>
              <a:chExt cx="2057400" cy="685800"/>
            </a:xfrm>
          </p:grpSpPr>
          <p:sp>
            <p:nvSpPr>
              <p:cNvPr id="91" name="Rounded Rectangle 4"/>
              <p:cNvSpPr/>
              <p:nvPr/>
            </p:nvSpPr>
            <p:spPr>
              <a:xfrm>
                <a:off x="1676400" y="3352800"/>
                <a:ext cx="2057400" cy="381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</a:t>
                </a: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1676400" y="3048000"/>
                <a:ext cx="2057400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IMessageConsumer</a:t>
                </a:r>
                <a:endParaRPr lang="en-US" dirty="0" smtClean="0"/>
              </a:p>
            </p:txBody>
          </p:sp>
        </p:grpSp>
        <p:grpSp>
          <p:nvGrpSpPr>
            <p:cNvPr id="72" name="Group 30"/>
            <p:cNvGrpSpPr/>
            <p:nvPr/>
          </p:nvGrpSpPr>
          <p:grpSpPr>
            <a:xfrm>
              <a:off x="457200" y="5410200"/>
              <a:ext cx="2133600" cy="609600"/>
              <a:chOff x="1905000" y="1828800"/>
              <a:chExt cx="2133600" cy="609600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1905000" y="2133600"/>
                <a:ext cx="21336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 queries</a:t>
                </a: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1905000" y="1828800"/>
                <a:ext cx="2133600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dirty="0" err="1" smtClean="0"/>
                  <a:t>IModelEventHandler</a:t>
                </a:r>
                <a:endParaRPr lang="en-US" dirty="0" smtClean="0"/>
              </a:p>
            </p:txBody>
          </p:sp>
        </p:grpSp>
      </p:grpSp>
      <p:sp>
        <p:nvSpPr>
          <p:cNvPr id="68" name="Down Arrow 67"/>
          <p:cNvSpPr/>
          <p:nvPr/>
        </p:nvSpPr>
        <p:spPr>
          <a:xfrm rot="10800000">
            <a:off x="1295400" y="3276600"/>
            <a:ext cx="304800" cy="2133600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ine Callout 1 (Border and Accent Bar) 52"/>
          <p:cNvSpPr/>
          <p:nvPr/>
        </p:nvSpPr>
        <p:spPr>
          <a:xfrm>
            <a:off x="6705600" y="3505200"/>
            <a:ext cx="1981200" cy="2209800"/>
          </a:xfrm>
          <a:prstGeom prst="accentBorderCallout1">
            <a:avLst>
              <a:gd name="adj1" fmla="val 18750"/>
              <a:gd name="adj2" fmla="val -8333"/>
              <a:gd name="adj3" fmla="val 70408"/>
              <a:gd name="adj4" fmla="val -24673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>
            <a:normAutofit fontScale="850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Model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reopens any queries it needs to. This publishes the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IQuery:QueryOpened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event.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Presenter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listens to this event and notifies the View (and anyone else who might be interested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“Opportunities”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4983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[OK] Service </a:t>
            </a:r>
            <a:r>
              <a:rPr lang="en-US" dirty="0" smtClean="0"/>
              <a:t>message serialization</a:t>
            </a:r>
          </a:p>
          <a:p>
            <a:pPr lvl="1"/>
            <a:r>
              <a:rPr lang="en-US" dirty="0" smtClean="0"/>
              <a:t>Default binary protocol; use JSON?</a:t>
            </a:r>
          </a:p>
          <a:p>
            <a:pPr lvl="1"/>
            <a:r>
              <a:rPr lang="en-US" dirty="0" smtClean="0"/>
              <a:t>Cost, ease-of-understanding</a:t>
            </a:r>
          </a:p>
          <a:p>
            <a:r>
              <a:rPr lang="en-US" dirty="0" err="1" smtClean="0"/>
              <a:t>ModelEventHandler</a:t>
            </a:r>
            <a:endParaRPr lang="en-US" dirty="0" smtClean="0"/>
          </a:p>
          <a:p>
            <a:pPr lvl="1"/>
            <a:r>
              <a:rPr lang="en-US" dirty="0" smtClean="0"/>
              <a:t>Separate client (add, save, delete, navigate) and server (fetch, commit) events?</a:t>
            </a:r>
          </a:p>
          <a:p>
            <a:pPr lvl="1"/>
            <a:r>
              <a:rPr lang="en-US" dirty="0" smtClean="0"/>
              <a:t>Does presenter need it?</a:t>
            </a:r>
          </a:p>
          <a:p>
            <a:r>
              <a:rPr lang="en-US" dirty="0" err="1" smtClean="0"/>
              <a:t>IModelEvents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generalised</a:t>
            </a:r>
            <a:r>
              <a:rPr lang="en-US" dirty="0" smtClean="0"/>
              <a:t> pattern for events? I&lt;component&gt;</a:t>
            </a:r>
            <a:r>
              <a:rPr lang="en-US" dirty="0" err="1" smtClean="0"/>
              <a:t>EventHandler</a:t>
            </a:r>
            <a:r>
              <a:rPr lang="en-US" dirty="0" smtClean="0"/>
              <a:t> and I&lt;component&gt;Event </a:t>
            </a:r>
          </a:p>
          <a:p>
            <a:pPr lvl="1"/>
            <a:r>
              <a:rPr lang="en-US" dirty="0" smtClean="0"/>
              <a:t>Split server &amp; client?</a:t>
            </a:r>
          </a:p>
          <a:p>
            <a:r>
              <a:rPr lang="en-US" dirty="0" smtClean="0"/>
              <a:t>[NO] Allow </a:t>
            </a:r>
            <a:r>
              <a:rPr lang="en-US" dirty="0" smtClean="0"/>
              <a:t>response-less requests?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“save”: do we care if everything is OK?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/>
          <p:nvPr/>
        </p:nvGrpSpPr>
        <p:grpSpPr>
          <a:xfrm>
            <a:off x="304800" y="3962400"/>
            <a:ext cx="2438400" cy="2209800"/>
            <a:chOff x="304800" y="3962400"/>
            <a:chExt cx="2438400" cy="2209800"/>
          </a:xfrm>
        </p:grpSpPr>
        <p:sp>
          <p:nvSpPr>
            <p:cNvPr id="64" name="Rectangle 63"/>
            <p:cNvSpPr/>
            <p:nvPr/>
          </p:nvSpPr>
          <p:spPr>
            <a:xfrm>
              <a:off x="304800" y="3962400"/>
              <a:ext cx="2438400" cy="2209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1"/>
            <p:cNvGrpSpPr/>
            <p:nvPr/>
          </p:nvGrpSpPr>
          <p:grpSpPr>
            <a:xfrm>
              <a:off x="457200" y="4038600"/>
              <a:ext cx="2057400" cy="685800"/>
              <a:chOff x="1676400" y="3048000"/>
              <a:chExt cx="2057400" cy="685800"/>
            </a:xfrm>
          </p:grpSpPr>
          <p:sp>
            <p:nvSpPr>
              <p:cNvPr id="70" name="Rounded Rectangle 4"/>
              <p:cNvSpPr/>
              <p:nvPr/>
            </p:nvSpPr>
            <p:spPr>
              <a:xfrm>
                <a:off x="1676400" y="3352800"/>
                <a:ext cx="2057400" cy="381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</a:t>
                </a:r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1676400" y="3048000"/>
                <a:ext cx="2057400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IMessageConsumer</a:t>
                </a:r>
                <a:endParaRPr lang="en-US" dirty="0" smtClean="0"/>
              </a:p>
            </p:txBody>
          </p:sp>
        </p:grpSp>
        <p:grpSp>
          <p:nvGrpSpPr>
            <p:cNvPr id="5" name="Group 30"/>
            <p:cNvGrpSpPr/>
            <p:nvPr/>
          </p:nvGrpSpPr>
          <p:grpSpPr>
            <a:xfrm>
              <a:off x="457200" y="5410200"/>
              <a:ext cx="2133600" cy="609600"/>
              <a:chOff x="1905000" y="1828800"/>
              <a:chExt cx="2133600" cy="609600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1905000" y="2133600"/>
                <a:ext cx="21336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 queries</a:t>
                </a: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1905000" y="1828800"/>
                <a:ext cx="2133600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dirty="0" err="1" smtClean="0"/>
                  <a:t>IModelEventHandler</a:t>
                </a:r>
                <a:endParaRPr lang="en-US" dirty="0" smtClean="0"/>
              </a:p>
            </p:txBody>
          </p:sp>
        </p:grpSp>
      </p:grpSp>
      <p:grpSp>
        <p:nvGrpSpPr>
          <p:cNvPr id="6" name="Group 84"/>
          <p:cNvGrpSpPr/>
          <p:nvPr/>
        </p:nvGrpSpPr>
        <p:grpSpPr>
          <a:xfrm>
            <a:off x="3200400" y="2971800"/>
            <a:ext cx="5562600" cy="838200"/>
            <a:chOff x="3048000" y="1676400"/>
            <a:chExt cx="5562600" cy="838200"/>
          </a:xfrm>
        </p:grpSpPr>
        <p:sp>
          <p:nvSpPr>
            <p:cNvPr id="86" name="Rectangle 85"/>
            <p:cNvSpPr/>
            <p:nvPr/>
          </p:nvSpPr>
          <p:spPr>
            <a:xfrm>
              <a:off x="3048000" y="1676400"/>
              <a:ext cx="5562600" cy="838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27"/>
            <p:cNvGrpSpPr/>
            <p:nvPr/>
          </p:nvGrpSpPr>
          <p:grpSpPr>
            <a:xfrm>
              <a:off x="3200400" y="1752600"/>
              <a:ext cx="1752600" cy="685800"/>
              <a:chOff x="4572000" y="2819400"/>
              <a:chExt cx="1752600" cy="685800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4572000" y="2819400"/>
                <a:ext cx="1752600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dirty="0" err="1" smtClean="0"/>
                  <a:t>IServiceProvider</a:t>
                </a:r>
                <a:endParaRPr lang="en-US" dirty="0" smtClean="0"/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4572000" y="3124200"/>
                <a:ext cx="1752600" cy="381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service adapter</a:t>
                </a:r>
              </a:p>
            </p:txBody>
          </p:sp>
        </p:grpSp>
        <p:sp>
          <p:nvSpPr>
            <p:cNvPr id="88" name="Rounded Rectangle 87"/>
            <p:cNvSpPr/>
            <p:nvPr/>
          </p:nvSpPr>
          <p:spPr>
            <a:xfrm>
              <a:off x="5867400" y="2057400"/>
              <a:ext cx="2667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service_interface.p</a:t>
              </a:r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DEPR Client-side </a:t>
            </a:r>
            <a:r>
              <a:rPr lang="en-US" dirty="0" smtClean="0"/>
              <a:t>SMM completes request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743200" y="1600200"/>
            <a:ext cx="2667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message </a:t>
            </a:r>
            <a:br>
              <a:rPr lang="en-US" dirty="0" smtClean="0"/>
            </a:br>
            <a:r>
              <a:rPr lang="en-US" dirty="0" smtClean="0"/>
              <a:t>manager</a:t>
            </a:r>
          </a:p>
        </p:txBody>
      </p:sp>
      <p:grpSp>
        <p:nvGrpSpPr>
          <p:cNvPr id="8" name="Group 26"/>
          <p:cNvGrpSpPr/>
          <p:nvPr/>
        </p:nvGrpSpPr>
        <p:grpSpPr>
          <a:xfrm>
            <a:off x="7010400" y="5257800"/>
            <a:ext cx="1752600" cy="914400"/>
            <a:chOff x="6248400" y="1676400"/>
            <a:chExt cx="17526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6248400" y="1981200"/>
              <a:ext cx="1752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business component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248400" y="1676400"/>
              <a:ext cx="1752600" cy="3048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err="1" smtClean="0"/>
                <a:t>IServiceProvider</a:t>
              </a:r>
              <a:endParaRPr lang="en-US" dirty="0" smtClean="0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6172200" y="4267200"/>
            <a:ext cx="2667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message manager</a:t>
            </a:r>
          </a:p>
        </p:txBody>
      </p:sp>
      <p:sp>
        <p:nvSpPr>
          <p:cNvPr id="41" name="Pentagon 40"/>
          <p:cNvSpPr/>
          <p:nvPr/>
        </p:nvSpPr>
        <p:spPr>
          <a:xfrm flipH="1">
            <a:off x="6248400" y="4800600"/>
            <a:ext cx="1676400" cy="381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 </a:t>
            </a:r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43" name="Down Arrow 42"/>
          <p:cNvSpPr/>
          <p:nvPr/>
        </p:nvSpPr>
        <p:spPr>
          <a:xfrm flipV="1">
            <a:off x="8382000" y="3886200"/>
            <a:ext cx="304800" cy="533400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 flipV="1">
            <a:off x="7772400" y="4648200"/>
            <a:ext cx="304800" cy="533400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57200" y="1219200"/>
            <a:ext cx="21336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Client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00800" y="1295400"/>
            <a:ext cx="21336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Server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Down Arrow 58"/>
          <p:cNvSpPr/>
          <p:nvPr/>
        </p:nvSpPr>
        <p:spPr>
          <a:xfrm rot="13617929" flipV="1">
            <a:off x="2760752" y="2117027"/>
            <a:ext cx="304800" cy="805941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943600" y="1219200"/>
            <a:ext cx="3048000" cy="54102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ine Callout 1 (Border and Accent Bar) 44"/>
          <p:cNvSpPr/>
          <p:nvPr/>
        </p:nvSpPr>
        <p:spPr>
          <a:xfrm>
            <a:off x="6705600" y="1295400"/>
            <a:ext cx="1981200" cy="3352800"/>
          </a:xfrm>
          <a:prstGeom prst="accentBorderCallout1">
            <a:avLst>
              <a:gd name="adj1" fmla="val 18750"/>
              <a:gd name="adj2" fmla="val -8333"/>
              <a:gd name="adj3" fmla="val 41141"/>
              <a:gd name="adj4" fmla="val -18203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Once all response messages have been processed, the message requestor is notified. This is the presenter in this case; it notifies the Models that all requests are done. At this point we’re done with the bundle and it’ll be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GC’ed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914400" y="3276600"/>
            <a:ext cx="304800" cy="609600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/>
          <p:cNvSpPr/>
          <p:nvPr/>
        </p:nvSpPr>
        <p:spPr>
          <a:xfrm>
            <a:off x="1219200" y="3276600"/>
            <a:ext cx="304800" cy="609600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>
            <a:off x="1524000" y="3276600"/>
            <a:ext cx="304800" cy="609600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ine Callout 1 (Border and Accent Bar) 52"/>
          <p:cNvSpPr/>
          <p:nvPr/>
        </p:nvSpPr>
        <p:spPr>
          <a:xfrm>
            <a:off x="6705600" y="5257800"/>
            <a:ext cx="1981200" cy="1066800"/>
          </a:xfrm>
          <a:prstGeom prst="accentBorderCallout1">
            <a:avLst>
              <a:gd name="adj1" fmla="val 18750"/>
              <a:gd name="adj2" fmla="val -8333"/>
              <a:gd name="adj3" fmla="val 9416"/>
              <a:gd name="adj4" fmla="val -19152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Model reopens any queries it needs to.</a:t>
            </a:r>
          </a:p>
        </p:txBody>
      </p:sp>
      <p:sp>
        <p:nvSpPr>
          <p:cNvPr id="60" name="Down Arrow 59"/>
          <p:cNvSpPr/>
          <p:nvPr/>
        </p:nvSpPr>
        <p:spPr>
          <a:xfrm>
            <a:off x="1066800" y="4953000"/>
            <a:ext cx="304800" cy="304800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>
            <a:off x="1371600" y="4953000"/>
            <a:ext cx="304800" cy="304800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1676400" y="4953000"/>
            <a:ext cx="304800" cy="304800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49"/>
          <p:cNvGrpSpPr/>
          <p:nvPr/>
        </p:nvGrpSpPr>
        <p:grpSpPr>
          <a:xfrm>
            <a:off x="304801" y="152400"/>
            <a:ext cx="7696199" cy="457200"/>
            <a:chOff x="304801" y="152400"/>
            <a:chExt cx="7696199" cy="457200"/>
          </a:xfrm>
        </p:grpSpPr>
        <p:sp>
          <p:nvSpPr>
            <p:cNvPr id="52" name="Down Arrow 51"/>
            <p:cNvSpPr/>
            <p:nvPr/>
          </p:nvSpPr>
          <p:spPr>
            <a:xfrm rot="5400000" flipV="1">
              <a:off x="733224" y="-276023"/>
              <a:ext cx="438553" cy="1295400"/>
            </a:xfrm>
            <a:prstGeom prst="downArrow">
              <a:avLst>
                <a:gd name="adj1" fmla="val 55608"/>
                <a:gd name="adj2" fmla="val 50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Publish</a:t>
              </a:r>
              <a:endParaRPr lang="en-US" dirty="0"/>
            </a:p>
          </p:txBody>
        </p:sp>
        <p:sp>
          <p:nvSpPr>
            <p:cNvPr id="54" name="Down Arrow 53"/>
            <p:cNvSpPr/>
            <p:nvPr/>
          </p:nvSpPr>
          <p:spPr>
            <a:xfrm rot="5400000" flipV="1">
              <a:off x="2362200" y="-304800"/>
              <a:ext cx="457200" cy="1371600"/>
            </a:xfrm>
            <a:prstGeom prst="downArrow">
              <a:avLst>
                <a:gd name="adj1" fmla="val 55608"/>
                <a:gd name="adj2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429000" y="228600"/>
              <a:ext cx="12954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smtClean="0">
                  <a:solidFill>
                    <a:schemeClr val="dk1"/>
                  </a:solidFill>
                </a:rPr>
                <a:t>Interface</a:t>
              </a:r>
              <a:endParaRPr lang="en-US" dirty="0">
                <a:solidFill>
                  <a:schemeClr val="dk1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4953000" y="228600"/>
              <a:ext cx="30480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service messages, objects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80"/>
          <p:cNvGrpSpPr/>
          <p:nvPr/>
        </p:nvGrpSpPr>
        <p:grpSpPr>
          <a:xfrm>
            <a:off x="381000" y="1828800"/>
            <a:ext cx="2133600" cy="1371600"/>
            <a:chOff x="381000" y="1828800"/>
            <a:chExt cx="2133600" cy="1371600"/>
          </a:xfrm>
        </p:grpSpPr>
        <p:sp>
          <p:nvSpPr>
            <p:cNvPr id="82" name="Rounded Rectangle 81"/>
            <p:cNvSpPr/>
            <p:nvPr/>
          </p:nvSpPr>
          <p:spPr>
            <a:xfrm>
              <a:off x="381000" y="2438400"/>
              <a:ext cx="213360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presenter</a:t>
              </a:r>
              <a:endParaRPr lang="en-US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81000" y="2133600"/>
              <a:ext cx="21336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err="1" smtClean="0"/>
                <a:t>IMessageRequestor</a:t>
              </a:r>
              <a:endParaRPr lang="en-US" dirty="0" smtClean="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81000" y="1828800"/>
              <a:ext cx="21336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err="1" smtClean="0"/>
                <a:t>IModelEventHandler</a:t>
              </a:r>
              <a:endParaRPr lang="en-US" dirty="0" smtClean="0"/>
            </a:p>
          </p:txBody>
        </p:sp>
      </p:grpSp>
      <p:sp>
        <p:nvSpPr>
          <p:cNvPr id="37" name="Freeform 36"/>
          <p:cNvSpPr/>
          <p:nvPr/>
        </p:nvSpPr>
        <p:spPr>
          <a:xfrm>
            <a:off x="5276316" y="1447800"/>
            <a:ext cx="743484" cy="5181600"/>
          </a:xfrm>
          <a:custGeom>
            <a:avLst/>
            <a:gdLst>
              <a:gd name="connsiteX0" fmla="*/ 0 w 743484"/>
              <a:gd name="connsiteY0" fmla="*/ 0 h 4948015"/>
              <a:gd name="connsiteX1" fmla="*/ 512748 w 743484"/>
              <a:gd name="connsiteY1" fmla="*/ 418744 h 4948015"/>
              <a:gd name="connsiteX2" fmla="*/ 119641 w 743484"/>
              <a:gd name="connsiteY2" fmla="*/ 1290415 h 4948015"/>
              <a:gd name="connsiteX3" fmla="*/ 555477 w 743484"/>
              <a:gd name="connsiteY3" fmla="*/ 2085174 h 4948015"/>
              <a:gd name="connsiteX4" fmla="*/ 213645 w 743484"/>
              <a:gd name="connsiteY4" fmla="*/ 3042303 h 4948015"/>
              <a:gd name="connsiteX5" fmla="*/ 700755 w 743484"/>
              <a:gd name="connsiteY5" fmla="*/ 3708875 h 4948015"/>
              <a:gd name="connsiteX6" fmla="*/ 470019 w 743484"/>
              <a:gd name="connsiteY6" fmla="*/ 4486542 h 4948015"/>
              <a:gd name="connsiteX7" fmla="*/ 726393 w 743484"/>
              <a:gd name="connsiteY7" fmla="*/ 4948015 h 494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484" h="4948015">
                <a:moveTo>
                  <a:pt x="0" y="0"/>
                </a:moveTo>
                <a:cubicBezTo>
                  <a:pt x="246404" y="101837"/>
                  <a:pt x="492808" y="203675"/>
                  <a:pt x="512748" y="418744"/>
                </a:cubicBezTo>
                <a:cubicBezTo>
                  <a:pt x="532688" y="633813"/>
                  <a:pt x="112520" y="1012677"/>
                  <a:pt x="119641" y="1290415"/>
                </a:cubicBezTo>
                <a:cubicBezTo>
                  <a:pt x="126763" y="1568153"/>
                  <a:pt x="539810" y="1793193"/>
                  <a:pt x="555477" y="2085174"/>
                </a:cubicBezTo>
                <a:cubicBezTo>
                  <a:pt x="571144" y="2377155"/>
                  <a:pt x="189432" y="2771686"/>
                  <a:pt x="213645" y="3042303"/>
                </a:cubicBezTo>
                <a:cubicBezTo>
                  <a:pt x="237858" y="3312920"/>
                  <a:pt x="658026" y="3468169"/>
                  <a:pt x="700755" y="3708875"/>
                </a:cubicBezTo>
                <a:cubicBezTo>
                  <a:pt x="743484" y="3949581"/>
                  <a:pt x="465746" y="4280019"/>
                  <a:pt x="470019" y="4486542"/>
                </a:cubicBezTo>
                <a:cubicBezTo>
                  <a:pt x="474292" y="4693065"/>
                  <a:pt x="600342" y="4820540"/>
                  <a:pt x="726393" y="4948015"/>
                </a:cubicBezTo>
              </a:path>
            </a:pathLst>
          </a:cu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at rest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743200" y="1600200"/>
            <a:ext cx="2667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message </a:t>
            </a:r>
            <a:br>
              <a:rPr lang="en-US" dirty="0" smtClean="0"/>
            </a:br>
            <a:r>
              <a:rPr lang="en-US" dirty="0" smtClean="0"/>
              <a:t>manager</a:t>
            </a:r>
          </a:p>
        </p:txBody>
      </p:sp>
      <p:grpSp>
        <p:nvGrpSpPr>
          <p:cNvPr id="8" name="Group 26"/>
          <p:cNvGrpSpPr/>
          <p:nvPr/>
        </p:nvGrpSpPr>
        <p:grpSpPr>
          <a:xfrm>
            <a:off x="7010400" y="5257800"/>
            <a:ext cx="1752600" cy="914400"/>
            <a:chOff x="6248400" y="1676400"/>
            <a:chExt cx="17526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6248400" y="1981200"/>
              <a:ext cx="1752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business component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248400" y="1676400"/>
              <a:ext cx="17526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err="1" smtClean="0"/>
                <a:t>IServiceProvider</a:t>
              </a:r>
              <a:endParaRPr lang="en-US" dirty="0" smtClean="0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6172200" y="4267200"/>
            <a:ext cx="2667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message manager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200400" y="2743200"/>
            <a:ext cx="5562600" cy="838200"/>
            <a:chOff x="3048000" y="1676400"/>
            <a:chExt cx="5562600" cy="838200"/>
          </a:xfrm>
        </p:grpSpPr>
        <p:sp>
          <p:nvSpPr>
            <p:cNvPr id="32" name="Rectangle 31"/>
            <p:cNvSpPr/>
            <p:nvPr/>
          </p:nvSpPr>
          <p:spPr>
            <a:xfrm>
              <a:off x="3048000" y="1676400"/>
              <a:ext cx="5562600" cy="838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7"/>
            <p:cNvGrpSpPr/>
            <p:nvPr/>
          </p:nvGrpSpPr>
          <p:grpSpPr>
            <a:xfrm>
              <a:off x="3200400" y="1752600"/>
              <a:ext cx="1752600" cy="685800"/>
              <a:chOff x="4572000" y="2819400"/>
              <a:chExt cx="1752600" cy="68580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572000" y="2819400"/>
                <a:ext cx="1752600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dirty="0" err="1" smtClean="0"/>
                  <a:t>IServiceProvider</a:t>
                </a:r>
                <a:endParaRPr lang="en-US" dirty="0" smtClean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572000" y="3124200"/>
                <a:ext cx="1752600" cy="381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service adapter</a:t>
                </a:r>
              </a:p>
            </p:txBody>
          </p:sp>
        </p:grpSp>
        <p:sp>
          <p:nvSpPr>
            <p:cNvPr id="31" name="Rounded Rectangle 30"/>
            <p:cNvSpPr/>
            <p:nvPr/>
          </p:nvSpPr>
          <p:spPr>
            <a:xfrm>
              <a:off x="5867400" y="2057400"/>
              <a:ext cx="2667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service_interface.p</a:t>
              </a:r>
              <a:endParaRPr lang="en-US" dirty="0" smtClean="0"/>
            </a:p>
          </p:txBody>
        </p:sp>
      </p:grpSp>
      <p:sp>
        <p:nvSpPr>
          <p:cNvPr id="37" name="Freeform 36"/>
          <p:cNvSpPr/>
          <p:nvPr/>
        </p:nvSpPr>
        <p:spPr>
          <a:xfrm>
            <a:off x="5276316" y="1447800"/>
            <a:ext cx="743484" cy="5181600"/>
          </a:xfrm>
          <a:custGeom>
            <a:avLst/>
            <a:gdLst>
              <a:gd name="connsiteX0" fmla="*/ 0 w 743484"/>
              <a:gd name="connsiteY0" fmla="*/ 0 h 4948015"/>
              <a:gd name="connsiteX1" fmla="*/ 512748 w 743484"/>
              <a:gd name="connsiteY1" fmla="*/ 418744 h 4948015"/>
              <a:gd name="connsiteX2" fmla="*/ 119641 w 743484"/>
              <a:gd name="connsiteY2" fmla="*/ 1290415 h 4948015"/>
              <a:gd name="connsiteX3" fmla="*/ 555477 w 743484"/>
              <a:gd name="connsiteY3" fmla="*/ 2085174 h 4948015"/>
              <a:gd name="connsiteX4" fmla="*/ 213645 w 743484"/>
              <a:gd name="connsiteY4" fmla="*/ 3042303 h 4948015"/>
              <a:gd name="connsiteX5" fmla="*/ 700755 w 743484"/>
              <a:gd name="connsiteY5" fmla="*/ 3708875 h 4948015"/>
              <a:gd name="connsiteX6" fmla="*/ 470019 w 743484"/>
              <a:gd name="connsiteY6" fmla="*/ 4486542 h 4948015"/>
              <a:gd name="connsiteX7" fmla="*/ 726393 w 743484"/>
              <a:gd name="connsiteY7" fmla="*/ 4948015 h 494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484" h="4948015">
                <a:moveTo>
                  <a:pt x="0" y="0"/>
                </a:moveTo>
                <a:cubicBezTo>
                  <a:pt x="246404" y="101837"/>
                  <a:pt x="492808" y="203675"/>
                  <a:pt x="512748" y="418744"/>
                </a:cubicBezTo>
                <a:cubicBezTo>
                  <a:pt x="532688" y="633813"/>
                  <a:pt x="112520" y="1012677"/>
                  <a:pt x="119641" y="1290415"/>
                </a:cubicBezTo>
                <a:cubicBezTo>
                  <a:pt x="126763" y="1568153"/>
                  <a:pt x="539810" y="1793193"/>
                  <a:pt x="555477" y="2085174"/>
                </a:cubicBezTo>
                <a:cubicBezTo>
                  <a:pt x="571144" y="2377155"/>
                  <a:pt x="189432" y="2771686"/>
                  <a:pt x="213645" y="3042303"/>
                </a:cubicBezTo>
                <a:cubicBezTo>
                  <a:pt x="237858" y="3312920"/>
                  <a:pt x="658026" y="3468169"/>
                  <a:pt x="700755" y="3708875"/>
                </a:cubicBezTo>
                <a:cubicBezTo>
                  <a:pt x="743484" y="3949581"/>
                  <a:pt x="465746" y="4280019"/>
                  <a:pt x="470019" y="4486542"/>
                </a:cubicBezTo>
                <a:cubicBezTo>
                  <a:pt x="474292" y="4693065"/>
                  <a:pt x="600342" y="4820540"/>
                  <a:pt x="726393" y="4948015"/>
                </a:cubicBezTo>
              </a:path>
            </a:pathLst>
          </a:cu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57200" y="1219200"/>
            <a:ext cx="21336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Client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00800" y="1295400"/>
            <a:ext cx="21336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Server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81000" y="1828800"/>
            <a:ext cx="2133600" cy="1371600"/>
            <a:chOff x="381000" y="1828800"/>
            <a:chExt cx="2133600" cy="1371600"/>
          </a:xfrm>
        </p:grpSpPr>
        <p:sp>
          <p:nvSpPr>
            <p:cNvPr id="40" name="Rounded Rectangle 39"/>
            <p:cNvSpPr/>
            <p:nvPr/>
          </p:nvSpPr>
          <p:spPr>
            <a:xfrm>
              <a:off x="381000" y="2438400"/>
              <a:ext cx="213360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presenter</a:t>
              </a:r>
              <a:endParaRPr lang="en-US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81000" y="2133600"/>
              <a:ext cx="21336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err="1" smtClean="0"/>
                <a:t>IMessageConsumer</a:t>
              </a:r>
              <a:endParaRPr lang="en-US" dirty="0" smtClean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81000" y="1828800"/>
              <a:ext cx="21336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err="1" smtClean="0"/>
                <a:t>IQueryEventHandler</a:t>
              </a:r>
              <a:endParaRPr lang="en-US" dirty="0" smtClean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04800" y="3962400"/>
            <a:ext cx="2438400" cy="2209800"/>
            <a:chOff x="304800" y="3962400"/>
            <a:chExt cx="2438400" cy="2209800"/>
          </a:xfrm>
        </p:grpSpPr>
        <p:sp>
          <p:nvSpPr>
            <p:cNvPr id="46" name="Rectangle 45"/>
            <p:cNvSpPr/>
            <p:nvPr/>
          </p:nvSpPr>
          <p:spPr>
            <a:xfrm>
              <a:off x="304800" y="3962400"/>
              <a:ext cx="2438400" cy="2209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31"/>
            <p:cNvGrpSpPr/>
            <p:nvPr/>
          </p:nvGrpSpPr>
          <p:grpSpPr>
            <a:xfrm>
              <a:off x="457200" y="4038600"/>
              <a:ext cx="2057400" cy="685800"/>
              <a:chOff x="1676400" y="3048000"/>
              <a:chExt cx="2057400" cy="685800"/>
            </a:xfrm>
          </p:grpSpPr>
          <p:sp>
            <p:nvSpPr>
              <p:cNvPr id="64" name="Rounded Rectangle 4"/>
              <p:cNvSpPr/>
              <p:nvPr/>
            </p:nvSpPr>
            <p:spPr>
              <a:xfrm>
                <a:off x="1676400" y="3352800"/>
                <a:ext cx="2057400" cy="381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</a:t>
                </a: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676400" y="3048000"/>
                <a:ext cx="2057400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IMessageConsumer</a:t>
                </a:r>
                <a:endParaRPr lang="en-US" dirty="0" smtClean="0"/>
              </a:p>
            </p:txBody>
          </p:sp>
        </p:grpSp>
        <p:grpSp>
          <p:nvGrpSpPr>
            <p:cNvPr id="48" name="Group 30"/>
            <p:cNvGrpSpPr/>
            <p:nvPr/>
          </p:nvGrpSpPr>
          <p:grpSpPr>
            <a:xfrm>
              <a:off x="457200" y="5410200"/>
              <a:ext cx="2133600" cy="609600"/>
              <a:chOff x="1905000" y="1828800"/>
              <a:chExt cx="2133600" cy="609600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1905000" y="2133600"/>
                <a:ext cx="21336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 queries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1905000" y="1828800"/>
                <a:ext cx="2133600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dirty="0" err="1" smtClean="0"/>
                  <a:t>IModelEventHandler</a:t>
                </a:r>
                <a:endParaRPr lang="en-US" dirty="0" smtClean="0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04801" y="152400"/>
            <a:ext cx="7696199" cy="457200"/>
            <a:chOff x="304801" y="152400"/>
            <a:chExt cx="7696199" cy="457200"/>
          </a:xfrm>
        </p:grpSpPr>
        <p:sp>
          <p:nvSpPr>
            <p:cNvPr id="35" name="Down Arrow 34"/>
            <p:cNvSpPr/>
            <p:nvPr/>
          </p:nvSpPr>
          <p:spPr>
            <a:xfrm rot="5400000" flipV="1">
              <a:off x="733224" y="-276023"/>
              <a:ext cx="438553" cy="1295400"/>
            </a:xfrm>
            <a:prstGeom prst="downArrow">
              <a:avLst>
                <a:gd name="adj1" fmla="val 55608"/>
                <a:gd name="adj2" fmla="val 50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Publish</a:t>
              </a:r>
              <a:endParaRPr lang="en-US" dirty="0"/>
            </a:p>
          </p:txBody>
        </p:sp>
        <p:sp>
          <p:nvSpPr>
            <p:cNvPr id="36" name="Down Arrow 35"/>
            <p:cNvSpPr/>
            <p:nvPr/>
          </p:nvSpPr>
          <p:spPr>
            <a:xfrm rot="5400000" flipV="1">
              <a:off x="2362200" y="-304800"/>
              <a:ext cx="457200" cy="1371600"/>
            </a:xfrm>
            <a:prstGeom prst="downArrow">
              <a:avLst>
                <a:gd name="adj1" fmla="val 55608"/>
                <a:gd name="adj2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429000" y="228600"/>
              <a:ext cx="12954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smtClean="0">
                  <a:solidFill>
                    <a:schemeClr val="dk1"/>
                  </a:solidFill>
                </a:rPr>
                <a:t>Interface</a:t>
              </a:r>
              <a:endParaRPr lang="en-US" dirty="0">
                <a:solidFill>
                  <a:schemeClr val="dk1"/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953000" y="228600"/>
              <a:ext cx="30480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service messages, objects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304800" y="3962400"/>
            <a:ext cx="2438400" cy="2209800"/>
            <a:chOff x="304800" y="3962400"/>
            <a:chExt cx="2438400" cy="2209800"/>
          </a:xfrm>
        </p:grpSpPr>
        <p:sp>
          <p:nvSpPr>
            <p:cNvPr id="83" name="Rectangle 82"/>
            <p:cNvSpPr/>
            <p:nvPr/>
          </p:nvSpPr>
          <p:spPr>
            <a:xfrm>
              <a:off x="304800" y="3962400"/>
              <a:ext cx="2438400" cy="2209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31"/>
            <p:cNvGrpSpPr/>
            <p:nvPr/>
          </p:nvGrpSpPr>
          <p:grpSpPr>
            <a:xfrm>
              <a:off x="457200" y="4038600"/>
              <a:ext cx="2057400" cy="685800"/>
              <a:chOff x="1676400" y="3048000"/>
              <a:chExt cx="2057400" cy="685800"/>
            </a:xfrm>
          </p:grpSpPr>
          <p:sp>
            <p:nvSpPr>
              <p:cNvPr id="88" name="Rounded Rectangle 4"/>
              <p:cNvSpPr/>
              <p:nvPr/>
            </p:nvSpPr>
            <p:spPr>
              <a:xfrm>
                <a:off x="1676400" y="3352800"/>
                <a:ext cx="2057400" cy="381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</a:t>
                </a: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1676400" y="3048000"/>
                <a:ext cx="2057400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IMessageConsumer</a:t>
                </a:r>
                <a:endParaRPr lang="en-US" dirty="0" smtClean="0"/>
              </a:p>
            </p:txBody>
          </p:sp>
        </p:grpSp>
        <p:grpSp>
          <p:nvGrpSpPr>
            <p:cNvPr id="85" name="Group 30"/>
            <p:cNvGrpSpPr/>
            <p:nvPr/>
          </p:nvGrpSpPr>
          <p:grpSpPr>
            <a:xfrm>
              <a:off x="457200" y="5410200"/>
              <a:ext cx="2133600" cy="609600"/>
              <a:chOff x="1905000" y="1828800"/>
              <a:chExt cx="2133600" cy="609600"/>
            </a:xfrm>
          </p:grpSpPr>
          <p:sp>
            <p:nvSpPr>
              <p:cNvPr id="86" name="Rounded Rectangle 85"/>
              <p:cNvSpPr/>
              <p:nvPr/>
            </p:nvSpPr>
            <p:spPr>
              <a:xfrm>
                <a:off x="1905000" y="2133600"/>
                <a:ext cx="21336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 queries</a:t>
                </a:r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1905000" y="1828800"/>
                <a:ext cx="2133600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dirty="0" err="1" smtClean="0"/>
                  <a:t>IModelEventHandler</a:t>
                </a:r>
                <a:endParaRPr lang="en-US" dirty="0" smtClean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Presenter makes request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743200" y="1600200"/>
            <a:ext cx="2667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message </a:t>
            </a:r>
            <a:br>
              <a:rPr lang="en-US" dirty="0" smtClean="0"/>
            </a:br>
            <a:r>
              <a:rPr lang="en-US" dirty="0" smtClean="0"/>
              <a:t>manager</a:t>
            </a:r>
          </a:p>
        </p:txBody>
      </p:sp>
      <p:grpSp>
        <p:nvGrpSpPr>
          <p:cNvPr id="6" name="Group 26"/>
          <p:cNvGrpSpPr/>
          <p:nvPr/>
        </p:nvGrpSpPr>
        <p:grpSpPr>
          <a:xfrm>
            <a:off x="6781800" y="5562600"/>
            <a:ext cx="1752600" cy="914400"/>
            <a:chOff x="6248400" y="1676400"/>
            <a:chExt cx="17526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6248400" y="1981200"/>
              <a:ext cx="1752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business component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248400" y="1676400"/>
              <a:ext cx="1752600" cy="3048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err="1" smtClean="0"/>
                <a:t>IServiceProvider</a:t>
              </a:r>
              <a:endParaRPr lang="en-US" dirty="0" smtClean="0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6172200" y="4267200"/>
            <a:ext cx="2667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message manager</a:t>
            </a:r>
          </a:p>
        </p:txBody>
      </p:sp>
      <p:grpSp>
        <p:nvGrpSpPr>
          <p:cNvPr id="13" name="Group 32"/>
          <p:cNvGrpSpPr/>
          <p:nvPr/>
        </p:nvGrpSpPr>
        <p:grpSpPr>
          <a:xfrm>
            <a:off x="3200400" y="3352800"/>
            <a:ext cx="5562600" cy="838200"/>
            <a:chOff x="3048000" y="1676400"/>
            <a:chExt cx="5562600" cy="838200"/>
          </a:xfrm>
        </p:grpSpPr>
        <p:sp>
          <p:nvSpPr>
            <p:cNvPr id="32" name="Rectangle 31"/>
            <p:cNvSpPr/>
            <p:nvPr/>
          </p:nvSpPr>
          <p:spPr>
            <a:xfrm>
              <a:off x="3048000" y="1676400"/>
              <a:ext cx="5562600" cy="838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27"/>
            <p:cNvGrpSpPr/>
            <p:nvPr/>
          </p:nvGrpSpPr>
          <p:grpSpPr>
            <a:xfrm>
              <a:off x="3200400" y="1752600"/>
              <a:ext cx="1752600" cy="685800"/>
              <a:chOff x="4572000" y="2819400"/>
              <a:chExt cx="1752600" cy="68580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572000" y="2819400"/>
                <a:ext cx="1752600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dirty="0" err="1" smtClean="0"/>
                  <a:t>IServiceProvider</a:t>
                </a:r>
                <a:endParaRPr lang="en-US" dirty="0" smtClean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572000" y="3124200"/>
                <a:ext cx="1752600" cy="381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service adapter</a:t>
                </a:r>
              </a:p>
            </p:txBody>
          </p:sp>
        </p:grpSp>
        <p:sp>
          <p:nvSpPr>
            <p:cNvPr id="31" name="Rounded Rectangle 30"/>
            <p:cNvSpPr/>
            <p:nvPr/>
          </p:nvSpPr>
          <p:spPr>
            <a:xfrm>
              <a:off x="5867400" y="2057400"/>
              <a:ext cx="2667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service_interface.p</a:t>
              </a:r>
              <a:endParaRPr lang="en-US" dirty="0" smtClean="0"/>
            </a:p>
          </p:txBody>
        </p:sp>
      </p:grpSp>
      <p:sp>
        <p:nvSpPr>
          <p:cNvPr id="37" name="Freeform 36"/>
          <p:cNvSpPr/>
          <p:nvPr/>
        </p:nvSpPr>
        <p:spPr>
          <a:xfrm>
            <a:off x="5276316" y="1447800"/>
            <a:ext cx="743484" cy="5181600"/>
          </a:xfrm>
          <a:custGeom>
            <a:avLst/>
            <a:gdLst>
              <a:gd name="connsiteX0" fmla="*/ 0 w 743484"/>
              <a:gd name="connsiteY0" fmla="*/ 0 h 4948015"/>
              <a:gd name="connsiteX1" fmla="*/ 512748 w 743484"/>
              <a:gd name="connsiteY1" fmla="*/ 418744 h 4948015"/>
              <a:gd name="connsiteX2" fmla="*/ 119641 w 743484"/>
              <a:gd name="connsiteY2" fmla="*/ 1290415 h 4948015"/>
              <a:gd name="connsiteX3" fmla="*/ 555477 w 743484"/>
              <a:gd name="connsiteY3" fmla="*/ 2085174 h 4948015"/>
              <a:gd name="connsiteX4" fmla="*/ 213645 w 743484"/>
              <a:gd name="connsiteY4" fmla="*/ 3042303 h 4948015"/>
              <a:gd name="connsiteX5" fmla="*/ 700755 w 743484"/>
              <a:gd name="connsiteY5" fmla="*/ 3708875 h 4948015"/>
              <a:gd name="connsiteX6" fmla="*/ 470019 w 743484"/>
              <a:gd name="connsiteY6" fmla="*/ 4486542 h 4948015"/>
              <a:gd name="connsiteX7" fmla="*/ 726393 w 743484"/>
              <a:gd name="connsiteY7" fmla="*/ 4948015 h 494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484" h="4948015">
                <a:moveTo>
                  <a:pt x="0" y="0"/>
                </a:moveTo>
                <a:cubicBezTo>
                  <a:pt x="246404" y="101837"/>
                  <a:pt x="492808" y="203675"/>
                  <a:pt x="512748" y="418744"/>
                </a:cubicBezTo>
                <a:cubicBezTo>
                  <a:pt x="532688" y="633813"/>
                  <a:pt x="112520" y="1012677"/>
                  <a:pt x="119641" y="1290415"/>
                </a:cubicBezTo>
                <a:cubicBezTo>
                  <a:pt x="126763" y="1568153"/>
                  <a:pt x="539810" y="1793193"/>
                  <a:pt x="555477" y="2085174"/>
                </a:cubicBezTo>
                <a:cubicBezTo>
                  <a:pt x="571144" y="2377155"/>
                  <a:pt x="189432" y="2771686"/>
                  <a:pt x="213645" y="3042303"/>
                </a:cubicBezTo>
                <a:cubicBezTo>
                  <a:pt x="237858" y="3312920"/>
                  <a:pt x="658026" y="3468169"/>
                  <a:pt x="700755" y="3708875"/>
                </a:cubicBezTo>
                <a:cubicBezTo>
                  <a:pt x="743484" y="3949581"/>
                  <a:pt x="465746" y="4280019"/>
                  <a:pt x="470019" y="4486542"/>
                </a:cubicBezTo>
                <a:cubicBezTo>
                  <a:pt x="474292" y="4693065"/>
                  <a:pt x="600342" y="4820540"/>
                  <a:pt x="726393" y="4948015"/>
                </a:cubicBezTo>
              </a:path>
            </a:pathLst>
          </a:cu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7200" y="1219200"/>
            <a:ext cx="21336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Client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00800" y="1295400"/>
            <a:ext cx="21336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Server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Down Arrow 64"/>
          <p:cNvSpPr/>
          <p:nvPr/>
        </p:nvSpPr>
        <p:spPr>
          <a:xfrm rot="10800000" flipV="1">
            <a:off x="1219200" y="4953000"/>
            <a:ext cx="304800" cy="304800"/>
          </a:xfrm>
          <a:prstGeom prst="downArrow">
            <a:avLst>
              <a:gd name="adj1" fmla="val 55608"/>
              <a:gd name="adj2" fmla="val 50000"/>
            </a:avLst>
          </a:prstGeom>
          <a:ln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609600" y="3276600"/>
            <a:ext cx="304800" cy="609600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 rot="10800000">
            <a:off x="1524000" y="4876800"/>
            <a:ext cx="304800" cy="304800"/>
          </a:xfrm>
          <a:prstGeom prst="downArrow">
            <a:avLst>
              <a:gd name="adj1" fmla="val 55608"/>
              <a:gd name="adj2" fmla="val 50000"/>
            </a:avLst>
          </a:prstGeom>
          <a:ln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/>
          <p:cNvSpPr/>
          <p:nvPr/>
        </p:nvSpPr>
        <p:spPr>
          <a:xfrm>
            <a:off x="914400" y="3276600"/>
            <a:ext cx="304800" cy="609600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own Arrow 74"/>
          <p:cNvSpPr/>
          <p:nvPr/>
        </p:nvSpPr>
        <p:spPr>
          <a:xfrm>
            <a:off x="1219200" y="3276600"/>
            <a:ext cx="304800" cy="609600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943600" y="1219200"/>
            <a:ext cx="3048000" cy="54102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Line Callout 1 (Border and Accent Bar) 75"/>
          <p:cNvSpPr/>
          <p:nvPr/>
        </p:nvSpPr>
        <p:spPr>
          <a:xfrm>
            <a:off x="6553200" y="4114800"/>
            <a:ext cx="1981200" cy="1828800"/>
          </a:xfrm>
          <a:prstGeom prst="accentBorderCallout1">
            <a:avLst>
              <a:gd name="adj1" fmla="val 18750"/>
              <a:gd name="adj2" fmla="val -8333"/>
              <a:gd name="adj3" fmla="val 20912"/>
              <a:gd name="adj4" fmla="val -19842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Model can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also initiate request just for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itself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Line Callout 1 (Border and Accent Bar) 72"/>
          <p:cNvSpPr/>
          <p:nvPr/>
        </p:nvSpPr>
        <p:spPr>
          <a:xfrm>
            <a:off x="6477000" y="1371600"/>
            <a:ext cx="2057400" cy="2362200"/>
          </a:xfrm>
          <a:prstGeom prst="accentBorderCallout1">
            <a:avLst>
              <a:gd name="adj1" fmla="val 18750"/>
              <a:gd name="adj2" fmla="val -8333"/>
              <a:gd name="adj3" fmla="val 96851"/>
              <a:gd name="adj4" fmla="val -22393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Model determines what it needs from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its table contexts,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queries and other data,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builds a request . 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Presenter may ask multiple Models for requests (typical use-case)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04801" y="152400"/>
            <a:ext cx="7696199" cy="457200"/>
            <a:chOff x="304801" y="152400"/>
            <a:chExt cx="7696199" cy="457200"/>
          </a:xfrm>
        </p:grpSpPr>
        <p:sp>
          <p:nvSpPr>
            <p:cNvPr id="79" name="Down Arrow 78"/>
            <p:cNvSpPr/>
            <p:nvPr/>
          </p:nvSpPr>
          <p:spPr>
            <a:xfrm rot="5400000" flipV="1">
              <a:off x="733224" y="-276023"/>
              <a:ext cx="438553" cy="1295400"/>
            </a:xfrm>
            <a:prstGeom prst="downArrow">
              <a:avLst>
                <a:gd name="adj1" fmla="val 55608"/>
                <a:gd name="adj2" fmla="val 50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Publish</a:t>
              </a:r>
              <a:endParaRPr lang="en-US" dirty="0"/>
            </a:p>
          </p:txBody>
        </p:sp>
        <p:sp>
          <p:nvSpPr>
            <p:cNvPr id="80" name="Down Arrow 79"/>
            <p:cNvSpPr/>
            <p:nvPr/>
          </p:nvSpPr>
          <p:spPr>
            <a:xfrm rot="5400000" flipV="1">
              <a:off x="2362200" y="-304800"/>
              <a:ext cx="457200" cy="1371600"/>
            </a:xfrm>
            <a:prstGeom prst="downArrow">
              <a:avLst>
                <a:gd name="adj1" fmla="val 55608"/>
                <a:gd name="adj2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429000" y="228600"/>
              <a:ext cx="12954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smtClean="0">
                  <a:solidFill>
                    <a:schemeClr val="dk1"/>
                  </a:solidFill>
                </a:rPr>
                <a:t>Interface</a:t>
              </a:r>
              <a:endParaRPr lang="en-US" dirty="0">
                <a:solidFill>
                  <a:schemeClr val="dk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953000" y="228600"/>
              <a:ext cx="30480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service messages, objects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1000" y="1828800"/>
            <a:ext cx="2133600" cy="1371600"/>
            <a:chOff x="381000" y="1828800"/>
            <a:chExt cx="2133600" cy="1371600"/>
          </a:xfrm>
        </p:grpSpPr>
        <p:sp>
          <p:nvSpPr>
            <p:cNvPr id="45" name="Rounded Rectangle 44"/>
            <p:cNvSpPr/>
            <p:nvPr/>
          </p:nvSpPr>
          <p:spPr>
            <a:xfrm>
              <a:off x="381000" y="2438400"/>
              <a:ext cx="213360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presenter</a:t>
              </a:r>
              <a:endParaRPr lang="en-US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381000" y="2133600"/>
              <a:ext cx="21336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err="1" smtClean="0"/>
                <a:t>IMessageConsumer</a:t>
              </a:r>
              <a:endParaRPr lang="en-US" dirty="0" smtClean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81000" y="1828800"/>
              <a:ext cx="21336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err="1" smtClean="0"/>
                <a:t>IQueryEventHandler</a:t>
              </a:r>
              <a:endParaRPr lang="en-US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228600" y="1676400"/>
            <a:ext cx="2438400" cy="449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(detail) model builds a fetch request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304800" y="2895600"/>
            <a:ext cx="2209800" cy="1905000"/>
            <a:chOff x="6400800" y="2057400"/>
            <a:chExt cx="2209800" cy="1905000"/>
          </a:xfrm>
        </p:grpSpPr>
        <p:sp>
          <p:nvSpPr>
            <p:cNvPr id="74" name="Rounded Rectangle 4"/>
            <p:cNvSpPr/>
            <p:nvPr/>
          </p:nvSpPr>
          <p:spPr>
            <a:xfrm>
              <a:off x="6400800" y="2057400"/>
              <a:ext cx="20574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table context</a:t>
              </a:r>
            </a:p>
          </p:txBody>
        </p:sp>
        <p:sp>
          <p:nvSpPr>
            <p:cNvPr id="75" name="Rounded Rectangle 4"/>
            <p:cNvSpPr/>
            <p:nvPr/>
          </p:nvSpPr>
          <p:spPr>
            <a:xfrm>
              <a:off x="6477000" y="2133600"/>
              <a:ext cx="20574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table context</a:t>
              </a:r>
            </a:p>
          </p:txBody>
        </p:sp>
        <p:sp>
          <p:nvSpPr>
            <p:cNvPr id="76" name="Rounded Rectangle 4"/>
            <p:cNvSpPr/>
            <p:nvPr/>
          </p:nvSpPr>
          <p:spPr>
            <a:xfrm>
              <a:off x="6553200" y="2209800"/>
              <a:ext cx="20574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table context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629400" y="2590800"/>
              <a:ext cx="18288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 fontScale="85000" lnSpcReduction="20000"/>
            </a:bodyPr>
            <a:lstStyle/>
            <a:p>
              <a:r>
                <a:rPr lang="en-US" dirty="0" err="1" smtClean="0">
                  <a:solidFill>
                    <a:schemeClr val="bg1">
                      <a:lumMod val="50000"/>
                    </a:schemeClr>
                  </a:solidFill>
                </a:rPr>
                <a:t>TableName</a:t>
              </a:r>
              <a:endParaRPr lang="en-US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dirty="0" err="1" smtClean="0">
                  <a:solidFill>
                    <a:schemeClr val="bg1">
                      <a:lumMod val="50000"/>
                    </a:schemeClr>
                  </a:solidFill>
                </a:rPr>
                <a:t>PageSize</a:t>
              </a:r>
              <a:endParaRPr lang="en-US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dirty="0" err="1" smtClean="0">
                  <a:solidFill>
                    <a:schemeClr val="bg1">
                      <a:lumMod val="50000"/>
                    </a:schemeClr>
                  </a:solidFill>
                </a:rPr>
                <a:t>NumPagesLeft</a:t>
              </a:r>
              <a:endParaRPr lang="en-US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dirty="0" err="1" smtClean="0">
                  <a:solidFill>
                    <a:schemeClr val="bg1">
                      <a:lumMod val="50000"/>
                    </a:schemeClr>
                  </a:solidFill>
                </a:rPr>
                <a:t>NextPos</a:t>
              </a:r>
              <a:endParaRPr lang="en-US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dirty="0" err="1" smtClean="0">
                  <a:solidFill>
                    <a:schemeClr val="bg1">
                      <a:lumMod val="50000"/>
                    </a:schemeClr>
                  </a:solidFill>
                </a:rPr>
                <a:t>PrevPos</a:t>
              </a:r>
              <a:endParaRPr lang="en-US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dirty="0" err="1" smtClean="0">
                  <a:solidFill>
                    <a:schemeClr val="bg1">
                      <a:lumMod val="50000"/>
                    </a:schemeClr>
                  </a:solidFill>
                </a:rPr>
                <a:t>LastUpdateTime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48000" y="2362200"/>
            <a:ext cx="2438400" cy="2895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entagon 78"/>
          <p:cNvSpPr/>
          <p:nvPr/>
        </p:nvSpPr>
        <p:spPr>
          <a:xfrm>
            <a:off x="3200400" y="2895600"/>
            <a:ext cx="2133600" cy="3048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</a:t>
            </a:r>
            <a:r>
              <a:rPr lang="en-US" dirty="0" smtClean="0"/>
              <a:t>request </a:t>
            </a:r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3505200" y="3276600"/>
            <a:ext cx="16764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request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3581400" y="3352800"/>
            <a:ext cx="16764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request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3657600" y="3429000"/>
            <a:ext cx="1676400" cy="1752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/>
              <a:t>table request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733800" y="3810000"/>
            <a:ext cx="1524000" cy="1295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TableName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(table context)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where clause</a:t>
            </a:r>
          </a:p>
        </p:txBody>
      </p:sp>
      <p:sp>
        <p:nvSpPr>
          <p:cNvPr id="88" name="Line Callout 1 (Border and Accent Bar) 87"/>
          <p:cNvSpPr/>
          <p:nvPr/>
        </p:nvSpPr>
        <p:spPr>
          <a:xfrm>
            <a:off x="6400800" y="5181600"/>
            <a:ext cx="2286000" cy="1447800"/>
          </a:xfrm>
          <a:prstGeom prst="accentBorderCallout1">
            <a:avLst>
              <a:gd name="adj1" fmla="val 18750"/>
              <a:gd name="adj2" fmla="val -8333"/>
              <a:gd name="adj3" fmla="val 45102"/>
              <a:gd name="adj4" fmla="val -18505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Data 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eg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 off-end) from Model’s queries can also be used to construct table requests (advanced stuff)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04801" y="152400"/>
            <a:ext cx="7696199" cy="457200"/>
            <a:chOff x="304801" y="152400"/>
            <a:chExt cx="7696199" cy="457200"/>
          </a:xfrm>
        </p:grpSpPr>
        <p:sp>
          <p:nvSpPr>
            <p:cNvPr id="38" name="Down Arrow 37"/>
            <p:cNvSpPr/>
            <p:nvPr/>
          </p:nvSpPr>
          <p:spPr>
            <a:xfrm rot="5400000" flipV="1">
              <a:off x="733224" y="-276023"/>
              <a:ext cx="438553" cy="1295400"/>
            </a:xfrm>
            <a:prstGeom prst="downArrow">
              <a:avLst>
                <a:gd name="adj1" fmla="val 55608"/>
                <a:gd name="adj2" fmla="val 50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Publish</a:t>
              </a:r>
              <a:endParaRPr lang="en-US" dirty="0"/>
            </a:p>
          </p:txBody>
        </p:sp>
        <p:sp>
          <p:nvSpPr>
            <p:cNvPr id="39" name="Down Arrow 38"/>
            <p:cNvSpPr/>
            <p:nvPr/>
          </p:nvSpPr>
          <p:spPr>
            <a:xfrm rot="5400000" flipV="1">
              <a:off x="2362200" y="-304800"/>
              <a:ext cx="457200" cy="1371600"/>
            </a:xfrm>
            <a:prstGeom prst="downArrow">
              <a:avLst>
                <a:gd name="adj1" fmla="val 55608"/>
                <a:gd name="adj2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429000" y="228600"/>
              <a:ext cx="12954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smtClean="0">
                  <a:solidFill>
                    <a:schemeClr val="dk1"/>
                  </a:solidFill>
                </a:rPr>
                <a:t>Interface</a:t>
              </a:r>
              <a:endParaRPr lang="en-US" dirty="0">
                <a:solidFill>
                  <a:schemeClr val="dk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953000" y="228600"/>
              <a:ext cx="30480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service messages, objects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Line Callout 1 (Border and Accent Bar) 53"/>
          <p:cNvSpPr/>
          <p:nvPr/>
        </p:nvSpPr>
        <p:spPr>
          <a:xfrm>
            <a:off x="6400800" y="1143000"/>
            <a:ext cx="2286000" cy="1447800"/>
          </a:xfrm>
          <a:prstGeom prst="accentBorderCallout1">
            <a:avLst>
              <a:gd name="adj1" fmla="val 18750"/>
              <a:gd name="adj2" fmla="val -8333"/>
              <a:gd name="adj3" fmla="val 81107"/>
              <a:gd name="adj4" fmla="val -15730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One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request  message per Model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Request message can have multiple table requests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6" name="Group 31"/>
          <p:cNvGrpSpPr/>
          <p:nvPr/>
        </p:nvGrpSpPr>
        <p:grpSpPr>
          <a:xfrm>
            <a:off x="381000" y="1828800"/>
            <a:ext cx="2057400" cy="685800"/>
            <a:chOff x="1676400" y="3048000"/>
            <a:chExt cx="2057400" cy="685800"/>
          </a:xfrm>
        </p:grpSpPr>
        <p:sp>
          <p:nvSpPr>
            <p:cNvPr id="60" name="Rounded Rectangle 4"/>
            <p:cNvSpPr/>
            <p:nvPr/>
          </p:nvSpPr>
          <p:spPr>
            <a:xfrm>
              <a:off x="1676400" y="3352800"/>
              <a:ext cx="20574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676400" y="3048000"/>
              <a:ext cx="20574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IMessageConsumer</a:t>
              </a:r>
              <a:endParaRPr lang="en-US" dirty="0" smtClean="0"/>
            </a:p>
          </p:txBody>
        </p:sp>
      </p:grpSp>
      <p:grpSp>
        <p:nvGrpSpPr>
          <p:cNvPr id="57" name="Group 30"/>
          <p:cNvGrpSpPr/>
          <p:nvPr/>
        </p:nvGrpSpPr>
        <p:grpSpPr>
          <a:xfrm>
            <a:off x="381000" y="5257800"/>
            <a:ext cx="2133600" cy="609600"/>
            <a:chOff x="1905000" y="1828800"/>
            <a:chExt cx="2133600" cy="609600"/>
          </a:xfrm>
        </p:grpSpPr>
        <p:sp>
          <p:nvSpPr>
            <p:cNvPr id="58" name="Rounded Rectangle 57"/>
            <p:cNvSpPr/>
            <p:nvPr/>
          </p:nvSpPr>
          <p:spPr>
            <a:xfrm>
              <a:off x="1905000" y="2133600"/>
              <a:ext cx="21336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 queries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905000" y="1828800"/>
              <a:ext cx="21336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err="1" smtClean="0"/>
                <a:t>IModelEventHandler</a:t>
              </a:r>
              <a:endParaRPr lang="en-US" dirty="0" smtClean="0"/>
            </a:p>
          </p:txBody>
        </p:sp>
      </p:grpSp>
      <p:sp>
        <p:nvSpPr>
          <p:cNvPr id="63" name="Rounded Rectangle 62"/>
          <p:cNvSpPr/>
          <p:nvPr/>
        </p:nvSpPr>
        <p:spPr>
          <a:xfrm>
            <a:off x="3200400" y="2514600"/>
            <a:ext cx="1905000" cy="304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IFetchRequest</a:t>
            </a:r>
            <a:endParaRPr lang="en-US" dirty="0" smtClean="0"/>
          </a:p>
        </p:txBody>
      </p:sp>
      <p:sp>
        <p:nvSpPr>
          <p:cNvPr id="84" name="Down Arrow 83"/>
          <p:cNvSpPr/>
          <p:nvPr/>
        </p:nvSpPr>
        <p:spPr>
          <a:xfrm rot="6396687" flipV="1">
            <a:off x="2602261" y="2002892"/>
            <a:ext cx="304800" cy="887213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 rot="6396687" flipV="1">
            <a:off x="3058136" y="3546079"/>
            <a:ext cx="304800" cy="1361563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 rot="3587578" flipV="1">
            <a:off x="3129007" y="4615721"/>
            <a:ext cx="304800" cy="1420785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Line Callout 1 (Border and Accent Bar) 77"/>
          <p:cNvSpPr/>
          <p:nvPr/>
        </p:nvSpPr>
        <p:spPr>
          <a:xfrm>
            <a:off x="6400800" y="2667000"/>
            <a:ext cx="2286000" cy="2362200"/>
          </a:xfrm>
          <a:prstGeom prst="accentBorderCallout1">
            <a:avLst>
              <a:gd name="adj1" fmla="val 18750"/>
              <a:gd name="adj2" fmla="val -8333"/>
              <a:gd name="adj3" fmla="val 27879"/>
              <a:gd name="adj4" fmla="val -18240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>
            <a:normAutofit fontScale="85000" lnSpcReduction="20000"/>
          </a:bodyPr>
          <a:lstStyle/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Each table in the Model has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TableContext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 which knows what data is in 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Model</a:t>
            </a:r>
          </a:p>
          <a:p>
            <a:pPr>
              <a:buFont typeface="Arial" charset="0"/>
              <a:buChar char="•"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TableContexts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are updated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when response is received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Useful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for paging (aka batching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), filtering data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Used to create the table request, which is fleeting (request lifecycle only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SMM bundles &amp; executes requests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743200" y="1600200"/>
            <a:ext cx="2667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message </a:t>
            </a:r>
            <a:br>
              <a:rPr lang="en-US" dirty="0" smtClean="0"/>
            </a:br>
            <a:r>
              <a:rPr lang="en-US" dirty="0" smtClean="0"/>
              <a:t>manager</a:t>
            </a:r>
          </a:p>
        </p:txBody>
      </p:sp>
      <p:grpSp>
        <p:nvGrpSpPr>
          <p:cNvPr id="3" name="Group 26"/>
          <p:cNvGrpSpPr/>
          <p:nvPr/>
        </p:nvGrpSpPr>
        <p:grpSpPr>
          <a:xfrm>
            <a:off x="6781800" y="5562600"/>
            <a:ext cx="1752600" cy="914400"/>
            <a:chOff x="6248400" y="1676400"/>
            <a:chExt cx="17526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6248400" y="1981200"/>
              <a:ext cx="1752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business component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248400" y="1676400"/>
              <a:ext cx="1752600" cy="3048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err="1" smtClean="0"/>
                <a:t>IServiceProvider</a:t>
              </a:r>
              <a:endParaRPr lang="en-US" dirty="0" smtClean="0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6172200" y="4267200"/>
            <a:ext cx="2667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message manager</a:t>
            </a:r>
          </a:p>
        </p:txBody>
      </p:sp>
      <p:sp>
        <p:nvSpPr>
          <p:cNvPr id="33" name="Pentagon 32"/>
          <p:cNvSpPr/>
          <p:nvPr/>
        </p:nvSpPr>
        <p:spPr>
          <a:xfrm>
            <a:off x="1143000" y="3352800"/>
            <a:ext cx="1676400" cy="381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</a:t>
            </a:r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 flipV="1">
            <a:off x="990600" y="3276600"/>
            <a:ext cx="304800" cy="609600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10800000" flipV="1">
            <a:off x="4876800" y="2209800"/>
            <a:ext cx="304800" cy="1066799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7200" y="1219200"/>
            <a:ext cx="21336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Client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00800" y="1295400"/>
            <a:ext cx="21336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Server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" name="Group 70"/>
          <p:cNvGrpSpPr/>
          <p:nvPr/>
        </p:nvGrpSpPr>
        <p:grpSpPr>
          <a:xfrm>
            <a:off x="2743200" y="2438400"/>
            <a:ext cx="1828800" cy="533400"/>
            <a:chOff x="2743200" y="2438400"/>
            <a:chExt cx="1828800" cy="533400"/>
          </a:xfrm>
        </p:grpSpPr>
        <p:sp>
          <p:nvSpPr>
            <p:cNvPr id="68" name="Pentagon 67"/>
            <p:cNvSpPr/>
            <p:nvPr/>
          </p:nvSpPr>
          <p:spPr>
            <a:xfrm>
              <a:off x="2743200" y="2438400"/>
              <a:ext cx="1676400" cy="381000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request </a:t>
              </a:r>
              <a:r>
                <a:rPr lang="en-US" dirty="0" err="1" smtClean="0"/>
                <a:t>msg</a:t>
              </a:r>
              <a:endParaRPr lang="en-US" dirty="0"/>
            </a:p>
          </p:txBody>
        </p:sp>
        <p:sp>
          <p:nvSpPr>
            <p:cNvPr id="69" name="Pentagon 68"/>
            <p:cNvSpPr/>
            <p:nvPr/>
          </p:nvSpPr>
          <p:spPr>
            <a:xfrm>
              <a:off x="2819400" y="2514600"/>
              <a:ext cx="1676400" cy="381000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request </a:t>
              </a:r>
              <a:r>
                <a:rPr lang="en-US" dirty="0" err="1" smtClean="0"/>
                <a:t>msg</a:t>
              </a:r>
              <a:endParaRPr lang="en-US" dirty="0"/>
            </a:p>
          </p:txBody>
        </p:sp>
        <p:sp>
          <p:nvSpPr>
            <p:cNvPr id="70" name="Pentagon 69"/>
            <p:cNvSpPr/>
            <p:nvPr/>
          </p:nvSpPr>
          <p:spPr>
            <a:xfrm>
              <a:off x="2895600" y="2590800"/>
              <a:ext cx="1676400" cy="381000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request </a:t>
              </a:r>
              <a:r>
                <a:rPr lang="en-US" dirty="0" err="1" smtClean="0"/>
                <a:t>msg</a:t>
              </a:r>
              <a:endParaRPr lang="en-US" dirty="0"/>
            </a:p>
          </p:txBody>
        </p:sp>
      </p:grpSp>
      <p:sp>
        <p:nvSpPr>
          <p:cNvPr id="36" name="Down Arrow 35"/>
          <p:cNvSpPr/>
          <p:nvPr/>
        </p:nvSpPr>
        <p:spPr>
          <a:xfrm rot="2956467" flipV="1">
            <a:off x="2670251" y="2156400"/>
            <a:ext cx="304800" cy="533400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304801" y="152400"/>
            <a:ext cx="7696199" cy="457200"/>
            <a:chOff x="304801" y="152400"/>
            <a:chExt cx="7696199" cy="457200"/>
          </a:xfrm>
        </p:grpSpPr>
        <p:sp>
          <p:nvSpPr>
            <p:cNvPr id="66" name="Down Arrow 65"/>
            <p:cNvSpPr/>
            <p:nvPr/>
          </p:nvSpPr>
          <p:spPr>
            <a:xfrm rot="5400000" flipV="1">
              <a:off x="733224" y="-276023"/>
              <a:ext cx="438553" cy="1295400"/>
            </a:xfrm>
            <a:prstGeom prst="downArrow">
              <a:avLst>
                <a:gd name="adj1" fmla="val 55608"/>
                <a:gd name="adj2" fmla="val 50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Publish</a:t>
              </a:r>
              <a:endParaRPr lang="en-US" dirty="0"/>
            </a:p>
          </p:txBody>
        </p:sp>
        <p:sp>
          <p:nvSpPr>
            <p:cNvPr id="67" name="Down Arrow 66"/>
            <p:cNvSpPr/>
            <p:nvPr/>
          </p:nvSpPr>
          <p:spPr>
            <a:xfrm rot="5400000" flipV="1">
              <a:off x="2362200" y="-304800"/>
              <a:ext cx="457200" cy="1371600"/>
            </a:xfrm>
            <a:prstGeom prst="downArrow">
              <a:avLst>
                <a:gd name="adj1" fmla="val 55608"/>
                <a:gd name="adj2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429000" y="228600"/>
              <a:ext cx="12954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smtClean="0">
                  <a:solidFill>
                    <a:schemeClr val="dk1"/>
                  </a:solidFill>
                </a:rPr>
                <a:t>Interface</a:t>
              </a:r>
              <a:endParaRPr lang="en-US" dirty="0">
                <a:solidFill>
                  <a:schemeClr val="dk1"/>
                </a:solidFill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953000" y="228600"/>
              <a:ext cx="30480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service messages, objects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200400" y="3352800"/>
            <a:ext cx="5562600" cy="838200"/>
            <a:chOff x="3048000" y="1676400"/>
            <a:chExt cx="5562600" cy="838200"/>
          </a:xfrm>
        </p:grpSpPr>
        <p:sp>
          <p:nvSpPr>
            <p:cNvPr id="97" name="Rectangle 96"/>
            <p:cNvSpPr/>
            <p:nvPr/>
          </p:nvSpPr>
          <p:spPr>
            <a:xfrm>
              <a:off x="3048000" y="1676400"/>
              <a:ext cx="5562600" cy="838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27"/>
            <p:cNvGrpSpPr/>
            <p:nvPr/>
          </p:nvGrpSpPr>
          <p:grpSpPr>
            <a:xfrm>
              <a:off x="3200400" y="1752600"/>
              <a:ext cx="1752600" cy="685800"/>
              <a:chOff x="4572000" y="2819400"/>
              <a:chExt cx="1752600" cy="6858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4572000" y="2819400"/>
                <a:ext cx="1752600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dirty="0" err="1" smtClean="0"/>
                  <a:t>IServiceProvider</a:t>
                </a:r>
                <a:endParaRPr lang="en-US" dirty="0" smtClean="0"/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4572000" y="3124200"/>
                <a:ext cx="1752600" cy="381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service adapter</a:t>
                </a:r>
              </a:p>
            </p:txBody>
          </p:sp>
        </p:grpSp>
        <p:sp>
          <p:nvSpPr>
            <p:cNvPr id="99" name="Rounded Rectangle 98"/>
            <p:cNvSpPr/>
            <p:nvPr/>
          </p:nvSpPr>
          <p:spPr>
            <a:xfrm>
              <a:off x="5867400" y="2057400"/>
              <a:ext cx="2667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service_interface.p</a:t>
              </a:r>
              <a:endParaRPr lang="en-US" dirty="0" smtClean="0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5943600" y="1219200"/>
            <a:ext cx="3048000" cy="54102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ine Callout 1 (Border and Accent Bar) 51"/>
          <p:cNvSpPr/>
          <p:nvPr/>
        </p:nvSpPr>
        <p:spPr>
          <a:xfrm>
            <a:off x="6248400" y="1371600"/>
            <a:ext cx="2590800" cy="1905000"/>
          </a:xfrm>
          <a:prstGeom prst="accentBorderCallout1">
            <a:avLst>
              <a:gd name="adj1" fmla="val 18750"/>
              <a:gd name="adj2" fmla="val -8333"/>
              <a:gd name="adj3" fmla="val 56912"/>
              <a:gd name="adj4" fmla="val -6861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Presenter passes all the requests to the SMM which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passes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requests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to the service provider – in this case, a Service Adapter. 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SMM groups requests per Service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5276316" y="1447800"/>
            <a:ext cx="743484" cy="5181600"/>
          </a:xfrm>
          <a:custGeom>
            <a:avLst/>
            <a:gdLst>
              <a:gd name="connsiteX0" fmla="*/ 0 w 743484"/>
              <a:gd name="connsiteY0" fmla="*/ 0 h 4948015"/>
              <a:gd name="connsiteX1" fmla="*/ 512748 w 743484"/>
              <a:gd name="connsiteY1" fmla="*/ 418744 h 4948015"/>
              <a:gd name="connsiteX2" fmla="*/ 119641 w 743484"/>
              <a:gd name="connsiteY2" fmla="*/ 1290415 h 4948015"/>
              <a:gd name="connsiteX3" fmla="*/ 555477 w 743484"/>
              <a:gd name="connsiteY3" fmla="*/ 2085174 h 4948015"/>
              <a:gd name="connsiteX4" fmla="*/ 213645 w 743484"/>
              <a:gd name="connsiteY4" fmla="*/ 3042303 h 4948015"/>
              <a:gd name="connsiteX5" fmla="*/ 700755 w 743484"/>
              <a:gd name="connsiteY5" fmla="*/ 3708875 h 4948015"/>
              <a:gd name="connsiteX6" fmla="*/ 470019 w 743484"/>
              <a:gd name="connsiteY6" fmla="*/ 4486542 h 4948015"/>
              <a:gd name="connsiteX7" fmla="*/ 726393 w 743484"/>
              <a:gd name="connsiteY7" fmla="*/ 4948015 h 494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484" h="4948015">
                <a:moveTo>
                  <a:pt x="0" y="0"/>
                </a:moveTo>
                <a:cubicBezTo>
                  <a:pt x="246404" y="101837"/>
                  <a:pt x="492808" y="203675"/>
                  <a:pt x="512748" y="418744"/>
                </a:cubicBezTo>
                <a:cubicBezTo>
                  <a:pt x="532688" y="633813"/>
                  <a:pt x="112520" y="1012677"/>
                  <a:pt x="119641" y="1290415"/>
                </a:cubicBezTo>
                <a:cubicBezTo>
                  <a:pt x="126763" y="1568153"/>
                  <a:pt x="539810" y="1793193"/>
                  <a:pt x="555477" y="2085174"/>
                </a:cubicBezTo>
                <a:cubicBezTo>
                  <a:pt x="571144" y="2377155"/>
                  <a:pt x="189432" y="2771686"/>
                  <a:pt x="213645" y="3042303"/>
                </a:cubicBezTo>
                <a:cubicBezTo>
                  <a:pt x="237858" y="3312920"/>
                  <a:pt x="658026" y="3468169"/>
                  <a:pt x="700755" y="3708875"/>
                </a:cubicBezTo>
                <a:cubicBezTo>
                  <a:pt x="743484" y="3949581"/>
                  <a:pt x="465746" y="4280019"/>
                  <a:pt x="470019" y="4486542"/>
                </a:cubicBezTo>
                <a:cubicBezTo>
                  <a:pt x="474292" y="4693065"/>
                  <a:pt x="600342" y="4820540"/>
                  <a:pt x="726393" y="4948015"/>
                </a:cubicBezTo>
              </a:path>
            </a:pathLst>
          </a:cu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ine Callout 1 (Border and Accent Bar) 52"/>
          <p:cNvSpPr/>
          <p:nvPr/>
        </p:nvSpPr>
        <p:spPr>
          <a:xfrm>
            <a:off x="6248400" y="3352800"/>
            <a:ext cx="2590800" cy="1524000"/>
          </a:xfrm>
          <a:prstGeom prst="accentBorderCallout1">
            <a:avLst>
              <a:gd name="adj1" fmla="val 18750"/>
              <a:gd name="adj2" fmla="val -8333"/>
              <a:gd name="adj3" fmla="val 25585"/>
              <a:gd name="adj4" fmla="val -4615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Service 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adapter also gets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non-request context (user context) and sends it along for the ride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81000" y="1828800"/>
            <a:ext cx="2133600" cy="1371600"/>
            <a:chOff x="381000" y="1828800"/>
            <a:chExt cx="2133600" cy="1371600"/>
          </a:xfrm>
        </p:grpSpPr>
        <p:sp>
          <p:nvSpPr>
            <p:cNvPr id="55" name="Rounded Rectangle 54"/>
            <p:cNvSpPr/>
            <p:nvPr/>
          </p:nvSpPr>
          <p:spPr>
            <a:xfrm>
              <a:off x="381000" y="2438400"/>
              <a:ext cx="213360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presenter</a:t>
              </a:r>
              <a:endParaRPr lang="en-US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81000" y="2133600"/>
              <a:ext cx="21336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err="1" smtClean="0"/>
                <a:t>IMessageConsumer</a:t>
              </a:r>
              <a:endParaRPr lang="en-US" dirty="0" smtClean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81000" y="1828800"/>
              <a:ext cx="21336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err="1" smtClean="0"/>
                <a:t>IQueryEventHandler</a:t>
              </a:r>
              <a:endParaRPr lang="en-US" dirty="0" smtClean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04800" y="3962400"/>
            <a:ext cx="2438400" cy="2209800"/>
            <a:chOff x="304800" y="3962400"/>
            <a:chExt cx="2438400" cy="2209800"/>
          </a:xfrm>
        </p:grpSpPr>
        <p:sp>
          <p:nvSpPr>
            <p:cNvPr id="62" name="Rectangle 61"/>
            <p:cNvSpPr/>
            <p:nvPr/>
          </p:nvSpPr>
          <p:spPr>
            <a:xfrm>
              <a:off x="304800" y="3962400"/>
              <a:ext cx="2438400" cy="2209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31"/>
            <p:cNvGrpSpPr/>
            <p:nvPr/>
          </p:nvGrpSpPr>
          <p:grpSpPr>
            <a:xfrm>
              <a:off x="457200" y="4038600"/>
              <a:ext cx="2057400" cy="685800"/>
              <a:chOff x="1676400" y="3048000"/>
              <a:chExt cx="2057400" cy="685800"/>
            </a:xfrm>
          </p:grpSpPr>
          <p:sp>
            <p:nvSpPr>
              <p:cNvPr id="82" name="Rounded Rectangle 4"/>
              <p:cNvSpPr/>
              <p:nvPr/>
            </p:nvSpPr>
            <p:spPr>
              <a:xfrm>
                <a:off x="1676400" y="3352800"/>
                <a:ext cx="2057400" cy="381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</a:t>
                </a: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1676400" y="3048000"/>
                <a:ext cx="2057400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IMessageConsumer</a:t>
                </a:r>
                <a:endParaRPr lang="en-US" dirty="0" smtClean="0"/>
              </a:p>
            </p:txBody>
          </p:sp>
        </p:grpSp>
        <p:grpSp>
          <p:nvGrpSpPr>
            <p:cNvPr id="64" name="Group 30"/>
            <p:cNvGrpSpPr/>
            <p:nvPr/>
          </p:nvGrpSpPr>
          <p:grpSpPr>
            <a:xfrm>
              <a:off x="457200" y="5410200"/>
              <a:ext cx="2133600" cy="609600"/>
              <a:chOff x="1905000" y="1828800"/>
              <a:chExt cx="2133600" cy="609600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1905000" y="2133600"/>
                <a:ext cx="21336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 queries</a:t>
                </a: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1905000" y="1828800"/>
                <a:ext cx="2133600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dirty="0" err="1" smtClean="0"/>
                  <a:t>IModelEventHandler</a:t>
                </a:r>
                <a:endParaRPr lang="en-US" dirty="0" smtClean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entagon 45"/>
          <p:cNvSpPr/>
          <p:nvPr/>
        </p:nvSpPr>
        <p:spPr>
          <a:xfrm>
            <a:off x="7239000" y="4876800"/>
            <a:ext cx="1676400" cy="381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</a:t>
            </a:r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 receives request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743200" y="1600200"/>
            <a:ext cx="2667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message </a:t>
            </a:r>
            <a:br>
              <a:rPr lang="en-US" dirty="0" smtClean="0"/>
            </a:br>
            <a:r>
              <a:rPr lang="en-US" dirty="0" smtClean="0"/>
              <a:t>manager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172200" y="4267200"/>
            <a:ext cx="2667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message manager</a:t>
            </a:r>
          </a:p>
        </p:txBody>
      </p:sp>
      <p:sp>
        <p:nvSpPr>
          <p:cNvPr id="45" name="Down Arrow 44"/>
          <p:cNvSpPr/>
          <p:nvPr/>
        </p:nvSpPr>
        <p:spPr>
          <a:xfrm rot="10800000" flipV="1">
            <a:off x="7086600" y="4724399"/>
            <a:ext cx="304800" cy="838200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7200" y="1219200"/>
            <a:ext cx="21336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Client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00800" y="1295400"/>
            <a:ext cx="21336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Server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" name="Group 51"/>
          <p:cNvGrpSpPr/>
          <p:nvPr/>
        </p:nvGrpSpPr>
        <p:grpSpPr>
          <a:xfrm>
            <a:off x="381000" y="1828800"/>
            <a:ext cx="2133600" cy="1371600"/>
            <a:chOff x="381000" y="1828800"/>
            <a:chExt cx="2133600" cy="1371600"/>
          </a:xfrm>
        </p:grpSpPr>
        <p:sp>
          <p:nvSpPr>
            <p:cNvPr id="53" name="Rounded Rectangle 52"/>
            <p:cNvSpPr/>
            <p:nvPr/>
          </p:nvSpPr>
          <p:spPr>
            <a:xfrm>
              <a:off x="381000" y="2438400"/>
              <a:ext cx="213360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presenter</a:t>
              </a:r>
              <a:endParaRPr lang="en-US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81000" y="2133600"/>
              <a:ext cx="2133600" cy="3048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err="1" smtClean="0"/>
                <a:t>IMessageRequestor</a:t>
              </a:r>
              <a:endParaRPr lang="en-US" dirty="0" smtClean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81000" y="1828800"/>
              <a:ext cx="2133600" cy="3048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err="1" smtClean="0"/>
                <a:t>IModelEventHandler</a:t>
              </a:r>
              <a:endParaRPr lang="en-US" dirty="0" smtClean="0"/>
            </a:p>
          </p:txBody>
        </p:sp>
      </p:grpSp>
      <p:grpSp>
        <p:nvGrpSpPr>
          <p:cNvPr id="9" name="Group 55"/>
          <p:cNvGrpSpPr/>
          <p:nvPr/>
        </p:nvGrpSpPr>
        <p:grpSpPr>
          <a:xfrm>
            <a:off x="304800" y="3962400"/>
            <a:ext cx="2438400" cy="2209800"/>
            <a:chOff x="304800" y="3962400"/>
            <a:chExt cx="2438400" cy="2209800"/>
          </a:xfrm>
        </p:grpSpPr>
        <p:sp>
          <p:nvSpPr>
            <p:cNvPr id="57" name="Rectangle 56"/>
            <p:cNvSpPr/>
            <p:nvPr/>
          </p:nvSpPr>
          <p:spPr>
            <a:xfrm>
              <a:off x="304800" y="3962400"/>
              <a:ext cx="2438400" cy="2209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31"/>
            <p:cNvGrpSpPr/>
            <p:nvPr/>
          </p:nvGrpSpPr>
          <p:grpSpPr>
            <a:xfrm>
              <a:off x="457200" y="4114800"/>
              <a:ext cx="2057400" cy="990600"/>
              <a:chOff x="1676400" y="2743200"/>
              <a:chExt cx="2057400" cy="990600"/>
            </a:xfrm>
          </p:grpSpPr>
          <p:sp>
            <p:nvSpPr>
              <p:cNvPr id="62" name="Rounded Rectangle 4"/>
              <p:cNvSpPr/>
              <p:nvPr/>
            </p:nvSpPr>
            <p:spPr>
              <a:xfrm>
                <a:off x="1676400" y="3352800"/>
                <a:ext cx="2057400" cy="381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676400" y="2743200"/>
                <a:ext cx="2057400" cy="3048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dirty="0" err="1" smtClean="0"/>
                  <a:t>IMessageRequestor</a:t>
                </a:r>
                <a:endParaRPr lang="en-US" dirty="0" smtClean="0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676400" y="3048000"/>
                <a:ext cx="2057400" cy="3048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IMessageConsumer</a:t>
                </a:r>
                <a:endParaRPr lang="en-US" dirty="0" smtClean="0"/>
              </a:p>
            </p:txBody>
          </p:sp>
        </p:grpSp>
        <p:grpSp>
          <p:nvGrpSpPr>
            <p:cNvPr id="13" name="Group 30"/>
            <p:cNvGrpSpPr/>
            <p:nvPr/>
          </p:nvGrpSpPr>
          <p:grpSpPr>
            <a:xfrm>
              <a:off x="457200" y="5486400"/>
              <a:ext cx="2133600" cy="609600"/>
              <a:chOff x="1905000" y="1828800"/>
              <a:chExt cx="2133600" cy="609600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1905000" y="2133600"/>
                <a:ext cx="21336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 queries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905000" y="1828800"/>
                <a:ext cx="2133600" cy="3048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dirty="0" err="1" smtClean="0"/>
                  <a:t>IModelEventHandler</a:t>
                </a:r>
                <a:endParaRPr lang="en-US" dirty="0" smtClean="0"/>
              </a:p>
            </p:txBody>
          </p:sp>
        </p:grpSp>
      </p:grpSp>
      <p:sp>
        <p:nvSpPr>
          <p:cNvPr id="52" name="Rectangle 51"/>
          <p:cNvSpPr/>
          <p:nvPr/>
        </p:nvSpPr>
        <p:spPr>
          <a:xfrm flipH="1">
            <a:off x="152400" y="1219200"/>
            <a:ext cx="3048000" cy="54102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04801" y="152400"/>
            <a:ext cx="7696199" cy="457200"/>
            <a:chOff x="304801" y="152400"/>
            <a:chExt cx="7696199" cy="457200"/>
          </a:xfrm>
        </p:grpSpPr>
        <p:sp>
          <p:nvSpPr>
            <p:cNvPr id="48" name="Down Arrow 47"/>
            <p:cNvSpPr/>
            <p:nvPr/>
          </p:nvSpPr>
          <p:spPr>
            <a:xfrm rot="5400000" flipV="1">
              <a:off x="733224" y="-276023"/>
              <a:ext cx="438553" cy="1295400"/>
            </a:xfrm>
            <a:prstGeom prst="downArrow">
              <a:avLst>
                <a:gd name="adj1" fmla="val 55608"/>
                <a:gd name="adj2" fmla="val 50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Publish</a:t>
              </a:r>
              <a:endParaRPr lang="en-US" dirty="0"/>
            </a:p>
          </p:txBody>
        </p:sp>
        <p:sp>
          <p:nvSpPr>
            <p:cNvPr id="59" name="Down Arrow 58"/>
            <p:cNvSpPr/>
            <p:nvPr/>
          </p:nvSpPr>
          <p:spPr>
            <a:xfrm rot="5400000" flipV="1">
              <a:off x="2362200" y="-304800"/>
              <a:ext cx="457200" cy="1371600"/>
            </a:xfrm>
            <a:prstGeom prst="downArrow">
              <a:avLst>
                <a:gd name="adj1" fmla="val 55608"/>
                <a:gd name="adj2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429000" y="228600"/>
              <a:ext cx="12954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smtClean="0">
                  <a:solidFill>
                    <a:schemeClr val="dk1"/>
                  </a:solidFill>
                </a:rPr>
                <a:t>Interface</a:t>
              </a:r>
              <a:endParaRPr lang="en-US" dirty="0">
                <a:solidFill>
                  <a:schemeClr val="dk1"/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953000" y="228600"/>
              <a:ext cx="30480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service messages, objects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200400" y="2971800"/>
            <a:ext cx="5562600" cy="838200"/>
            <a:chOff x="3048000" y="1676400"/>
            <a:chExt cx="5562600" cy="838200"/>
          </a:xfrm>
        </p:grpSpPr>
        <p:sp>
          <p:nvSpPr>
            <p:cNvPr id="68" name="Rectangle 67"/>
            <p:cNvSpPr/>
            <p:nvPr/>
          </p:nvSpPr>
          <p:spPr>
            <a:xfrm>
              <a:off x="3048000" y="1676400"/>
              <a:ext cx="5562600" cy="838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27"/>
            <p:cNvGrpSpPr/>
            <p:nvPr/>
          </p:nvGrpSpPr>
          <p:grpSpPr>
            <a:xfrm>
              <a:off x="3200400" y="1752600"/>
              <a:ext cx="1752600" cy="685800"/>
              <a:chOff x="4572000" y="2819400"/>
              <a:chExt cx="1752600" cy="685800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4572000" y="2819400"/>
                <a:ext cx="1752600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dirty="0" err="1" smtClean="0"/>
                  <a:t>IServiceProvider</a:t>
                </a:r>
                <a:endParaRPr lang="en-US" dirty="0" smtClean="0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4572000" y="3124200"/>
                <a:ext cx="1752600" cy="381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service adapter</a:t>
                </a:r>
              </a:p>
            </p:txBody>
          </p:sp>
        </p:grpSp>
        <p:sp>
          <p:nvSpPr>
            <p:cNvPr id="70" name="Rounded Rectangle 69"/>
            <p:cNvSpPr/>
            <p:nvPr/>
          </p:nvSpPr>
          <p:spPr>
            <a:xfrm>
              <a:off x="5867400" y="2057400"/>
              <a:ext cx="2667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service_interface.p</a:t>
              </a:r>
              <a:endParaRPr lang="en-US" dirty="0" smtClean="0"/>
            </a:p>
          </p:txBody>
        </p:sp>
      </p:grpSp>
      <p:grpSp>
        <p:nvGrpSpPr>
          <p:cNvPr id="77" name="Group 26"/>
          <p:cNvGrpSpPr/>
          <p:nvPr/>
        </p:nvGrpSpPr>
        <p:grpSpPr>
          <a:xfrm>
            <a:off x="7010400" y="5638800"/>
            <a:ext cx="1752600" cy="914400"/>
            <a:chOff x="6248400" y="1676400"/>
            <a:chExt cx="1752600" cy="914400"/>
          </a:xfrm>
        </p:grpSpPr>
        <p:sp>
          <p:nvSpPr>
            <p:cNvPr id="78" name="Rounded Rectangle 77"/>
            <p:cNvSpPr/>
            <p:nvPr/>
          </p:nvSpPr>
          <p:spPr>
            <a:xfrm>
              <a:off x="6248400" y="1981200"/>
              <a:ext cx="1752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business component</a:t>
              </a: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6248400" y="1676400"/>
              <a:ext cx="17526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err="1" smtClean="0"/>
                <a:t>IServiceProvider</a:t>
              </a:r>
              <a:endParaRPr lang="en-US" dirty="0" smtClean="0"/>
            </a:p>
          </p:txBody>
        </p:sp>
      </p:grpSp>
      <p:sp>
        <p:nvSpPr>
          <p:cNvPr id="37" name="Freeform 36"/>
          <p:cNvSpPr/>
          <p:nvPr/>
        </p:nvSpPr>
        <p:spPr>
          <a:xfrm>
            <a:off x="5276316" y="1447800"/>
            <a:ext cx="743484" cy="5181600"/>
          </a:xfrm>
          <a:custGeom>
            <a:avLst/>
            <a:gdLst>
              <a:gd name="connsiteX0" fmla="*/ 0 w 743484"/>
              <a:gd name="connsiteY0" fmla="*/ 0 h 4948015"/>
              <a:gd name="connsiteX1" fmla="*/ 512748 w 743484"/>
              <a:gd name="connsiteY1" fmla="*/ 418744 h 4948015"/>
              <a:gd name="connsiteX2" fmla="*/ 119641 w 743484"/>
              <a:gd name="connsiteY2" fmla="*/ 1290415 h 4948015"/>
              <a:gd name="connsiteX3" fmla="*/ 555477 w 743484"/>
              <a:gd name="connsiteY3" fmla="*/ 2085174 h 4948015"/>
              <a:gd name="connsiteX4" fmla="*/ 213645 w 743484"/>
              <a:gd name="connsiteY4" fmla="*/ 3042303 h 4948015"/>
              <a:gd name="connsiteX5" fmla="*/ 700755 w 743484"/>
              <a:gd name="connsiteY5" fmla="*/ 3708875 h 4948015"/>
              <a:gd name="connsiteX6" fmla="*/ 470019 w 743484"/>
              <a:gd name="connsiteY6" fmla="*/ 4486542 h 4948015"/>
              <a:gd name="connsiteX7" fmla="*/ 726393 w 743484"/>
              <a:gd name="connsiteY7" fmla="*/ 4948015 h 494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484" h="4948015">
                <a:moveTo>
                  <a:pt x="0" y="0"/>
                </a:moveTo>
                <a:cubicBezTo>
                  <a:pt x="246404" y="101837"/>
                  <a:pt x="492808" y="203675"/>
                  <a:pt x="512748" y="418744"/>
                </a:cubicBezTo>
                <a:cubicBezTo>
                  <a:pt x="532688" y="633813"/>
                  <a:pt x="112520" y="1012677"/>
                  <a:pt x="119641" y="1290415"/>
                </a:cubicBezTo>
                <a:cubicBezTo>
                  <a:pt x="126763" y="1568153"/>
                  <a:pt x="539810" y="1793193"/>
                  <a:pt x="555477" y="2085174"/>
                </a:cubicBezTo>
                <a:cubicBezTo>
                  <a:pt x="571144" y="2377155"/>
                  <a:pt x="189432" y="2771686"/>
                  <a:pt x="213645" y="3042303"/>
                </a:cubicBezTo>
                <a:cubicBezTo>
                  <a:pt x="237858" y="3312920"/>
                  <a:pt x="658026" y="3468169"/>
                  <a:pt x="700755" y="3708875"/>
                </a:cubicBezTo>
                <a:cubicBezTo>
                  <a:pt x="743484" y="3949581"/>
                  <a:pt x="465746" y="4280019"/>
                  <a:pt x="470019" y="4486542"/>
                </a:cubicBezTo>
                <a:cubicBezTo>
                  <a:pt x="474292" y="4693065"/>
                  <a:pt x="600342" y="4820540"/>
                  <a:pt x="726393" y="4948015"/>
                </a:cubicBezTo>
              </a:path>
            </a:pathLst>
          </a:cu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0"/>
          <p:cNvGrpSpPr/>
          <p:nvPr/>
        </p:nvGrpSpPr>
        <p:grpSpPr>
          <a:xfrm>
            <a:off x="4876800" y="3200400"/>
            <a:ext cx="1828800" cy="533400"/>
            <a:chOff x="2743200" y="2438400"/>
            <a:chExt cx="1828800" cy="533400"/>
          </a:xfrm>
        </p:grpSpPr>
        <p:sp>
          <p:nvSpPr>
            <p:cNvPr id="81" name="Pentagon 80"/>
            <p:cNvSpPr/>
            <p:nvPr/>
          </p:nvSpPr>
          <p:spPr>
            <a:xfrm>
              <a:off x="2743200" y="2438400"/>
              <a:ext cx="1676400" cy="381000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request </a:t>
              </a:r>
              <a:r>
                <a:rPr lang="en-US" dirty="0" err="1" smtClean="0"/>
                <a:t>msg</a:t>
              </a:r>
              <a:endParaRPr lang="en-US" dirty="0"/>
            </a:p>
          </p:txBody>
        </p:sp>
        <p:sp>
          <p:nvSpPr>
            <p:cNvPr id="82" name="Pentagon 81"/>
            <p:cNvSpPr/>
            <p:nvPr/>
          </p:nvSpPr>
          <p:spPr>
            <a:xfrm>
              <a:off x="2819400" y="2514600"/>
              <a:ext cx="1676400" cy="381000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request </a:t>
              </a:r>
              <a:r>
                <a:rPr lang="en-US" dirty="0" err="1" smtClean="0"/>
                <a:t>msg</a:t>
              </a:r>
              <a:endParaRPr lang="en-US" dirty="0"/>
            </a:p>
          </p:txBody>
        </p:sp>
        <p:sp>
          <p:nvSpPr>
            <p:cNvPr id="83" name="Pentagon 82"/>
            <p:cNvSpPr/>
            <p:nvPr/>
          </p:nvSpPr>
          <p:spPr>
            <a:xfrm>
              <a:off x="2895600" y="2590800"/>
              <a:ext cx="1676400" cy="381000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request </a:t>
              </a:r>
              <a:r>
                <a:rPr lang="en-US" dirty="0" err="1" smtClean="0"/>
                <a:t>msg</a:t>
              </a:r>
              <a:endParaRPr lang="en-US" dirty="0"/>
            </a:p>
          </p:txBody>
        </p:sp>
      </p:grpSp>
      <p:grpSp>
        <p:nvGrpSpPr>
          <p:cNvPr id="88" name="Group 70"/>
          <p:cNvGrpSpPr/>
          <p:nvPr/>
        </p:nvGrpSpPr>
        <p:grpSpPr>
          <a:xfrm>
            <a:off x="7010400" y="3657600"/>
            <a:ext cx="1828800" cy="533400"/>
            <a:chOff x="2743200" y="2438400"/>
            <a:chExt cx="1828800" cy="533400"/>
          </a:xfrm>
        </p:grpSpPr>
        <p:sp>
          <p:nvSpPr>
            <p:cNvPr id="89" name="Pentagon 88"/>
            <p:cNvSpPr/>
            <p:nvPr/>
          </p:nvSpPr>
          <p:spPr>
            <a:xfrm>
              <a:off x="2743200" y="2438400"/>
              <a:ext cx="1676400" cy="381000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request </a:t>
              </a:r>
              <a:r>
                <a:rPr lang="en-US" dirty="0" err="1" smtClean="0"/>
                <a:t>msg</a:t>
              </a:r>
              <a:endParaRPr lang="en-US" dirty="0"/>
            </a:p>
          </p:txBody>
        </p:sp>
        <p:sp>
          <p:nvSpPr>
            <p:cNvPr id="90" name="Pentagon 89"/>
            <p:cNvSpPr/>
            <p:nvPr/>
          </p:nvSpPr>
          <p:spPr>
            <a:xfrm>
              <a:off x="2819400" y="2514600"/>
              <a:ext cx="1676400" cy="381000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request </a:t>
              </a:r>
              <a:r>
                <a:rPr lang="en-US" dirty="0" err="1" smtClean="0"/>
                <a:t>msg</a:t>
              </a:r>
              <a:endParaRPr lang="en-US" dirty="0"/>
            </a:p>
          </p:txBody>
        </p:sp>
        <p:sp>
          <p:nvSpPr>
            <p:cNvPr id="91" name="Pentagon 90"/>
            <p:cNvSpPr/>
            <p:nvPr/>
          </p:nvSpPr>
          <p:spPr>
            <a:xfrm>
              <a:off x="2895600" y="2590800"/>
              <a:ext cx="1676400" cy="381000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request </a:t>
              </a:r>
              <a:r>
                <a:rPr lang="en-US" dirty="0" err="1" smtClean="0"/>
                <a:t>msg</a:t>
              </a:r>
              <a:endParaRPr lang="en-US" dirty="0"/>
            </a:p>
          </p:txBody>
        </p:sp>
      </p:grpSp>
      <p:sp>
        <p:nvSpPr>
          <p:cNvPr id="44" name="Down Arrow 43"/>
          <p:cNvSpPr/>
          <p:nvPr/>
        </p:nvSpPr>
        <p:spPr>
          <a:xfrm rot="10800000" flipV="1">
            <a:off x="6934200" y="3733800"/>
            <a:ext cx="304800" cy="533400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Line Callout 1 (Border and Accent Bar) 91"/>
          <p:cNvSpPr/>
          <p:nvPr/>
        </p:nvSpPr>
        <p:spPr>
          <a:xfrm flipH="1">
            <a:off x="457200" y="1295400"/>
            <a:ext cx="2057400" cy="2743200"/>
          </a:xfrm>
          <a:prstGeom prst="accentBorderCallout1">
            <a:avLst>
              <a:gd name="adj1" fmla="val 18750"/>
              <a:gd name="adj2" fmla="val -8333"/>
              <a:gd name="adj3" fmla="val 68334"/>
              <a:gd name="adj4" fmla="val -20067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>
            <a:normAutofit fontScale="85000" lnSpcReduction="20000"/>
          </a:bodyPr>
          <a:lstStyle/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ServiceAdapter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passes the requests across the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AppServer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Each request message is serialized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All messages are passed as an ABL array of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memptrs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data is passed as an array of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ProDataSets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(typically)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service interface passes it’s requests to the server-side SMM. </a:t>
            </a:r>
          </a:p>
        </p:txBody>
      </p:sp>
      <p:sp>
        <p:nvSpPr>
          <p:cNvPr id="58" name="Line Callout 1 (Border and Accent Bar) 57"/>
          <p:cNvSpPr/>
          <p:nvPr/>
        </p:nvSpPr>
        <p:spPr>
          <a:xfrm flipH="1">
            <a:off x="457200" y="4267200"/>
            <a:ext cx="2057400" cy="2209800"/>
          </a:xfrm>
          <a:prstGeom prst="accentBorderCallout1">
            <a:avLst>
              <a:gd name="adj1" fmla="val 18750"/>
              <a:gd name="adj2" fmla="val -8333"/>
              <a:gd name="adj3" fmla="val 26502"/>
              <a:gd name="adj4" fmla="val -21895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While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typical service is a Business Entity, we may need to call an external service to complete the request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(detail) service builds a fetch response</a:t>
            </a:r>
            <a:endParaRPr lang="en-US" dirty="0"/>
          </a:p>
        </p:txBody>
      </p:sp>
      <p:grpSp>
        <p:nvGrpSpPr>
          <p:cNvPr id="3" name="Group 59"/>
          <p:cNvGrpSpPr/>
          <p:nvPr/>
        </p:nvGrpSpPr>
        <p:grpSpPr>
          <a:xfrm>
            <a:off x="304800" y="3962400"/>
            <a:ext cx="2438400" cy="2209800"/>
            <a:chOff x="304800" y="3962400"/>
            <a:chExt cx="2438400" cy="2209800"/>
          </a:xfrm>
        </p:grpSpPr>
        <p:sp>
          <p:nvSpPr>
            <p:cNvPr id="24" name="Rectangle 23"/>
            <p:cNvSpPr/>
            <p:nvPr/>
          </p:nvSpPr>
          <p:spPr>
            <a:xfrm>
              <a:off x="304800" y="3962400"/>
              <a:ext cx="2438400" cy="2209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31"/>
            <p:cNvGrpSpPr/>
            <p:nvPr/>
          </p:nvGrpSpPr>
          <p:grpSpPr>
            <a:xfrm>
              <a:off x="457200" y="4114800"/>
              <a:ext cx="2057400" cy="990600"/>
              <a:chOff x="1676400" y="2743200"/>
              <a:chExt cx="2057400" cy="9906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76400" y="3352800"/>
                <a:ext cx="2057400" cy="381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676400" y="2743200"/>
                <a:ext cx="2057400" cy="3048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dirty="0" err="1" smtClean="0"/>
                  <a:t>IMessageRequestor</a:t>
                </a:r>
                <a:endParaRPr lang="en-US" dirty="0" smtClean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676400" y="3048000"/>
                <a:ext cx="2057400" cy="3048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IMessageConsumer</a:t>
                </a:r>
                <a:endParaRPr lang="en-US" dirty="0" smtClean="0"/>
              </a:p>
            </p:txBody>
          </p:sp>
        </p:grpSp>
        <p:grpSp>
          <p:nvGrpSpPr>
            <p:cNvPr id="8" name="Group 30"/>
            <p:cNvGrpSpPr/>
            <p:nvPr/>
          </p:nvGrpSpPr>
          <p:grpSpPr>
            <a:xfrm>
              <a:off x="457200" y="5486400"/>
              <a:ext cx="2133600" cy="609600"/>
              <a:chOff x="1905000" y="1828800"/>
              <a:chExt cx="2133600" cy="60960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905000" y="2133600"/>
                <a:ext cx="21336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 queries</a:t>
                </a: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1905000" y="1828800"/>
                <a:ext cx="2133600" cy="3048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dirty="0" err="1" smtClean="0"/>
                  <a:t>IModelEventHandler</a:t>
                </a:r>
                <a:endParaRPr lang="en-US" dirty="0" smtClean="0"/>
              </a:p>
            </p:txBody>
          </p:sp>
        </p:grpSp>
      </p:grpSp>
      <p:sp>
        <p:nvSpPr>
          <p:cNvPr id="57" name="TextBox 56"/>
          <p:cNvSpPr txBox="1"/>
          <p:nvPr/>
        </p:nvSpPr>
        <p:spPr>
          <a:xfrm>
            <a:off x="457200" y="1219200"/>
            <a:ext cx="21336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Client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00800" y="1295400"/>
            <a:ext cx="21336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Server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Group 62"/>
          <p:cNvGrpSpPr/>
          <p:nvPr/>
        </p:nvGrpSpPr>
        <p:grpSpPr>
          <a:xfrm>
            <a:off x="381000" y="1828800"/>
            <a:ext cx="2133600" cy="1371600"/>
            <a:chOff x="381000" y="1828800"/>
            <a:chExt cx="2133600" cy="1371600"/>
          </a:xfrm>
        </p:grpSpPr>
        <p:sp>
          <p:nvSpPr>
            <p:cNvPr id="4" name="Rounded Rectangle 3"/>
            <p:cNvSpPr/>
            <p:nvPr/>
          </p:nvSpPr>
          <p:spPr>
            <a:xfrm>
              <a:off x="381000" y="2438400"/>
              <a:ext cx="213360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presenter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1000" y="2133600"/>
              <a:ext cx="2133600" cy="3048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err="1" smtClean="0"/>
                <a:t>IMessageRequestor</a:t>
              </a:r>
              <a:endParaRPr lang="en-US" dirty="0" smtClean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81000" y="1828800"/>
              <a:ext cx="2133600" cy="3048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err="1" smtClean="0"/>
                <a:t>IModelEventHandler</a:t>
              </a:r>
              <a:endParaRPr lang="en-US" dirty="0" smtClean="0"/>
            </a:p>
          </p:txBody>
        </p:sp>
      </p:grpSp>
      <p:sp>
        <p:nvSpPr>
          <p:cNvPr id="68" name="Rectangle 67"/>
          <p:cNvSpPr/>
          <p:nvPr/>
        </p:nvSpPr>
        <p:spPr>
          <a:xfrm flipH="1">
            <a:off x="152400" y="1219200"/>
            <a:ext cx="3048000" cy="54102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ine Callout 1 (Border and Accent Bar) 68"/>
          <p:cNvSpPr/>
          <p:nvPr/>
        </p:nvSpPr>
        <p:spPr>
          <a:xfrm flipH="1">
            <a:off x="381000" y="3886200"/>
            <a:ext cx="2057400" cy="2209800"/>
          </a:xfrm>
          <a:prstGeom prst="accentBorderCallout1">
            <a:avLst>
              <a:gd name="adj1" fmla="val 18750"/>
              <a:gd name="adj2" fmla="val -8333"/>
              <a:gd name="adj3" fmla="val 31447"/>
              <a:gd name="adj4" fmla="val -21521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Each table in business entity has data access component, which provides a table response</a:t>
            </a:r>
          </a:p>
          <a:p>
            <a:pPr>
              <a:buFont typeface="Arial" charset="0"/>
              <a:buChar char="•"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TableContext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here is same object as that stored in model</a:t>
            </a:r>
          </a:p>
        </p:txBody>
      </p:sp>
      <p:grpSp>
        <p:nvGrpSpPr>
          <p:cNvPr id="13" name="Group 48"/>
          <p:cNvGrpSpPr/>
          <p:nvPr/>
        </p:nvGrpSpPr>
        <p:grpSpPr>
          <a:xfrm>
            <a:off x="304801" y="152400"/>
            <a:ext cx="7696199" cy="457200"/>
            <a:chOff x="304801" y="152400"/>
            <a:chExt cx="7696199" cy="457200"/>
          </a:xfrm>
        </p:grpSpPr>
        <p:sp>
          <p:nvSpPr>
            <p:cNvPr id="59" name="Down Arrow 58"/>
            <p:cNvSpPr/>
            <p:nvPr/>
          </p:nvSpPr>
          <p:spPr>
            <a:xfrm rot="5400000" flipV="1">
              <a:off x="733224" y="-276023"/>
              <a:ext cx="438553" cy="1295400"/>
            </a:xfrm>
            <a:prstGeom prst="downArrow">
              <a:avLst>
                <a:gd name="adj1" fmla="val 55608"/>
                <a:gd name="adj2" fmla="val 50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Publish</a:t>
              </a:r>
              <a:endParaRPr lang="en-US" dirty="0"/>
            </a:p>
          </p:txBody>
        </p:sp>
        <p:sp>
          <p:nvSpPr>
            <p:cNvPr id="61" name="Down Arrow 60"/>
            <p:cNvSpPr/>
            <p:nvPr/>
          </p:nvSpPr>
          <p:spPr>
            <a:xfrm rot="5400000" flipV="1">
              <a:off x="2362200" y="-304800"/>
              <a:ext cx="457200" cy="1371600"/>
            </a:xfrm>
            <a:prstGeom prst="downArrow">
              <a:avLst>
                <a:gd name="adj1" fmla="val 55608"/>
                <a:gd name="adj2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429000" y="228600"/>
              <a:ext cx="12954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smtClean="0">
                  <a:solidFill>
                    <a:schemeClr val="dk1"/>
                  </a:solidFill>
                </a:rPr>
                <a:t>Interface</a:t>
              </a:r>
              <a:endParaRPr lang="en-US" dirty="0">
                <a:solidFill>
                  <a:schemeClr val="dk1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4953000" y="228600"/>
              <a:ext cx="30480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service messages, objects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26"/>
          <p:cNvGrpSpPr/>
          <p:nvPr/>
        </p:nvGrpSpPr>
        <p:grpSpPr>
          <a:xfrm>
            <a:off x="6934200" y="1905000"/>
            <a:ext cx="1752600" cy="914400"/>
            <a:chOff x="6248400" y="1676400"/>
            <a:chExt cx="1752600" cy="914400"/>
          </a:xfrm>
        </p:grpSpPr>
        <p:sp>
          <p:nvSpPr>
            <p:cNvPr id="79" name="Rounded Rectangle 78"/>
            <p:cNvSpPr/>
            <p:nvPr/>
          </p:nvSpPr>
          <p:spPr>
            <a:xfrm>
              <a:off x="6248400" y="1981200"/>
              <a:ext cx="1752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business component</a:t>
              </a: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248400" y="1676400"/>
              <a:ext cx="17526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err="1" smtClean="0"/>
                <a:t>IServiceProvider</a:t>
              </a:r>
              <a:endParaRPr lang="en-US" dirty="0" smtClean="0"/>
            </a:p>
          </p:txBody>
        </p:sp>
      </p:grpSp>
      <p:sp>
        <p:nvSpPr>
          <p:cNvPr id="89" name="Line Callout 1 (Border and Accent Bar) 88"/>
          <p:cNvSpPr/>
          <p:nvPr/>
        </p:nvSpPr>
        <p:spPr>
          <a:xfrm flipH="1">
            <a:off x="381000" y="1524000"/>
            <a:ext cx="2057400" cy="2133600"/>
          </a:xfrm>
          <a:prstGeom prst="accentBorderCallout1">
            <a:avLst>
              <a:gd name="adj1" fmla="val 18750"/>
              <a:gd name="adj2" fmla="val -8333"/>
              <a:gd name="adj3" fmla="val 41684"/>
              <a:gd name="adj4" fmla="val -21023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Response message is created by business component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Business component pushes the data satisfying the request into the message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7010400" y="3886200"/>
            <a:ext cx="1752600" cy="990600"/>
            <a:chOff x="7086600" y="3124200"/>
            <a:chExt cx="1752600" cy="990600"/>
          </a:xfrm>
        </p:grpSpPr>
        <p:sp>
          <p:nvSpPr>
            <p:cNvPr id="94" name="Rounded Rectangle 93"/>
            <p:cNvSpPr/>
            <p:nvPr/>
          </p:nvSpPr>
          <p:spPr>
            <a:xfrm>
              <a:off x="7086600" y="3124200"/>
              <a:ext cx="1752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access component</a:t>
              </a: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7086600" y="3733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</a:p>
          </p:txBody>
        </p:sp>
      </p:grpSp>
      <p:sp>
        <p:nvSpPr>
          <p:cNvPr id="99" name="Down Arrow 98"/>
          <p:cNvSpPr/>
          <p:nvPr/>
        </p:nvSpPr>
        <p:spPr>
          <a:xfrm rot="16200000" flipV="1">
            <a:off x="6523307" y="3916093"/>
            <a:ext cx="304800" cy="549814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3276600" y="2667000"/>
            <a:ext cx="3124200" cy="2667000"/>
            <a:chOff x="3276600" y="2667000"/>
            <a:chExt cx="3124200" cy="2667000"/>
          </a:xfrm>
        </p:grpSpPr>
        <p:sp>
          <p:nvSpPr>
            <p:cNvPr id="98" name="Rectangle 97"/>
            <p:cNvSpPr/>
            <p:nvPr/>
          </p:nvSpPr>
          <p:spPr>
            <a:xfrm>
              <a:off x="3276600" y="2667000"/>
              <a:ext cx="3124200" cy="2667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505200" y="3276600"/>
              <a:ext cx="1676400" cy="4572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table request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3581400" y="3352800"/>
              <a:ext cx="1676400" cy="4572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table request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3657600" y="3429000"/>
              <a:ext cx="1981200" cy="1752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dirty="0" smtClean="0"/>
                <a:t>table response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733800" y="3810000"/>
              <a:ext cx="1676400" cy="12954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 err="1" smtClean="0">
                  <a:solidFill>
                    <a:schemeClr val="bg1">
                      <a:lumMod val="50000"/>
                    </a:schemeClr>
                  </a:solidFill>
                </a:rPr>
                <a:t>TableName</a:t>
              </a:r>
              <a:endParaRPr lang="en-US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dirty="0" err="1" smtClean="0">
                  <a:solidFill>
                    <a:schemeClr val="bg1">
                      <a:lumMod val="50000"/>
                    </a:schemeClr>
                  </a:solidFill>
                </a:rPr>
                <a:t>HasError</a:t>
              </a:r>
              <a:endParaRPr lang="en-US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dirty="0" err="1" smtClean="0">
                  <a:solidFill>
                    <a:schemeClr val="bg1">
                      <a:lumMod val="50000"/>
                    </a:schemeClr>
                  </a:solidFill>
                </a:rPr>
                <a:t>ErrorText</a:t>
              </a:r>
              <a:endParaRPr lang="en-US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(table context)</a:t>
              </a:r>
            </a:p>
          </p:txBody>
        </p:sp>
        <p:sp>
          <p:nvSpPr>
            <p:cNvPr id="77" name="Pentagon 76"/>
            <p:cNvSpPr/>
            <p:nvPr/>
          </p:nvSpPr>
          <p:spPr>
            <a:xfrm flipH="1">
              <a:off x="3352800" y="2819400"/>
              <a:ext cx="2286000" cy="381000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fetch response </a:t>
              </a:r>
              <a:r>
                <a:rPr lang="en-US" dirty="0" err="1" smtClean="0"/>
                <a:t>msg</a:t>
              </a:r>
              <a:endParaRPr lang="en-US" dirty="0"/>
            </a:p>
          </p:txBody>
        </p:sp>
        <p:sp>
          <p:nvSpPr>
            <p:cNvPr id="101" name="Flowchart: Magnetic Disk 100"/>
            <p:cNvSpPr/>
            <p:nvPr/>
          </p:nvSpPr>
          <p:spPr>
            <a:xfrm>
              <a:off x="5715000" y="3657600"/>
              <a:ext cx="609600" cy="68580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PDS</a:t>
              </a:r>
              <a:endParaRPr lang="en-US" dirty="0"/>
            </a:p>
          </p:txBody>
        </p:sp>
      </p:grpSp>
      <p:sp>
        <p:nvSpPr>
          <p:cNvPr id="103" name="Down Arrow 102"/>
          <p:cNvSpPr/>
          <p:nvPr/>
        </p:nvSpPr>
        <p:spPr>
          <a:xfrm rot="13750694" flipV="1">
            <a:off x="6376488" y="2525099"/>
            <a:ext cx="304800" cy="1542006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 sends response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743200" y="1600200"/>
            <a:ext cx="2667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message </a:t>
            </a:r>
            <a:br>
              <a:rPr lang="en-US" dirty="0" smtClean="0"/>
            </a:br>
            <a:r>
              <a:rPr lang="en-US" dirty="0" smtClean="0"/>
              <a:t>manager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04800" y="3962400"/>
            <a:ext cx="2438400" cy="2209800"/>
            <a:chOff x="304800" y="3962400"/>
            <a:chExt cx="2438400" cy="2209800"/>
          </a:xfrm>
        </p:grpSpPr>
        <p:sp>
          <p:nvSpPr>
            <p:cNvPr id="24" name="Rectangle 23"/>
            <p:cNvSpPr/>
            <p:nvPr/>
          </p:nvSpPr>
          <p:spPr>
            <a:xfrm>
              <a:off x="304800" y="3962400"/>
              <a:ext cx="2438400" cy="2209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31"/>
            <p:cNvGrpSpPr/>
            <p:nvPr/>
          </p:nvGrpSpPr>
          <p:grpSpPr>
            <a:xfrm>
              <a:off x="457200" y="4114800"/>
              <a:ext cx="2057400" cy="990600"/>
              <a:chOff x="1676400" y="2743200"/>
              <a:chExt cx="2057400" cy="9906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76400" y="3352800"/>
                <a:ext cx="2057400" cy="381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676400" y="2743200"/>
                <a:ext cx="2057400" cy="3048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dirty="0" err="1" smtClean="0"/>
                  <a:t>IMessageRequestor</a:t>
                </a:r>
                <a:endParaRPr lang="en-US" dirty="0" smtClean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676400" y="3048000"/>
                <a:ext cx="2057400" cy="3048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IMessageConsumer</a:t>
                </a:r>
                <a:endParaRPr lang="en-US" dirty="0" smtClean="0"/>
              </a:p>
            </p:txBody>
          </p:sp>
        </p:grpSp>
        <p:grpSp>
          <p:nvGrpSpPr>
            <p:cNvPr id="12" name="Group 30"/>
            <p:cNvGrpSpPr/>
            <p:nvPr/>
          </p:nvGrpSpPr>
          <p:grpSpPr>
            <a:xfrm>
              <a:off x="457200" y="5486400"/>
              <a:ext cx="2133600" cy="609600"/>
              <a:chOff x="1905000" y="1828800"/>
              <a:chExt cx="2133600" cy="60960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905000" y="2133600"/>
                <a:ext cx="21336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 queries</a:t>
                </a: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1905000" y="1828800"/>
                <a:ext cx="2133600" cy="3048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dirty="0" err="1" smtClean="0"/>
                  <a:t>IModelEventHandler</a:t>
                </a:r>
                <a:endParaRPr lang="en-US" dirty="0" smtClean="0"/>
              </a:p>
            </p:txBody>
          </p:sp>
        </p:grpSp>
      </p:grpSp>
      <p:sp>
        <p:nvSpPr>
          <p:cNvPr id="29" name="Rounded Rectangle 28"/>
          <p:cNvSpPr/>
          <p:nvPr/>
        </p:nvSpPr>
        <p:spPr>
          <a:xfrm>
            <a:off x="6172200" y="4419600"/>
            <a:ext cx="2667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message manager</a:t>
            </a:r>
          </a:p>
        </p:txBody>
      </p:sp>
      <p:sp>
        <p:nvSpPr>
          <p:cNvPr id="37" name="Freeform 36"/>
          <p:cNvSpPr/>
          <p:nvPr/>
        </p:nvSpPr>
        <p:spPr>
          <a:xfrm>
            <a:off x="5276316" y="1447800"/>
            <a:ext cx="743484" cy="5181600"/>
          </a:xfrm>
          <a:custGeom>
            <a:avLst/>
            <a:gdLst>
              <a:gd name="connsiteX0" fmla="*/ 0 w 743484"/>
              <a:gd name="connsiteY0" fmla="*/ 0 h 4948015"/>
              <a:gd name="connsiteX1" fmla="*/ 512748 w 743484"/>
              <a:gd name="connsiteY1" fmla="*/ 418744 h 4948015"/>
              <a:gd name="connsiteX2" fmla="*/ 119641 w 743484"/>
              <a:gd name="connsiteY2" fmla="*/ 1290415 h 4948015"/>
              <a:gd name="connsiteX3" fmla="*/ 555477 w 743484"/>
              <a:gd name="connsiteY3" fmla="*/ 2085174 h 4948015"/>
              <a:gd name="connsiteX4" fmla="*/ 213645 w 743484"/>
              <a:gd name="connsiteY4" fmla="*/ 3042303 h 4948015"/>
              <a:gd name="connsiteX5" fmla="*/ 700755 w 743484"/>
              <a:gd name="connsiteY5" fmla="*/ 3708875 h 4948015"/>
              <a:gd name="connsiteX6" fmla="*/ 470019 w 743484"/>
              <a:gd name="connsiteY6" fmla="*/ 4486542 h 4948015"/>
              <a:gd name="connsiteX7" fmla="*/ 726393 w 743484"/>
              <a:gd name="connsiteY7" fmla="*/ 4948015 h 494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484" h="4948015">
                <a:moveTo>
                  <a:pt x="0" y="0"/>
                </a:moveTo>
                <a:cubicBezTo>
                  <a:pt x="246404" y="101837"/>
                  <a:pt x="492808" y="203675"/>
                  <a:pt x="512748" y="418744"/>
                </a:cubicBezTo>
                <a:cubicBezTo>
                  <a:pt x="532688" y="633813"/>
                  <a:pt x="112520" y="1012677"/>
                  <a:pt x="119641" y="1290415"/>
                </a:cubicBezTo>
                <a:cubicBezTo>
                  <a:pt x="126763" y="1568153"/>
                  <a:pt x="539810" y="1793193"/>
                  <a:pt x="555477" y="2085174"/>
                </a:cubicBezTo>
                <a:cubicBezTo>
                  <a:pt x="571144" y="2377155"/>
                  <a:pt x="189432" y="2771686"/>
                  <a:pt x="213645" y="3042303"/>
                </a:cubicBezTo>
                <a:cubicBezTo>
                  <a:pt x="237858" y="3312920"/>
                  <a:pt x="658026" y="3468169"/>
                  <a:pt x="700755" y="3708875"/>
                </a:cubicBezTo>
                <a:cubicBezTo>
                  <a:pt x="743484" y="3949581"/>
                  <a:pt x="465746" y="4280019"/>
                  <a:pt x="470019" y="4486542"/>
                </a:cubicBezTo>
                <a:cubicBezTo>
                  <a:pt x="474292" y="4693065"/>
                  <a:pt x="600342" y="4820540"/>
                  <a:pt x="726393" y="4948015"/>
                </a:cubicBezTo>
              </a:path>
            </a:pathLst>
          </a:cu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entagon 40"/>
          <p:cNvSpPr/>
          <p:nvPr/>
        </p:nvSpPr>
        <p:spPr>
          <a:xfrm flipH="1">
            <a:off x="6477000" y="5105400"/>
            <a:ext cx="1676400" cy="381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 </a:t>
            </a:r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47" name="Down Arrow 46"/>
          <p:cNvSpPr/>
          <p:nvPr/>
        </p:nvSpPr>
        <p:spPr>
          <a:xfrm flipV="1">
            <a:off x="8001000" y="4953000"/>
            <a:ext cx="304800" cy="533400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57200" y="1219200"/>
            <a:ext cx="21336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Client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00800" y="1295400"/>
            <a:ext cx="21336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Server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81000" y="1828800"/>
            <a:ext cx="2133600" cy="1371600"/>
            <a:chOff x="381000" y="1828800"/>
            <a:chExt cx="2133600" cy="1371600"/>
          </a:xfrm>
        </p:grpSpPr>
        <p:sp>
          <p:nvSpPr>
            <p:cNvPr id="4" name="Rounded Rectangle 3"/>
            <p:cNvSpPr/>
            <p:nvPr/>
          </p:nvSpPr>
          <p:spPr>
            <a:xfrm>
              <a:off x="381000" y="2438400"/>
              <a:ext cx="213360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presenter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1000" y="2133600"/>
              <a:ext cx="2133600" cy="3048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err="1" smtClean="0"/>
                <a:t>IMessageRequestor</a:t>
              </a:r>
              <a:endParaRPr lang="en-US" dirty="0" smtClean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81000" y="1828800"/>
              <a:ext cx="2133600" cy="3048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err="1" smtClean="0"/>
                <a:t>IModelEventHandler</a:t>
              </a:r>
              <a:endParaRPr lang="en-US" dirty="0" smtClean="0"/>
            </a:p>
          </p:txBody>
        </p:sp>
      </p:grpSp>
      <p:sp>
        <p:nvSpPr>
          <p:cNvPr id="68" name="Rectangle 67"/>
          <p:cNvSpPr/>
          <p:nvPr/>
        </p:nvSpPr>
        <p:spPr>
          <a:xfrm flipH="1">
            <a:off x="152400" y="1219200"/>
            <a:ext cx="3048000" cy="54102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ine Callout 1 (Border and Accent Bar) 68"/>
          <p:cNvSpPr/>
          <p:nvPr/>
        </p:nvSpPr>
        <p:spPr>
          <a:xfrm flipH="1">
            <a:off x="381000" y="3886200"/>
            <a:ext cx="2057400" cy="1752600"/>
          </a:xfrm>
          <a:prstGeom prst="accentBorderCallout1">
            <a:avLst>
              <a:gd name="adj1" fmla="val 18750"/>
              <a:gd name="adj2" fmla="val -8333"/>
              <a:gd name="adj3" fmla="val 68018"/>
              <a:gd name="adj4" fmla="val -18655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business component creates a response message and returns it to server-side SMM.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SMM collects all responses.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04801" y="152400"/>
            <a:ext cx="7696199" cy="457200"/>
            <a:chOff x="304801" y="152400"/>
            <a:chExt cx="7696199" cy="457200"/>
          </a:xfrm>
        </p:grpSpPr>
        <p:sp>
          <p:nvSpPr>
            <p:cNvPr id="59" name="Down Arrow 58"/>
            <p:cNvSpPr/>
            <p:nvPr/>
          </p:nvSpPr>
          <p:spPr>
            <a:xfrm rot="5400000" flipV="1">
              <a:off x="733224" y="-276023"/>
              <a:ext cx="438553" cy="1295400"/>
            </a:xfrm>
            <a:prstGeom prst="downArrow">
              <a:avLst>
                <a:gd name="adj1" fmla="val 55608"/>
                <a:gd name="adj2" fmla="val 50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Publish</a:t>
              </a:r>
              <a:endParaRPr lang="en-US" dirty="0"/>
            </a:p>
          </p:txBody>
        </p:sp>
        <p:sp>
          <p:nvSpPr>
            <p:cNvPr id="61" name="Down Arrow 60"/>
            <p:cNvSpPr/>
            <p:nvPr/>
          </p:nvSpPr>
          <p:spPr>
            <a:xfrm rot="5400000" flipV="1">
              <a:off x="2362200" y="-304800"/>
              <a:ext cx="457200" cy="1371600"/>
            </a:xfrm>
            <a:prstGeom prst="downArrow">
              <a:avLst>
                <a:gd name="adj1" fmla="val 55608"/>
                <a:gd name="adj2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429000" y="228600"/>
              <a:ext cx="12954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smtClean="0">
                  <a:solidFill>
                    <a:schemeClr val="dk1"/>
                  </a:solidFill>
                </a:rPr>
                <a:t>Interface</a:t>
              </a:r>
              <a:endParaRPr lang="en-US" dirty="0">
                <a:solidFill>
                  <a:schemeClr val="dk1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4953000" y="228600"/>
              <a:ext cx="30480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service messages, objects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200400" y="2971800"/>
            <a:ext cx="5562600" cy="838200"/>
            <a:chOff x="3048000" y="1676400"/>
            <a:chExt cx="5562600" cy="838200"/>
          </a:xfrm>
        </p:grpSpPr>
        <p:sp>
          <p:nvSpPr>
            <p:cNvPr id="67" name="Rectangle 66"/>
            <p:cNvSpPr/>
            <p:nvPr/>
          </p:nvSpPr>
          <p:spPr>
            <a:xfrm>
              <a:off x="3048000" y="1676400"/>
              <a:ext cx="5562600" cy="838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27"/>
            <p:cNvGrpSpPr/>
            <p:nvPr/>
          </p:nvGrpSpPr>
          <p:grpSpPr>
            <a:xfrm>
              <a:off x="3200400" y="1752600"/>
              <a:ext cx="1752600" cy="685800"/>
              <a:chOff x="4572000" y="2819400"/>
              <a:chExt cx="1752600" cy="685800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4572000" y="2819400"/>
                <a:ext cx="1752600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dirty="0" err="1" smtClean="0"/>
                  <a:t>IServiceProvider</a:t>
                </a:r>
                <a:endParaRPr lang="en-US" dirty="0" smtClean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4572000" y="3124200"/>
                <a:ext cx="1752600" cy="381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service adapter</a:t>
                </a:r>
              </a:p>
            </p:txBody>
          </p:sp>
        </p:grpSp>
        <p:sp>
          <p:nvSpPr>
            <p:cNvPr id="71" name="Rounded Rectangle 70"/>
            <p:cNvSpPr/>
            <p:nvPr/>
          </p:nvSpPr>
          <p:spPr>
            <a:xfrm>
              <a:off x="5867400" y="2057400"/>
              <a:ext cx="2667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service_interface.p</a:t>
              </a:r>
              <a:endParaRPr lang="en-US" dirty="0" smtClean="0"/>
            </a:p>
          </p:txBody>
        </p:sp>
      </p:grpSp>
      <p:grpSp>
        <p:nvGrpSpPr>
          <p:cNvPr id="78" name="Group 26"/>
          <p:cNvGrpSpPr/>
          <p:nvPr/>
        </p:nvGrpSpPr>
        <p:grpSpPr>
          <a:xfrm>
            <a:off x="7010400" y="5638800"/>
            <a:ext cx="1752600" cy="914400"/>
            <a:chOff x="6248400" y="1676400"/>
            <a:chExt cx="1752600" cy="914400"/>
          </a:xfrm>
        </p:grpSpPr>
        <p:sp>
          <p:nvSpPr>
            <p:cNvPr id="79" name="Rounded Rectangle 78"/>
            <p:cNvSpPr/>
            <p:nvPr/>
          </p:nvSpPr>
          <p:spPr>
            <a:xfrm>
              <a:off x="6248400" y="1981200"/>
              <a:ext cx="1752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business component</a:t>
              </a: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248400" y="1676400"/>
              <a:ext cx="17526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err="1" smtClean="0"/>
                <a:t>IServiceProvider</a:t>
              </a:r>
              <a:endParaRPr lang="en-US" dirty="0" smtClean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400800" y="3810000"/>
            <a:ext cx="1828800" cy="533400"/>
            <a:chOff x="6400800" y="3810000"/>
            <a:chExt cx="1828800" cy="533400"/>
          </a:xfrm>
        </p:grpSpPr>
        <p:sp>
          <p:nvSpPr>
            <p:cNvPr id="81" name="Pentagon 80"/>
            <p:cNvSpPr/>
            <p:nvPr/>
          </p:nvSpPr>
          <p:spPr>
            <a:xfrm flipH="1">
              <a:off x="6553200" y="3810000"/>
              <a:ext cx="1676400" cy="381000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response </a:t>
              </a:r>
              <a:r>
                <a:rPr lang="en-US" dirty="0" err="1" smtClean="0"/>
                <a:t>msg</a:t>
              </a:r>
              <a:endParaRPr lang="en-US" dirty="0"/>
            </a:p>
          </p:txBody>
        </p:sp>
        <p:sp>
          <p:nvSpPr>
            <p:cNvPr id="83" name="Pentagon 82"/>
            <p:cNvSpPr/>
            <p:nvPr/>
          </p:nvSpPr>
          <p:spPr>
            <a:xfrm flipH="1">
              <a:off x="6477000" y="3886200"/>
              <a:ext cx="1676400" cy="381000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response </a:t>
              </a:r>
              <a:r>
                <a:rPr lang="en-US" dirty="0" err="1" smtClean="0"/>
                <a:t>msg</a:t>
              </a:r>
              <a:endParaRPr lang="en-US" dirty="0"/>
            </a:p>
          </p:txBody>
        </p:sp>
        <p:sp>
          <p:nvSpPr>
            <p:cNvPr id="82" name="Pentagon 81"/>
            <p:cNvSpPr/>
            <p:nvPr/>
          </p:nvSpPr>
          <p:spPr>
            <a:xfrm flipH="1">
              <a:off x="6400800" y="3962400"/>
              <a:ext cx="1676400" cy="381000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response </a:t>
              </a:r>
              <a:r>
                <a:rPr lang="en-US" dirty="0" err="1" smtClean="0"/>
                <a:t>msg</a:t>
              </a:r>
              <a:endParaRPr lang="en-US" dirty="0"/>
            </a:p>
          </p:txBody>
        </p:sp>
      </p:grpSp>
      <p:sp>
        <p:nvSpPr>
          <p:cNvPr id="43" name="Down Arrow 42"/>
          <p:cNvSpPr/>
          <p:nvPr/>
        </p:nvSpPr>
        <p:spPr>
          <a:xfrm flipV="1">
            <a:off x="8001000" y="3733800"/>
            <a:ext cx="304800" cy="685800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5181600" y="3048000"/>
            <a:ext cx="1828800" cy="533400"/>
            <a:chOff x="6400800" y="3810000"/>
            <a:chExt cx="1828800" cy="533400"/>
          </a:xfrm>
        </p:grpSpPr>
        <p:sp>
          <p:nvSpPr>
            <p:cNvPr id="86" name="Pentagon 85"/>
            <p:cNvSpPr/>
            <p:nvPr/>
          </p:nvSpPr>
          <p:spPr>
            <a:xfrm flipH="1">
              <a:off x="6553200" y="3810000"/>
              <a:ext cx="1676400" cy="381000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response </a:t>
              </a:r>
              <a:r>
                <a:rPr lang="en-US" dirty="0" err="1" smtClean="0"/>
                <a:t>msg</a:t>
              </a:r>
              <a:endParaRPr lang="en-US" dirty="0"/>
            </a:p>
          </p:txBody>
        </p:sp>
        <p:sp>
          <p:nvSpPr>
            <p:cNvPr id="87" name="Pentagon 86"/>
            <p:cNvSpPr/>
            <p:nvPr/>
          </p:nvSpPr>
          <p:spPr>
            <a:xfrm flipH="1">
              <a:off x="6477000" y="3886200"/>
              <a:ext cx="1676400" cy="381000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response </a:t>
              </a:r>
              <a:r>
                <a:rPr lang="en-US" dirty="0" err="1" smtClean="0"/>
                <a:t>msg</a:t>
              </a:r>
              <a:endParaRPr lang="en-US" dirty="0"/>
            </a:p>
          </p:txBody>
        </p:sp>
        <p:sp>
          <p:nvSpPr>
            <p:cNvPr id="88" name="Pentagon 87"/>
            <p:cNvSpPr/>
            <p:nvPr/>
          </p:nvSpPr>
          <p:spPr>
            <a:xfrm flipH="1">
              <a:off x="6400800" y="3962400"/>
              <a:ext cx="1676400" cy="381000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response </a:t>
              </a:r>
              <a:r>
                <a:rPr lang="en-US" dirty="0" err="1" smtClean="0"/>
                <a:t>msg</a:t>
              </a:r>
              <a:endParaRPr lang="en-US" dirty="0"/>
            </a:p>
          </p:txBody>
        </p:sp>
      </p:grpSp>
      <p:sp>
        <p:nvSpPr>
          <p:cNvPr id="89" name="Line Callout 1 (Border and Accent Bar) 88"/>
          <p:cNvSpPr/>
          <p:nvPr/>
        </p:nvSpPr>
        <p:spPr>
          <a:xfrm flipH="1">
            <a:off x="381000" y="1524000"/>
            <a:ext cx="2057400" cy="1981200"/>
          </a:xfrm>
          <a:prstGeom prst="accentBorderCallout1">
            <a:avLst>
              <a:gd name="adj1" fmla="val 18750"/>
              <a:gd name="adj2" fmla="val -8333"/>
              <a:gd name="adj3" fmla="val 66055"/>
              <a:gd name="adj4" fmla="val -17492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service interface receives the responses and passes them back to the client-side SMM.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Performs similar serialization as for request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3124200" y="2286000"/>
            <a:ext cx="1828800" cy="533400"/>
            <a:chOff x="6400800" y="3810000"/>
            <a:chExt cx="1828800" cy="533400"/>
          </a:xfrm>
        </p:grpSpPr>
        <p:sp>
          <p:nvSpPr>
            <p:cNvPr id="91" name="Pentagon 90"/>
            <p:cNvSpPr/>
            <p:nvPr/>
          </p:nvSpPr>
          <p:spPr>
            <a:xfrm flipH="1">
              <a:off x="6553200" y="3810000"/>
              <a:ext cx="1676400" cy="381000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response </a:t>
              </a:r>
              <a:r>
                <a:rPr lang="en-US" dirty="0" err="1" smtClean="0"/>
                <a:t>msg</a:t>
              </a:r>
              <a:endParaRPr lang="en-US" dirty="0"/>
            </a:p>
          </p:txBody>
        </p:sp>
        <p:sp>
          <p:nvSpPr>
            <p:cNvPr id="92" name="Pentagon 91"/>
            <p:cNvSpPr/>
            <p:nvPr/>
          </p:nvSpPr>
          <p:spPr>
            <a:xfrm flipH="1">
              <a:off x="6477000" y="3886200"/>
              <a:ext cx="1676400" cy="381000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response </a:t>
              </a:r>
              <a:r>
                <a:rPr lang="en-US" dirty="0" err="1" smtClean="0"/>
                <a:t>msg</a:t>
              </a:r>
              <a:endParaRPr lang="en-US" dirty="0"/>
            </a:p>
          </p:txBody>
        </p:sp>
        <p:sp>
          <p:nvSpPr>
            <p:cNvPr id="93" name="Pentagon 92"/>
            <p:cNvSpPr/>
            <p:nvPr/>
          </p:nvSpPr>
          <p:spPr>
            <a:xfrm flipH="1">
              <a:off x="6400800" y="3962400"/>
              <a:ext cx="1676400" cy="381000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response </a:t>
              </a:r>
              <a:r>
                <a:rPr lang="en-US" dirty="0" err="1" smtClean="0"/>
                <a:t>msg</a:t>
              </a:r>
              <a:endParaRPr lang="en-US" dirty="0"/>
            </a:p>
          </p:txBody>
        </p:sp>
      </p:grpSp>
      <p:sp>
        <p:nvSpPr>
          <p:cNvPr id="48" name="Down Arrow 47"/>
          <p:cNvSpPr/>
          <p:nvPr/>
        </p:nvSpPr>
        <p:spPr>
          <a:xfrm flipV="1">
            <a:off x="4800600" y="2209800"/>
            <a:ext cx="304800" cy="685800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304800" y="3962400"/>
            <a:ext cx="2438400" cy="2209800"/>
            <a:chOff x="304800" y="3962400"/>
            <a:chExt cx="2438400" cy="2209800"/>
          </a:xfrm>
        </p:grpSpPr>
        <p:sp>
          <p:nvSpPr>
            <p:cNvPr id="89" name="Rectangle 88"/>
            <p:cNvSpPr/>
            <p:nvPr/>
          </p:nvSpPr>
          <p:spPr>
            <a:xfrm>
              <a:off x="304800" y="3962400"/>
              <a:ext cx="2438400" cy="2209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31"/>
            <p:cNvGrpSpPr/>
            <p:nvPr/>
          </p:nvGrpSpPr>
          <p:grpSpPr>
            <a:xfrm>
              <a:off x="457200" y="4038600"/>
              <a:ext cx="2057400" cy="685800"/>
              <a:chOff x="1676400" y="3048000"/>
              <a:chExt cx="2057400" cy="685800"/>
            </a:xfrm>
          </p:grpSpPr>
          <p:sp>
            <p:nvSpPr>
              <p:cNvPr id="95" name="Rounded Rectangle 4"/>
              <p:cNvSpPr/>
              <p:nvPr/>
            </p:nvSpPr>
            <p:spPr>
              <a:xfrm>
                <a:off x="1676400" y="3352800"/>
                <a:ext cx="2057400" cy="381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</a:t>
                </a: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1676400" y="3048000"/>
                <a:ext cx="2057400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IMessageConsumer</a:t>
                </a:r>
                <a:endParaRPr lang="en-US" dirty="0" smtClean="0"/>
              </a:p>
            </p:txBody>
          </p:sp>
        </p:grpSp>
        <p:grpSp>
          <p:nvGrpSpPr>
            <p:cNvPr id="91" name="Group 30"/>
            <p:cNvGrpSpPr/>
            <p:nvPr/>
          </p:nvGrpSpPr>
          <p:grpSpPr>
            <a:xfrm>
              <a:off x="457200" y="5410200"/>
              <a:ext cx="2133600" cy="609600"/>
              <a:chOff x="1905000" y="1828800"/>
              <a:chExt cx="2133600" cy="609600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1905000" y="2133600"/>
                <a:ext cx="21336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 queries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905000" y="1828800"/>
                <a:ext cx="2133600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dirty="0" err="1" smtClean="0"/>
                  <a:t>IModelEventHandler</a:t>
                </a:r>
                <a:endParaRPr lang="en-US" dirty="0" smtClean="0"/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3200400" y="2971800"/>
            <a:ext cx="5562600" cy="838200"/>
            <a:chOff x="3048000" y="1676400"/>
            <a:chExt cx="5562600" cy="838200"/>
          </a:xfrm>
        </p:grpSpPr>
        <p:sp>
          <p:nvSpPr>
            <p:cNvPr id="84" name="Rectangle 83"/>
            <p:cNvSpPr/>
            <p:nvPr/>
          </p:nvSpPr>
          <p:spPr>
            <a:xfrm>
              <a:off x="3048000" y="1676400"/>
              <a:ext cx="5562600" cy="838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27"/>
            <p:cNvGrpSpPr/>
            <p:nvPr/>
          </p:nvGrpSpPr>
          <p:grpSpPr>
            <a:xfrm>
              <a:off x="3200400" y="1752600"/>
              <a:ext cx="1752600" cy="685800"/>
              <a:chOff x="4572000" y="2819400"/>
              <a:chExt cx="1752600" cy="685800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4572000" y="2819400"/>
                <a:ext cx="1752600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dirty="0" err="1" smtClean="0"/>
                  <a:t>IServiceProvider</a:t>
                </a:r>
                <a:endParaRPr lang="en-US" dirty="0" smtClean="0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4572000" y="3124200"/>
                <a:ext cx="1752600" cy="381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service adapter</a:t>
                </a:r>
              </a:p>
            </p:txBody>
          </p:sp>
        </p:grpSp>
        <p:sp>
          <p:nvSpPr>
            <p:cNvPr id="86" name="Rounded Rectangle 85"/>
            <p:cNvSpPr/>
            <p:nvPr/>
          </p:nvSpPr>
          <p:spPr>
            <a:xfrm>
              <a:off x="5867400" y="2057400"/>
              <a:ext cx="2667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service_interface.p</a:t>
              </a:r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Client-side SMM processes responses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743200" y="1600200"/>
            <a:ext cx="2667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message </a:t>
            </a:r>
            <a:br>
              <a:rPr lang="en-US" dirty="0" smtClean="0"/>
            </a:br>
            <a:r>
              <a:rPr lang="en-US" dirty="0" smtClean="0"/>
              <a:t>manager</a:t>
            </a:r>
          </a:p>
        </p:txBody>
      </p:sp>
      <p:grpSp>
        <p:nvGrpSpPr>
          <p:cNvPr id="3" name="Group 26"/>
          <p:cNvGrpSpPr/>
          <p:nvPr/>
        </p:nvGrpSpPr>
        <p:grpSpPr>
          <a:xfrm>
            <a:off x="7010400" y="5257800"/>
            <a:ext cx="1752600" cy="914400"/>
            <a:chOff x="6248400" y="1676400"/>
            <a:chExt cx="17526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6248400" y="1981200"/>
              <a:ext cx="1752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business component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248400" y="1676400"/>
              <a:ext cx="1752600" cy="3048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err="1" smtClean="0"/>
                <a:t>IServiceProvider</a:t>
              </a:r>
              <a:endParaRPr lang="en-US" dirty="0" smtClean="0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6172200" y="4267200"/>
            <a:ext cx="2667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message manager</a:t>
            </a:r>
          </a:p>
        </p:txBody>
      </p:sp>
      <p:sp>
        <p:nvSpPr>
          <p:cNvPr id="37" name="Freeform 36"/>
          <p:cNvSpPr/>
          <p:nvPr/>
        </p:nvSpPr>
        <p:spPr>
          <a:xfrm>
            <a:off x="5276316" y="1447800"/>
            <a:ext cx="743484" cy="5181600"/>
          </a:xfrm>
          <a:custGeom>
            <a:avLst/>
            <a:gdLst>
              <a:gd name="connsiteX0" fmla="*/ 0 w 743484"/>
              <a:gd name="connsiteY0" fmla="*/ 0 h 4948015"/>
              <a:gd name="connsiteX1" fmla="*/ 512748 w 743484"/>
              <a:gd name="connsiteY1" fmla="*/ 418744 h 4948015"/>
              <a:gd name="connsiteX2" fmla="*/ 119641 w 743484"/>
              <a:gd name="connsiteY2" fmla="*/ 1290415 h 4948015"/>
              <a:gd name="connsiteX3" fmla="*/ 555477 w 743484"/>
              <a:gd name="connsiteY3" fmla="*/ 2085174 h 4948015"/>
              <a:gd name="connsiteX4" fmla="*/ 213645 w 743484"/>
              <a:gd name="connsiteY4" fmla="*/ 3042303 h 4948015"/>
              <a:gd name="connsiteX5" fmla="*/ 700755 w 743484"/>
              <a:gd name="connsiteY5" fmla="*/ 3708875 h 4948015"/>
              <a:gd name="connsiteX6" fmla="*/ 470019 w 743484"/>
              <a:gd name="connsiteY6" fmla="*/ 4486542 h 4948015"/>
              <a:gd name="connsiteX7" fmla="*/ 726393 w 743484"/>
              <a:gd name="connsiteY7" fmla="*/ 4948015 h 494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484" h="4948015">
                <a:moveTo>
                  <a:pt x="0" y="0"/>
                </a:moveTo>
                <a:cubicBezTo>
                  <a:pt x="246404" y="101837"/>
                  <a:pt x="492808" y="203675"/>
                  <a:pt x="512748" y="418744"/>
                </a:cubicBezTo>
                <a:cubicBezTo>
                  <a:pt x="532688" y="633813"/>
                  <a:pt x="112520" y="1012677"/>
                  <a:pt x="119641" y="1290415"/>
                </a:cubicBezTo>
                <a:cubicBezTo>
                  <a:pt x="126763" y="1568153"/>
                  <a:pt x="539810" y="1793193"/>
                  <a:pt x="555477" y="2085174"/>
                </a:cubicBezTo>
                <a:cubicBezTo>
                  <a:pt x="571144" y="2377155"/>
                  <a:pt x="189432" y="2771686"/>
                  <a:pt x="213645" y="3042303"/>
                </a:cubicBezTo>
                <a:cubicBezTo>
                  <a:pt x="237858" y="3312920"/>
                  <a:pt x="658026" y="3468169"/>
                  <a:pt x="700755" y="3708875"/>
                </a:cubicBezTo>
                <a:cubicBezTo>
                  <a:pt x="743484" y="3949581"/>
                  <a:pt x="465746" y="4280019"/>
                  <a:pt x="470019" y="4486542"/>
                </a:cubicBezTo>
                <a:cubicBezTo>
                  <a:pt x="474292" y="4693065"/>
                  <a:pt x="600342" y="4820540"/>
                  <a:pt x="726393" y="4948015"/>
                </a:cubicBezTo>
              </a:path>
            </a:pathLst>
          </a:cu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entagon 40"/>
          <p:cNvSpPr/>
          <p:nvPr/>
        </p:nvSpPr>
        <p:spPr>
          <a:xfrm flipH="1">
            <a:off x="6248400" y="4800600"/>
            <a:ext cx="1676400" cy="381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 </a:t>
            </a:r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43" name="Down Arrow 42"/>
          <p:cNvSpPr/>
          <p:nvPr/>
        </p:nvSpPr>
        <p:spPr>
          <a:xfrm flipV="1">
            <a:off x="8382000" y="3886200"/>
            <a:ext cx="304800" cy="533400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 flipV="1">
            <a:off x="7772400" y="4648200"/>
            <a:ext cx="304800" cy="533400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57200" y="1219200"/>
            <a:ext cx="21336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Client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00800" y="1295400"/>
            <a:ext cx="21336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Server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943600" y="1219200"/>
            <a:ext cx="3048000" cy="54102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ine Callout 1 (Border and Accent Bar) 50"/>
          <p:cNvSpPr/>
          <p:nvPr/>
        </p:nvSpPr>
        <p:spPr>
          <a:xfrm>
            <a:off x="6553200" y="3962400"/>
            <a:ext cx="2133600" cy="2133600"/>
          </a:xfrm>
          <a:prstGeom prst="accentBorderCallout1">
            <a:avLst>
              <a:gd name="adj1" fmla="val 18750"/>
              <a:gd name="adj2" fmla="val -8333"/>
              <a:gd name="adj3" fmla="val 55064"/>
              <a:gd name="adj4" fmla="val -21755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>
            <a:normAutofit lnSpcReduction="1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Model publishes an event when it receives a response. The Model’s queries take note and decide whether they need to reopen or not</a:t>
            </a:r>
          </a:p>
        </p:txBody>
      </p:sp>
      <p:sp>
        <p:nvSpPr>
          <p:cNvPr id="61" name="Down Arrow 60"/>
          <p:cNvSpPr/>
          <p:nvPr/>
        </p:nvSpPr>
        <p:spPr>
          <a:xfrm rot="10800000" flipV="1">
            <a:off x="1447800" y="4953000"/>
            <a:ext cx="304800" cy="343710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entagon 75"/>
          <p:cNvSpPr/>
          <p:nvPr/>
        </p:nvSpPr>
        <p:spPr>
          <a:xfrm flipH="1">
            <a:off x="2819400" y="2362200"/>
            <a:ext cx="1676400" cy="381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 </a:t>
            </a:r>
            <a:r>
              <a:rPr lang="en-US" dirty="0" err="1" smtClean="0"/>
              <a:t>msg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304801" y="152400"/>
            <a:ext cx="7696199" cy="457200"/>
            <a:chOff x="304801" y="152400"/>
            <a:chExt cx="7696199" cy="457200"/>
          </a:xfrm>
        </p:grpSpPr>
        <p:sp>
          <p:nvSpPr>
            <p:cNvPr id="59" name="Down Arrow 58"/>
            <p:cNvSpPr/>
            <p:nvPr/>
          </p:nvSpPr>
          <p:spPr>
            <a:xfrm rot="5400000" flipV="1">
              <a:off x="733224" y="-276023"/>
              <a:ext cx="438553" cy="1295400"/>
            </a:xfrm>
            <a:prstGeom prst="downArrow">
              <a:avLst>
                <a:gd name="adj1" fmla="val 55608"/>
                <a:gd name="adj2" fmla="val 50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Publish</a:t>
              </a:r>
              <a:endParaRPr lang="en-US" dirty="0"/>
            </a:p>
          </p:txBody>
        </p:sp>
        <p:sp>
          <p:nvSpPr>
            <p:cNvPr id="60" name="Down Arrow 59"/>
            <p:cNvSpPr/>
            <p:nvPr/>
          </p:nvSpPr>
          <p:spPr>
            <a:xfrm rot="5400000" flipV="1">
              <a:off x="2362200" y="-304800"/>
              <a:ext cx="457200" cy="1371600"/>
            </a:xfrm>
            <a:prstGeom prst="downArrow">
              <a:avLst>
                <a:gd name="adj1" fmla="val 55608"/>
                <a:gd name="adj2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429000" y="228600"/>
              <a:ext cx="12954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smtClean="0">
                  <a:solidFill>
                    <a:schemeClr val="dk1"/>
                  </a:solidFill>
                </a:rPr>
                <a:t>Interface</a:t>
              </a:r>
              <a:endParaRPr lang="en-US" dirty="0">
                <a:solidFill>
                  <a:schemeClr val="dk1"/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4953000" y="228600"/>
              <a:ext cx="30480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service messages, objects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81000" y="1828800"/>
            <a:ext cx="2133600" cy="1371600"/>
            <a:chOff x="381000" y="1828800"/>
            <a:chExt cx="2133600" cy="1371600"/>
          </a:xfrm>
        </p:grpSpPr>
        <p:sp>
          <p:nvSpPr>
            <p:cNvPr id="72" name="Rounded Rectangle 71"/>
            <p:cNvSpPr/>
            <p:nvPr/>
          </p:nvSpPr>
          <p:spPr>
            <a:xfrm>
              <a:off x="381000" y="2438400"/>
              <a:ext cx="213360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presenter</a:t>
              </a:r>
              <a:endParaRPr lang="en-US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81000" y="2133600"/>
              <a:ext cx="21336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err="1" smtClean="0"/>
                <a:t>IMessageConsumer</a:t>
              </a:r>
              <a:endParaRPr lang="en-US" dirty="0" smtClean="0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381000" y="1828800"/>
              <a:ext cx="213360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dirty="0" err="1" smtClean="0"/>
                <a:t>IQueryEventHandler</a:t>
              </a:r>
              <a:endParaRPr lang="en-US" dirty="0" smtClean="0"/>
            </a:p>
          </p:txBody>
        </p:sp>
      </p:grpSp>
      <p:sp>
        <p:nvSpPr>
          <p:cNvPr id="49" name="Down Arrow 48"/>
          <p:cNvSpPr/>
          <p:nvPr/>
        </p:nvSpPr>
        <p:spPr>
          <a:xfrm rot="13425526" flipV="1">
            <a:off x="2548810" y="2229949"/>
            <a:ext cx="304800" cy="882379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Pentagon 99"/>
          <p:cNvSpPr/>
          <p:nvPr/>
        </p:nvSpPr>
        <p:spPr>
          <a:xfrm flipH="1">
            <a:off x="533400" y="3352800"/>
            <a:ext cx="1676400" cy="381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 </a:t>
            </a:r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98" name="Down Arrow 97"/>
          <p:cNvSpPr/>
          <p:nvPr/>
        </p:nvSpPr>
        <p:spPr>
          <a:xfrm>
            <a:off x="2057400" y="3276600"/>
            <a:ext cx="304800" cy="609600"/>
          </a:xfrm>
          <a:prstGeom prst="downArrow">
            <a:avLst>
              <a:gd name="adj1" fmla="val 55608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Line Callout 1 (Border and Accent Bar) 100"/>
          <p:cNvSpPr/>
          <p:nvPr/>
        </p:nvSpPr>
        <p:spPr>
          <a:xfrm>
            <a:off x="6629400" y="1447800"/>
            <a:ext cx="1981200" cy="914400"/>
          </a:xfrm>
          <a:prstGeom prst="accentBorderCallout1">
            <a:avLst>
              <a:gd name="adj1" fmla="val 18750"/>
              <a:gd name="adj2" fmla="val -8333"/>
              <a:gd name="adj3" fmla="val 94370"/>
              <a:gd name="adj4" fmla="val -17944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>
            <a:normAutofit fontScale="850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SMM looks up who is the consumer of the response message(s) and passes it on</a:t>
            </a:r>
          </a:p>
        </p:txBody>
      </p:sp>
      <p:sp>
        <p:nvSpPr>
          <p:cNvPr id="102" name="Line Callout 1 (Border and Accent Bar) 101"/>
          <p:cNvSpPr/>
          <p:nvPr/>
        </p:nvSpPr>
        <p:spPr>
          <a:xfrm>
            <a:off x="6629400" y="2514600"/>
            <a:ext cx="1981200" cy="1143000"/>
          </a:xfrm>
          <a:prstGeom prst="accentBorderCallout1">
            <a:avLst>
              <a:gd name="adj1" fmla="val 18750"/>
              <a:gd name="adj2" fmla="val -8333"/>
              <a:gd name="adj3" fmla="val 86893"/>
              <a:gd name="adj4" fmla="val -20834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Presenter decides what to do with the response – normally passes this off to the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966</Words>
  <Application>Microsoft Office PowerPoint</Application>
  <PresentationFormat>On-screen Show (4:3)</PresentationFormat>
  <Paragraphs>297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OERA Service Message Requests and Responses</vt:lpstr>
      <vt:lpstr>System at rest</vt:lpstr>
      <vt:lpstr>Presenter makes request</vt:lpstr>
      <vt:lpstr>(detail) model builds a fetch request</vt:lpstr>
      <vt:lpstr>SMM bundles &amp; executes requests</vt:lpstr>
      <vt:lpstr>Service receives request</vt:lpstr>
      <vt:lpstr>(detail) service builds a fetch response</vt:lpstr>
      <vt:lpstr>Service sends response</vt:lpstr>
      <vt:lpstr>Client-side SMM processes responses</vt:lpstr>
      <vt:lpstr>Model queries reopen &amp; notify</vt:lpstr>
      <vt:lpstr>“Opportunities”</vt:lpstr>
      <vt:lpstr>DEPR Client-side SMM completes request</vt:lpstr>
    </vt:vector>
  </TitlesOfParts>
  <Company>Progress Software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Judge</dc:creator>
  <cp:lastModifiedBy>Peter Judge</cp:lastModifiedBy>
  <cp:revision>223</cp:revision>
  <dcterms:created xsi:type="dcterms:W3CDTF">2010-10-26T15:36:07Z</dcterms:created>
  <dcterms:modified xsi:type="dcterms:W3CDTF">2010-10-27T21:11:23Z</dcterms:modified>
</cp:coreProperties>
</file>