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636" y="450252"/>
            <a:ext cx="1248741" cy="622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2520" y="2541269"/>
            <a:ext cx="1924685" cy="2296160"/>
          </a:xfrm>
          <a:prstGeom prst="rect">
            <a:avLst/>
          </a:prstGeom>
          <a:ln w="12700">
            <a:solidFill>
              <a:srgbClr val="3131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89230" marR="337820">
              <a:lnSpc>
                <a:spcPct val="103099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workers are </a:t>
            </a:r>
            <a:r>
              <a:rPr dirty="0" sz="1200">
                <a:latin typeface="Arial"/>
                <a:cs typeface="Arial"/>
              </a:rPr>
              <a:t>being  </a:t>
            </a:r>
            <a:r>
              <a:rPr dirty="0" sz="1200" spc="-5">
                <a:latin typeface="Arial"/>
                <a:cs typeface="Arial"/>
              </a:rPr>
              <a:t>injured they will not  </a:t>
            </a:r>
            <a:r>
              <a:rPr dirty="0" sz="1200">
                <a:latin typeface="Arial"/>
                <a:cs typeface="Arial"/>
              </a:rPr>
              <a:t>feel </a:t>
            </a:r>
            <a:r>
              <a:rPr dirty="0" sz="1200" spc="-5">
                <a:latin typeface="Arial"/>
                <a:cs typeface="Arial"/>
              </a:rPr>
              <a:t>good about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their  job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company.</a:t>
            </a:r>
            <a:endParaRPr sz="1200">
              <a:latin typeface="Arial"/>
              <a:cs typeface="Arial"/>
            </a:endParaRPr>
          </a:p>
          <a:p>
            <a:pPr marL="189230" marR="236220">
              <a:lnSpc>
                <a:spcPct val="103099"/>
              </a:lnSpc>
              <a:spcBef>
                <a:spcPts val="820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safe, healthy and  happy workforce  produces good quality  output.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885441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275333"/>
            <a:ext cx="575881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dirty="0" sz="1800" spc="-5" b="1">
                <a:latin typeface="Arial"/>
                <a:cs typeface="Arial"/>
              </a:rPr>
              <a:t>1	O</a:t>
            </a:r>
            <a:r>
              <a:rPr dirty="0" sz="1450" spc="-5" b="1">
                <a:latin typeface="Arial"/>
                <a:cs typeface="Arial"/>
              </a:rPr>
              <a:t>CCUPATIONAL SAFETY AND </a:t>
            </a:r>
            <a:r>
              <a:rPr dirty="0" sz="1800" spc="-5" b="1">
                <a:latin typeface="Arial"/>
                <a:cs typeface="Arial"/>
              </a:rPr>
              <a:t>H</a:t>
            </a:r>
            <a:r>
              <a:rPr dirty="0" sz="1450" spc="-5" b="1">
                <a:latin typeface="Arial"/>
                <a:cs typeface="Arial"/>
              </a:rPr>
              <a:t>EALTH </a:t>
            </a:r>
            <a:r>
              <a:rPr dirty="0" sz="1450" b="1">
                <a:latin typeface="Arial"/>
                <a:cs typeface="Arial"/>
              </a:rPr>
              <a:t>OBJECTIVES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OF</a:t>
            </a:r>
            <a:endParaRPr sz="145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70"/>
              </a:spcBef>
            </a:pP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450" spc="-10" b="1">
                <a:latin typeface="Arial"/>
                <a:cs typeface="Arial"/>
              </a:rPr>
              <a:t>CT</a:t>
            </a:r>
            <a:r>
              <a:rPr dirty="0" sz="14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2007</a:t>
            </a:r>
            <a:endParaRPr sz="1800">
              <a:latin typeface="Arial"/>
              <a:cs typeface="Arial"/>
            </a:endParaRPr>
          </a:p>
          <a:p>
            <a:pPr marL="12700" marR="6350">
              <a:lnSpc>
                <a:spcPct val="144200"/>
              </a:lnSpc>
              <a:spcBef>
                <a:spcPts val="445"/>
              </a:spcBef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workplaces, 2% of the incidents that results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occupational injury are usually </a:t>
            </a:r>
            <a:r>
              <a:rPr dirty="0" sz="1200">
                <a:latin typeface="Arial"/>
                <a:cs typeface="Arial"/>
              </a:rPr>
              <a:t>acts 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God.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20%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other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hand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are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usually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unsafe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conditions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places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415285"/>
            <a:ext cx="3954779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Mostly, unsafe </a:t>
            </a:r>
            <a:r>
              <a:rPr dirty="0" sz="1200">
                <a:latin typeface="Arial"/>
                <a:cs typeface="Arial"/>
              </a:rPr>
              <a:t>acts </a:t>
            </a:r>
            <a:r>
              <a:rPr dirty="0" sz="1200" spc="-5">
                <a:latin typeface="Arial"/>
                <a:cs typeface="Arial"/>
              </a:rPr>
              <a:t>in workplaces </a:t>
            </a:r>
            <a:r>
              <a:rPr dirty="0" sz="1200" spc="-10">
                <a:latin typeface="Arial"/>
                <a:cs typeface="Arial"/>
              </a:rPr>
              <a:t>are indeed </a:t>
            </a:r>
            <a:r>
              <a:rPr dirty="0" sz="1200" spc="-5">
                <a:latin typeface="Arial"/>
                <a:cs typeface="Arial"/>
              </a:rPr>
              <a:t>the major  cause of injury. </a:t>
            </a: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fact, 78% of occupational injuries are  as a result of unsafe </a:t>
            </a:r>
            <a:r>
              <a:rPr dirty="0" sz="1200">
                <a:latin typeface="Arial"/>
                <a:cs typeface="Arial"/>
              </a:rPr>
              <a:t>acts </a:t>
            </a:r>
            <a:r>
              <a:rPr dirty="0" sz="1200" spc="-5">
                <a:latin typeface="Arial"/>
                <a:cs typeface="Arial"/>
              </a:rPr>
              <a:t>such as not wearing </a:t>
            </a:r>
            <a:r>
              <a:rPr dirty="0" sz="1200">
                <a:latin typeface="Arial"/>
                <a:cs typeface="Arial"/>
              </a:rPr>
              <a:t>PPE </a:t>
            </a:r>
            <a:r>
              <a:rPr dirty="0" sz="1200" spc="-5">
                <a:latin typeface="Arial"/>
                <a:cs typeface="Arial"/>
              </a:rPr>
              <a:t>or  even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right </a:t>
            </a:r>
            <a:r>
              <a:rPr dirty="0" sz="1200">
                <a:latin typeface="Arial"/>
                <a:cs typeface="Arial"/>
              </a:rPr>
              <a:t>PPE. </a:t>
            </a:r>
            <a:r>
              <a:rPr dirty="0" sz="1200" spc="-5">
                <a:latin typeface="Arial"/>
                <a:cs typeface="Arial"/>
              </a:rPr>
              <a:t>Poor reporting including, near misses,  is also </a:t>
            </a:r>
            <a:r>
              <a:rPr dirty="0" sz="1200" spc="-10">
                <a:latin typeface="Arial"/>
                <a:cs typeface="Arial"/>
              </a:rPr>
              <a:t>an </a:t>
            </a:r>
            <a:r>
              <a:rPr dirty="0" sz="1200" spc="-5">
                <a:latin typeface="Arial"/>
                <a:cs typeface="Arial"/>
              </a:rPr>
              <a:t>example of unsafe act in a workplace.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can  also lead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5">
                <a:latin typeface="Arial"/>
                <a:cs typeface="Arial"/>
              </a:rPr>
              <a:t> injuries.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080484"/>
            <a:ext cx="3911600" cy="638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marR="5080" indent="-365760">
              <a:lnSpc>
                <a:spcPct val="143600"/>
              </a:lnSpc>
              <a:spcBef>
                <a:spcPts val="95"/>
              </a:spcBef>
              <a:tabLst>
                <a:tab pos="879475" algn="l"/>
                <a:tab pos="1164590" algn="l"/>
                <a:tab pos="1428115" algn="l"/>
                <a:tab pos="2145030" algn="l"/>
                <a:tab pos="2413000" algn="l"/>
                <a:tab pos="3144520" algn="l"/>
              </a:tabLst>
            </a:pPr>
            <a:r>
              <a:rPr dirty="0" sz="1400" b="1">
                <a:latin typeface="Arial"/>
                <a:cs typeface="Arial"/>
              </a:rPr>
              <a:t>1.1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1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W</a:t>
            </a:r>
            <a:r>
              <a:rPr dirty="0" sz="1100" spc="-10" b="1">
                <a:latin typeface="Arial"/>
                <a:cs typeface="Arial"/>
              </a:rPr>
              <a:t>H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b="1">
                <a:latin typeface="Arial"/>
                <a:cs typeface="Arial"/>
              </a:rPr>
              <a:t>	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100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	</a:t>
            </a: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10" b="1">
                <a:latin typeface="Arial"/>
                <a:cs typeface="Arial"/>
              </a:rPr>
              <a:t>S</a:t>
            </a:r>
            <a:r>
              <a:rPr dirty="0" sz="1100" spc="-30" b="1">
                <a:latin typeface="Arial"/>
                <a:cs typeface="Arial"/>
              </a:rPr>
              <a:t>A</a:t>
            </a:r>
            <a:r>
              <a:rPr dirty="0" sz="1100" b="1">
                <a:latin typeface="Arial"/>
                <a:cs typeface="Arial"/>
              </a:rPr>
              <a:t>FETY</a:t>
            </a:r>
            <a:r>
              <a:rPr dirty="0" sz="1100" b="1">
                <a:latin typeface="Arial"/>
                <a:cs typeface="Arial"/>
              </a:rPr>
              <a:t>	</a:t>
            </a:r>
            <a:r>
              <a:rPr dirty="0" sz="1400" b="1">
                <a:latin typeface="Arial"/>
                <a:cs typeface="Arial"/>
              </a:rPr>
              <a:t>&amp;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10" b="1">
                <a:latin typeface="Arial"/>
                <a:cs typeface="Arial"/>
              </a:rPr>
              <a:t>H</a:t>
            </a:r>
            <a:r>
              <a:rPr dirty="0" sz="1100" spc="5" b="1">
                <a:latin typeface="Arial"/>
                <a:cs typeface="Arial"/>
              </a:rPr>
              <a:t>E</a:t>
            </a:r>
            <a:r>
              <a:rPr dirty="0" sz="1100" spc="-30" b="1">
                <a:latin typeface="Arial"/>
                <a:cs typeface="Arial"/>
              </a:rPr>
              <a:t>A</a:t>
            </a:r>
            <a:r>
              <a:rPr dirty="0" sz="1100" spc="5" b="1">
                <a:latin typeface="Arial"/>
                <a:cs typeface="Arial"/>
              </a:rPr>
              <a:t>L</a:t>
            </a:r>
            <a:r>
              <a:rPr dirty="0" sz="1100" spc="-15" b="1">
                <a:latin typeface="Arial"/>
                <a:cs typeface="Arial"/>
              </a:rPr>
              <a:t>T</a:t>
            </a:r>
            <a:r>
              <a:rPr dirty="0" sz="1100" b="1">
                <a:latin typeface="Arial"/>
                <a:cs typeface="Arial"/>
              </a:rPr>
              <a:t>H</a:t>
            </a:r>
            <a:r>
              <a:rPr dirty="0" sz="11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100" spc="-10" b="1">
                <a:latin typeface="Arial"/>
                <a:cs typeface="Arial"/>
              </a:rPr>
              <a:t>R</a:t>
            </a:r>
            <a:r>
              <a:rPr dirty="0" sz="1100" b="1">
                <a:latin typeface="Arial"/>
                <a:cs typeface="Arial"/>
              </a:rPr>
              <a:t>OG</a:t>
            </a:r>
            <a:r>
              <a:rPr dirty="0" sz="1100" spc="5" b="1">
                <a:latin typeface="Arial"/>
                <a:cs typeface="Arial"/>
              </a:rPr>
              <a:t>R</a:t>
            </a:r>
            <a:r>
              <a:rPr dirty="0" sz="1100" spc="-45" b="1">
                <a:latin typeface="Arial"/>
                <a:cs typeface="Arial"/>
              </a:rPr>
              <a:t>A</a:t>
            </a:r>
            <a:r>
              <a:rPr dirty="0" sz="1100" b="1">
                <a:latin typeface="Arial"/>
                <a:cs typeface="Arial"/>
              </a:rPr>
              <a:t>M  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MPORTANT</a:t>
            </a:r>
            <a:r>
              <a:rPr dirty="0" sz="1400" spc="-5" b="1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4710810"/>
            <a:ext cx="5527040" cy="21272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240665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dirty="0" sz="1200" spc="-10" b="1">
                <a:latin typeface="Arial"/>
                <a:cs typeface="Arial"/>
              </a:rPr>
              <a:t>Save </a:t>
            </a:r>
            <a:r>
              <a:rPr dirty="0" sz="1200" spc="-5" b="1">
                <a:latin typeface="Arial"/>
                <a:cs typeface="Arial"/>
              </a:rPr>
              <a:t>lives. </a:t>
            </a:r>
            <a:r>
              <a:rPr dirty="0" sz="1200">
                <a:latin typeface="Arial"/>
                <a:cs typeface="Arial"/>
              </a:rPr>
              <a:t>Safety </a:t>
            </a:r>
            <a:r>
              <a:rPr dirty="0" sz="1200" spc="-5">
                <a:latin typeface="Arial"/>
                <a:cs typeface="Arial"/>
              </a:rPr>
              <a:t>and health programs,</a:t>
            </a:r>
            <a:r>
              <a:rPr dirty="0" sz="1200" spc="2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when</a:t>
            </a:r>
            <a:endParaRPr sz="1200">
              <a:latin typeface="Arial"/>
              <a:cs typeface="Arial"/>
            </a:endParaRPr>
          </a:p>
          <a:p>
            <a:pPr algn="just" marL="240665" marR="5080">
              <a:lnSpc>
                <a:spcPts val="2070"/>
              </a:lnSpc>
              <a:spcBef>
                <a:spcPts val="170"/>
              </a:spcBef>
            </a:pPr>
            <a:r>
              <a:rPr dirty="0" sz="1200" spc="-5">
                <a:latin typeface="Arial"/>
                <a:cs typeface="Arial"/>
              </a:rPr>
              <a:t>implemented and followed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latter, saves lives. Programs such as </a:t>
            </a:r>
            <a:r>
              <a:rPr dirty="0" sz="1200" spc="-10">
                <a:latin typeface="Arial"/>
                <a:cs typeface="Arial"/>
              </a:rPr>
              <a:t>risk  </a:t>
            </a:r>
            <a:r>
              <a:rPr dirty="0" sz="1200" spc="-5">
                <a:latin typeface="Arial"/>
                <a:cs typeface="Arial"/>
              </a:rPr>
              <a:t>assessment,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safety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health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audits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propose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mitigation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measures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when</a:t>
            </a:r>
            <a:endParaRPr sz="1200">
              <a:latin typeface="Arial"/>
              <a:cs typeface="Arial"/>
            </a:endParaRPr>
          </a:p>
          <a:p>
            <a:pPr algn="just" marL="240665">
              <a:lnSpc>
                <a:spcPct val="100000"/>
              </a:lnSpc>
              <a:spcBef>
                <a:spcPts val="459"/>
              </a:spcBef>
            </a:pPr>
            <a:r>
              <a:rPr dirty="0" sz="1200" spc="-5">
                <a:latin typeface="Arial"/>
                <a:cs typeface="Arial"/>
              </a:rPr>
              <a:t>followed,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likelihood of harm or injury 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reduced.</a:t>
            </a:r>
            <a:endParaRPr sz="1200">
              <a:latin typeface="Arial"/>
              <a:cs typeface="Arial"/>
            </a:endParaRPr>
          </a:p>
          <a:p>
            <a:pPr algn="just" marL="240665" indent="-228600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241300" algn="l"/>
              </a:tabLst>
            </a:pPr>
            <a:r>
              <a:rPr dirty="0" sz="1200" spc="-5" b="1">
                <a:latin typeface="Arial"/>
                <a:cs typeface="Arial"/>
              </a:rPr>
              <a:t>Prevent </a:t>
            </a:r>
            <a:r>
              <a:rPr dirty="0" sz="1200" b="1">
                <a:latin typeface="Arial"/>
                <a:cs typeface="Arial"/>
              </a:rPr>
              <a:t>injuries. </a:t>
            </a:r>
            <a:r>
              <a:rPr dirty="0" sz="1200" spc="-5">
                <a:latin typeface="Arial"/>
                <a:cs typeface="Arial"/>
              </a:rPr>
              <a:t>Programs such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  <a:p>
            <a:pPr algn="just" marL="240665" marR="274701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proper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PPE </a:t>
            </a:r>
            <a:r>
              <a:rPr dirty="0" sz="1200" spc="-5">
                <a:latin typeface="Arial"/>
                <a:cs typeface="Arial"/>
              </a:rPr>
              <a:t>can help  reduce injuries. However,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should  be the responsibility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both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811136"/>
            <a:ext cx="5527675" cy="29190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240665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Arial"/>
                <a:cs typeface="Arial"/>
              </a:rPr>
              <a:t>employee and the employer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algn="just" marL="240665" marR="9525">
              <a:lnSpc>
                <a:spcPct val="1435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cooperate in occupational and safety matters. Employees should not </a:t>
            </a:r>
            <a:r>
              <a:rPr dirty="0" sz="1200">
                <a:latin typeface="Arial"/>
                <a:cs typeface="Arial"/>
              </a:rPr>
              <a:t>feel </a:t>
            </a:r>
            <a:r>
              <a:rPr dirty="0" sz="1200" spc="-5">
                <a:latin typeface="Arial"/>
                <a:cs typeface="Arial"/>
              </a:rPr>
              <a:t>as </a:t>
            </a:r>
            <a:r>
              <a:rPr dirty="0" sz="1200" spc="-10">
                <a:latin typeface="Arial"/>
                <a:cs typeface="Arial"/>
              </a:rPr>
              <a:t>if  </a:t>
            </a:r>
            <a:r>
              <a:rPr dirty="0" sz="1200" spc="-5">
                <a:latin typeface="Arial"/>
                <a:cs typeface="Arial"/>
              </a:rPr>
              <a:t>something is imposed 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 algn="just" marL="240665" marR="5080" indent="-228600">
              <a:lnSpc>
                <a:spcPct val="143700"/>
              </a:lnSpc>
              <a:spcBef>
                <a:spcPts val="5"/>
              </a:spcBef>
              <a:buAutoNum type="arabicPeriod" startAt="3"/>
              <a:tabLst>
                <a:tab pos="241300" algn="l"/>
              </a:tabLst>
            </a:pPr>
            <a:r>
              <a:rPr dirty="0" sz="1200" spc="-5" b="1">
                <a:latin typeface="Arial"/>
                <a:cs typeface="Arial"/>
              </a:rPr>
              <a:t>Prevent </a:t>
            </a:r>
            <a:r>
              <a:rPr dirty="0" sz="1200" b="1">
                <a:latin typeface="Arial"/>
                <a:cs typeface="Arial"/>
              </a:rPr>
              <a:t>illness. </a:t>
            </a:r>
            <a:r>
              <a:rPr dirty="0" sz="1200" spc="-5">
                <a:latin typeface="Arial"/>
                <a:cs typeface="Arial"/>
              </a:rPr>
              <a:t>Programs such as the medical </a:t>
            </a:r>
            <a:r>
              <a:rPr dirty="0" sz="1200">
                <a:latin typeface="Arial"/>
                <a:cs typeface="Arial"/>
              </a:rPr>
              <a:t>check-ups </a:t>
            </a:r>
            <a:r>
              <a:rPr dirty="0" sz="1200" spc="-5">
                <a:latin typeface="Arial"/>
                <a:cs typeface="Arial"/>
              </a:rPr>
              <a:t>through a DHP  detect illnesses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their earliest stage which becomes easy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control.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>
                <a:latin typeface="Arial"/>
                <a:cs typeface="Arial"/>
              </a:rPr>
              <a:t>other </a:t>
            </a:r>
            <a:r>
              <a:rPr dirty="0" sz="1200" spc="-5">
                <a:latin typeface="Arial"/>
                <a:cs typeface="Arial"/>
              </a:rPr>
              <a:t>hand, prior prevention control measures that are implemented ensures  </a:t>
            </a:r>
            <a:r>
              <a:rPr dirty="0" sz="1200">
                <a:latin typeface="Arial"/>
                <a:cs typeface="Arial"/>
              </a:rPr>
              <a:t>safety </a:t>
            </a:r>
            <a:r>
              <a:rPr dirty="0" sz="1200" spc="-5">
                <a:latin typeface="Arial"/>
                <a:cs typeface="Arial"/>
              </a:rPr>
              <a:t>and good health in a workplace. Also good and prior reporting which is  a </a:t>
            </a:r>
            <a:r>
              <a:rPr dirty="0" sz="1200">
                <a:latin typeface="Arial"/>
                <a:cs typeface="Arial"/>
              </a:rPr>
              <a:t>safety </a:t>
            </a:r>
            <a:r>
              <a:rPr dirty="0" sz="1200" spc="-5">
                <a:latin typeface="Arial"/>
                <a:cs typeface="Arial"/>
              </a:rPr>
              <a:t>and health measure can help </a:t>
            </a:r>
            <a:r>
              <a:rPr dirty="0" sz="1200" spc="-10">
                <a:latin typeface="Arial"/>
                <a:cs typeface="Arial"/>
              </a:rPr>
              <a:t>prevent </a:t>
            </a:r>
            <a:r>
              <a:rPr dirty="0" sz="1200" spc="-5">
                <a:latin typeface="Arial"/>
                <a:cs typeface="Arial"/>
              </a:rPr>
              <a:t>diseases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spreading in a  workplace.</a:t>
            </a:r>
            <a:endParaRPr sz="1200">
              <a:latin typeface="Arial"/>
              <a:cs typeface="Arial"/>
            </a:endParaRPr>
          </a:p>
          <a:p>
            <a:pPr algn="just" marL="240665" marR="5715" indent="-228600">
              <a:lnSpc>
                <a:spcPct val="143500"/>
              </a:lnSpc>
              <a:spcBef>
                <a:spcPts val="10"/>
              </a:spcBef>
              <a:buAutoNum type="arabicPeriod" startAt="3"/>
              <a:tabLst>
                <a:tab pos="241300" algn="l"/>
              </a:tabLst>
            </a:pPr>
            <a:r>
              <a:rPr dirty="0" sz="1200" spc="-5" b="1">
                <a:latin typeface="Arial"/>
                <a:cs typeface="Arial"/>
              </a:rPr>
              <a:t>Protect property. </a:t>
            </a:r>
            <a:r>
              <a:rPr dirty="0" sz="1200" spc="-5">
                <a:latin typeface="Arial"/>
                <a:cs typeface="Arial"/>
              </a:rPr>
              <a:t>The fact that accident rate is low, or even </a:t>
            </a:r>
            <a:r>
              <a:rPr dirty="0" sz="1200" spc="-10">
                <a:latin typeface="Arial"/>
                <a:cs typeface="Arial"/>
              </a:rPr>
              <a:t>zero, </a:t>
            </a:r>
            <a:r>
              <a:rPr dirty="0" sz="1200" spc="-5">
                <a:latin typeface="Arial"/>
                <a:cs typeface="Arial"/>
              </a:rPr>
              <a:t>which is  very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possible,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leads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there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being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low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cost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insurance.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It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indeed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fact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7645" y="5878194"/>
            <a:ext cx="2628264" cy="1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1971" y="1717039"/>
            <a:ext cx="4728210" cy="873760"/>
            <a:chOff x="1291971" y="1717039"/>
            <a:chExt cx="4728210" cy="873760"/>
          </a:xfrm>
        </p:grpSpPr>
        <p:sp>
          <p:nvSpPr>
            <p:cNvPr id="3" name="object 3"/>
            <p:cNvSpPr/>
            <p:nvPr/>
          </p:nvSpPr>
          <p:spPr>
            <a:xfrm>
              <a:off x="1298321" y="1723389"/>
              <a:ext cx="4715510" cy="861060"/>
            </a:xfrm>
            <a:custGeom>
              <a:avLst/>
              <a:gdLst/>
              <a:ahLst/>
              <a:cxnLst/>
              <a:rect l="l" t="t" r="r" b="b"/>
              <a:pathLst>
                <a:path w="4715510" h="861060">
                  <a:moveTo>
                    <a:pt x="3973321" y="0"/>
                  </a:moveTo>
                  <a:lnTo>
                    <a:pt x="1006221" y="0"/>
                  </a:lnTo>
                  <a:lnTo>
                    <a:pt x="930373" y="741"/>
                  </a:lnTo>
                  <a:lnTo>
                    <a:pt x="856717" y="2916"/>
                  </a:lnTo>
                  <a:lnTo>
                    <a:pt x="785625" y="6452"/>
                  </a:lnTo>
                  <a:lnTo>
                    <a:pt x="717470" y="11279"/>
                  </a:lnTo>
                  <a:lnTo>
                    <a:pt x="652625" y="17322"/>
                  </a:lnTo>
                  <a:lnTo>
                    <a:pt x="591463" y="24511"/>
                  </a:lnTo>
                  <a:lnTo>
                    <a:pt x="534357" y="32774"/>
                  </a:lnTo>
                  <a:lnTo>
                    <a:pt x="481679" y="42037"/>
                  </a:lnTo>
                  <a:lnTo>
                    <a:pt x="433802" y="52228"/>
                  </a:lnTo>
                  <a:lnTo>
                    <a:pt x="391099" y="63276"/>
                  </a:lnTo>
                  <a:lnTo>
                    <a:pt x="353943" y="75109"/>
                  </a:lnTo>
                  <a:lnTo>
                    <a:pt x="297763" y="100838"/>
                  </a:lnTo>
                  <a:lnTo>
                    <a:pt x="268243" y="128838"/>
                  </a:lnTo>
                  <a:lnTo>
                    <a:pt x="264413" y="143510"/>
                  </a:lnTo>
                  <a:lnTo>
                    <a:pt x="0" y="1650"/>
                  </a:lnTo>
                  <a:lnTo>
                    <a:pt x="264413" y="358775"/>
                  </a:lnTo>
                  <a:lnTo>
                    <a:pt x="264413" y="717550"/>
                  </a:lnTo>
                  <a:lnTo>
                    <a:pt x="268243" y="732221"/>
                  </a:lnTo>
                  <a:lnTo>
                    <a:pt x="297763" y="760221"/>
                  </a:lnTo>
                  <a:lnTo>
                    <a:pt x="353943" y="785950"/>
                  </a:lnTo>
                  <a:lnTo>
                    <a:pt x="391099" y="797783"/>
                  </a:lnTo>
                  <a:lnTo>
                    <a:pt x="433802" y="808831"/>
                  </a:lnTo>
                  <a:lnTo>
                    <a:pt x="481679" y="819023"/>
                  </a:lnTo>
                  <a:lnTo>
                    <a:pt x="534357" y="828285"/>
                  </a:lnTo>
                  <a:lnTo>
                    <a:pt x="591463" y="836548"/>
                  </a:lnTo>
                  <a:lnTo>
                    <a:pt x="652625" y="843737"/>
                  </a:lnTo>
                  <a:lnTo>
                    <a:pt x="717470" y="849780"/>
                  </a:lnTo>
                  <a:lnTo>
                    <a:pt x="785625" y="854607"/>
                  </a:lnTo>
                  <a:lnTo>
                    <a:pt x="856717" y="858143"/>
                  </a:lnTo>
                  <a:lnTo>
                    <a:pt x="930373" y="860318"/>
                  </a:lnTo>
                  <a:lnTo>
                    <a:pt x="1006221" y="861060"/>
                  </a:lnTo>
                  <a:lnTo>
                    <a:pt x="3973321" y="861060"/>
                  </a:lnTo>
                  <a:lnTo>
                    <a:pt x="4049169" y="860318"/>
                  </a:lnTo>
                  <a:lnTo>
                    <a:pt x="4122825" y="858143"/>
                  </a:lnTo>
                  <a:lnTo>
                    <a:pt x="4193917" y="854607"/>
                  </a:lnTo>
                  <a:lnTo>
                    <a:pt x="4262072" y="849780"/>
                  </a:lnTo>
                  <a:lnTo>
                    <a:pt x="4326917" y="843737"/>
                  </a:lnTo>
                  <a:lnTo>
                    <a:pt x="4388079" y="836548"/>
                  </a:lnTo>
                  <a:lnTo>
                    <a:pt x="4445185" y="828285"/>
                  </a:lnTo>
                  <a:lnTo>
                    <a:pt x="4497863" y="819022"/>
                  </a:lnTo>
                  <a:lnTo>
                    <a:pt x="4545740" y="808831"/>
                  </a:lnTo>
                  <a:lnTo>
                    <a:pt x="4588443" y="797783"/>
                  </a:lnTo>
                  <a:lnTo>
                    <a:pt x="4625599" y="785950"/>
                  </a:lnTo>
                  <a:lnTo>
                    <a:pt x="4681779" y="760221"/>
                  </a:lnTo>
                  <a:lnTo>
                    <a:pt x="4711299" y="732221"/>
                  </a:lnTo>
                  <a:lnTo>
                    <a:pt x="4715129" y="717550"/>
                  </a:lnTo>
                  <a:lnTo>
                    <a:pt x="4715129" y="143510"/>
                  </a:lnTo>
                  <a:lnTo>
                    <a:pt x="4681779" y="100838"/>
                  </a:lnTo>
                  <a:lnTo>
                    <a:pt x="4625599" y="75109"/>
                  </a:lnTo>
                  <a:lnTo>
                    <a:pt x="4588443" y="63276"/>
                  </a:lnTo>
                  <a:lnTo>
                    <a:pt x="4545740" y="52228"/>
                  </a:lnTo>
                  <a:lnTo>
                    <a:pt x="4497863" y="42037"/>
                  </a:lnTo>
                  <a:lnTo>
                    <a:pt x="4445185" y="32774"/>
                  </a:lnTo>
                  <a:lnTo>
                    <a:pt x="4388079" y="24511"/>
                  </a:lnTo>
                  <a:lnTo>
                    <a:pt x="4326917" y="17322"/>
                  </a:lnTo>
                  <a:lnTo>
                    <a:pt x="4262072" y="11279"/>
                  </a:lnTo>
                  <a:lnTo>
                    <a:pt x="4193917" y="6452"/>
                  </a:lnTo>
                  <a:lnTo>
                    <a:pt x="4122825" y="2916"/>
                  </a:lnTo>
                  <a:lnTo>
                    <a:pt x="4049169" y="741"/>
                  </a:lnTo>
                  <a:lnTo>
                    <a:pt x="397332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98321" y="1723389"/>
              <a:ext cx="4715510" cy="861060"/>
            </a:xfrm>
            <a:custGeom>
              <a:avLst/>
              <a:gdLst/>
              <a:ahLst/>
              <a:cxnLst/>
              <a:rect l="l" t="t" r="r" b="b"/>
              <a:pathLst>
                <a:path w="4715510" h="861060">
                  <a:moveTo>
                    <a:pt x="1006221" y="0"/>
                  </a:moveTo>
                  <a:lnTo>
                    <a:pt x="930373" y="741"/>
                  </a:lnTo>
                  <a:lnTo>
                    <a:pt x="856717" y="2916"/>
                  </a:lnTo>
                  <a:lnTo>
                    <a:pt x="785625" y="6452"/>
                  </a:lnTo>
                  <a:lnTo>
                    <a:pt x="717470" y="11279"/>
                  </a:lnTo>
                  <a:lnTo>
                    <a:pt x="652625" y="17322"/>
                  </a:lnTo>
                  <a:lnTo>
                    <a:pt x="591463" y="24511"/>
                  </a:lnTo>
                  <a:lnTo>
                    <a:pt x="534357" y="32774"/>
                  </a:lnTo>
                  <a:lnTo>
                    <a:pt x="481679" y="42037"/>
                  </a:lnTo>
                  <a:lnTo>
                    <a:pt x="433802" y="52228"/>
                  </a:lnTo>
                  <a:lnTo>
                    <a:pt x="391099" y="63276"/>
                  </a:lnTo>
                  <a:lnTo>
                    <a:pt x="353943" y="75109"/>
                  </a:lnTo>
                  <a:lnTo>
                    <a:pt x="297763" y="100838"/>
                  </a:lnTo>
                  <a:lnTo>
                    <a:pt x="268243" y="128838"/>
                  </a:lnTo>
                  <a:lnTo>
                    <a:pt x="264413" y="143510"/>
                  </a:lnTo>
                  <a:lnTo>
                    <a:pt x="0" y="1650"/>
                  </a:lnTo>
                  <a:lnTo>
                    <a:pt x="264413" y="358775"/>
                  </a:lnTo>
                  <a:lnTo>
                    <a:pt x="264413" y="717550"/>
                  </a:lnTo>
                  <a:lnTo>
                    <a:pt x="268243" y="732221"/>
                  </a:lnTo>
                  <a:lnTo>
                    <a:pt x="297763" y="760221"/>
                  </a:lnTo>
                  <a:lnTo>
                    <a:pt x="353943" y="785950"/>
                  </a:lnTo>
                  <a:lnTo>
                    <a:pt x="391099" y="797783"/>
                  </a:lnTo>
                  <a:lnTo>
                    <a:pt x="433802" y="808831"/>
                  </a:lnTo>
                  <a:lnTo>
                    <a:pt x="481679" y="819023"/>
                  </a:lnTo>
                  <a:lnTo>
                    <a:pt x="534357" y="828285"/>
                  </a:lnTo>
                  <a:lnTo>
                    <a:pt x="591463" y="836548"/>
                  </a:lnTo>
                  <a:lnTo>
                    <a:pt x="652625" y="843737"/>
                  </a:lnTo>
                  <a:lnTo>
                    <a:pt x="717470" y="849780"/>
                  </a:lnTo>
                  <a:lnTo>
                    <a:pt x="785625" y="854607"/>
                  </a:lnTo>
                  <a:lnTo>
                    <a:pt x="856717" y="858143"/>
                  </a:lnTo>
                  <a:lnTo>
                    <a:pt x="930373" y="860318"/>
                  </a:lnTo>
                  <a:lnTo>
                    <a:pt x="1006221" y="861060"/>
                  </a:lnTo>
                  <a:lnTo>
                    <a:pt x="2118867" y="861060"/>
                  </a:lnTo>
                  <a:lnTo>
                    <a:pt x="3973321" y="861060"/>
                  </a:lnTo>
                  <a:lnTo>
                    <a:pt x="4049169" y="860318"/>
                  </a:lnTo>
                  <a:lnTo>
                    <a:pt x="4122825" y="858143"/>
                  </a:lnTo>
                  <a:lnTo>
                    <a:pt x="4193917" y="854607"/>
                  </a:lnTo>
                  <a:lnTo>
                    <a:pt x="4262072" y="849780"/>
                  </a:lnTo>
                  <a:lnTo>
                    <a:pt x="4326917" y="843737"/>
                  </a:lnTo>
                  <a:lnTo>
                    <a:pt x="4388079" y="836548"/>
                  </a:lnTo>
                  <a:lnTo>
                    <a:pt x="4445185" y="828285"/>
                  </a:lnTo>
                  <a:lnTo>
                    <a:pt x="4497863" y="819022"/>
                  </a:lnTo>
                  <a:lnTo>
                    <a:pt x="4545740" y="808831"/>
                  </a:lnTo>
                  <a:lnTo>
                    <a:pt x="4588443" y="797783"/>
                  </a:lnTo>
                  <a:lnTo>
                    <a:pt x="4625599" y="785950"/>
                  </a:lnTo>
                  <a:lnTo>
                    <a:pt x="4681779" y="760221"/>
                  </a:lnTo>
                  <a:lnTo>
                    <a:pt x="4711299" y="732221"/>
                  </a:lnTo>
                  <a:lnTo>
                    <a:pt x="4715129" y="717550"/>
                  </a:lnTo>
                  <a:lnTo>
                    <a:pt x="4715129" y="358775"/>
                  </a:lnTo>
                  <a:lnTo>
                    <a:pt x="4715129" y="143510"/>
                  </a:lnTo>
                  <a:lnTo>
                    <a:pt x="4681779" y="100838"/>
                  </a:lnTo>
                  <a:lnTo>
                    <a:pt x="4625599" y="75109"/>
                  </a:lnTo>
                  <a:lnTo>
                    <a:pt x="4588443" y="63276"/>
                  </a:lnTo>
                  <a:lnTo>
                    <a:pt x="4545740" y="52228"/>
                  </a:lnTo>
                  <a:lnTo>
                    <a:pt x="4497863" y="42037"/>
                  </a:lnTo>
                  <a:lnTo>
                    <a:pt x="4445185" y="32774"/>
                  </a:lnTo>
                  <a:lnTo>
                    <a:pt x="4388079" y="24511"/>
                  </a:lnTo>
                  <a:lnTo>
                    <a:pt x="4326917" y="17322"/>
                  </a:lnTo>
                  <a:lnTo>
                    <a:pt x="4262072" y="11279"/>
                  </a:lnTo>
                  <a:lnTo>
                    <a:pt x="4193917" y="6452"/>
                  </a:lnTo>
                  <a:lnTo>
                    <a:pt x="4122825" y="2916"/>
                  </a:lnTo>
                  <a:lnTo>
                    <a:pt x="4049169" y="741"/>
                  </a:lnTo>
                  <a:lnTo>
                    <a:pt x="3973321" y="0"/>
                  </a:lnTo>
                  <a:lnTo>
                    <a:pt x="2118867" y="0"/>
                  </a:lnTo>
                  <a:lnTo>
                    <a:pt x="100622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004" y="973581"/>
            <a:ext cx="5760720" cy="7582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>
              <a:lnSpc>
                <a:spcPct val="1442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when the </a:t>
            </a:r>
            <a:r>
              <a:rPr dirty="0" sz="1200">
                <a:latin typeface="Arial"/>
                <a:cs typeface="Arial"/>
              </a:rPr>
              <a:t>money </a:t>
            </a:r>
            <a:r>
              <a:rPr dirty="0" sz="1200" spc="-5">
                <a:latin typeface="Arial"/>
                <a:cs typeface="Arial"/>
              </a:rPr>
              <a:t>going </a:t>
            </a:r>
            <a:r>
              <a:rPr dirty="0" sz="120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from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“business” is </a:t>
            </a:r>
            <a:r>
              <a:rPr dirty="0" sz="1200" spc="-10">
                <a:latin typeface="Arial"/>
                <a:cs typeface="Arial"/>
              </a:rPr>
              <a:t>low,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is money  </a:t>
            </a:r>
            <a:r>
              <a:rPr dirty="0" sz="1200">
                <a:latin typeface="Arial"/>
                <a:cs typeface="Arial"/>
              </a:rPr>
              <a:t>coming in, </a:t>
            </a:r>
            <a:r>
              <a:rPr dirty="0" sz="1200" spc="-5">
                <a:latin typeface="Arial"/>
                <a:cs typeface="Arial"/>
              </a:rPr>
              <a:t>a growth in </a:t>
            </a:r>
            <a:r>
              <a:rPr dirty="0" sz="1200">
                <a:latin typeface="Arial"/>
                <a:cs typeface="Arial"/>
              </a:rPr>
              <a:t>profit </a:t>
            </a:r>
            <a:r>
              <a:rPr dirty="0" sz="1200" spc="-5">
                <a:latin typeface="Arial"/>
                <a:cs typeface="Arial"/>
              </a:rPr>
              <a:t>can be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experienced.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371600" marR="1010285" indent="-228600">
              <a:lnSpc>
                <a:spcPct val="103299"/>
              </a:lnSpc>
              <a:buFont typeface="Wingdings"/>
              <a:buChar char=""/>
              <a:tabLst>
                <a:tab pos="1372235" algn="l"/>
              </a:tabLst>
            </a:pPr>
            <a:r>
              <a:rPr dirty="0" sz="1200" spc="-5">
                <a:latin typeface="Arial"/>
                <a:cs typeface="Arial"/>
              </a:rPr>
              <a:t>Compliance with regulatory standards alone does 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qualify </a:t>
            </a:r>
            <a:r>
              <a:rPr dirty="0" sz="1200">
                <a:latin typeface="Arial"/>
                <a:cs typeface="Arial"/>
              </a:rPr>
              <a:t>as a </a:t>
            </a:r>
            <a:r>
              <a:rPr dirty="0" sz="1200" spc="-5">
                <a:latin typeface="Arial"/>
                <a:cs typeface="Arial"/>
              </a:rPr>
              <a:t>“good </a:t>
            </a:r>
            <a:r>
              <a:rPr dirty="0" sz="1200">
                <a:latin typeface="Arial"/>
                <a:cs typeface="Arial"/>
              </a:rPr>
              <a:t>Safety </a:t>
            </a:r>
            <a:r>
              <a:rPr dirty="0" sz="1200" spc="-5">
                <a:latin typeface="Arial"/>
                <a:cs typeface="Arial"/>
              </a:rPr>
              <a:t>and Health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program”</a:t>
            </a:r>
            <a:endParaRPr sz="1200">
              <a:latin typeface="Arial"/>
              <a:cs typeface="Arial"/>
            </a:endParaRPr>
          </a:p>
          <a:p>
            <a:pPr marL="1371600" marR="1392555" indent="-228600">
              <a:lnSpc>
                <a:spcPct val="102499"/>
              </a:lnSpc>
              <a:spcBef>
                <a:spcPts val="25"/>
              </a:spcBef>
              <a:buFont typeface="Wingdings"/>
              <a:buChar char=""/>
              <a:tabLst>
                <a:tab pos="1372235" algn="l"/>
              </a:tabLst>
            </a:pPr>
            <a:r>
              <a:rPr dirty="0" sz="1200" spc="-5">
                <a:latin typeface="Arial"/>
                <a:cs typeface="Arial"/>
              </a:rPr>
              <a:t>Low injuries= high morale; high injuries =low  </a:t>
            </a:r>
            <a:r>
              <a:rPr dirty="0" sz="1200">
                <a:latin typeface="Arial"/>
                <a:cs typeface="Arial"/>
              </a:rPr>
              <a:t>morale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lvl="1" marL="377825" indent="-365760">
              <a:lnSpc>
                <a:spcPct val="100000"/>
              </a:lnSpc>
              <a:buAutoNum type="arabicPeriod" startAt="2"/>
              <a:tabLst>
                <a:tab pos="378460" algn="l"/>
              </a:tabLst>
            </a:pPr>
            <a:r>
              <a:rPr dirty="0" sz="1400" spc="-5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AKING </a:t>
            </a:r>
            <a:r>
              <a:rPr dirty="0" sz="1400" spc="-10" b="1">
                <a:latin typeface="Arial"/>
                <a:cs typeface="Arial"/>
              </a:rPr>
              <a:t>S</a:t>
            </a:r>
            <a:r>
              <a:rPr dirty="0" sz="1100" spc="-10" b="1">
                <a:latin typeface="Arial"/>
                <a:cs typeface="Arial"/>
              </a:rPr>
              <a:t>AFETY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MPORTANT</a:t>
            </a:r>
            <a:endParaRPr sz="1100">
              <a:latin typeface="Arial"/>
              <a:cs typeface="Arial"/>
            </a:endParaRPr>
          </a:p>
          <a:p>
            <a:pPr algn="just" marL="12700" marR="6985">
              <a:lnSpc>
                <a:spcPct val="103400"/>
              </a:lnSpc>
              <a:spcBef>
                <a:spcPts val="30"/>
              </a:spcBef>
            </a:pPr>
            <a:r>
              <a:rPr dirty="0" sz="1200" spc="-5">
                <a:latin typeface="Arial"/>
                <a:cs typeface="Arial"/>
              </a:rPr>
              <a:t>Every person </a:t>
            </a:r>
            <a:r>
              <a:rPr dirty="0" sz="1200" spc="-10">
                <a:latin typeface="Arial"/>
                <a:cs typeface="Arial"/>
              </a:rPr>
              <a:t>who leaves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work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morning should expect to return home </a:t>
            </a:r>
            <a:r>
              <a:rPr dirty="0" sz="1200">
                <a:latin typeface="Arial"/>
                <a:cs typeface="Arial"/>
              </a:rPr>
              <a:t>at  </a:t>
            </a:r>
            <a:r>
              <a:rPr dirty="0" sz="1200" spc="-5">
                <a:latin typeface="Arial"/>
                <a:cs typeface="Arial"/>
              </a:rPr>
              <a:t>night in good health. Can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imagine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knock on the door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tell </a:t>
            </a:r>
            <a:r>
              <a:rPr dirty="0" sz="1200" spc="10">
                <a:latin typeface="Arial"/>
                <a:cs typeface="Arial"/>
              </a:rPr>
              <a:t>you, </a:t>
            </a:r>
            <a:r>
              <a:rPr dirty="0" sz="1200" spc="-5">
                <a:latin typeface="Arial"/>
                <a:cs typeface="Arial"/>
              </a:rPr>
              <a:t>your loved  one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never be returning home?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the phone call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10">
                <a:latin typeface="Arial"/>
                <a:cs typeface="Arial"/>
              </a:rPr>
              <a:t>say </a:t>
            </a:r>
            <a:r>
              <a:rPr dirty="0" sz="1200" spc="-5">
                <a:latin typeface="Arial"/>
                <a:cs typeface="Arial"/>
              </a:rPr>
              <a:t>he’s in the hospital and 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never walk </a:t>
            </a:r>
            <a:r>
              <a:rPr dirty="0" sz="1200">
                <a:latin typeface="Arial"/>
                <a:cs typeface="Arial"/>
              </a:rPr>
              <a:t>again? </a:t>
            </a:r>
            <a:r>
              <a:rPr dirty="0" sz="1200" spc="-5">
                <a:latin typeface="Arial"/>
                <a:cs typeface="Arial"/>
              </a:rPr>
              <a:t>Ensuring that husbands </a:t>
            </a:r>
            <a:r>
              <a:rPr dirty="0" sz="1200">
                <a:latin typeface="Arial"/>
                <a:cs typeface="Arial"/>
              </a:rPr>
              <a:t>return to </a:t>
            </a:r>
            <a:r>
              <a:rPr dirty="0" sz="1200" spc="-5">
                <a:latin typeface="Arial"/>
                <a:cs typeface="Arial"/>
              </a:rPr>
              <a:t>their wives, </a:t>
            </a:r>
            <a:r>
              <a:rPr dirty="0" sz="1200" spc="-10">
                <a:latin typeface="Arial"/>
                <a:cs typeface="Arial"/>
              </a:rPr>
              <a:t>wives </a:t>
            </a:r>
            <a:r>
              <a:rPr dirty="0" sz="1200">
                <a:latin typeface="Arial"/>
                <a:cs typeface="Arial"/>
              </a:rPr>
              <a:t>to their  </a:t>
            </a:r>
            <a:r>
              <a:rPr dirty="0" sz="1200" spc="-5">
                <a:latin typeface="Arial"/>
                <a:cs typeface="Arial"/>
              </a:rPr>
              <a:t>husbands, parents </a:t>
            </a:r>
            <a:r>
              <a:rPr dirty="0" sz="1200">
                <a:latin typeface="Arial"/>
                <a:cs typeface="Arial"/>
              </a:rPr>
              <a:t>to their </a:t>
            </a:r>
            <a:r>
              <a:rPr dirty="0" sz="1200" spc="-5">
                <a:latin typeface="Arial"/>
                <a:cs typeface="Arial"/>
              </a:rPr>
              <a:t>children, and friends to their friends </a:t>
            </a:r>
            <a:r>
              <a:rPr dirty="0" sz="1200">
                <a:latin typeface="Arial"/>
                <a:cs typeface="Arial"/>
              </a:rPr>
              <a:t>— that </a:t>
            </a:r>
            <a:r>
              <a:rPr dirty="0" sz="1200" spc="-5">
                <a:latin typeface="Arial"/>
                <a:cs typeface="Arial"/>
              </a:rPr>
              <a:t>is the most  important reason </a:t>
            </a:r>
            <a:r>
              <a:rPr dirty="0" sz="1200">
                <a:latin typeface="Arial"/>
                <a:cs typeface="Arial"/>
              </a:rPr>
              <a:t>to create </a:t>
            </a:r>
            <a:r>
              <a:rPr dirty="0" sz="1200" spc="-5">
                <a:latin typeface="Arial"/>
                <a:cs typeface="Arial"/>
              </a:rPr>
              <a:t>a safe and healthy work</a:t>
            </a:r>
            <a:r>
              <a:rPr dirty="0" sz="1200">
                <a:latin typeface="Arial"/>
                <a:cs typeface="Arial"/>
              </a:rPr>
              <a:t> environment.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3099"/>
              </a:lnSpc>
              <a:spcBef>
                <a:spcPts val="819"/>
              </a:spcBef>
            </a:pP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make safety important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a workplace,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need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get back to the basics. Basics  such as making safety and health </a:t>
            </a:r>
            <a:r>
              <a:rPr dirty="0" sz="1200">
                <a:latin typeface="Arial"/>
                <a:cs typeface="Arial"/>
              </a:rPr>
              <a:t>issues </a:t>
            </a:r>
            <a:r>
              <a:rPr dirty="0" sz="1200" spc="-5">
                <a:latin typeface="Arial"/>
                <a:cs typeface="Arial"/>
              </a:rPr>
              <a:t>personal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you.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calls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observing  </a:t>
            </a:r>
            <a:r>
              <a:rPr dirty="0" sz="1200">
                <a:latin typeface="Arial"/>
                <a:cs typeface="Arial"/>
              </a:rPr>
              <a:t>safe </a:t>
            </a:r>
            <a:r>
              <a:rPr dirty="0" sz="1200" spc="-5">
                <a:latin typeface="Arial"/>
                <a:cs typeface="Arial"/>
              </a:rPr>
              <a:t>work procedures of your company. Don’t consider safety </a:t>
            </a:r>
            <a:r>
              <a:rPr dirty="0" sz="1200" spc="-1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something that  someone is doing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you. </a:t>
            </a:r>
            <a:r>
              <a:rPr dirty="0" sz="1200">
                <a:latin typeface="Arial"/>
                <a:cs typeface="Arial"/>
              </a:rPr>
              <a:t>Consider it </a:t>
            </a:r>
            <a:r>
              <a:rPr dirty="0" sz="1200" spc="-5">
                <a:latin typeface="Arial"/>
                <a:cs typeface="Arial"/>
              </a:rPr>
              <a:t>as a way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protecting yourself, your co-  workers,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your family. Always </a:t>
            </a:r>
            <a:r>
              <a:rPr dirty="0" sz="1200">
                <a:latin typeface="Arial"/>
                <a:cs typeface="Arial"/>
              </a:rPr>
              <a:t>make </a:t>
            </a:r>
            <a:r>
              <a:rPr dirty="0" sz="1200" spc="-5">
                <a:latin typeface="Arial"/>
                <a:cs typeface="Arial"/>
              </a:rPr>
              <a:t>safety a personal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matter.</a:t>
            </a:r>
            <a:endParaRPr sz="1200">
              <a:latin typeface="Arial"/>
              <a:cs typeface="Arial"/>
            </a:endParaRPr>
          </a:p>
          <a:p>
            <a:pPr algn="just" marL="12700" marR="12065">
              <a:lnSpc>
                <a:spcPct val="103099"/>
              </a:lnSpc>
              <a:spcBef>
                <a:spcPts val="819"/>
              </a:spcBef>
            </a:pPr>
            <a:r>
              <a:rPr dirty="0" sz="1200" spc="-5">
                <a:latin typeface="Arial"/>
                <a:cs typeface="Arial"/>
              </a:rPr>
              <a:t>The management </a:t>
            </a:r>
            <a:r>
              <a:rPr dirty="0" sz="1200" spc="-1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 other hand should be committed by supporting </a:t>
            </a:r>
            <a:r>
              <a:rPr dirty="0" sz="1200">
                <a:latin typeface="Arial"/>
                <a:cs typeface="Arial"/>
              </a:rPr>
              <a:t>safety </a:t>
            </a:r>
            <a:r>
              <a:rPr dirty="0" sz="1200" spc="-5">
                <a:latin typeface="Arial"/>
                <a:cs typeface="Arial"/>
              </a:rPr>
              <a:t>and  health </a:t>
            </a:r>
            <a:r>
              <a:rPr dirty="0" sz="1200">
                <a:latin typeface="Arial"/>
                <a:cs typeface="Arial"/>
              </a:rPr>
              <a:t>issues they </a:t>
            </a:r>
            <a:r>
              <a:rPr dirty="0" sz="1200" spc="-5">
                <a:latin typeface="Arial"/>
                <a:cs typeface="Arial"/>
              </a:rPr>
              <a:t>should apply effective communication that supports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inclusion  of workers </a:t>
            </a:r>
            <a:r>
              <a:rPr dirty="0" sz="1200">
                <a:latin typeface="Arial"/>
                <a:cs typeface="Arial"/>
              </a:rPr>
              <a:t>ideas. This </a:t>
            </a:r>
            <a:r>
              <a:rPr dirty="0" sz="1200" spc="-5">
                <a:latin typeface="Arial"/>
                <a:cs typeface="Arial"/>
              </a:rPr>
              <a:t>will also show a </a:t>
            </a:r>
            <a:r>
              <a:rPr dirty="0" sz="1200">
                <a:latin typeface="Arial"/>
                <a:cs typeface="Arial"/>
              </a:rPr>
              <a:t>strong leadership </a:t>
            </a:r>
            <a:r>
              <a:rPr dirty="0" sz="1200" spc="-5">
                <a:latin typeface="Arial"/>
                <a:cs typeface="Arial"/>
              </a:rPr>
              <a:t>and should be practiced by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workers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top for it to </a:t>
            </a:r>
            <a:r>
              <a:rPr dirty="0" sz="1200" spc="-5">
                <a:latin typeface="Arial"/>
                <a:cs typeface="Arial"/>
              </a:rPr>
              <a:t>have a strong effect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workers </a:t>
            </a:r>
            <a:r>
              <a:rPr dirty="0" sz="1200">
                <a:latin typeface="Arial"/>
                <a:cs typeface="Arial"/>
              </a:rPr>
              <a:t>at 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bottom.</a:t>
            </a:r>
            <a:endParaRPr sz="1200">
              <a:latin typeface="Arial"/>
              <a:cs typeface="Arial"/>
            </a:endParaRPr>
          </a:p>
          <a:p>
            <a:pPr lvl="1" marL="377825" marR="8890" indent="-365760">
              <a:lnSpc>
                <a:spcPct val="102899"/>
              </a:lnSpc>
              <a:spcBef>
                <a:spcPts val="785"/>
              </a:spcBef>
              <a:buAutoNum type="arabicPeriod" startAt="3"/>
              <a:tabLst>
                <a:tab pos="378460" algn="l"/>
              </a:tabLst>
            </a:pPr>
            <a:r>
              <a:rPr dirty="0" sz="1400" spc="-5" b="1">
                <a:latin typeface="Arial"/>
                <a:cs typeface="Arial"/>
              </a:rPr>
              <a:t>A</a:t>
            </a:r>
            <a:r>
              <a:rPr dirty="0" sz="1100" spc="-5" b="1">
                <a:latin typeface="Arial"/>
                <a:cs typeface="Arial"/>
              </a:rPr>
              <a:t>CTIONS TO BE TAKEN </a:t>
            </a:r>
            <a:r>
              <a:rPr dirty="0" sz="1100" spc="1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SUPPORT </a:t>
            </a:r>
            <a:r>
              <a:rPr dirty="0" sz="1100" b="1">
                <a:latin typeface="Arial"/>
                <a:cs typeface="Arial"/>
              </a:rPr>
              <a:t>OF </a:t>
            </a:r>
            <a:r>
              <a:rPr dirty="0" sz="1100" spc="-1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SAFETY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HEALTH  OBJECTIVES</a:t>
            </a:r>
            <a:r>
              <a:rPr dirty="0" sz="1400" spc="-5" b="1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just" marL="12700" marR="12065">
              <a:lnSpc>
                <a:spcPct val="102899"/>
              </a:lnSpc>
              <a:spcBef>
                <a:spcPts val="50"/>
              </a:spcBef>
            </a:pP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achieve the objectives of safety and health like saving lives, preventing injuries,  preventing illness and protecting property, actions such as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ones listed below  should </a:t>
            </a:r>
            <a:r>
              <a:rPr dirty="0" sz="120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put 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place: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865"/>
              </a:spcBef>
              <a:buAutoNum type="alphaLcPeriod"/>
              <a:tabLst>
                <a:tab pos="927100" algn="l"/>
              </a:tabLst>
            </a:pPr>
            <a:r>
              <a:rPr dirty="0" sz="1200" spc="-5">
                <a:latin typeface="Arial"/>
                <a:cs typeface="Arial"/>
              </a:rPr>
              <a:t>Creating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fuelling the passion of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safety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927100" algn="l"/>
              </a:tabLst>
            </a:pPr>
            <a:r>
              <a:rPr dirty="0" sz="1200" spc="-5">
                <a:latin typeface="Arial"/>
                <a:cs typeface="Arial"/>
              </a:rPr>
              <a:t>Provide unwavering </a:t>
            </a:r>
            <a:r>
              <a:rPr dirty="0" sz="1200">
                <a:latin typeface="Arial"/>
                <a:cs typeface="Arial"/>
              </a:rPr>
              <a:t>support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927100" algn="l"/>
              </a:tabLst>
            </a:pPr>
            <a:r>
              <a:rPr dirty="0" sz="1200" spc="-5">
                <a:latin typeface="Arial"/>
                <a:cs typeface="Arial"/>
              </a:rPr>
              <a:t>Demonstrate your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commitment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45"/>
              </a:spcBef>
              <a:buAutoNum type="alphaLcPeriod"/>
              <a:tabLst>
                <a:tab pos="927100" algn="l"/>
              </a:tabLst>
            </a:pPr>
            <a:r>
              <a:rPr dirty="0" sz="1200" spc="-5">
                <a:latin typeface="Arial"/>
                <a:cs typeface="Arial"/>
              </a:rPr>
              <a:t>Communicate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effectively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60"/>
              </a:spcBef>
              <a:buAutoNum type="alphaLcPeriod"/>
              <a:tabLst>
                <a:tab pos="927100" algn="l"/>
              </a:tabLst>
            </a:pPr>
            <a:r>
              <a:rPr dirty="0" sz="120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the workforce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engaged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dirty="0" sz="1200" spc="-5">
                <a:latin typeface="Arial"/>
                <a:cs typeface="Arial"/>
              </a:rPr>
              <a:t>Hold people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accountable</a:t>
            </a:r>
            <a:endParaRPr sz="1200">
              <a:latin typeface="Arial"/>
              <a:cs typeface="Arial"/>
            </a:endParaRPr>
          </a:p>
          <a:p>
            <a:pPr lvl="2" marL="926465" indent="-229235">
              <a:lnSpc>
                <a:spcPct val="100000"/>
              </a:lnSpc>
              <a:spcBef>
                <a:spcPts val="35"/>
              </a:spcBef>
              <a:buAutoNum type="alphaLcPeriod"/>
              <a:tabLst>
                <a:tab pos="927100" algn="l"/>
              </a:tabLst>
            </a:pPr>
            <a:r>
              <a:rPr dirty="0" sz="1200" spc="-5">
                <a:latin typeface="Arial"/>
                <a:cs typeface="Arial"/>
              </a:rPr>
              <a:t>Ensure effective enabling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Alfric</dc:creator>
  <dcterms:created xsi:type="dcterms:W3CDTF">2020-02-03T07:37:25Z</dcterms:created>
  <dcterms:modified xsi:type="dcterms:W3CDTF">2020-02-03T07:37:25Z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2016-10-07T00:00:00Z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2020-02-03T00:00:00Z</vt:filetime>
  </property>
</Properties>
</file>