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5DDFA7-0178-4210-ABD5-7E521D228179}" v="27" dt="2023-10-17T11:18:51.608"/>
    <p1510:client id="{64788522-8956-4F83-AABA-F6ACD7F5825E}" v="169" dt="2023-10-10T18:49:42.370"/>
    <p1510:client id="{A053D85E-CA90-4E16-9124-C8394553C491}" v="65" dt="2023-10-10T18:19:46.458"/>
    <p1510:client id="{E3317D69-F093-447E-BD45-8DBFF32DA499}" v="441" dt="2023-10-16T19:11:27.0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28DE3A-DE40-4DD5-8E28-D5480132149B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14DD255-9E63-4E6C-B178-AD23406227C3}">
      <dgm:prSet/>
      <dgm:spPr/>
      <dgm:t>
        <a:bodyPr/>
        <a:lstStyle/>
        <a:p>
          <a:r>
            <a:rPr lang="en-US"/>
            <a:t>The 8085 is an 8-bit microprocessor designed by Intel in 1977.</a:t>
          </a:r>
        </a:p>
      </dgm:t>
    </dgm:pt>
    <dgm:pt modelId="{00CD86BC-1909-43BB-9F36-584EA0276A61}" type="parTrans" cxnId="{1C078051-83B4-46A2-93E4-09FB867E328D}">
      <dgm:prSet/>
      <dgm:spPr/>
      <dgm:t>
        <a:bodyPr/>
        <a:lstStyle/>
        <a:p>
          <a:endParaRPr lang="en-US"/>
        </a:p>
      </dgm:t>
    </dgm:pt>
    <dgm:pt modelId="{5231FFCF-6826-41AE-A8C3-E080751F16BA}" type="sibTrans" cxnId="{1C078051-83B4-46A2-93E4-09FB867E328D}">
      <dgm:prSet/>
      <dgm:spPr/>
      <dgm:t>
        <a:bodyPr/>
        <a:lstStyle/>
        <a:p>
          <a:endParaRPr lang="en-US"/>
        </a:p>
      </dgm:t>
    </dgm:pt>
    <dgm:pt modelId="{CEAAE882-2B8A-4A90-A5ED-7129786570A7}">
      <dgm:prSet/>
      <dgm:spPr/>
      <dgm:t>
        <a:bodyPr/>
        <a:lstStyle/>
        <a:p>
          <a:r>
            <a:rPr lang="en-US"/>
            <a:t>It was widely used in the early days of personal computing and was a popular choice for hobbyists and enthusiasts due to its simplicity and ease of use.</a:t>
          </a:r>
        </a:p>
      </dgm:t>
    </dgm:pt>
    <dgm:pt modelId="{E69BA341-1AB8-45F6-BBC5-5F1B8CF61047}" type="parTrans" cxnId="{E75E0B96-BD7E-4230-A2F4-153724E06B6E}">
      <dgm:prSet/>
      <dgm:spPr/>
      <dgm:t>
        <a:bodyPr/>
        <a:lstStyle/>
        <a:p>
          <a:endParaRPr lang="en-US"/>
        </a:p>
      </dgm:t>
    </dgm:pt>
    <dgm:pt modelId="{9F489A99-C3A6-4DE8-BF53-923B98881A95}" type="sibTrans" cxnId="{E75E0B96-BD7E-4230-A2F4-153724E06B6E}">
      <dgm:prSet/>
      <dgm:spPr/>
      <dgm:t>
        <a:bodyPr/>
        <a:lstStyle/>
        <a:p>
          <a:endParaRPr lang="en-US"/>
        </a:p>
      </dgm:t>
    </dgm:pt>
    <dgm:pt modelId="{6820CE1C-F0C9-428D-A788-5A1C32DA3084}">
      <dgm:prSet/>
      <dgm:spPr/>
      <dgm:t>
        <a:bodyPr/>
        <a:lstStyle/>
        <a:p>
          <a:r>
            <a:rPr lang="en-US"/>
            <a:t>The 8085 is still used today in a variety of embedded systems applications.</a:t>
          </a:r>
        </a:p>
      </dgm:t>
    </dgm:pt>
    <dgm:pt modelId="{34F4455C-0656-4554-B0F1-2179C37EC274}" type="parTrans" cxnId="{006A8A25-2958-47FA-9A2A-5E1950CBD171}">
      <dgm:prSet/>
      <dgm:spPr/>
      <dgm:t>
        <a:bodyPr/>
        <a:lstStyle/>
        <a:p>
          <a:endParaRPr lang="en-US"/>
        </a:p>
      </dgm:t>
    </dgm:pt>
    <dgm:pt modelId="{82480674-CCD2-48F9-A8D5-9B80ED56C33B}" type="sibTrans" cxnId="{006A8A25-2958-47FA-9A2A-5E1950CBD171}">
      <dgm:prSet/>
      <dgm:spPr/>
      <dgm:t>
        <a:bodyPr/>
        <a:lstStyle/>
        <a:p>
          <a:endParaRPr lang="en-US"/>
        </a:p>
      </dgm:t>
    </dgm:pt>
    <dgm:pt modelId="{25F51390-ACC3-4DD4-9A8C-94A56E15B3C8}" type="pres">
      <dgm:prSet presAssocID="{4628DE3A-DE40-4DD5-8E28-D5480132149B}" presName="outerComposite" presStyleCnt="0">
        <dgm:presLayoutVars>
          <dgm:chMax val="5"/>
          <dgm:dir/>
          <dgm:resizeHandles val="exact"/>
        </dgm:presLayoutVars>
      </dgm:prSet>
      <dgm:spPr/>
    </dgm:pt>
    <dgm:pt modelId="{A3D0A209-C491-46AD-B84F-A0F9A29224FF}" type="pres">
      <dgm:prSet presAssocID="{4628DE3A-DE40-4DD5-8E28-D5480132149B}" presName="dummyMaxCanvas" presStyleCnt="0">
        <dgm:presLayoutVars/>
      </dgm:prSet>
      <dgm:spPr/>
    </dgm:pt>
    <dgm:pt modelId="{F35EE6DE-691C-4293-A156-7C7BEE7E9DED}" type="pres">
      <dgm:prSet presAssocID="{4628DE3A-DE40-4DD5-8E28-D5480132149B}" presName="ThreeNodes_1" presStyleLbl="node1" presStyleIdx="0" presStyleCnt="3">
        <dgm:presLayoutVars>
          <dgm:bulletEnabled val="1"/>
        </dgm:presLayoutVars>
      </dgm:prSet>
      <dgm:spPr/>
    </dgm:pt>
    <dgm:pt modelId="{30C16326-0BF2-4AD3-A815-426B18A4C1BD}" type="pres">
      <dgm:prSet presAssocID="{4628DE3A-DE40-4DD5-8E28-D5480132149B}" presName="ThreeNodes_2" presStyleLbl="node1" presStyleIdx="1" presStyleCnt="3">
        <dgm:presLayoutVars>
          <dgm:bulletEnabled val="1"/>
        </dgm:presLayoutVars>
      </dgm:prSet>
      <dgm:spPr/>
    </dgm:pt>
    <dgm:pt modelId="{CD9AB0F2-4016-4243-B1F4-DFBB1017D484}" type="pres">
      <dgm:prSet presAssocID="{4628DE3A-DE40-4DD5-8E28-D5480132149B}" presName="ThreeNodes_3" presStyleLbl="node1" presStyleIdx="2" presStyleCnt="3">
        <dgm:presLayoutVars>
          <dgm:bulletEnabled val="1"/>
        </dgm:presLayoutVars>
      </dgm:prSet>
      <dgm:spPr/>
    </dgm:pt>
    <dgm:pt modelId="{B0112A8D-ADE1-4F87-8826-CE93FA5E1346}" type="pres">
      <dgm:prSet presAssocID="{4628DE3A-DE40-4DD5-8E28-D5480132149B}" presName="ThreeConn_1-2" presStyleLbl="fgAccFollowNode1" presStyleIdx="0" presStyleCnt="2">
        <dgm:presLayoutVars>
          <dgm:bulletEnabled val="1"/>
        </dgm:presLayoutVars>
      </dgm:prSet>
      <dgm:spPr/>
    </dgm:pt>
    <dgm:pt modelId="{91FB4E0E-E3E0-4ABF-9345-3B7A35420D92}" type="pres">
      <dgm:prSet presAssocID="{4628DE3A-DE40-4DD5-8E28-D5480132149B}" presName="ThreeConn_2-3" presStyleLbl="fgAccFollowNode1" presStyleIdx="1" presStyleCnt="2">
        <dgm:presLayoutVars>
          <dgm:bulletEnabled val="1"/>
        </dgm:presLayoutVars>
      </dgm:prSet>
      <dgm:spPr/>
    </dgm:pt>
    <dgm:pt modelId="{0E82B031-4A90-47B5-A3EB-400F6522C958}" type="pres">
      <dgm:prSet presAssocID="{4628DE3A-DE40-4DD5-8E28-D5480132149B}" presName="ThreeNodes_1_text" presStyleLbl="node1" presStyleIdx="2" presStyleCnt="3">
        <dgm:presLayoutVars>
          <dgm:bulletEnabled val="1"/>
        </dgm:presLayoutVars>
      </dgm:prSet>
      <dgm:spPr/>
    </dgm:pt>
    <dgm:pt modelId="{88CEB561-A4BA-4497-818B-BD80D5D7CE71}" type="pres">
      <dgm:prSet presAssocID="{4628DE3A-DE40-4DD5-8E28-D5480132149B}" presName="ThreeNodes_2_text" presStyleLbl="node1" presStyleIdx="2" presStyleCnt="3">
        <dgm:presLayoutVars>
          <dgm:bulletEnabled val="1"/>
        </dgm:presLayoutVars>
      </dgm:prSet>
      <dgm:spPr/>
    </dgm:pt>
    <dgm:pt modelId="{98884077-AC77-46FD-AFE1-634FDE62F504}" type="pres">
      <dgm:prSet presAssocID="{4628DE3A-DE40-4DD5-8E28-D5480132149B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006A8A25-2958-47FA-9A2A-5E1950CBD171}" srcId="{4628DE3A-DE40-4DD5-8E28-D5480132149B}" destId="{6820CE1C-F0C9-428D-A788-5A1C32DA3084}" srcOrd="2" destOrd="0" parTransId="{34F4455C-0656-4554-B0F1-2179C37EC274}" sibTransId="{82480674-CCD2-48F9-A8D5-9B80ED56C33B}"/>
    <dgm:cxn modelId="{A9ECC426-A172-489C-8CE4-A187C1DBC1F2}" type="presOf" srcId="{6820CE1C-F0C9-428D-A788-5A1C32DA3084}" destId="{98884077-AC77-46FD-AFE1-634FDE62F504}" srcOrd="1" destOrd="0" presId="urn:microsoft.com/office/officeart/2005/8/layout/vProcess5"/>
    <dgm:cxn modelId="{B99F7E29-6671-499A-94DB-BAC546123F8C}" type="presOf" srcId="{6820CE1C-F0C9-428D-A788-5A1C32DA3084}" destId="{CD9AB0F2-4016-4243-B1F4-DFBB1017D484}" srcOrd="0" destOrd="0" presId="urn:microsoft.com/office/officeart/2005/8/layout/vProcess5"/>
    <dgm:cxn modelId="{9C145B63-8D9F-4215-BC63-D1172ED6D8BA}" type="presOf" srcId="{B14DD255-9E63-4E6C-B178-AD23406227C3}" destId="{F35EE6DE-691C-4293-A156-7C7BEE7E9DED}" srcOrd="0" destOrd="0" presId="urn:microsoft.com/office/officeart/2005/8/layout/vProcess5"/>
    <dgm:cxn modelId="{BEE65445-DDC1-44DA-95E3-9AE8485E98A4}" type="presOf" srcId="{CEAAE882-2B8A-4A90-A5ED-7129786570A7}" destId="{88CEB561-A4BA-4497-818B-BD80D5D7CE71}" srcOrd="1" destOrd="0" presId="urn:microsoft.com/office/officeart/2005/8/layout/vProcess5"/>
    <dgm:cxn modelId="{1C078051-83B4-46A2-93E4-09FB867E328D}" srcId="{4628DE3A-DE40-4DD5-8E28-D5480132149B}" destId="{B14DD255-9E63-4E6C-B178-AD23406227C3}" srcOrd="0" destOrd="0" parTransId="{00CD86BC-1909-43BB-9F36-584EA0276A61}" sibTransId="{5231FFCF-6826-41AE-A8C3-E080751F16BA}"/>
    <dgm:cxn modelId="{E75E0B96-BD7E-4230-A2F4-153724E06B6E}" srcId="{4628DE3A-DE40-4DD5-8E28-D5480132149B}" destId="{CEAAE882-2B8A-4A90-A5ED-7129786570A7}" srcOrd="1" destOrd="0" parTransId="{E69BA341-1AB8-45F6-BBC5-5F1B8CF61047}" sibTransId="{9F489A99-C3A6-4DE8-BF53-923B98881A95}"/>
    <dgm:cxn modelId="{3101A7A6-6163-42E1-8189-A7BC808111D4}" type="presOf" srcId="{B14DD255-9E63-4E6C-B178-AD23406227C3}" destId="{0E82B031-4A90-47B5-A3EB-400F6522C958}" srcOrd="1" destOrd="0" presId="urn:microsoft.com/office/officeart/2005/8/layout/vProcess5"/>
    <dgm:cxn modelId="{80E98CCB-C5BA-4F53-9925-B8A8B9812A9B}" type="presOf" srcId="{9F489A99-C3A6-4DE8-BF53-923B98881A95}" destId="{91FB4E0E-E3E0-4ABF-9345-3B7A35420D92}" srcOrd="0" destOrd="0" presId="urn:microsoft.com/office/officeart/2005/8/layout/vProcess5"/>
    <dgm:cxn modelId="{D32EE0CF-50DA-4E52-8B22-0A9DA6D7C638}" type="presOf" srcId="{CEAAE882-2B8A-4A90-A5ED-7129786570A7}" destId="{30C16326-0BF2-4AD3-A815-426B18A4C1BD}" srcOrd="0" destOrd="0" presId="urn:microsoft.com/office/officeart/2005/8/layout/vProcess5"/>
    <dgm:cxn modelId="{E05F6DEB-2C51-4C3B-9C9D-DAA9EE7EE67B}" type="presOf" srcId="{5231FFCF-6826-41AE-A8C3-E080751F16BA}" destId="{B0112A8D-ADE1-4F87-8826-CE93FA5E1346}" srcOrd="0" destOrd="0" presId="urn:microsoft.com/office/officeart/2005/8/layout/vProcess5"/>
    <dgm:cxn modelId="{D6BB44FA-E3DE-4CBE-82BE-955D401F8565}" type="presOf" srcId="{4628DE3A-DE40-4DD5-8E28-D5480132149B}" destId="{25F51390-ACC3-4DD4-9A8C-94A56E15B3C8}" srcOrd="0" destOrd="0" presId="urn:microsoft.com/office/officeart/2005/8/layout/vProcess5"/>
    <dgm:cxn modelId="{DDE863F2-3F8C-4BF5-BEC1-DC63C2A95DAA}" type="presParOf" srcId="{25F51390-ACC3-4DD4-9A8C-94A56E15B3C8}" destId="{A3D0A209-C491-46AD-B84F-A0F9A29224FF}" srcOrd="0" destOrd="0" presId="urn:microsoft.com/office/officeart/2005/8/layout/vProcess5"/>
    <dgm:cxn modelId="{895647C1-63F2-4061-AA88-415B52BD2E3F}" type="presParOf" srcId="{25F51390-ACC3-4DD4-9A8C-94A56E15B3C8}" destId="{F35EE6DE-691C-4293-A156-7C7BEE7E9DED}" srcOrd="1" destOrd="0" presId="urn:microsoft.com/office/officeart/2005/8/layout/vProcess5"/>
    <dgm:cxn modelId="{23B7E78D-FD0C-414E-904A-D2CE1F58FCF7}" type="presParOf" srcId="{25F51390-ACC3-4DD4-9A8C-94A56E15B3C8}" destId="{30C16326-0BF2-4AD3-A815-426B18A4C1BD}" srcOrd="2" destOrd="0" presId="urn:microsoft.com/office/officeart/2005/8/layout/vProcess5"/>
    <dgm:cxn modelId="{B1CC74E5-7BDD-4FF3-AF7E-A3407F369518}" type="presParOf" srcId="{25F51390-ACC3-4DD4-9A8C-94A56E15B3C8}" destId="{CD9AB0F2-4016-4243-B1F4-DFBB1017D484}" srcOrd="3" destOrd="0" presId="urn:microsoft.com/office/officeart/2005/8/layout/vProcess5"/>
    <dgm:cxn modelId="{4B8B3D44-AAA3-4B76-B1EE-9C04283D5A80}" type="presParOf" srcId="{25F51390-ACC3-4DD4-9A8C-94A56E15B3C8}" destId="{B0112A8D-ADE1-4F87-8826-CE93FA5E1346}" srcOrd="4" destOrd="0" presId="urn:microsoft.com/office/officeart/2005/8/layout/vProcess5"/>
    <dgm:cxn modelId="{5A9B7261-9B8E-4EF3-8DDF-C7D7CC0E99F9}" type="presParOf" srcId="{25F51390-ACC3-4DD4-9A8C-94A56E15B3C8}" destId="{91FB4E0E-E3E0-4ABF-9345-3B7A35420D92}" srcOrd="5" destOrd="0" presId="urn:microsoft.com/office/officeart/2005/8/layout/vProcess5"/>
    <dgm:cxn modelId="{3EE089FF-0DBA-462A-8936-9F8FFBCCBAD1}" type="presParOf" srcId="{25F51390-ACC3-4DD4-9A8C-94A56E15B3C8}" destId="{0E82B031-4A90-47B5-A3EB-400F6522C958}" srcOrd="6" destOrd="0" presId="urn:microsoft.com/office/officeart/2005/8/layout/vProcess5"/>
    <dgm:cxn modelId="{09D899B5-13D3-4FCB-B6EF-A97E6E0A04A9}" type="presParOf" srcId="{25F51390-ACC3-4DD4-9A8C-94A56E15B3C8}" destId="{88CEB561-A4BA-4497-818B-BD80D5D7CE71}" srcOrd="7" destOrd="0" presId="urn:microsoft.com/office/officeart/2005/8/layout/vProcess5"/>
    <dgm:cxn modelId="{C35961E8-4748-4ABE-B23A-FFC892F68FF8}" type="presParOf" srcId="{25F51390-ACC3-4DD4-9A8C-94A56E15B3C8}" destId="{98884077-AC77-46FD-AFE1-634FDE62F504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0C1C4E-7AE2-4277-A348-2C185469242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13849C0-6D79-4204-B039-A55F9693CFED}">
      <dgm:prSet/>
      <dgm:spPr/>
      <dgm:t>
        <a:bodyPr/>
        <a:lstStyle/>
        <a:p>
          <a:r>
            <a:rPr lang="en-US" dirty="0"/>
            <a:t>Arithmetic logic unit (ALU): Performs arithmetic and logical operations on data.</a:t>
          </a:r>
        </a:p>
      </dgm:t>
    </dgm:pt>
    <dgm:pt modelId="{EF34547D-5C4E-46D4-A8B0-02F6AA01E021}" type="parTrans" cxnId="{CB7B901D-C084-4BE0-9AE4-F22ADE9ACE3D}">
      <dgm:prSet/>
      <dgm:spPr/>
      <dgm:t>
        <a:bodyPr/>
        <a:lstStyle/>
        <a:p>
          <a:endParaRPr lang="en-US"/>
        </a:p>
      </dgm:t>
    </dgm:pt>
    <dgm:pt modelId="{FB97A7DC-7BDD-40A2-ABF8-F073F159BF0E}" type="sibTrans" cxnId="{CB7B901D-C084-4BE0-9AE4-F22ADE9ACE3D}">
      <dgm:prSet/>
      <dgm:spPr/>
      <dgm:t>
        <a:bodyPr/>
        <a:lstStyle/>
        <a:p>
          <a:endParaRPr lang="en-US"/>
        </a:p>
      </dgm:t>
    </dgm:pt>
    <dgm:pt modelId="{BE40A2EF-543B-4BB2-898A-4B0BAF023508}">
      <dgm:prSet/>
      <dgm:spPr/>
      <dgm:t>
        <a:bodyPr/>
        <a:lstStyle/>
        <a:p>
          <a:r>
            <a:rPr lang="en-US" dirty="0"/>
            <a:t>Registers: Temporary storage locations for data and instructions.</a:t>
          </a:r>
        </a:p>
      </dgm:t>
    </dgm:pt>
    <dgm:pt modelId="{D984DBC2-2228-4D1A-B95D-25C8620C0460}" type="parTrans" cxnId="{2EC6064A-9679-4780-A793-FBC619500F09}">
      <dgm:prSet/>
      <dgm:spPr/>
      <dgm:t>
        <a:bodyPr/>
        <a:lstStyle/>
        <a:p>
          <a:endParaRPr lang="en-US"/>
        </a:p>
      </dgm:t>
    </dgm:pt>
    <dgm:pt modelId="{99B6819C-40F5-445A-87B5-B49388D40E6F}" type="sibTrans" cxnId="{2EC6064A-9679-4780-A793-FBC619500F09}">
      <dgm:prSet/>
      <dgm:spPr/>
      <dgm:t>
        <a:bodyPr/>
        <a:lstStyle/>
        <a:p>
          <a:endParaRPr lang="en-US"/>
        </a:p>
      </dgm:t>
    </dgm:pt>
    <dgm:pt modelId="{0FF693E6-F953-4B51-A1E1-B13DF520E155}">
      <dgm:prSet/>
      <dgm:spPr/>
      <dgm:t>
        <a:bodyPr/>
        <a:lstStyle/>
        <a:p>
          <a:r>
            <a:rPr lang="en-US" dirty="0"/>
            <a:t>Accumulator: A special register used for arithmetic and logical operations.</a:t>
          </a:r>
        </a:p>
      </dgm:t>
    </dgm:pt>
    <dgm:pt modelId="{918F355F-46AF-4003-928C-013615C75F27}" type="parTrans" cxnId="{0E30D3A6-DB1A-4047-94C9-64882665E818}">
      <dgm:prSet/>
      <dgm:spPr/>
      <dgm:t>
        <a:bodyPr/>
        <a:lstStyle/>
        <a:p>
          <a:endParaRPr lang="en-US"/>
        </a:p>
      </dgm:t>
    </dgm:pt>
    <dgm:pt modelId="{AA2E5F46-4893-4E80-88B2-CBC238A59FB7}" type="sibTrans" cxnId="{0E30D3A6-DB1A-4047-94C9-64882665E818}">
      <dgm:prSet/>
      <dgm:spPr/>
      <dgm:t>
        <a:bodyPr/>
        <a:lstStyle/>
        <a:p>
          <a:endParaRPr lang="en-US"/>
        </a:p>
      </dgm:t>
    </dgm:pt>
    <dgm:pt modelId="{9FBD6482-45DE-4CCF-9153-2632CFA13E82}">
      <dgm:prSet/>
      <dgm:spPr/>
      <dgm:t>
        <a:bodyPr/>
        <a:lstStyle/>
        <a:p>
          <a:r>
            <a:rPr lang="en-US" dirty="0"/>
            <a:t>Flag register: Stores status information about the ALU.</a:t>
          </a:r>
        </a:p>
      </dgm:t>
    </dgm:pt>
    <dgm:pt modelId="{EC2C5C11-B88E-49CC-B380-EBDB3D81421E}" type="parTrans" cxnId="{4F359C27-59BB-43C8-982B-C3EA6B39008A}">
      <dgm:prSet/>
      <dgm:spPr/>
      <dgm:t>
        <a:bodyPr/>
        <a:lstStyle/>
        <a:p>
          <a:endParaRPr lang="en-US"/>
        </a:p>
      </dgm:t>
    </dgm:pt>
    <dgm:pt modelId="{D4F8D1A5-22A0-479F-AC18-F0EEF80BB776}" type="sibTrans" cxnId="{4F359C27-59BB-43C8-982B-C3EA6B39008A}">
      <dgm:prSet/>
      <dgm:spPr/>
      <dgm:t>
        <a:bodyPr/>
        <a:lstStyle/>
        <a:p>
          <a:endParaRPr lang="en-US"/>
        </a:p>
      </dgm:t>
    </dgm:pt>
    <dgm:pt modelId="{3404F8DC-7631-4195-9482-D40BFE25D56F}">
      <dgm:prSet/>
      <dgm:spPr/>
      <dgm:t>
        <a:bodyPr/>
        <a:lstStyle/>
        <a:p>
          <a:r>
            <a:rPr lang="en-US" dirty="0"/>
            <a:t>Program counter: Stores the address of the next instruction to be executed.</a:t>
          </a:r>
        </a:p>
      </dgm:t>
    </dgm:pt>
    <dgm:pt modelId="{00F356D5-5150-4849-B4FA-5413BB04D3C6}" type="parTrans" cxnId="{5DD34A04-7A07-4D13-9B6C-A358F85634DD}">
      <dgm:prSet/>
      <dgm:spPr/>
      <dgm:t>
        <a:bodyPr/>
        <a:lstStyle/>
        <a:p>
          <a:endParaRPr lang="en-US"/>
        </a:p>
      </dgm:t>
    </dgm:pt>
    <dgm:pt modelId="{927154A4-08C0-4713-B241-0C72A7374DE3}" type="sibTrans" cxnId="{5DD34A04-7A07-4D13-9B6C-A358F85634DD}">
      <dgm:prSet/>
      <dgm:spPr/>
      <dgm:t>
        <a:bodyPr/>
        <a:lstStyle/>
        <a:p>
          <a:endParaRPr lang="en-US"/>
        </a:p>
      </dgm:t>
    </dgm:pt>
    <dgm:pt modelId="{4E0E3C9D-970C-4C42-B52D-9C2EBD197E69}">
      <dgm:prSet/>
      <dgm:spPr/>
      <dgm:t>
        <a:bodyPr/>
        <a:lstStyle/>
        <a:p>
          <a:r>
            <a:rPr lang="en-US" dirty="0"/>
            <a:t>Stack pointer: Stores the address of the top of the stack.</a:t>
          </a:r>
        </a:p>
      </dgm:t>
    </dgm:pt>
    <dgm:pt modelId="{231CFD67-EC1D-4FEF-90DF-041A7CB4F039}" type="parTrans" cxnId="{2094F13A-C5AA-4B4A-9ADC-27EF3B5F0EA2}">
      <dgm:prSet/>
      <dgm:spPr/>
      <dgm:t>
        <a:bodyPr/>
        <a:lstStyle/>
        <a:p>
          <a:endParaRPr lang="en-US"/>
        </a:p>
      </dgm:t>
    </dgm:pt>
    <dgm:pt modelId="{BE039EBE-3E49-4653-879E-30872B00FC3D}" type="sibTrans" cxnId="{2094F13A-C5AA-4B4A-9ADC-27EF3B5F0EA2}">
      <dgm:prSet/>
      <dgm:spPr/>
      <dgm:t>
        <a:bodyPr/>
        <a:lstStyle/>
        <a:p>
          <a:endParaRPr lang="en-US"/>
        </a:p>
      </dgm:t>
    </dgm:pt>
    <dgm:pt modelId="{00766F75-7FE9-450F-8C85-C2B25184FEED}" type="pres">
      <dgm:prSet presAssocID="{0A0C1C4E-7AE2-4277-A348-2C1854692421}" presName="linear" presStyleCnt="0">
        <dgm:presLayoutVars>
          <dgm:animLvl val="lvl"/>
          <dgm:resizeHandles val="exact"/>
        </dgm:presLayoutVars>
      </dgm:prSet>
      <dgm:spPr/>
    </dgm:pt>
    <dgm:pt modelId="{0340202E-76F3-4A0E-A74E-1952F22F6442}" type="pres">
      <dgm:prSet presAssocID="{D13849C0-6D79-4204-B039-A55F9693CFED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CA44BA5F-F07C-41FE-A20E-D4269EE259FD}" type="pres">
      <dgm:prSet presAssocID="{FB97A7DC-7BDD-40A2-ABF8-F073F159BF0E}" presName="spacer" presStyleCnt="0"/>
      <dgm:spPr/>
    </dgm:pt>
    <dgm:pt modelId="{C6E7DE29-E234-4155-8246-01C1431C1152}" type="pres">
      <dgm:prSet presAssocID="{BE40A2EF-543B-4BB2-898A-4B0BAF023508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F6777AC4-59E0-4695-8BA4-9FB21577B168}" type="pres">
      <dgm:prSet presAssocID="{99B6819C-40F5-445A-87B5-B49388D40E6F}" presName="spacer" presStyleCnt="0"/>
      <dgm:spPr/>
    </dgm:pt>
    <dgm:pt modelId="{18143B18-A778-4370-8689-7F6317431EA1}" type="pres">
      <dgm:prSet presAssocID="{0FF693E6-F953-4B51-A1E1-B13DF520E155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E3C4ED5E-C6E7-43FC-8238-3B39FEC2E8CA}" type="pres">
      <dgm:prSet presAssocID="{AA2E5F46-4893-4E80-88B2-CBC238A59FB7}" presName="spacer" presStyleCnt="0"/>
      <dgm:spPr/>
    </dgm:pt>
    <dgm:pt modelId="{23DF693D-2CB8-471E-A61E-4A0AF96E03C4}" type="pres">
      <dgm:prSet presAssocID="{9FBD6482-45DE-4CCF-9153-2632CFA13E82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5FCBBDF9-E8B9-425A-B43D-70667FF9BEBB}" type="pres">
      <dgm:prSet presAssocID="{D4F8D1A5-22A0-479F-AC18-F0EEF80BB776}" presName="spacer" presStyleCnt="0"/>
      <dgm:spPr/>
    </dgm:pt>
    <dgm:pt modelId="{CF73E5FD-2781-4FF0-AC91-A1F7D993256E}" type="pres">
      <dgm:prSet presAssocID="{3404F8DC-7631-4195-9482-D40BFE25D56F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87A6D24C-4E8B-4518-A5C7-FC5BF4C63EAD}" type="pres">
      <dgm:prSet presAssocID="{927154A4-08C0-4713-B241-0C72A7374DE3}" presName="spacer" presStyleCnt="0"/>
      <dgm:spPr/>
    </dgm:pt>
    <dgm:pt modelId="{E9EA79CC-D957-49E9-9367-24FA0ECCCDD6}" type="pres">
      <dgm:prSet presAssocID="{4E0E3C9D-970C-4C42-B52D-9C2EBD197E69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5DD34A04-7A07-4D13-9B6C-A358F85634DD}" srcId="{0A0C1C4E-7AE2-4277-A348-2C1854692421}" destId="{3404F8DC-7631-4195-9482-D40BFE25D56F}" srcOrd="4" destOrd="0" parTransId="{00F356D5-5150-4849-B4FA-5413BB04D3C6}" sibTransId="{927154A4-08C0-4713-B241-0C72A7374DE3}"/>
    <dgm:cxn modelId="{728B0D1A-35DD-40A9-B082-F73131E974AE}" type="presOf" srcId="{D13849C0-6D79-4204-B039-A55F9693CFED}" destId="{0340202E-76F3-4A0E-A74E-1952F22F6442}" srcOrd="0" destOrd="0" presId="urn:microsoft.com/office/officeart/2005/8/layout/vList2"/>
    <dgm:cxn modelId="{CB7B901D-C084-4BE0-9AE4-F22ADE9ACE3D}" srcId="{0A0C1C4E-7AE2-4277-A348-2C1854692421}" destId="{D13849C0-6D79-4204-B039-A55F9693CFED}" srcOrd="0" destOrd="0" parTransId="{EF34547D-5C4E-46D4-A8B0-02F6AA01E021}" sibTransId="{FB97A7DC-7BDD-40A2-ABF8-F073F159BF0E}"/>
    <dgm:cxn modelId="{4F359C27-59BB-43C8-982B-C3EA6B39008A}" srcId="{0A0C1C4E-7AE2-4277-A348-2C1854692421}" destId="{9FBD6482-45DE-4CCF-9153-2632CFA13E82}" srcOrd="3" destOrd="0" parTransId="{EC2C5C11-B88E-49CC-B380-EBDB3D81421E}" sibTransId="{D4F8D1A5-22A0-479F-AC18-F0EEF80BB776}"/>
    <dgm:cxn modelId="{9FE5C82D-A21F-41DD-B836-C7C8F403ABB3}" type="presOf" srcId="{9FBD6482-45DE-4CCF-9153-2632CFA13E82}" destId="{23DF693D-2CB8-471E-A61E-4A0AF96E03C4}" srcOrd="0" destOrd="0" presId="urn:microsoft.com/office/officeart/2005/8/layout/vList2"/>
    <dgm:cxn modelId="{2094F13A-C5AA-4B4A-9ADC-27EF3B5F0EA2}" srcId="{0A0C1C4E-7AE2-4277-A348-2C1854692421}" destId="{4E0E3C9D-970C-4C42-B52D-9C2EBD197E69}" srcOrd="5" destOrd="0" parTransId="{231CFD67-EC1D-4FEF-90DF-041A7CB4F039}" sibTransId="{BE039EBE-3E49-4653-879E-30872B00FC3D}"/>
    <dgm:cxn modelId="{E5F59C3B-F422-4593-956D-EDAC4E123CAC}" type="presOf" srcId="{4E0E3C9D-970C-4C42-B52D-9C2EBD197E69}" destId="{E9EA79CC-D957-49E9-9367-24FA0ECCCDD6}" srcOrd="0" destOrd="0" presId="urn:microsoft.com/office/officeart/2005/8/layout/vList2"/>
    <dgm:cxn modelId="{ABBF955C-BAC5-47C2-877A-AC90674951FE}" type="presOf" srcId="{3404F8DC-7631-4195-9482-D40BFE25D56F}" destId="{CF73E5FD-2781-4FF0-AC91-A1F7D993256E}" srcOrd="0" destOrd="0" presId="urn:microsoft.com/office/officeart/2005/8/layout/vList2"/>
    <dgm:cxn modelId="{B82E1D64-4D27-45D7-B483-37132861982C}" type="presOf" srcId="{0A0C1C4E-7AE2-4277-A348-2C1854692421}" destId="{00766F75-7FE9-450F-8C85-C2B25184FEED}" srcOrd="0" destOrd="0" presId="urn:microsoft.com/office/officeart/2005/8/layout/vList2"/>
    <dgm:cxn modelId="{2EC6064A-9679-4780-A793-FBC619500F09}" srcId="{0A0C1C4E-7AE2-4277-A348-2C1854692421}" destId="{BE40A2EF-543B-4BB2-898A-4B0BAF023508}" srcOrd="1" destOrd="0" parTransId="{D984DBC2-2228-4D1A-B95D-25C8620C0460}" sibTransId="{99B6819C-40F5-445A-87B5-B49388D40E6F}"/>
    <dgm:cxn modelId="{E92CEE96-2C53-4541-9C05-8D20DF890649}" type="presOf" srcId="{0FF693E6-F953-4B51-A1E1-B13DF520E155}" destId="{18143B18-A778-4370-8689-7F6317431EA1}" srcOrd="0" destOrd="0" presId="urn:microsoft.com/office/officeart/2005/8/layout/vList2"/>
    <dgm:cxn modelId="{0E30D3A6-DB1A-4047-94C9-64882665E818}" srcId="{0A0C1C4E-7AE2-4277-A348-2C1854692421}" destId="{0FF693E6-F953-4B51-A1E1-B13DF520E155}" srcOrd="2" destOrd="0" parTransId="{918F355F-46AF-4003-928C-013615C75F27}" sibTransId="{AA2E5F46-4893-4E80-88B2-CBC238A59FB7}"/>
    <dgm:cxn modelId="{54244CB9-C73C-4A0A-A744-1210A57CB347}" type="presOf" srcId="{BE40A2EF-543B-4BB2-898A-4B0BAF023508}" destId="{C6E7DE29-E234-4155-8246-01C1431C1152}" srcOrd="0" destOrd="0" presId="urn:microsoft.com/office/officeart/2005/8/layout/vList2"/>
    <dgm:cxn modelId="{FE66BEA1-DA2B-47C7-B9A2-F1E906AABDDF}" type="presParOf" srcId="{00766F75-7FE9-450F-8C85-C2B25184FEED}" destId="{0340202E-76F3-4A0E-A74E-1952F22F6442}" srcOrd="0" destOrd="0" presId="urn:microsoft.com/office/officeart/2005/8/layout/vList2"/>
    <dgm:cxn modelId="{81B1064B-8F31-493D-B272-0EB03D6B85A3}" type="presParOf" srcId="{00766F75-7FE9-450F-8C85-C2B25184FEED}" destId="{CA44BA5F-F07C-41FE-A20E-D4269EE259FD}" srcOrd="1" destOrd="0" presId="urn:microsoft.com/office/officeart/2005/8/layout/vList2"/>
    <dgm:cxn modelId="{5A93F079-BD10-4828-8C95-6A0625BF7EB0}" type="presParOf" srcId="{00766F75-7FE9-450F-8C85-C2B25184FEED}" destId="{C6E7DE29-E234-4155-8246-01C1431C1152}" srcOrd="2" destOrd="0" presId="urn:microsoft.com/office/officeart/2005/8/layout/vList2"/>
    <dgm:cxn modelId="{B33E33F0-20B2-40A9-AA92-A32B6F238F77}" type="presParOf" srcId="{00766F75-7FE9-450F-8C85-C2B25184FEED}" destId="{F6777AC4-59E0-4695-8BA4-9FB21577B168}" srcOrd="3" destOrd="0" presId="urn:microsoft.com/office/officeart/2005/8/layout/vList2"/>
    <dgm:cxn modelId="{A075AD7E-0328-4A89-977B-BAEE67CE795E}" type="presParOf" srcId="{00766F75-7FE9-450F-8C85-C2B25184FEED}" destId="{18143B18-A778-4370-8689-7F6317431EA1}" srcOrd="4" destOrd="0" presId="urn:microsoft.com/office/officeart/2005/8/layout/vList2"/>
    <dgm:cxn modelId="{4F7DAB49-D4EF-4ADB-B1F9-5179A5D891EE}" type="presParOf" srcId="{00766F75-7FE9-450F-8C85-C2B25184FEED}" destId="{E3C4ED5E-C6E7-43FC-8238-3B39FEC2E8CA}" srcOrd="5" destOrd="0" presId="urn:microsoft.com/office/officeart/2005/8/layout/vList2"/>
    <dgm:cxn modelId="{B6F6D3AA-8435-4D4B-9FC4-6C06FBD5FD4D}" type="presParOf" srcId="{00766F75-7FE9-450F-8C85-C2B25184FEED}" destId="{23DF693D-2CB8-471E-A61E-4A0AF96E03C4}" srcOrd="6" destOrd="0" presId="urn:microsoft.com/office/officeart/2005/8/layout/vList2"/>
    <dgm:cxn modelId="{C9291BB0-8A5A-4AFE-9EB8-3ED1906E7DB9}" type="presParOf" srcId="{00766F75-7FE9-450F-8C85-C2B25184FEED}" destId="{5FCBBDF9-E8B9-425A-B43D-70667FF9BEBB}" srcOrd="7" destOrd="0" presId="urn:microsoft.com/office/officeart/2005/8/layout/vList2"/>
    <dgm:cxn modelId="{B4F75254-3D4F-4341-97C9-37C0C9F6399C}" type="presParOf" srcId="{00766F75-7FE9-450F-8C85-C2B25184FEED}" destId="{CF73E5FD-2781-4FF0-AC91-A1F7D993256E}" srcOrd="8" destOrd="0" presId="urn:microsoft.com/office/officeart/2005/8/layout/vList2"/>
    <dgm:cxn modelId="{ABCA95D7-E822-4184-A7CB-6E299A4ADDCD}" type="presParOf" srcId="{00766F75-7FE9-450F-8C85-C2B25184FEED}" destId="{87A6D24C-4E8B-4518-A5C7-FC5BF4C63EAD}" srcOrd="9" destOrd="0" presId="urn:microsoft.com/office/officeart/2005/8/layout/vList2"/>
    <dgm:cxn modelId="{3C22A197-2558-420F-8599-7B8B2EA5B644}" type="presParOf" srcId="{00766F75-7FE9-450F-8C85-C2B25184FEED}" destId="{E9EA79CC-D957-49E9-9367-24FA0ECCCDD6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1EAA27E-9D52-47A1-B30C-827B378CFAD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BF89344-E058-4DC2-BE83-AA2782C804C2}">
      <dgm:prSet/>
      <dgm:spPr/>
      <dgm:t>
        <a:bodyPr/>
        <a:lstStyle/>
        <a:p>
          <a:r>
            <a:rPr lang="en-US"/>
            <a:t>Immediate addressing: In immediate addressing, the operand is specified explicitly in the instruction.</a:t>
          </a:r>
          <a:br>
            <a:rPr lang="en-US"/>
          </a:br>
          <a:r>
            <a:rPr lang="en-US"/>
            <a:t>Example: </a:t>
          </a:r>
          <a:r>
            <a:rPr lang="en-US" b="1"/>
            <a:t>MVI A, 42h</a:t>
          </a:r>
          <a:r>
            <a:rPr lang="en-US"/>
            <a:t> (Move Immediate to Accumulator) - This instruction loads the immediate value 42h into the accumulator.</a:t>
          </a:r>
        </a:p>
      </dgm:t>
    </dgm:pt>
    <dgm:pt modelId="{1FE80A65-2792-44EF-B356-3B6BEDA2CBFA}" type="parTrans" cxnId="{5925CF75-2F4D-4B74-AC2C-20C57941C01F}">
      <dgm:prSet/>
      <dgm:spPr/>
      <dgm:t>
        <a:bodyPr/>
        <a:lstStyle/>
        <a:p>
          <a:endParaRPr lang="en-US"/>
        </a:p>
      </dgm:t>
    </dgm:pt>
    <dgm:pt modelId="{CD5CF620-784E-403E-8B1B-DE06D1C4C219}" type="sibTrans" cxnId="{5925CF75-2F4D-4B74-AC2C-20C57941C01F}">
      <dgm:prSet/>
      <dgm:spPr/>
      <dgm:t>
        <a:bodyPr/>
        <a:lstStyle/>
        <a:p>
          <a:endParaRPr lang="en-US"/>
        </a:p>
      </dgm:t>
    </dgm:pt>
    <dgm:pt modelId="{F9F068A6-9C8F-423C-BC00-B29046C0FD12}">
      <dgm:prSet/>
      <dgm:spPr/>
      <dgm:t>
        <a:bodyPr/>
        <a:lstStyle/>
        <a:p>
          <a:r>
            <a:rPr lang="en-US"/>
            <a:t>Memory direct addressing: In memory direct addressing, the operand is the content of a memory address.</a:t>
          </a:r>
          <a:br>
            <a:rPr lang="en-US"/>
          </a:br>
          <a:br>
            <a:rPr lang="en-US"/>
          </a:br>
          <a:r>
            <a:rPr lang="en-US"/>
            <a:t>Example: </a:t>
          </a:r>
          <a:r>
            <a:rPr lang="en-US" b="1"/>
            <a:t>LDA 2050h</a:t>
          </a:r>
          <a:r>
            <a:rPr lang="en-US"/>
            <a:t> (Load Accumulator Direct) - This instruction loads the content of the memory address 2050h into the accumulator.</a:t>
          </a:r>
        </a:p>
      </dgm:t>
    </dgm:pt>
    <dgm:pt modelId="{5F44A0E3-F158-4239-8A90-601791145B93}" type="parTrans" cxnId="{BDE2E564-B1C8-438E-B736-92770154B575}">
      <dgm:prSet/>
      <dgm:spPr/>
      <dgm:t>
        <a:bodyPr/>
        <a:lstStyle/>
        <a:p>
          <a:endParaRPr lang="en-US"/>
        </a:p>
      </dgm:t>
    </dgm:pt>
    <dgm:pt modelId="{3F8A4018-A129-4665-BB24-1802DD62C468}" type="sibTrans" cxnId="{BDE2E564-B1C8-438E-B736-92770154B575}">
      <dgm:prSet/>
      <dgm:spPr/>
      <dgm:t>
        <a:bodyPr/>
        <a:lstStyle/>
        <a:p>
          <a:endParaRPr lang="en-US"/>
        </a:p>
      </dgm:t>
    </dgm:pt>
    <dgm:pt modelId="{889633CA-BAAE-4CFB-837F-AAAC165DC98C}">
      <dgm:prSet/>
      <dgm:spPr/>
      <dgm:t>
        <a:bodyPr/>
        <a:lstStyle/>
        <a:p>
          <a:r>
            <a:rPr lang="en-US"/>
            <a:t>Register direct addressing: In register direct addressing, the operands are  registers.</a:t>
          </a:r>
          <a:br>
            <a:rPr lang="en-US"/>
          </a:br>
          <a:r>
            <a:rPr lang="en-US"/>
            <a:t>Example: </a:t>
          </a:r>
          <a:r>
            <a:rPr lang="en-US" b="1"/>
            <a:t>MOV A, B </a:t>
          </a:r>
          <a:r>
            <a:rPr lang="en-US"/>
            <a:t>; Load the value from register B into register A.</a:t>
          </a:r>
        </a:p>
      </dgm:t>
    </dgm:pt>
    <dgm:pt modelId="{B63548D2-3F8C-48A4-AF3D-BFCE6C2A33AF}" type="parTrans" cxnId="{5850B7E6-F3F3-4602-9CD7-5F040DE4C7FB}">
      <dgm:prSet/>
      <dgm:spPr/>
      <dgm:t>
        <a:bodyPr/>
        <a:lstStyle/>
        <a:p>
          <a:endParaRPr lang="en-US"/>
        </a:p>
      </dgm:t>
    </dgm:pt>
    <dgm:pt modelId="{7FE5509C-D138-4755-9D68-CEC5ABED25D3}" type="sibTrans" cxnId="{5850B7E6-F3F3-4602-9CD7-5F040DE4C7FB}">
      <dgm:prSet/>
      <dgm:spPr/>
      <dgm:t>
        <a:bodyPr/>
        <a:lstStyle/>
        <a:p>
          <a:endParaRPr lang="en-US"/>
        </a:p>
      </dgm:t>
    </dgm:pt>
    <dgm:pt modelId="{7F1C97F2-8055-4935-8198-130951ED6C11}" type="pres">
      <dgm:prSet presAssocID="{A1EAA27E-9D52-47A1-B30C-827B378CFAD9}" presName="linear" presStyleCnt="0">
        <dgm:presLayoutVars>
          <dgm:animLvl val="lvl"/>
          <dgm:resizeHandles val="exact"/>
        </dgm:presLayoutVars>
      </dgm:prSet>
      <dgm:spPr/>
    </dgm:pt>
    <dgm:pt modelId="{5225438A-BEF8-4984-A73C-FDDD532EF798}" type="pres">
      <dgm:prSet presAssocID="{0BF89344-E058-4DC2-BE83-AA2782C804C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28DB712-4967-408E-9713-46CD5DC7116F}" type="pres">
      <dgm:prSet presAssocID="{CD5CF620-784E-403E-8B1B-DE06D1C4C219}" presName="spacer" presStyleCnt="0"/>
      <dgm:spPr/>
    </dgm:pt>
    <dgm:pt modelId="{8142B846-A416-4239-80BA-9E1FAB449FC5}" type="pres">
      <dgm:prSet presAssocID="{F9F068A6-9C8F-423C-BC00-B29046C0FD1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0E6F470-861E-4135-B587-CC2F97715375}" type="pres">
      <dgm:prSet presAssocID="{3F8A4018-A129-4665-BB24-1802DD62C468}" presName="spacer" presStyleCnt="0"/>
      <dgm:spPr/>
    </dgm:pt>
    <dgm:pt modelId="{3F4B1891-D9FF-4A7B-9F29-B30BB1F75566}" type="pres">
      <dgm:prSet presAssocID="{889633CA-BAAE-4CFB-837F-AAAC165DC98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375FE00-3E47-4C2D-91A1-88C5AA59FD18}" type="presOf" srcId="{0BF89344-E058-4DC2-BE83-AA2782C804C2}" destId="{5225438A-BEF8-4984-A73C-FDDD532EF798}" srcOrd="0" destOrd="0" presId="urn:microsoft.com/office/officeart/2005/8/layout/vList2"/>
    <dgm:cxn modelId="{F9EBDA44-3895-4502-945E-8F4F96A48116}" type="presOf" srcId="{889633CA-BAAE-4CFB-837F-AAAC165DC98C}" destId="{3F4B1891-D9FF-4A7B-9F29-B30BB1F75566}" srcOrd="0" destOrd="0" presId="urn:microsoft.com/office/officeart/2005/8/layout/vList2"/>
    <dgm:cxn modelId="{BDE2E564-B1C8-438E-B736-92770154B575}" srcId="{A1EAA27E-9D52-47A1-B30C-827B378CFAD9}" destId="{F9F068A6-9C8F-423C-BC00-B29046C0FD12}" srcOrd="1" destOrd="0" parTransId="{5F44A0E3-F158-4239-8A90-601791145B93}" sibTransId="{3F8A4018-A129-4665-BB24-1802DD62C468}"/>
    <dgm:cxn modelId="{5925CF75-2F4D-4B74-AC2C-20C57941C01F}" srcId="{A1EAA27E-9D52-47A1-B30C-827B378CFAD9}" destId="{0BF89344-E058-4DC2-BE83-AA2782C804C2}" srcOrd="0" destOrd="0" parTransId="{1FE80A65-2792-44EF-B356-3B6BEDA2CBFA}" sibTransId="{CD5CF620-784E-403E-8B1B-DE06D1C4C219}"/>
    <dgm:cxn modelId="{BB4B878F-A80D-4326-9AC3-221765599728}" type="presOf" srcId="{F9F068A6-9C8F-423C-BC00-B29046C0FD12}" destId="{8142B846-A416-4239-80BA-9E1FAB449FC5}" srcOrd="0" destOrd="0" presId="urn:microsoft.com/office/officeart/2005/8/layout/vList2"/>
    <dgm:cxn modelId="{C0ED85C2-101F-42ED-9293-660F17C17365}" type="presOf" srcId="{A1EAA27E-9D52-47A1-B30C-827B378CFAD9}" destId="{7F1C97F2-8055-4935-8198-130951ED6C11}" srcOrd="0" destOrd="0" presId="urn:microsoft.com/office/officeart/2005/8/layout/vList2"/>
    <dgm:cxn modelId="{5850B7E6-F3F3-4602-9CD7-5F040DE4C7FB}" srcId="{A1EAA27E-9D52-47A1-B30C-827B378CFAD9}" destId="{889633CA-BAAE-4CFB-837F-AAAC165DC98C}" srcOrd="2" destOrd="0" parTransId="{B63548D2-3F8C-48A4-AF3D-BFCE6C2A33AF}" sibTransId="{7FE5509C-D138-4755-9D68-CEC5ABED25D3}"/>
    <dgm:cxn modelId="{B0C6731A-FC85-42B9-B310-EB9A83547CBE}" type="presParOf" srcId="{7F1C97F2-8055-4935-8198-130951ED6C11}" destId="{5225438A-BEF8-4984-A73C-FDDD532EF798}" srcOrd="0" destOrd="0" presId="urn:microsoft.com/office/officeart/2005/8/layout/vList2"/>
    <dgm:cxn modelId="{88CB1981-8927-4C5F-8B44-B285863C111B}" type="presParOf" srcId="{7F1C97F2-8055-4935-8198-130951ED6C11}" destId="{C28DB712-4967-408E-9713-46CD5DC7116F}" srcOrd="1" destOrd="0" presId="urn:microsoft.com/office/officeart/2005/8/layout/vList2"/>
    <dgm:cxn modelId="{BAB19E80-FB02-486D-8B86-6D47336C6103}" type="presParOf" srcId="{7F1C97F2-8055-4935-8198-130951ED6C11}" destId="{8142B846-A416-4239-80BA-9E1FAB449FC5}" srcOrd="2" destOrd="0" presId="urn:microsoft.com/office/officeart/2005/8/layout/vList2"/>
    <dgm:cxn modelId="{8A7C1966-29B9-4473-BFAD-EA49E4E5F66F}" type="presParOf" srcId="{7F1C97F2-8055-4935-8198-130951ED6C11}" destId="{F0E6F470-861E-4135-B587-CC2F97715375}" srcOrd="3" destOrd="0" presId="urn:microsoft.com/office/officeart/2005/8/layout/vList2"/>
    <dgm:cxn modelId="{07FDDF90-33A8-4F33-9F2E-05BE48D8633C}" type="presParOf" srcId="{7F1C97F2-8055-4935-8198-130951ED6C11}" destId="{3F4B1891-D9FF-4A7B-9F29-B30BB1F7556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7714D18-84D5-4F8B-95AE-D7DCBFCE8DC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2CEF92C-0119-43B2-B721-AFBE22932734}">
      <dgm:prSet/>
      <dgm:spPr/>
      <dgm:t>
        <a:bodyPr/>
        <a:lstStyle/>
        <a:p>
          <a:r>
            <a:rPr lang="en-US"/>
            <a:t>Indirect Addressing: In indirect addressing, the address of the operand is not explicitly specified in the instruction. Instead, it is stored in a register or memory location.</a:t>
          </a:r>
          <a:br>
            <a:rPr lang="en-US"/>
          </a:br>
          <a:br>
            <a:rPr lang="en-US"/>
          </a:br>
          <a:r>
            <a:rPr lang="en-US"/>
            <a:t>Example </a:t>
          </a:r>
          <a:r>
            <a:rPr lang="en-US" b="1"/>
            <a:t>MOV A, M(H) </a:t>
          </a:r>
          <a:r>
            <a:rPr lang="en-US"/>
            <a:t>; Load the value from the memory location pointed to by register H into accumulator A.</a:t>
          </a:r>
          <a:br>
            <a:rPr lang="en-US"/>
          </a:br>
          <a:endParaRPr lang="en-US"/>
        </a:p>
      </dgm:t>
    </dgm:pt>
    <dgm:pt modelId="{ADB1D5E3-2DF6-4A6F-BDC4-78C58C2D052E}" type="parTrans" cxnId="{99583401-E5C2-4C13-B637-3A6D92DC829D}">
      <dgm:prSet/>
      <dgm:spPr/>
      <dgm:t>
        <a:bodyPr/>
        <a:lstStyle/>
        <a:p>
          <a:endParaRPr lang="en-US"/>
        </a:p>
      </dgm:t>
    </dgm:pt>
    <dgm:pt modelId="{744D6122-F81C-43A4-BD23-AE3E91BDFB3F}" type="sibTrans" cxnId="{99583401-E5C2-4C13-B637-3A6D92DC829D}">
      <dgm:prSet/>
      <dgm:spPr/>
      <dgm:t>
        <a:bodyPr/>
        <a:lstStyle/>
        <a:p>
          <a:endParaRPr lang="en-US"/>
        </a:p>
      </dgm:t>
    </dgm:pt>
    <dgm:pt modelId="{3E6DC2AD-18D6-4CBD-ABC0-A237B15C6130}">
      <dgm:prSet/>
      <dgm:spPr/>
      <dgm:t>
        <a:bodyPr/>
        <a:lstStyle/>
        <a:p>
          <a:r>
            <a:rPr lang="en-US"/>
            <a:t>Implicit Addressing: In implicit addressing, the operand is implicitly specified by the instruction mnemonic.</a:t>
          </a:r>
          <a:br>
            <a:rPr lang="en-US"/>
          </a:br>
          <a:br>
            <a:rPr lang="en-US"/>
          </a:br>
          <a:r>
            <a:rPr lang="en-US"/>
            <a:t>Example </a:t>
          </a:r>
          <a:r>
            <a:rPr lang="en-US" b="1"/>
            <a:t>OUT</a:t>
          </a:r>
          <a:r>
            <a:rPr lang="en-US"/>
            <a:t>;</a:t>
          </a:r>
          <a:r>
            <a:rPr lang="en-US" b="1"/>
            <a:t> </a:t>
          </a:r>
          <a:r>
            <a:rPr lang="en-US"/>
            <a:t>The contents of the accumulator are copied into the I/Oport specified by the operand.</a:t>
          </a:r>
        </a:p>
      </dgm:t>
    </dgm:pt>
    <dgm:pt modelId="{A93D231A-7170-4FCB-B32E-84444712323F}" type="parTrans" cxnId="{B7D4E93C-40A0-4321-ADDE-55FA4DBA36FD}">
      <dgm:prSet/>
      <dgm:spPr/>
      <dgm:t>
        <a:bodyPr/>
        <a:lstStyle/>
        <a:p>
          <a:endParaRPr lang="en-US"/>
        </a:p>
      </dgm:t>
    </dgm:pt>
    <dgm:pt modelId="{917CB139-0432-4E3A-9D72-31AF4F2EC0AA}" type="sibTrans" cxnId="{B7D4E93C-40A0-4321-ADDE-55FA4DBA36FD}">
      <dgm:prSet/>
      <dgm:spPr/>
      <dgm:t>
        <a:bodyPr/>
        <a:lstStyle/>
        <a:p>
          <a:endParaRPr lang="en-US"/>
        </a:p>
      </dgm:t>
    </dgm:pt>
    <dgm:pt modelId="{EC8A0F75-9295-420D-8573-865A7AFDC7A8}" type="pres">
      <dgm:prSet presAssocID="{D7714D18-84D5-4F8B-95AE-D7DCBFCE8DCD}" presName="linear" presStyleCnt="0">
        <dgm:presLayoutVars>
          <dgm:animLvl val="lvl"/>
          <dgm:resizeHandles val="exact"/>
        </dgm:presLayoutVars>
      </dgm:prSet>
      <dgm:spPr/>
    </dgm:pt>
    <dgm:pt modelId="{EFC53122-6DB0-40E6-BAA9-9934E5E2667E}" type="pres">
      <dgm:prSet presAssocID="{C2CEF92C-0119-43B2-B721-AFBE2293273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D4BA1EB-CEB5-47F4-8E71-9E251538527D}" type="pres">
      <dgm:prSet presAssocID="{744D6122-F81C-43A4-BD23-AE3E91BDFB3F}" presName="spacer" presStyleCnt="0"/>
      <dgm:spPr/>
    </dgm:pt>
    <dgm:pt modelId="{6C29E886-9AC4-47AC-AA9C-A7CCC76C941B}" type="pres">
      <dgm:prSet presAssocID="{3E6DC2AD-18D6-4CBD-ABC0-A237B15C6130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99583401-E5C2-4C13-B637-3A6D92DC829D}" srcId="{D7714D18-84D5-4F8B-95AE-D7DCBFCE8DCD}" destId="{C2CEF92C-0119-43B2-B721-AFBE22932734}" srcOrd="0" destOrd="0" parTransId="{ADB1D5E3-2DF6-4A6F-BDC4-78C58C2D052E}" sibTransId="{744D6122-F81C-43A4-BD23-AE3E91BDFB3F}"/>
    <dgm:cxn modelId="{4FD5AB1A-A99E-4CE5-B6BE-C08900BB6CC6}" type="presOf" srcId="{D7714D18-84D5-4F8B-95AE-D7DCBFCE8DCD}" destId="{EC8A0F75-9295-420D-8573-865A7AFDC7A8}" srcOrd="0" destOrd="0" presId="urn:microsoft.com/office/officeart/2005/8/layout/vList2"/>
    <dgm:cxn modelId="{4F701F30-D4E8-4DCE-BC6C-6552A5DD101E}" type="presOf" srcId="{3E6DC2AD-18D6-4CBD-ABC0-A237B15C6130}" destId="{6C29E886-9AC4-47AC-AA9C-A7CCC76C941B}" srcOrd="0" destOrd="0" presId="urn:microsoft.com/office/officeart/2005/8/layout/vList2"/>
    <dgm:cxn modelId="{B7D4E93C-40A0-4321-ADDE-55FA4DBA36FD}" srcId="{D7714D18-84D5-4F8B-95AE-D7DCBFCE8DCD}" destId="{3E6DC2AD-18D6-4CBD-ABC0-A237B15C6130}" srcOrd="1" destOrd="0" parTransId="{A93D231A-7170-4FCB-B32E-84444712323F}" sibTransId="{917CB139-0432-4E3A-9D72-31AF4F2EC0AA}"/>
    <dgm:cxn modelId="{DF0D70EA-9861-4932-AB27-304CD0A7038B}" type="presOf" srcId="{C2CEF92C-0119-43B2-B721-AFBE22932734}" destId="{EFC53122-6DB0-40E6-BAA9-9934E5E2667E}" srcOrd="0" destOrd="0" presId="urn:microsoft.com/office/officeart/2005/8/layout/vList2"/>
    <dgm:cxn modelId="{69A8CF41-9F2A-4A63-A25E-2D3FEAA28709}" type="presParOf" srcId="{EC8A0F75-9295-420D-8573-865A7AFDC7A8}" destId="{EFC53122-6DB0-40E6-BAA9-9934E5E2667E}" srcOrd="0" destOrd="0" presId="urn:microsoft.com/office/officeart/2005/8/layout/vList2"/>
    <dgm:cxn modelId="{CA69A4B3-6512-4AFF-A7B0-26975F579202}" type="presParOf" srcId="{EC8A0F75-9295-420D-8573-865A7AFDC7A8}" destId="{FD4BA1EB-CEB5-47F4-8E71-9E251538527D}" srcOrd="1" destOrd="0" presId="urn:microsoft.com/office/officeart/2005/8/layout/vList2"/>
    <dgm:cxn modelId="{FEE53826-8912-4992-9D8B-FD3EF9132CAF}" type="presParOf" srcId="{EC8A0F75-9295-420D-8573-865A7AFDC7A8}" destId="{6C29E886-9AC4-47AC-AA9C-A7CCC76C941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5EE6DE-691C-4293-A156-7C7BEE7E9DED}">
      <dsp:nvSpPr>
        <dsp:cNvPr id="0" name=""/>
        <dsp:cNvSpPr/>
      </dsp:nvSpPr>
      <dsp:spPr>
        <a:xfrm>
          <a:off x="0" y="0"/>
          <a:ext cx="4344538" cy="10804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 8085 is an 8-bit microprocessor designed by Intel in 1977.</a:t>
          </a:r>
        </a:p>
      </dsp:txBody>
      <dsp:txXfrm>
        <a:off x="31646" y="31646"/>
        <a:ext cx="3178622" cy="1017182"/>
      </dsp:txXfrm>
    </dsp:sp>
    <dsp:sp modelId="{30C16326-0BF2-4AD3-A815-426B18A4C1BD}">
      <dsp:nvSpPr>
        <dsp:cNvPr id="0" name=""/>
        <dsp:cNvSpPr/>
      </dsp:nvSpPr>
      <dsp:spPr>
        <a:xfrm>
          <a:off x="383341" y="1260553"/>
          <a:ext cx="4344538" cy="10804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It was widely used in the early days of personal computing and was a popular choice for hobbyists and enthusiasts due to its simplicity and ease of use.</a:t>
          </a:r>
        </a:p>
      </dsp:txBody>
      <dsp:txXfrm>
        <a:off x="414987" y="1292199"/>
        <a:ext cx="3195596" cy="1017182"/>
      </dsp:txXfrm>
    </dsp:sp>
    <dsp:sp modelId="{CD9AB0F2-4016-4243-B1F4-DFBB1017D484}">
      <dsp:nvSpPr>
        <dsp:cNvPr id="0" name=""/>
        <dsp:cNvSpPr/>
      </dsp:nvSpPr>
      <dsp:spPr>
        <a:xfrm>
          <a:off x="766683" y="2521106"/>
          <a:ext cx="4344538" cy="10804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 8085 is still used today in a variety of embedded systems applications.</a:t>
          </a:r>
        </a:p>
      </dsp:txBody>
      <dsp:txXfrm>
        <a:off x="798329" y="2552752"/>
        <a:ext cx="3195596" cy="1017182"/>
      </dsp:txXfrm>
    </dsp:sp>
    <dsp:sp modelId="{B0112A8D-ADE1-4F87-8826-CE93FA5E1346}">
      <dsp:nvSpPr>
        <dsp:cNvPr id="0" name=""/>
        <dsp:cNvSpPr/>
      </dsp:nvSpPr>
      <dsp:spPr>
        <a:xfrm>
          <a:off x="3642230" y="819359"/>
          <a:ext cx="702308" cy="70230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3800249" y="819359"/>
        <a:ext cx="386270" cy="528487"/>
      </dsp:txXfrm>
    </dsp:sp>
    <dsp:sp modelId="{91FB4E0E-E3E0-4ABF-9345-3B7A35420D92}">
      <dsp:nvSpPr>
        <dsp:cNvPr id="0" name=""/>
        <dsp:cNvSpPr/>
      </dsp:nvSpPr>
      <dsp:spPr>
        <a:xfrm>
          <a:off x="4025572" y="2072709"/>
          <a:ext cx="702308" cy="70230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4183591" y="2072709"/>
        <a:ext cx="386270" cy="5284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40202E-76F3-4A0E-A74E-1952F22F6442}">
      <dsp:nvSpPr>
        <dsp:cNvPr id="0" name=""/>
        <dsp:cNvSpPr/>
      </dsp:nvSpPr>
      <dsp:spPr>
        <a:xfrm>
          <a:off x="0" y="644989"/>
          <a:ext cx="4880342" cy="26383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Arithmetic logic unit (ALU): Performs arithmetic and logical operations on data.</a:t>
          </a:r>
        </a:p>
      </dsp:txBody>
      <dsp:txXfrm>
        <a:off x="12879" y="657868"/>
        <a:ext cx="4854584" cy="238077"/>
      </dsp:txXfrm>
    </dsp:sp>
    <dsp:sp modelId="{C6E7DE29-E234-4155-8246-01C1431C1152}">
      <dsp:nvSpPr>
        <dsp:cNvPr id="0" name=""/>
        <dsp:cNvSpPr/>
      </dsp:nvSpPr>
      <dsp:spPr>
        <a:xfrm>
          <a:off x="0" y="940505"/>
          <a:ext cx="4880342" cy="263835"/>
        </a:xfrm>
        <a:prstGeom prst="roundRect">
          <a:avLst/>
        </a:prstGeom>
        <a:solidFill>
          <a:schemeClr val="accent5">
            <a:hueOff val="-297737"/>
            <a:satOff val="94"/>
            <a:lumOff val="-133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Registers: Temporary storage locations for data and instructions.</a:t>
          </a:r>
        </a:p>
      </dsp:txBody>
      <dsp:txXfrm>
        <a:off x="12879" y="953384"/>
        <a:ext cx="4854584" cy="238077"/>
      </dsp:txXfrm>
    </dsp:sp>
    <dsp:sp modelId="{18143B18-A778-4370-8689-7F6317431EA1}">
      <dsp:nvSpPr>
        <dsp:cNvPr id="0" name=""/>
        <dsp:cNvSpPr/>
      </dsp:nvSpPr>
      <dsp:spPr>
        <a:xfrm>
          <a:off x="0" y="1236020"/>
          <a:ext cx="4880342" cy="263835"/>
        </a:xfrm>
        <a:prstGeom prst="roundRect">
          <a:avLst/>
        </a:prstGeom>
        <a:solidFill>
          <a:schemeClr val="accent5">
            <a:hueOff val="-595474"/>
            <a:satOff val="188"/>
            <a:lumOff val="-266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Accumulator: A special register used for arithmetic and logical operations.</a:t>
          </a:r>
        </a:p>
      </dsp:txBody>
      <dsp:txXfrm>
        <a:off x="12879" y="1248899"/>
        <a:ext cx="4854584" cy="238077"/>
      </dsp:txXfrm>
    </dsp:sp>
    <dsp:sp modelId="{23DF693D-2CB8-471E-A61E-4A0AF96E03C4}">
      <dsp:nvSpPr>
        <dsp:cNvPr id="0" name=""/>
        <dsp:cNvSpPr/>
      </dsp:nvSpPr>
      <dsp:spPr>
        <a:xfrm>
          <a:off x="0" y="1531535"/>
          <a:ext cx="4880342" cy="263835"/>
        </a:xfrm>
        <a:prstGeom prst="roundRect">
          <a:avLst/>
        </a:prstGeom>
        <a:solidFill>
          <a:schemeClr val="accent5">
            <a:hueOff val="-893211"/>
            <a:satOff val="281"/>
            <a:lumOff val="-400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Flag register: Stores status information about the ALU.</a:t>
          </a:r>
        </a:p>
      </dsp:txBody>
      <dsp:txXfrm>
        <a:off x="12879" y="1544414"/>
        <a:ext cx="4854584" cy="238077"/>
      </dsp:txXfrm>
    </dsp:sp>
    <dsp:sp modelId="{CF73E5FD-2781-4FF0-AC91-A1F7D993256E}">
      <dsp:nvSpPr>
        <dsp:cNvPr id="0" name=""/>
        <dsp:cNvSpPr/>
      </dsp:nvSpPr>
      <dsp:spPr>
        <a:xfrm>
          <a:off x="0" y="1827050"/>
          <a:ext cx="4880342" cy="263835"/>
        </a:xfrm>
        <a:prstGeom prst="roundRect">
          <a:avLst/>
        </a:prstGeom>
        <a:solidFill>
          <a:schemeClr val="accent5">
            <a:hueOff val="-1190947"/>
            <a:satOff val="375"/>
            <a:lumOff val="-533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Program counter: Stores the address of the next instruction to be executed.</a:t>
          </a:r>
        </a:p>
      </dsp:txBody>
      <dsp:txXfrm>
        <a:off x="12879" y="1839929"/>
        <a:ext cx="4854584" cy="238077"/>
      </dsp:txXfrm>
    </dsp:sp>
    <dsp:sp modelId="{E9EA79CC-D957-49E9-9367-24FA0ECCCDD6}">
      <dsp:nvSpPr>
        <dsp:cNvPr id="0" name=""/>
        <dsp:cNvSpPr/>
      </dsp:nvSpPr>
      <dsp:spPr>
        <a:xfrm>
          <a:off x="0" y="2122565"/>
          <a:ext cx="4880342" cy="263835"/>
        </a:xfrm>
        <a:prstGeom prst="roundRect">
          <a:avLst/>
        </a:prstGeom>
        <a:solidFill>
          <a:schemeClr val="accent5">
            <a:hueOff val="-1488684"/>
            <a:satOff val="469"/>
            <a:lumOff val="-666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Stack pointer: Stores the address of the top of the stack.</a:t>
          </a:r>
        </a:p>
      </dsp:txBody>
      <dsp:txXfrm>
        <a:off x="12879" y="2135444"/>
        <a:ext cx="4854584" cy="2380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25438A-BEF8-4984-A73C-FDDD532EF798}">
      <dsp:nvSpPr>
        <dsp:cNvPr id="0" name=""/>
        <dsp:cNvSpPr/>
      </dsp:nvSpPr>
      <dsp:spPr>
        <a:xfrm>
          <a:off x="0" y="64618"/>
          <a:ext cx="6055450" cy="180194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Immediate addressing: In immediate addressing, the operand is specified explicitly in the instruction.</a:t>
          </a:r>
          <a:br>
            <a:rPr lang="en-US" sz="1800" kern="1200"/>
          </a:br>
          <a:r>
            <a:rPr lang="en-US" sz="1800" kern="1200"/>
            <a:t>Example: </a:t>
          </a:r>
          <a:r>
            <a:rPr lang="en-US" sz="1800" b="1" kern="1200"/>
            <a:t>MVI A, 42h</a:t>
          </a:r>
          <a:r>
            <a:rPr lang="en-US" sz="1800" kern="1200"/>
            <a:t> (Move Immediate to Accumulator) - This instruction loads the immediate value 42h into the accumulator.</a:t>
          </a:r>
        </a:p>
      </dsp:txBody>
      <dsp:txXfrm>
        <a:off x="87964" y="152582"/>
        <a:ext cx="5879522" cy="1626018"/>
      </dsp:txXfrm>
    </dsp:sp>
    <dsp:sp modelId="{8142B846-A416-4239-80BA-9E1FAB449FC5}">
      <dsp:nvSpPr>
        <dsp:cNvPr id="0" name=""/>
        <dsp:cNvSpPr/>
      </dsp:nvSpPr>
      <dsp:spPr>
        <a:xfrm>
          <a:off x="0" y="1918404"/>
          <a:ext cx="6055450" cy="1801946"/>
        </a:xfrm>
        <a:prstGeom prst="roundRect">
          <a:avLst/>
        </a:prstGeom>
        <a:solidFill>
          <a:schemeClr val="accent2">
            <a:hueOff val="-744358"/>
            <a:satOff val="-234"/>
            <a:lumOff val="333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Memory direct addressing: In memory direct addressing, the operand is the content of a memory address.</a:t>
          </a:r>
          <a:br>
            <a:rPr lang="en-US" sz="1800" kern="1200"/>
          </a:br>
          <a:br>
            <a:rPr lang="en-US" sz="1800" kern="1200"/>
          </a:br>
          <a:r>
            <a:rPr lang="en-US" sz="1800" kern="1200"/>
            <a:t>Example: </a:t>
          </a:r>
          <a:r>
            <a:rPr lang="en-US" sz="1800" b="1" kern="1200"/>
            <a:t>LDA 2050h</a:t>
          </a:r>
          <a:r>
            <a:rPr lang="en-US" sz="1800" kern="1200"/>
            <a:t> (Load Accumulator Direct) - This instruction loads the content of the memory address 2050h into the accumulator.</a:t>
          </a:r>
        </a:p>
      </dsp:txBody>
      <dsp:txXfrm>
        <a:off x="87964" y="2006368"/>
        <a:ext cx="5879522" cy="1626018"/>
      </dsp:txXfrm>
    </dsp:sp>
    <dsp:sp modelId="{3F4B1891-D9FF-4A7B-9F29-B30BB1F75566}">
      <dsp:nvSpPr>
        <dsp:cNvPr id="0" name=""/>
        <dsp:cNvSpPr/>
      </dsp:nvSpPr>
      <dsp:spPr>
        <a:xfrm>
          <a:off x="0" y="3772190"/>
          <a:ext cx="6055450" cy="1801946"/>
        </a:xfrm>
        <a:prstGeom prst="roundRect">
          <a:avLst/>
        </a:prstGeom>
        <a:solidFill>
          <a:schemeClr val="accent2">
            <a:hueOff val="-1488715"/>
            <a:satOff val="-469"/>
            <a:lumOff val="666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Register direct addressing: In register direct addressing, the operands are  registers.</a:t>
          </a:r>
          <a:br>
            <a:rPr lang="en-US" sz="1800" kern="1200"/>
          </a:br>
          <a:r>
            <a:rPr lang="en-US" sz="1800" kern="1200"/>
            <a:t>Example: </a:t>
          </a:r>
          <a:r>
            <a:rPr lang="en-US" sz="1800" b="1" kern="1200"/>
            <a:t>MOV A, B </a:t>
          </a:r>
          <a:r>
            <a:rPr lang="en-US" sz="1800" kern="1200"/>
            <a:t>; Load the value from register B into register A.</a:t>
          </a:r>
        </a:p>
      </dsp:txBody>
      <dsp:txXfrm>
        <a:off x="87964" y="3860154"/>
        <a:ext cx="5879522" cy="16260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C53122-6DB0-40E6-BAA9-9934E5E2667E}">
      <dsp:nvSpPr>
        <dsp:cNvPr id="0" name=""/>
        <dsp:cNvSpPr/>
      </dsp:nvSpPr>
      <dsp:spPr>
        <a:xfrm>
          <a:off x="0" y="687457"/>
          <a:ext cx="6055450" cy="2106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Indirect Addressing: In indirect addressing, the address of the operand is not explicitly specified in the instruction. Instead, it is stored in a register or memory location.</a:t>
          </a:r>
          <a:br>
            <a:rPr lang="en-US" sz="1800" kern="1200"/>
          </a:br>
          <a:br>
            <a:rPr lang="en-US" sz="1800" kern="1200"/>
          </a:br>
          <a:r>
            <a:rPr lang="en-US" sz="1800" kern="1200"/>
            <a:t>Example </a:t>
          </a:r>
          <a:r>
            <a:rPr lang="en-US" sz="1800" b="1" kern="1200"/>
            <a:t>MOV A, M(H) </a:t>
          </a:r>
          <a:r>
            <a:rPr lang="en-US" sz="1800" kern="1200"/>
            <a:t>; Load the value from the memory location pointed to by register H into accumulator A.</a:t>
          </a:r>
          <a:br>
            <a:rPr lang="en-US" sz="1800" kern="1200"/>
          </a:br>
          <a:endParaRPr lang="en-US" sz="1800" kern="1200"/>
        </a:p>
      </dsp:txBody>
      <dsp:txXfrm>
        <a:off x="102806" y="790263"/>
        <a:ext cx="5849838" cy="1900388"/>
      </dsp:txXfrm>
    </dsp:sp>
    <dsp:sp modelId="{6C29E886-9AC4-47AC-AA9C-A7CCC76C941B}">
      <dsp:nvSpPr>
        <dsp:cNvPr id="0" name=""/>
        <dsp:cNvSpPr/>
      </dsp:nvSpPr>
      <dsp:spPr>
        <a:xfrm>
          <a:off x="0" y="2845297"/>
          <a:ext cx="6055450" cy="2106000"/>
        </a:xfrm>
        <a:prstGeom prst="roundRect">
          <a:avLst/>
        </a:prstGeom>
        <a:solidFill>
          <a:schemeClr val="accent2">
            <a:hueOff val="-1488715"/>
            <a:satOff val="-469"/>
            <a:lumOff val="666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Implicit Addressing: In implicit addressing, the operand is implicitly specified by the instruction mnemonic.</a:t>
          </a:r>
          <a:br>
            <a:rPr lang="en-US" sz="1800" kern="1200"/>
          </a:br>
          <a:br>
            <a:rPr lang="en-US" sz="1800" kern="1200"/>
          </a:br>
          <a:r>
            <a:rPr lang="en-US" sz="1800" kern="1200"/>
            <a:t>Example </a:t>
          </a:r>
          <a:r>
            <a:rPr lang="en-US" sz="1800" b="1" kern="1200"/>
            <a:t>OUT</a:t>
          </a:r>
          <a:r>
            <a:rPr lang="en-US" sz="1800" kern="1200"/>
            <a:t>;</a:t>
          </a:r>
          <a:r>
            <a:rPr lang="en-US" sz="1800" b="1" kern="1200"/>
            <a:t> </a:t>
          </a:r>
          <a:r>
            <a:rPr lang="en-US" sz="1800" kern="1200"/>
            <a:t>The contents of the accumulator are copied into the I/Oport specified by the operand.</a:t>
          </a:r>
        </a:p>
      </dsp:txBody>
      <dsp:txXfrm>
        <a:off x="102806" y="2948103"/>
        <a:ext cx="5849838" cy="19003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284A420-F50C-4C2C-B88E-E6F4EF504B6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93A6D2E-5228-4998-9E24-EFCCA024675E}"/>
              </a:ext>
            </a:extLst>
          </p:cNvPr>
          <p:cNvSpPr/>
          <p:nvPr/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D878C-9930-44AF-AE18-FCA0DAE10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802" y="852055"/>
            <a:ext cx="10380572" cy="2581463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2D608-1F8D-47BB-B595-43B7BEACA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802" y="3754582"/>
            <a:ext cx="10380572" cy="224443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3C1DA-DAC9-422B-9450-54A7E03B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10/17/2023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9A2B9-3E23-4C08-A5CE-69886121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2E61E-26F7-4369-8F2F-6D3CDF64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DB48DB-8E25-4F2F-8C02-5B793937255F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2BA7E3-7313-49C8-A245-A85BDEB13EB3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3375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69F7-12D5-40F0-88F0-33D60AEB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BB511-E79D-41D8-AF91-14A5C803F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05DFA-4DAF-4B30-8032-503081AE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8189-0D9C-48A6-9FA3-862227B094CE}" type="datetime1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FBF5-16C0-46A0-916A-4910C1B6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EA6-7E48-454C-887A-0EF3356F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140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312BAB-A07B-4FEA-8EB5-A7BD8B24C6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245A432-7E52-48B5-A8BB-13EED592E35A}"/>
              </a:ext>
            </a:extLst>
          </p:cNvPr>
          <p:cNvSpPr/>
          <p:nvPr/>
        </p:nvSpPr>
        <p:spPr>
          <a:xfrm>
            <a:off x="7813964" y="0"/>
            <a:ext cx="4378036" cy="6858000"/>
          </a:xfrm>
          <a:prstGeom prst="rect">
            <a:avLst/>
          </a:prstGeom>
          <a:ln>
            <a:noFill/>
          </a:ln>
          <a:effectLst>
            <a:outerShdw blurRad="254000" dist="152400" dir="10680000" sx="95000" sy="95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288B6-16BD-4DEE-9187-C78963ED1D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59F7B-ED77-4251-A424-93712C6F5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139544" y="872836"/>
            <a:ext cx="2521527" cy="5119256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95692-9BD0-4EB9-B344-9A6945DB0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6746" y="872836"/>
            <a:ext cx="6634169" cy="51192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28527-7CED-4CF3-A260-649685D2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26ADDCAE-6443-42C3-9C19-F95985500186}" type="datetime1">
              <a:rPr lang="en-US" smtClean="0"/>
              <a:t>10/17/2023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17F65-E517-4B50-B559-FD7D59F3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581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40B7-46EE-49D9-BE89-7E101F80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5031BF-2EA5-4128-B6AF-2D0F5A10109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98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2CCA-8D32-44C3-809A-54D0245B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89041-349C-49F8-B155-6F5862873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2750126"/>
            <a:ext cx="10381205" cy="3261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5E088-72B1-425B-B53B-81B13482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80451-8BF9-48B2-8E6A-9E15C833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196E-3A76-4417-BFD8-4400D16E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35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FB183B-99B9-4420-AB2D-0705685105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DF62B9-1876-4EEB-929D-B46F98265E34}"/>
              </a:ext>
            </a:extLst>
          </p:cNvPr>
          <p:cNvSpPr/>
          <p:nvPr/>
        </p:nvSpPr>
        <p:spPr>
          <a:xfrm>
            <a:off x="0" y="-2"/>
            <a:ext cx="12192000" cy="3862064"/>
          </a:xfrm>
          <a:prstGeom prst="rect">
            <a:avLst/>
          </a:prstGeom>
          <a:ln>
            <a:noFill/>
          </a:ln>
          <a:effectLst>
            <a:outerShdw blurRad="203200" dist="127000" dir="5460000" sx="96000" sy="96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F0E4DD-839A-4BD2-B5FA-FF319E87D037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692C2FB-E558-4132-AAF5-EFCED014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2056"/>
            <a:ext cx="10380572" cy="257694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20424-DA4E-467F-AC0A-D44192A54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7" y="4202832"/>
            <a:ext cx="10395116" cy="178926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39F9C-ADA9-4225-9D74-193A8894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217A73C3-B243-44D3-809D-EF8FDFBD85D4}" type="datetime1">
              <a:rPr lang="en-US" smtClean="0"/>
              <a:t>10/17/2023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57DEC-B96B-4D69-8B62-5156FDA6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F4AC1-9934-43DC-B9AC-322612A7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BDA60A-39CD-41D4-8AE5-0FB7FD78559C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293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AF84-4A19-4D9A-9B82-46BCBED4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373DD-26AC-4E69-A17C-538D9C7C6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800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30C23-A75F-45DF-BCCF-760C533AC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7092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C3974-73EC-4F1B-9E92-0E279ABE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C9B6D3E3-28E2-4380-A113-67698215C5F8}" type="datetime1">
              <a:rPr lang="en-US" smtClean="0"/>
              <a:t>10/17/2023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0B3F2-3F28-42A3-9701-A6F01F1B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7A2FC-50E7-4972-9F28-E3AC4EF9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122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5F85-77E6-4F6D-9FFA-5D76201B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872836"/>
            <a:ext cx="10380572" cy="14270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C0DAE-58D1-45D9-9FC4-B0864E332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1" y="2713326"/>
            <a:ext cx="5023424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E63D7-9812-4EA1-A0A2-14D974311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801" y="3706091"/>
            <a:ext cx="5023424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5055B-04A0-47D3-90ED-135025F85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211" y="2713326"/>
            <a:ext cx="5048163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36E6E-8F64-49E6-B57C-86CF92D16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211" y="3706091"/>
            <a:ext cx="5048163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FBEAD-2827-40DA-8338-2D691325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A9EFCB61-04AD-47C9-BF79-2BD8B9CEC07A}" type="datetime1">
              <a:rPr lang="en-US" smtClean="0"/>
              <a:t>10/17/2023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4B88D-9C6E-4A88-985C-3ED5057A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B6A32-2D15-425F-B6A9-146AFB5C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91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1B7C-9BD5-4CF8-BAEB-A6CB78DA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5F1D3-3353-4FC6-8854-51B0BFFD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10/17/2023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26CE6-6BEB-46DB-BD4B-9B8AE89A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1BCCC-8B3F-40B3-91D5-52E53B2A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769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C0FBB6-4CCA-4358-9DD5-CDF2173E63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2559A-671A-4FDE-82C3-1CF8CFCF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10/17/2023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14275-250D-437E-BAF1-5BB3CDE6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93BDE-2A52-4AA7-B222-0F25570E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6B771E-DDF7-430C-9462-BA1D3742C84E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793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F9A0B00-F6ED-4C3A-97DC-C2AF9D62EE8B}"/>
              </a:ext>
            </a:extLst>
          </p:cNvPr>
          <p:cNvSpPr/>
          <p:nvPr/>
        </p:nvSpPr>
        <p:spPr>
          <a:xfrm>
            <a:off x="79067" y="0"/>
            <a:ext cx="4998624" cy="6858000"/>
          </a:xfrm>
          <a:prstGeom prst="rect">
            <a:avLst/>
          </a:prstGeom>
          <a:ln>
            <a:noFill/>
          </a:ln>
          <a:effectLst>
            <a:outerShdw blurRad="228600" dist="1143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3B025FD9-B9EF-4F5C-B67D-3485253B7A6A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F545CD-A200-4C66-BF9A-9B839D0CE64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10916-EEE9-418C-B24A-EC09A6D22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537" y="872836"/>
            <a:ext cx="4560525" cy="2281050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3A0F4-FD98-409E-B41A-5F4352C6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781" y="872837"/>
            <a:ext cx="4520593" cy="5140036"/>
          </a:xfrm>
        </p:spPr>
        <p:txBody>
          <a:bodyPr>
            <a:normAutofit/>
          </a:bodyPr>
          <a:lstStyle>
            <a:lvl1pPr algn="l">
              <a:defRPr sz="2800"/>
            </a:lvl1pPr>
            <a:lvl2pPr algn="l">
              <a:defRPr sz="24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ABF6F-6E7C-4B3F-B205-09361DA58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0537" y="3442854"/>
            <a:ext cx="4560525" cy="257694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5198D-8500-4277-AA5D-3C3D8FDD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962E767E-8A14-4E70-91B9-2101CBC4D7BD}" type="datetime1">
              <a:rPr lang="en-US" smtClean="0"/>
              <a:t>10/17/2023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D219F-027A-4632-9FB0-BD098D56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792532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0C82B-C7DC-434D-8768-DE9D1176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8CCC603-9605-46C8-9034-8DAE6AC40DD9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BBF1D9-8F8F-45A3-BDB4-952D0FB20A4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890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BEB8797-B080-41A6-B14E-8DC7F0F27E4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C6C7272-A552-46B3-992F-F5ADD5AA2443}"/>
              </a:ext>
            </a:extLst>
          </p:cNvPr>
          <p:cNvSpPr/>
          <p:nvPr/>
        </p:nvSpPr>
        <p:spPr>
          <a:xfrm>
            <a:off x="-1" y="0"/>
            <a:ext cx="6087677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F6AD1-1E6C-46AF-8431-6627180F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33" y="858981"/>
            <a:ext cx="4556749" cy="2281052"/>
          </a:xfrm>
        </p:spPr>
        <p:txBody>
          <a:bodyPr anchor="b"/>
          <a:lstStyle>
            <a:lvl1pPr>
              <a:def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A91F9-760E-4CF4-8A03-FA1482C35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59826" y="865909"/>
            <a:ext cx="4582548" cy="512618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9A9D5-BA6E-4C4A-88A0-5BB86958B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733" y="3429000"/>
            <a:ext cx="4556749" cy="2590800"/>
          </a:xfrm>
        </p:spPr>
        <p:txBody>
          <a:bodyPr/>
          <a:lstStyle>
            <a:lvl1pPr marL="0" indent="0">
              <a:buNone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6899E-70A1-4EFB-87EC-6C4F3BC0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01AF0C4B-5A4A-45CA-ABEC-10F107160D33}" type="datetime1">
              <a:rPr lang="en-US" smtClean="0"/>
              <a:t>10/17/2023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34B05-4931-4BC8-BD43-9E6B944B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ABE5D-7EA4-4D33-B23E-52E640CB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F0DB5EA-94EC-4DB5-B8E5-B454005C1552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99FF82-B951-46E6-AEA7-0993C867FB6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359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38E7D36-B1C9-463C-983F-AEA5810A60D0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B9A221-B33F-47C2-85FF-2C8F363D797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0E0EF1-7626-4514-9337-271DD661B1E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5F0B1492-9A00-4F80-8771-0BB2C2C4353C}"/>
              </a:ext>
            </a:extLst>
          </p:cNvPr>
          <p:cNvSpPr/>
          <p:nvPr/>
        </p:nvSpPr>
        <p:spPr>
          <a:xfrm>
            <a:off x="0" y="-2"/>
            <a:ext cx="12188952" cy="2544415"/>
          </a:xfrm>
          <a:prstGeom prst="rect">
            <a:avLst/>
          </a:prstGeom>
          <a:ln>
            <a:noFill/>
          </a:ln>
          <a:effectLst>
            <a:outerShdw blurRad="190500" dist="1270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62805-4F8E-44FE-905C-2C3F1A2B3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5021C-0380-49AA-ADA1-A8B473FBF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9" y="2750126"/>
            <a:ext cx="10381205" cy="326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A2409-F298-40BF-BFAC-65A3E71D2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2481" y="624007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989806E-8E94-473C-AEE7-BE6F15F85533}" type="datetime1">
              <a:rPr lang="en-US" smtClean="0"/>
              <a:t>10/17/2023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799D8-4DBF-4BB2-8D2B-65592ADC9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481" y="23619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99666-11C3-48A1-966C-439EBF9D9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9782" y="235881"/>
            <a:ext cx="756746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1" kern="1200" smtClean="0">
                <a:solidFill>
                  <a:schemeClr val="tx1"/>
                </a:solidFill>
                <a:latin typeface="Bierstadt" panose="020B0504020202020204" pitchFamily="34" charset="0"/>
                <a:ea typeface="+mn-ea"/>
                <a:cs typeface="+mn-cs"/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FAC7B62-8ACC-41ED-80AB-8D1CDF38B9E4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5FF525-9A83-4625-99D9-B267BDE077E7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898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1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Slide Background">
            <a:extLst>
              <a:ext uri="{FF2B5EF4-FFF2-40B4-BE49-F238E27FC236}">
                <a16:creationId xmlns:a16="http://schemas.microsoft.com/office/drawing/2014/main" id="{922E0291-99C8-40F9-ADAB-32589A3B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on laser lights aligned to form a triangle">
            <a:extLst>
              <a:ext uri="{FF2B5EF4-FFF2-40B4-BE49-F238E27FC236}">
                <a16:creationId xmlns:a16="http://schemas.microsoft.com/office/drawing/2014/main" id="{924E6A1D-03F7-A53D-A79F-A548428612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65" b="1635"/>
          <a:stretch/>
        </p:blipFill>
        <p:spPr>
          <a:xfrm>
            <a:off x="20" y="2"/>
            <a:ext cx="12191979" cy="6857998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95830D2-F2AE-4DD8-B586-89B097791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58714" y="258715"/>
            <a:ext cx="6858000" cy="6340569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9559" y="871314"/>
            <a:ext cx="4755046" cy="2508616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8085 -Microprocessor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9558" y="3545918"/>
            <a:ext cx="4755046" cy="1738058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Group 1 presentation</a:t>
            </a: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7A8F735B-89DD-459E-BB4B-B9E1603DE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2375" y="0"/>
            <a:ext cx="1051560" cy="6858000"/>
          </a:xfrm>
          <a:prstGeom prst="rect">
            <a:avLst/>
          </a:prstGeom>
          <a:ln>
            <a:noFill/>
          </a:ln>
          <a:effectLst>
            <a:outerShdw blurRad="190500" dist="76200" dir="5700000" sx="95000" sy="95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AFF45CC-4046-4B20-8A54-5D613033F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Slide Background">
            <a:extLst>
              <a:ext uri="{FF2B5EF4-FFF2-40B4-BE49-F238E27FC236}">
                <a16:creationId xmlns:a16="http://schemas.microsoft.com/office/drawing/2014/main" id="{9165109B-7036-4613-93D4-579E77F6E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BD324-0511-5279-F20C-64438336E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858982"/>
            <a:ext cx="3451060" cy="5152933"/>
          </a:xfrm>
        </p:spPr>
        <p:txBody>
          <a:bodyPr>
            <a:normAutofit/>
          </a:bodyPr>
          <a:lstStyle/>
          <a:p>
            <a:r>
              <a:rPr lang="en-US" sz="3400">
                <a:ea typeface="+mj-lt"/>
                <a:cs typeface="+mj-lt"/>
              </a:rPr>
              <a:t>Addressing modes in 8085 Microprocessor </a:t>
            </a:r>
          </a:p>
          <a:p>
            <a:endParaRPr lang="en-US" sz="3400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3E8FEA2-54EE-4F84-B5DB-A055A7D80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36707" y="0"/>
            <a:ext cx="7455294" cy="6858000"/>
          </a:xfrm>
          <a:prstGeom prst="rect">
            <a:avLst/>
          </a:prstGeom>
          <a:ln>
            <a:noFill/>
          </a:ln>
          <a:effectLst>
            <a:outerShdw blurRad="660400" dist="279400" dir="798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58B1629-F209-47B0-BA59-6BD937DB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3C732F3F-BE59-8835-B99F-1A69FAB4C3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3617306"/>
              </p:ext>
            </p:extLst>
          </p:nvPr>
        </p:nvGraphicFramePr>
        <p:xfrm>
          <a:off x="5088860" y="601324"/>
          <a:ext cx="6055450" cy="5638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6022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Slide Background">
            <a:extLst>
              <a:ext uri="{FF2B5EF4-FFF2-40B4-BE49-F238E27FC236}">
                <a16:creationId xmlns:a16="http://schemas.microsoft.com/office/drawing/2014/main" id="{B11C179D-808F-4D23-BAFC-A14C6DCDA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908137D4-4D0A-4ED1-BFB8-97D4A8335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4378" y="2727729"/>
            <a:ext cx="6057620" cy="4130271"/>
          </a:xfrm>
          <a:prstGeom prst="rect">
            <a:avLst/>
          </a:prstGeom>
          <a:ln>
            <a:noFill/>
          </a:ln>
          <a:effectLst>
            <a:outerShdw blurRad="635000" dist="2540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1CC260F1-CD9A-42C9-8ED4-1C61328D8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727729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391C10-38D1-CBAC-64A5-0FAEE0105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9967409" cy="1515728"/>
          </a:xfrm>
        </p:spPr>
        <p:txBody>
          <a:bodyPr>
            <a:normAutofit/>
          </a:bodyPr>
          <a:lstStyle/>
          <a:p>
            <a:r>
              <a:rPr lang="en-US" dirty="0"/>
              <a:t>Interrupts in the 8085 Microprocessor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16FF9-FCE4-6F72-CC0D-BD885E038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2980525"/>
            <a:ext cx="4880343" cy="303139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>
                <a:ea typeface="+mn-lt"/>
                <a:cs typeface="+mn-lt"/>
              </a:rPr>
              <a:t>What are interrupts?</a:t>
            </a:r>
            <a:endParaRPr lang="en-US" b="1"/>
          </a:p>
          <a:p>
            <a:pPr>
              <a:lnSpc>
                <a:spcPct val="100000"/>
              </a:lnSpc>
            </a:pPr>
            <a:r>
              <a:rPr lang="en-US">
                <a:ea typeface="+mn-lt"/>
                <a:cs typeface="+mn-lt"/>
              </a:rPr>
              <a:t>Signals that can temporarily suspend the normal execution of a program and redirect the control to a specific interrupt service routine (ISR).</a:t>
            </a:r>
          </a:p>
          <a:p>
            <a:pPr>
              <a:lnSpc>
                <a:spcPct val="100000"/>
              </a:lnSpc>
            </a:pPr>
            <a:r>
              <a:rPr lang="en-US" dirty="0">
                <a:ea typeface="+mn-lt"/>
                <a:cs typeface="+mn-lt"/>
              </a:rPr>
              <a:t>Allowing the microprocessor to respond to external events without the need for constant polling.</a:t>
            </a:r>
          </a:p>
        </p:txBody>
      </p:sp>
      <p:pic>
        <p:nvPicPr>
          <p:cNvPr id="4" name="Picture 3" descr="Interrupts in 8085 Microprocessor - Hardware and Software Interrupts -  Electronics Desk">
            <a:extLst>
              <a:ext uri="{FF2B5EF4-FFF2-40B4-BE49-F238E27FC236}">
                <a16:creationId xmlns:a16="http://schemas.microsoft.com/office/drawing/2014/main" id="{AD2870DD-1063-8440-98C0-940A491AE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4839" y="3020916"/>
            <a:ext cx="4314342" cy="3219163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1FF92BA-874E-408A-BFAD-416A7FFE5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226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Slide Background">
            <a:extLst>
              <a:ext uri="{FF2B5EF4-FFF2-40B4-BE49-F238E27FC236}">
                <a16:creationId xmlns:a16="http://schemas.microsoft.com/office/drawing/2014/main" id="{37CFBADB-6B9A-4FC9-992B-80E06E885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F55C4355-A815-4111-AD5F-EA3D520B6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14431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1144310" cy="2544415"/>
          </a:xfrm>
          <a:prstGeom prst="rect">
            <a:avLst/>
          </a:prstGeom>
          <a:ln>
            <a:noFill/>
          </a:ln>
          <a:effectLst>
            <a:outerShdw blurRad="139700" dist="88900" dir="5460000" sx="97000" sy="97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75167C-C1B0-D97E-34C7-424D2868B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9589765" cy="1432273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Interrupts in the 8085 Microprocessor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76CCF-FCF9-3CA4-C6B2-F127A6204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980525"/>
            <a:ext cx="9590349" cy="303139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900"/>
              <a:t>8085 Interrupts can be classified based on their </a:t>
            </a:r>
            <a:r>
              <a:rPr lang="en-US" sz="900" err="1"/>
              <a:t>maskability</a:t>
            </a:r>
            <a:r>
              <a:rPr lang="en-US" sz="900"/>
              <a:t>, IVA and source: </a:t>
            </a:r>
          </a:p>
          <a:p>
            <a:pPr>
              <a:lnSpc>
                <a:spcPct val="100000"/>
              </a:lnSpc>
            </a:pPr>
            <a:r>
              <a:rPr lang="en-US" sz="900" b="1">
                <a:ea typeface="+mn-lt"/>
                <a:cs typeface="+mn-lt"/>
              </a:rPr>
              <a:t>Vectored vs. Non-Vectored Interrupts:</a:t>
            </a:r>
            <a:endParaRPr lang="en-US" sz="900" b="1"/>
          </a:p>
          <a:p>
            <a:pPr marL="342900" indent="-342900">
              <a:lnSpc>
                <a:spcPct val="100000"/>
              </a:lnSpc>
              <a:buChar char="•"/>
            </a:pPr>
            <a:r>
              <a:rPr lang="en-US" sz="900">
                <a:ea typeface="+mn-lt"/>
                <a:cs typeface="+mn-lt"/>
              </a:rPr>
              <a:t>Vectored Interrupts: IVA (Interrupt Vector Address) is supplied by the external device, allowing flexibility in handling interrupt signals.</a:t>
            </a:r>
            <a:endParaRPr lang="en-US" sz="900"/>
          </a:p>
          <a:p>
            <a:pPr marL="342900" indent="-342900">
              <a:lnSpc>
                <a:spcPct val="100000"/>
              </a:lnSpc>
              <a:buChar char="•"/>
            </a:pPr>
            <a:r>
              <a:rPr lang="en-US" sz="900">
                <a:ea typeface="+mn-lt"/>
                <a:cs typeface="+mn-lt"/>
              </a:rPr>
              <a:t>Non-Vectored Interrupts: Fixed IVAs for different interrupt signals, simplifying the handling process.</a:t>
            </a:r>
            <a:endParaRPr lang="en-US" sz="900"/>
          </a:p>
          <a:p>
            <a:pPr>
              <a:lnSpc>
                <a:spcPct val="100000"/>
              </a:lnSpc>
            </a:pPr>
            <a:r>
              <a:rPr lang="en-US" sz="900" b="1">
                <a:ea typeface="+mn-lt"/>
                <a:cs typeface="+mn-lt"/>
              </a:rPr>
              <a:t>Maskable vs. Non-Maskable Interrupts:</a:t>
            </a:r>
            <a:br>
              <a:rPr lang="en-US" sz="900" b="1">
                <a:ea typeface="+mn-lt"/>
                <a:cs typeface="+mn-lt"/>
              </a:rPr>
            </a:br>
            <a:endParaRPr lang="en-US" sz="900" b="1"/>
          </a:p>
          <a:p>
            <a:pPr>
              <a:lnSpc>
                <a:spcPct val="100000"/>
              </a:lnSpc>
            </a:pPr>
            <a:r>
              <a:rPr lang="en-US" sz="900">
                <a:ea typeface="+mn-lt"/>
                <a:cs typeface="+mn-lt"/>
              </a:rPr>
              <a:t>Maskable Interrupts: Can be blocked through software or hardware means, providing control over interrupt handling.</a:t>
            </a:r>
            <a:endParaRPr lang="en-US" sz="900"/>
          </a:p>
          <a:p>
            <a:pPr>
              <a:lnSpc>
                <a:spcPct val="100000"/>
              </a:lnSpc>
            </a:pPr>
            <a:r>
              <a:rPr lang="en-US" sz="900">
                <a:ea typeface="+mn-lt"/>
                <a:cs typeface="+mn-lt"/>
              </a:rPr>
              <a:t>Non-Maskable Interrupts: Always recognized, leading to immediate execution of corresponding Interrupt Service Routines (ISRs).</a:t>
            </a:r>
            <a:endParaRPr lang="en-US" sz="900"/>
          </a:p>
          <a:p>
            <a:pPr>
              <a:lnSpc>
                <a:spcPct val="100000"/>
              </a:lnSpc>
            </a:pPr>
            <a:r>
              <a:rPr lang="en-US" sz="900" b="1">
                <a:ea typeface="+mn-lt"/>
                <a:cs typeface="+mn-lt"/>
              </a:rPr>
              <a:t>Software vs. Hardware Interrupts:</a:t>
            </a:r>
            <a:endParaRPr lang="en-US" sz="900" b="1"/>
          </a:p>
          <a:p>
            <a:pPr>
              <a:lnSpc>
                <a:spcPct val="100000"/>
              </a:lnSpc>
            </a:pPr>
            <a:endParaRPr lang="en-US" sz="900"/>
          </a:p>
          <a:p>
            <a:pPr>
              <a:lnSpc>
                <a:spcPct val="100000"/>
              </a:lnSpc>
            </a:pPr>
            <a:r>
              <a:rPr lang="en-US" sz="900">
                <a:ea typeface="+mn-lt"/>
                <a:cs typeface="+mn-lt"/>
              </a:rPr>
              <a:t>Software Interrupts: Special instructions trigger predefined ISRs upon execution, allowing software-controlled interrupt handling.</a:t>
            </a:r>
            <a:endParaRPr lang="en-US" sz="900"/>
          </a:p>
          <a:p>
            <a:pPr>
              <a:lnSpc>
                <a:spcPct val="100000"/>
              </a:lnSpc>
            </a:pPr>
            <a:r>
              <a:rPr lang="en-US" sz="900">
                <a:ea typeface="+mn-lt"/>
                <a:cs typeface="+mn-lt"/>
              </a:rPr>
              <a:t>Hardware Interrupts: Signals given to the processor lead to interrupt recognition and execution of the corresponding ISR, enabling external devices to initiate interrupts.</a:t>
            </a:r>
            <a:endParaRPr lang="en-US" sz="900"/>
          </a:p>
          <a:p>
            <a:pPr marL="342900" indent="-342900">
              <a:lnSpc>
                <a:spcPct val="100000"/>
              </a:lnSpc>
              <a:buChar char="•"/>
            </a:pPr>
            <a:endParaRPr lang="en-US" sz="90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1FF92BA-874E-408A-BFAD-416A7FFE5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318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10C92917-A828-4B36-95DE-11CA4F9C2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335820B-3A29-42C5-AA8D-10ECA43CD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4809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D8CADC-FE0B-03DE-B8E0-2A531A4E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3"/>
            <a:ext cx="9906799" cy="11615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>
                <a:ea typeface="+mj-lt"/>
                <a:cs typeface="+mj-lt"/>
              </a:rPr>
              <a:t>Interrupt Handling in the 8085 Microprocessor</a:t>
            </a:r>
            <a:endParaRPr lang="en-US" sz="3700"/>
          </a:p>
        </p:txBody>
      </p:sp>
      <p:pic>
        <p:nvPicPr>
          <p:cNvPr id="4" name="Picture 3" descr="Interrupts in 8085 Notes">
            <a:extLst>
              <a:ext uri="{FF2B5EF4-FFF2-40B4-BE49-F238E27FC236}">
                <a16:creationId xmlns:a16="http://schemas.microsoft.com/office/drawing/2014/main" id="{E7CA2A0A-A9CD-C984-1D08-A8BA84776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640" y="2571501"/>
            <a:ext cx="4244601" cy="34275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CFC48-F089-1E20-5509-63B5E3E29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9081" y="2638498"/>
            <a:ext cx="4119258" cy="36015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lnSpc>
                <a:spcPct val="100000"/>
              </a:lnSpc>
              <a:buFont typeface="Wingdings" panose="020B0604020202020204" pitchFamily="34" charset="0"/>
              <a:buChar char="§"/>
            </a:pPr>
            <a:r>
              <a:rPr lang="en-US" sz="1900" dirty="0">
                <a:ea typeface="+mn-lt"/>
                <a:cs typeface="+mn-lt"/>
              </a:rPr>
              <a:t>When an interrupt signal is recognized, the processor saves its current state on the stack and jumps to the ISR.</a:t>
            </a:r>
            <a:endParaRPr lang="en-US" sz="1900" dirty="0"/>
          </a:p>
          <a:p>
            <a:pPr marL="342900" indent="-342900">
              <a:lnSpc>
                <a:spcPct val="100000"/>
              </a:lnSpc>
              <a:buFont typeface="Wingdings" panose="020B0604020202020204" pitchFamily="34" charset="0"/>
              <a:buChar char="§"/>
            </a:pPr>
            <a:r>
              <a:rPr lang="en-US" sz="1900" dirty="0">
                <a:ea typeface="+mn-lt"/>
                <a:cs typeface="+mn-lt"/>
              </a:rPr>
              <a:t>The ISR handles the interrupt event and then executes a return instruction.</a:t>
            </a:r>
            <a:endParaRPr lang="en-US" sz="1900" dirty="0"/>
          </a:p>
          <a:p>
            <a:pPr marL="342900" indent="-342900">
              <a:lnSpc>
                <a:spcPct val="100000"/>
              </a:lnSpc>
              <a:buFont typeface="Wingdings" panose="020B0604020202020204" pitchFamily="34" charset="0"/>
              <a:buChar char="§"/>
            </a:pPr>
            <a:r>
              <a:rPr lang="en-US" sz="1900" dirty="0">
                <a:ea typeface="+mn-lt"/>
                <a:cs typeface="+mn-lt"/>
              </a:rPr>
              <a:t>The processor restores its state from the stack and resumes executing the interrupted program.</a:t>
            </a:r>
            <a:endParaRPr lang="en-US" sz="19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58B1629-F209-47B0-BA59-6BD937DB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522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Slide Background">
            <a:extLst>
              <a:ext uri="{FF2B5EF4-FFF2-40B4-BE49-F238E27FC236}">
                <a16:creationId xmlns:a16="http://schemas.microsoft.com/office/drawing/2014/main" id="{B65C0385-5E30-4D2E-AF9F-4639659D3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1FB66B5-0DCE-404D-B0A0-E1E48E7BBF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278235"/>
            <a:ext cx="5346796" cy="4579763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Intel 8085 Microprocessor Inst – Apps on Google Play">
            <a:extLst>
              <a:ext uri="{FF2B5EF4-FFF2-40B4-BE49-F238E27FC236}">
                <a16:creationId xmlns:a16="http://schemas.microsoft.com/office/drawing/2014/main" id="{A6E626F0-D4DA-D8FC-A3A9-D07221670E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06" b="9963"/>
          <a:stretch/>
        </p:blipFill>
        <p:spPr>
          <a:xfrm>
            <a:off x="20" y="2284809"/>
            <a:ext cx="5346777" cy="4573191"/>
          </a:xfrm>
          <a:prstGeom prst="rect">
            <a:avLst/>
          </a:prstGeom>
        </p:spPr>
      </p:pic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E335820B-3A29-42C5-AA8D-10ECA43CD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4809"/>
          </a:xfrm>
          <a:prstGeom prst="rect">
            <a:avLst/>
          </a:prstGeom>
          <a:ln>
            <a:noFill/>
          </a:ln>
          <a:effectLst>
            <a:outerShdw blurRad="254000" dist="1270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44B343-BA5B-A894-D72D-31F50E163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3"/>
            <a:ext cx="9906799" cy="1161594"/>
          </a:xfrm>
        </p:spPr>
        <p:txBody>
          <a:bodyPr>
            <a:normAutofit/>
          </a:bodyPr>
          <a:lstStyle/>
          <a:p>
            <a:r>
              <a:rPr lang="en-US"/>
              <a:t>Introduction to the 8085</a:t>
            </a:r>
          </a:p>
        </p:txBody>
      </p:sp>
      <p:graphicFrame>
        <p:nvGraphicFramePr>
          <p:cNvPr id="35" name="Content Placeholder 2">
            <a:extLst>
              <a:ext uri="{FF2B5EF4-FFF2-40B4-BE49-F238E27FC236}">
                <a16:creationId xmlns:a16="http://schemas.microsoft.com/office/drawing/2014/main" id="{5C7145D9-2972-5B2B-DC9D-7E331D73F34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797512" y="2638498"/>
          <a:ext cx="5111222" cy="3601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58B1629-F209-47B0-BA59-6BD937DB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263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Slide Background">
            <a:extLst>
              <a:ext uri="{FF2B5EF4-FFF2-40B4-BE49-F238E27FC236}">
                <a16:creationId xmlns:a16="http://schemas.microsoft.com/office/drawing/2014/main" id="{1102E982-8BE3-4FBA-ADFD-82E7D10B8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nt">
            <a:extLst>
              <a:ext uri="{FF2B5EF4-FFF2-40B4-BE49-F238E27FC236}">
                <a16:creationId xmlns:a16="http://schemas.microsoft.com/office/drawing/2014/main" id="{7F843252-B159-4DA1-BE13-6EC3EF2109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17" y="0"/>
            <a:ext cx="12193117" cy="68497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F2A6A32-9ADF-4DD4-AEA5-0D1FF0F8B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8" y="0"/>
            <a:ext cx="6096001" cy="6849700"/>
          </a:xfrm>
          <a:prstGeom prst="rect">
            <a:avLst/>
          </a:prstGeom>
          <a:ln>
            <a:noFill/>
          </a:ln>
          <a:effectLst>
            <a:outerShdw blurRad="596900" dist="317500" dir="8820000" sx="87000" sy="87000" algn="t" rotWithShape="0">
              <a:schemeClr val="tx1">
                <a:alpha val="2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82F361B-984A-43B6-AFE8-1F1439428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299"/>
            <a:ext cx="12191999" cy="3390300"/>
          </a:xfrm>
          <a:prstGeom prst="rect">
            <a:avLst/>
          </a:prstGeom>
          <a:ln>
            <a:noFill/>
          </a:ln>
          <a:effectLst>
            <a:outerShdw blurRad="596900" dist="330200" dir="7140000" sx="87000" sy="87000" algn="t" rotWithShape="0">
              <a:srgbClr val="000000">
                <a:alpha val="2666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B31BF4-26ED-EEAF-55E8-3DEA7B095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4697303" cy="2185826"/>
          </a:xfrm>
        </p:spPr>
        <p:txBody>
          <a:bodyPr>
            <a:normAutofit/>
          </a:bodyPr>
          <a:lstStyle/>
          <a:p>
            <a:r>
              <a:rPr lang="en-US"/>
              <a:t>Brief history of the 8085 Microprocessor</a:t>
            </a:r>
          </a:p>
        </p:txBody>
      </p:sp>
      <p:pic>
        <p:nvPicPr>
          <p:cNvPr id="4" name="Picture 3" descr="Intel SDK-85 – Retro Computing">
            <a:extLst>
              <a:ext uri="{FF2B5EF4-FFF2-40B4-BE49-F238E27FC236}">
                <a16:creationId xmlns:a16="http://schemas.microsoft.com/office/drawing/2014/main" id="{3745BE73-69F9-3E5D-8C8A-F4CE545765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20229"/>
          <a:stretch/>
        </p:blipFill>
        <p:spPr>
          <a:xfrm>
            <a:off x="6096010" y="10"/>
            <a:ext cx="6096003" cy="339858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A1B22-730D-E178-C7DB-4DA61C10E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6807" y="3814549"/>
            <a:ext cx="4575676" cy="24255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342900" indent="-342900">
              <a:lnSpc>
                <a:spcPct val="100000"/>
              </a:lnSpc>
              <a:buChar char="•"/>
            </a:pPr>
            <a:r>
              <a:rPr lang="en-US" sz="1700">
                <a:ea typeface="+mn-lt"/>
                <a:cs typeface="+mn-lt"/>
              </a:rPr>
              <a:t>The 8085 was a significant improvement over its predecessor, the Intel 8080.</a:t>
            </a:r>
            <a:endParaRPr lang="en-US" sz="1700"/>
          </a:p>
          <a:p>
            <a:pPr marL="342900" indent="-342900">
              <a:lnSpc>
                <a:spcPct val="100000"/>
              </a:lnSpc>
              <a:buChar char="•"/>
            </a:pPr>
            <a:r>
              <a:rPr lang="en-US" sz="1700">
                <a:ea typeface="+mn-lt"/>
                <a:cs typeface="+mn-lt"/>
              </a:rPr>
              <a:t>It required less supporting hardware and was less expensive to produce.</a:t>
            </a:r>
            <a:endParaRPr lang="en-US" sz="1700"/>
          </a:p>
          <a:p>
            <a:pPr marL="342900" indent="-342900">
              <a:lnSpc>
                <a:spcPct val="100000"/>
              </a:lnSpc>
              <a:buChar char="•"/>
            </a:pPr>
            <a:r>
              <a:rPr lang="en-US" sz="1700">
                <a:ea typeface="+mn-lt"/>
                <a:cs typeface="+mn-lt"/>
              </a:rPr>
              <a:t>The 8085 was also the first microprocessor to use a single +5V power supply.</a:t>
            </a:r>
            <a:endParaRPr lang="en-US" sz="170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1FF92BA-874E-408A-BFAD-416A7FFE5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646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Slide Background">
            <a:extLst>
              <a:ext uri="{FF2B5EF4-FFF2-40B4-BE49-F238E27FC236}">
                <a16:creationId xmlns:a16="http://schemas.microsoft.com/office/drawing/2014/main" id="{B11C179D-808F-4D23-BAFC-A14C6DCDA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908137D4-4D0A-4ED1-BFB8-97D4A8335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4378" y="2727729"/>
            <a:ext cx="6057620" cy="4130271"/>
          </a:xfrm>
          <a:prstGeom prst="rect">
            <a:avLst/>
          </a:prstGeom>
          <a:ln>
            <a:noFill/>
          </a:ln>
          <a:effectLst>
            <a:outerShdw blurRad="635000" dist="2540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1CC260F1-CD9A-42C9-8ED4-1C61328D8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727729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B1DC50-302B-4303-B403-6E1658A4C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9967409" cy="1515728"/>
          </a:xfrm>
        </p:spPr>
        <p:txBody>
          <a:bodyPr>
            <a:normAutofit/>
          </a:bodyPr>
          <a:lstStyle/>
          <a:p>
            <a:r>
              <a:rPr lang="en-US" dirty="0"/>
              <a:t>Architecture</a:t>
            </a:r>
            <a:endParaRPr lang="en-US"/>
          </a:p>
        </p:txBody>
      </p:sp>
      <p:pic>
        <p:nvPicPr>
          <p:cNvPr id="4" name="Picture 3" descr="A diagram of a program&#10;&#10;Description automatically generated">
            <a:extLst>
              <a:ext uri="{FF2B5EF4-FFF2-40B4-BE49-F238E27FC236}">
                <a16:creationId xmlns:a16="http://schemas.microsoft.com/office/drawing/2014/main" id="{3A42330D-6EF2-321F-D717-9E9942550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9708" y="3060271"/>
            <a:ext cx="4584605" cy="3140453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1FF92BA-874E-408A-BFAD-416A7FFE5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Content Placeholder 2">
            <a:extLst>
              <a:ext uri="{FF2B5EF4-FFF2-40B4-BE49-F238E27FC236}">
                <a16:creationId xmlns:a16="http://schemas.microsoft.com/office/drawing/2014/main" id="{68858F86-35DE-F50A-EC25-FE0B03B9F4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8839494"/>
              </p:ext>
            </p:extLst>
          </p:nvPr>
        </p:nvGraphicFramePr>
        <p:xfrm>
          <a:off x="553983" y="3646545"/>
          <a:ext cx="4880343" cy="30313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0" name="TextBox 149">
            <a:extLst>
              <a:ext uri="{FF2B5EF4-FFF2-40B4-BE49-F238E27FC236}">
                <a16:creationId xmlns:a16="http://schemas.microsoft.com/office/drawing/2014/main" id="{13863862-D5F5-E121-5915-5ED1EC4E8F46}"/>
              </a:ext>
            </a:extLst>
          </p:cNvPr>
          <p:cNvSpPr txBox="1"/>
          <p:nvPr/>
        </p:nvSpPr>
        <p:spPr>
          <a:xfrm>
            <a:off x="514598" y="3057895"/>
            <a:ext cx="495992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444444"/>
                </a:solidFill>
                <a:latin typeface="Arial"/>
                <a:cs typeface="Arial"/>
              </a:rPr>
              <a:t>The 8085 has a simple but effective architecture. It consists of the following major components: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548623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Slide Background">
            <a:extLst>
              <a:ext uri="{FF2B5EF4-FFF2-40B4-BE49-F238E27FC236}">
                <a16:creationId xmlns:a16="http://schemas.microsoft.com/office/drawing/2014/main" id="{B65C0385-5E30-4D2E-AF9F-4639659D3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1FB66B5-0DCE-404D-B0A0-E1E48E7BBF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278235"/>
            <a:ext cx="5346796" cy="4579763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diagram of a circuit&#10;&#10;Description automatically generated">
            <a:extLst>
              <a:ext uri="{FF2B5EF4-FFF2-40B4-BE49-F238E27FC236}">
                <a16:creationId xmlns:a16="http://schemas.microsoft.com/office/drawing/2014/main" id="{880C6EB6-9F71-5B41-C7C0-B36B81A0BF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52" r="2444" b="-1"/>
          <a:stretch/>
        </p:blipFill>
        <p:spPr>
          <a:xfrm>
            <a:off x="20" y="2284809"/>
            <a:ext cx="5346777" cy="4573191"/>
          </a:xfrm>
          <a:prstGeom prst="rect">
            <a:avLst/>
          </a:prstGeom>
        </p:spPr>
      </p:pic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E335820B-3A29-42C5-AA8D-10ECA43CD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4809"/>
          </a:xfrm>
          <a:prstGeom prst="rect">
            <a:avLst/>
          </a:prstGeom>
          <a:ln>
            <a:noFill/>
          </a:ln>
          <a:effectLst>
            <a:outerShdw blurRad="254000" dist="1270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9E5C82-94DE-0C3D-9F19-708052C64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3"/>
            <a:ext cx="9906799" cy="1161594"/>
          </a:xfrm>
        </p:spPr>
        <p:txBody>
          <a:bodyPr>
            <a:normAutofit/>
          </a:bodyPr>
          <a:lstStyle/>
          <a:p>
            <a:r>
              <a:rPr lang="en-US" dirty="0"/>
              <a:t>Pin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05082-E3D5-C4FC-E5A5-28A3D1A45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7512" y="2638498"/>
            <a:ext cx="5346796" cy="36015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200" dirty="0">
                <a:ea typeface="+mn-lt"/>
                <a:cs typeface="+mn-lt"/>
              </a:rPr>
              <a:t>The 8085 has a 40-pin package logically divided into groups namely:</a:t>
            </a:r>
            <a:endParaRPr lang="en-US" sz="1200" dirty="0"/>
          </a:p>
          <a:p>
            <a:pPr marL="171450" indent="-171450">
              <a:lnSpc>
                <a:spcPct val="100000"/>
              </a:lnSpc>
              <a:buFont typeface="Wingdings" panose="020B0604020202020204" pitchFamily="34" charset="0"/>
              <a:buChar char="Ø"/>
            </a:pPr>
            <a:r>
              <a:rPr lang="en-US" sz="1200" b="1" dirty="0">
                <a:ea typeface="+mn-lt"/>
                <a:cs typeface="+mn-lt"/>
              </a:rPr>
              <a:t>Address bus</a:t>
            </a:r>
            <a:r>
              <a:rPr lang="en-US" sz="1200" dirty="0">
                <a:ea typeface="+mn-lt"/>
                <a:cs typeface="+mn-lt"/>
              </a:rPr>
              <a:t>: 16 pins for addressing memory and I/O devices.</a:t>
            </a:r>
            <a:endParaRPr lang="en-US" sz="1200" dirty="0"/>
          </a:p>
          <a:p>
            <a:pPr marL="171450" indent="-171450">
              <a:lnSpc>
                <a:spcPct val="100000"/>
              </a:lnSpc>
              <a:buFont typeface="Wingdings" panose="020B0604020202020204" pitchFamily="34" charset="0"/>
              <a:buChar char="Ø"/>
            </a:pPr>
            <a:r>
              <a:rPr lang="en-US" sz="1200" b="1" dirty="0">
                <a:ea typeface="+mn-lt"/>
                <a:cs typeface="+mn-lt"/>
              </a:rPr>
              <a:t>Data bus</a:t>
            </a:r>
            <a:r>
              <a:rPr lang="en-US" sz="1200" dirty="0">
                <a:ea typeface="+mn-lt"/>
                <a:cs typeface="+mn-lt"/>
              </a:rPr>
              <a:t>: 8 pins for transferring data between the microprocessor and memory or I/O devices.</a:t>
            </a:r>
            <a:endParaRPr lang="en-US" sz="1200" dirty="0"/>
          </a:p>
          <a:p>
            <a:pPr marL="171450" indent="-171450">
              <a:lnSpc>
                <a:spcPct val="100000"/>
              </a:lnSpc>
              <a:buFont typeface="Wingdings" panose="020B0604020202020204" pitchFamily="34" charset="0"/>
              <a:buChar char="Ø"/>
            </a:pPr>
            <a:r>
              <a:rPr lang="en-US" sz="1200" b="1" dirty="0">
                <a:ea typeface="+mn-lt"/>
                <a:cs typeface="+mn-lt"/>
              </a:rPr>
              <a:t>Control and status signals</a:t>
            </a:r>
            <a:r>
              <a:rPr lang="en-US" sz="1200" dirty="0">
                <a:ea typeface="+mn-lt"/>
                <a:cs typeface="+mn-lt"/>
              </a:rPr>
              <a:t>: 11 pins for controlling the operation of the microprocessor and communicating with other devices.</a:t>
            </a:r>
            <a:endParaRPr lang="en-US" sz="1200" dirty="0"/>
          </a:p>
          <a:p>
            <a:pPr marL="171450" indent="-171450">
              <a:lnSpc>
                <a:spcPct val="100000"/>
              </a:lnSpc>
              <a:buFont typeface="Wingdings" panose="020B0604020202020204" pitchFamily="34" charset="0"/>
              <a:buChar char="Ø"/>
            </a:pPr>
            <a:r>
              <a:rPr lang="en-US" sz="1200" b="1" dirty="0">
                <a:ea typeface="+mn-lt"/>
                <a:cs typeface="+mn-lt"/>
              </a:rPr>
              <a:t>Power supply and frequency signals</a:t>
            </a:r>
            <a:r>
              <a:rPr lang="en-US" sz="1200" dirty="0">
                <a:ea typeface="+mn-lt"/>
                <a:cs typeface="+mn-lt"/>
              </a:rPr>
              <a:t>: 3 pins for providing power and clock signals to the microprocessor.</a:t>
            </a:r>
            <a:endParaRPr lang="en-US" sz="1200" dirty="0"/>
          </a:p>
          <a:p>
            <a:pPr marL="171450" indent="-171450">
              <a:lnSpc>
                <a:spcPct val="100000"/>
              </a:lnSpc>
              <a:buFont typeface="Wingdings" panose="020B0604020202020204" pitchFamily="34" charset="0"/>
              <a:buChar char="Ø"/>
            </a:pPr>
            <a:r>
              <a:rPr lang="en-US" sz="1200" b="1" dirty="0">
                <a:ea typeface="+mn-lt"/>
                <a:cs typeface="+mn-lt"/>
              </a:rPr>
              <a:t>Externally initiated signals</a:t>
            </a:r>
            <a:r>
              <a:rPr lang="en-US" sz="1200" dirty="0">
                <a:ea typeface="+mn-lt"/>
                <a:cs typeface="+mn-lt"/>
              </a:rPr>
              <a:t>: 2 pins for receiving interrupt signals from other devices.</a:t>
            </a:r>
            <a:endParaRPr lang="en-US" sz="1200" dirty="0"/>
          </a:p>
          <a:p>
            <a:pPr marL="171450" indent="-171450">
              <a:lnSpc>
                <a:spcPct val="100000"/>
              </a:lnSpc>
              <a:buFont typeface="Wingdings" panose="020B0604020202020204" pitchFamily="34" charset="0"/>
              <a:buChar char="Ø"/>
            </a:pPr>
            <a:r>
              <a:rPr lang="en-US" sz="1200" b="1" dirty="0">
                <a:ea typeface="+mn-lt"/>
                <a:cs typeface="+mn-lt"/>
              </a:rPr>
              <a:t>Serial I/O signals</a:t>
            </a:r>
            <a:r>
              <a:rPr lang="en-US" sz="1200" dirty="0">
                <a:ea typeface="+mn-lt"/>
                <a:cs typeface="+mn-lt"/>
              </a:rPr>
              <a:t>: 2 pins for serial communication with other devices.</a:t>
            </a:r>
            <a:endParaRPr lang="en-US" sz="120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58B1629-F209-47B0-BA59-6BD937DB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688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144310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1A1C73-D523-F433-1998-C10A7235F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956281"/>
            <a:ext cx="4911905" cy="2010284"/>
          </a:xfrm>
        </p:spPr>
        <p:txBody>
          <a:bodyPr anchor="b">
            <a:normAutofit/>
          </a:bodyPr>
          <a:lstStyle/>
          <a:p>
            <a:r>
              <a:rPr lang="en-US" dirty="0"/>
              <a:t>Instruction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91D9A-E9DD-696C-E596-1963C87FA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3566161"/>
            <a:ext cx="4911905" cy="25511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700">
                <a:ea typeface="+mn-lt"/>
                <a:cs typeface="+mn-lt"/>
              </a:rPr>
              <a:t>The 8085 has a comprehensive instruction set that includes instructions for performing a variety of tasks, such as:</a:t>
            </a:r>
            <a:endParaRPr lang="en-US" sz="1700"/>
          </a:p>
          <a:p>
            <a:pPr marL="342900" indent="-342900">
              <a:lnSpc>
                <a:spcPct val="100000"/>
              </a:lnSpc>
              <a:buFont typeface="Wingdings" panose="020B0604020202020204" pitchFamily="34" charset="0"/>
              <a:buChar char="§"/>
            </a:pPr>
            <a:r>
              <a:rPr lang="en-US" sz="1700">
                <a:ea typeface="+mn-lt"/>
                <a:cs typeface="+mn-lt"/>
              </a:rPr>
              <a:t>Arithmetic and logical operations</a:t>
            </a:r>
            <a:endParaRPr lang="en-US" sz="1700"/>
          </a:p>
          <a:p>
            <a:pPr marL="342900" indent="-342900">
              <a:lnSpc>
                <a:spcPct val="100000"/>
              </a:lnSpc>
              <a:buFont typeface="Wingdings" panose="020B0604020202020204" pitchFamily="34" charset="0"/>
              <a:buChar char="§"/>
            </a:pPr>
            <a:r>
              <a:rPr lang="en-US" sz="1700">
                <a:ea typeface="+mn-lt"/>
                <a:cs typeface="+mn-lt"/>
              </a:rPr>
              <a:t>Data transfer operations</a:t>
            </a:r>
            <a:endParaRPr lang="en-US" sz="1700"/>
          </a:p>
          <a:p>
            <a:pPr marL="342900" indent="-342900">
              <a:lnSpc>
                <a:spcPct val="100000"/>
              </a:lnSpc>
              <a:buFont typeface="Wingdings" panose="020B0604020202020204" pitchFamily="34" charset="0"/>
              <a:buChar char="§"/>
            </a:pPr>
            <a:r>
              <a:rPr lang="en-US" sz="1700">
                <a:ea typeface="+mn-lt"/>
                <a:cs typeface="+mn-lt"/>
              </a:rPr>
              <a:t>Program control operations</a:t>
            </a:r>
            <a:endParaRPr lang="en-US" sz="1700"/>
          </a:p>
          <a:p>
            <a:pPr marL="342900" indent="-342900">
              <a:lnSpc>
                <a:spcPct val="100000"/>
              </a:lnSpc>
              <a:buFont typeface="Wingdings" panose="020B0604020202020204" pitchFamily="34" charset="0"/>
              <a:buChar char="§"/>
            </a:pPr>
            <a:r>
              <a:rPr lang="en-US" sz="1700">
                <a:ea typeface="+mn-lt"/>
                <a:cs typeface="+mn-lt"/>
              </a:rPr>
              <a:t>Input/output operations</a:t>
            </a:r>
            <a:endParaRPr lang="en-US" sz="1700"/>
          </a:p>
        </p:txBody>
      </p:sp>
      <p:pic>
        <p:nvPicPr>
          <p:cNvPr id="4" name="Picture 3" descr="A &quot;MEDIA TO GET&quot; ALL DATAS IN ELECTRICAL SCIENCE...!!: INSTRUCTION SET OF  INTEL 8085">
            <a:extLst>
              <a:ext uri="{FF2B5EF4-FFF2-40B4-BE49-F238E27FC236}">
                <a16:creationId xmlns:a16="http://schemas.microsoft.com/office/drawing/2014/main" id="{0FEDA267-05D4-30F5-9EF6-08AFFBF957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5798"/>
          <a:stretch/>
        </p:blipFill>
        <p:spPr>
          <a:xfrm>
            <a:off x="6103028" y="373566"/>
            <a:ext cx="4763015" cy="6231638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58B1629-F209-47B0-BA59-6BD937DB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40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Slide Background">
            <a:extLst>
              <a:ext uri="{FF2B5EF4-FFF2-40B4-BE49-F238E27FC236}">
                <a16:creationId xmlns:a16="http://schemas.microsoft.com/office/drawing/2014/main" id="{10C92917-A828-4B36-95DE-11CA4F9C2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335820B-3A29-42C5-AA8D-10ECA43CD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4809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1006CE-172D-BA12-087F-32506EFFF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3"/>
            <a:ext cx="9906799" cy="11615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>
                <a:ea typeface="+mj-lt"/>
                <a:cs typeface="+mj-lt"/>
              </a:rPr>
              <a:t>Classification of instruction set based on functionality</a:t>
            </a:r>
            <a:endParaRPr lang="en-US" sz="3700"/>
          </a:p>
          <a:p>
            <a:pPr>
              <a:lnSpc>
                <a:spcPct val="90000"/>
              </a:lnSpc>
            </a:pPr>
            <a:endParaRPr lang="en-US" sz="3700"/>
          </a:p>
          <a:p>
            <a:pPr>
              <a:lnSpc>
                <a:spcPct val="90000"/>
              </a:lnSpc>
            </a:pPr>
            <a:endParaRPr lang="en-US" sz="3700"/>
          </a:p>
        </p:txBody>
      </p:sp>
      <p:pic>
        <p:nvPicPr>
          <p:cNvPr id="7" name="Picture 6" descr="Instruction Set of 8085 Microprocessor : Classification with Examples">
            <a:extLst>
              <a:ext uri="{FF2B5EF4-FFF2-40B4-BE49-F238E27FC236}">
                <a16:creationId xmlns:a16="http://schemas.microsoft.com/office/drawing/2014/main" id="{4F359EB0-D18E-CED0-D4E3-6490748CE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367" y="2904012"/>
            <a:ext cx="4955147" cy="276249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A0CA7-E784-B367-D56A-63733C8F9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9081" y="2638498"/>
            <a:ext cx="4119258" cy="36015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>
                <a:ea typeface="+mn-lt"/>
                <a:cs typeface="+mn-lt"/>
              </a:rPr>
              <a:t>The 8085 instruction set can be classified into the following groups based on functionality:</a:t>
            </a:r>
            <a:endParaRPr lang="en-US"/>
          </a:p>
          <a:p>
            <a:pPr marL="342900" indent="-342900">
              <a:lnSpc>
                <a:spcPct val="100000"/>
              </a:lnSpc>
              <a:buFont typeface="Wingdings" panose="020B0604020202020204" pitchFamily="34" charset="0"/>
              <a:buChar char="§"/>
            </a:pPr>
            <a:r>
              <a:rPr lang="en-US">
                <a:ea typeface="+mn-lt"/>
                <a:cs typeface="+mn-lt"/>
              </a:rPr>
              <a:t>Data movement instructions</a:t>
            </a:r>
            <a:endParaRPr lang="en-US"/>
          </a:p>
          <a:p>
            <a:pPr marL="342900" indent="-342900">
              <a:lnSpc>
                <a:spcPct val="100000"/>
              </a:lnSpc>
              <a:buFont typeface="Wingdings" panose="020B0604020202020204" pitchFamily="34" charset="0"/>
              <a:buChar char="§"/>
            </a:pPr>
            <a:r>
              <a:rPr lang="en-US" dirty="0">
                <a:ea typeface="+mn-lt"/>
                <a:cs typeface="+mn-lt"/>
              </a:rPr>
              <a:t>Arithmetic instructions</a:t>
            </a:r>
            <a:endParaRPr lang="en-US"/>
          </a:p>
          <a:p>
            <a:pPr marL="342900" indent="-342900">
              <a:lnSpc>
                <a:spcPct val="100000"/>
              </a:lnSpc>
              <a:buFont typeface="Wingdings" panose="020B0604020202020204" pitchFamily="34" charset="0"/>
              <a:buChar char="§"/>
            </a:pPr>
            <a:r>
              <a:rPr lang="en-US" dirty="0">
                <a:ea typeface="+mn-lt"/>
                <a:cs typeface="+mn-lt"/>
              </a:rPr>
              <a:t>Logical instructions</a:t>
            </a:r>
            <a:endParaRPr lang="en-US"/>
          </a:p>
          <a:p>
            <a:pPr marL="342900" indent="-342900">
              <a:lnSpc>
                <a:spcPct val="100000"/>
              </a:lnSpc>
              <a:buFont typeface="Wingdings" panose="020B0604020202020204" pitchFamily="34" charset="0"/>
              <a:buChar char="§"/>
            </a:pPr>
            <a:r>
              <a:rPr lang="en-US">
                <a:ea typeface="+mn-lt"/>
                <a:cs typeface="+mn-lt"/>
              </a:rPr>
              <a:t>Branch instructions</a:t>
            </a:r>
            <a:endParaRPr lang="en-US"/>
          </a:p>
          <a:p>
            <a:pPr marL="342900" indent="-342900">
              <a:lnSpc>
                <a:spcPct val="100000"/>
              </a:lnSpc>
              <a:buFont typeface="Wingdings" panose="020B0604020202020204" pitchFamily="34" charset="0"/>
              <a:buChar char="§"/>
            </a:pPr>
            <a:r>
              <a:rPr lang="en-US">
                <a:ea typeface="+mn-lt"/>
                <a:cs typeface="+mn-lt"/>
              </a:rPr>
              <a:t>Machine control operations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58B1629-F209-47B0-BA59-6BD937DB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426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AF6CB648-9554-488A-B457-99CAAD1DA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CC260F1-CD9A-42C9-8ED4-1C61328D8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727729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2328A3-20A8-F871-BB88-3978A76EF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111983" cy="1515728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Classification of instruction set based on length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08E77-7C1C-00BF-F5DE-E7CF65C7C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2980525"/>
            <a:ext cx="4880343" cy="303139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instruction set of the 8085 processors can be further classified  based on the length of the instruction:</a:t>
            </a:r>
            <a:endParaRPr lang="en-US"/>
          </a:p>
          <a:p>
            <a:pPr marL="342900" indent="-342900">
              <a:lnSpc>
                <a:spcPct val="100000"/>
              </a:lnSpc>
              <a:buChar char="•"/>
            </a:pPr>
            <a:r>
              <a:rPr lang="en-US" dirty="0"/>
              <a:t>One byte instruction</a:t>
            </a:r>
            <a:endParaRPr lang="en-US"/>
          </a:p>
          <a:p>
            <a:pPr marL="342900" indent="-342900">
              <a:lnSpc>
                <a:spcPct val="100000"/>
              </a:lnSpc>
              <a:buChar char="•"/>
            </a:pPr>
            <a:r>
              <a:rPr lang="en-US" dirty="0"/>
              <a:t>Two byte instructions</a:t>
            </a:r>
            <a:endParaRPr lang="en-US"/>
          </a:p>
          <a:p>
            <a:pPr marL="342900" indent="-342900">
              <a:lnSpc>
                <a:spcPct val="100000"/>
              </a:lnSpc>
              <a:buChar char="•"/>
            </a:pPr>
            <a:r>
              <a:rPr lang="en-US" dirty="0"/>
              <a:t>Three byte instructions</a:t>
            </a:r>
            <a:endParaRPr lang="en-US"/>
          </a:p>
          <a:p>
            <a:pPr marL="342900" indent="-342900">
              <a:lnSpc>
                <a:spcPct val="100000"/>
              </a:lnSpc>
              <a:buChar char="•"/>
            </a:pPr>
            <a:endParaRPr lang="en-US"/>
          </a:p>
        </p:txBody>
      </p:sp>
      <p:pic>
        <p:nvPicPr>
          <p:cNvPr id="4" name="Picture 3" descr="A table with text and numbers&#10;&#10;Description automatically generated">
            <a:extLst>
              <a:ext uri="{FF2B5EF4-FFF2-40B4-BE49-F238E27FC236}">
                <a16:creationId xmlns:a16="http://schemas.microsoft.com/office/drawing/2014/main" id="{ACF0FF6C-8F88-C917-09A9-2424D83665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23" r="-3" b="-3"/>
          <a:stretch/>
        </p:blipFill>
        <p:spPr>
          <a:xfrm>
            <a:off x="6234580" y="3233692"/>
            <a:ext cx="4909730" cy="300638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1FF92BA-874E-408A-BFAD-416A7FFE5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831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165109B-7036-4613-93D4-579E77F6E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E46114-CDD0-97DB-8D59-72AAF5465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858982"/>
            <a:ext cx="3451060" cy="5152933"/>
          </a:xfrm>
        </p:spPr>
        <p:txBody>
          <a:bodyPr>
            <a:normAutofit/>
          </a:bodyPr>
          <a:lstStyle/>
          <a:p>
            <a:r>
              <a:rPr lang="en-US" sz="3400"/>
              <a:t>Addressing modes in 8085 Microprocessor </a:t>
            </a: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3E8FEA2-54EE-4F84-B5DB-A055A7D80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36707" y="0"/>
            <a:ext cx="7455294" cy="6858000"/>
          </a:xfrm>
          <a:prstGeom prst="rect">
            <a:avLst/>
          </a:prstGeom>
          <a:ln>
            <a:noFill/>
          </a:ln>
          <a:effectLst>
            <a:outerShdw blurRad="660400" dist="279400" dir="798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58B1629-F209-47B0-BA59-6BD937DB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34B3A64-F192-D6BB-2A48-96BE38ED37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0705129"/>
              </p:ext>
            </p:extLst>
          </p:nvPr>
        </p:nvGraphicFramePr>
        <p:xfrm>
          <a:off x="5088860" y="601324"/>
          <a:ext cx="6055450" cy="5638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3661416"/>
      </p:ext>
    </p:extLst>
  </p:cSld>
  <p:clrMapOvr>
    <a:masterClrMapping/>
  </p:clrMapOvr>
</p:sld>
</file>

<file path=ppt/theme/theme1.xml><?xml version="1.0" encoding="utf-8"?>
<a:theme xmlns:a="http://schemas.openxmlformats.org/drawingml/2006/main" name="Bevel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2"/>
      </a:lt2>
      <a:accent1>
        <a:srgbClr val="CA458E"/>
      </a:accent1>
      <a:accent2>
        <a:srgbClr val="B934B4"/>
      </a:accent2>
      <a:accent3>
        <a:srgbClr val="9845CA"/>
      </a:accent3>
      <a:accent4>
        <a:srgbClr val="5238BA"/>
      </a:accent4>
      <a:accent5>
        <a:srgbClr val="4562CA"/>
      </a:accent5>
      <a:accent6>
        <a:srgbClr val="3488B9"/>
      </a:accent6>
      <a:hlink>
        <a:srgbClr val="3F45BF"/>
      </a:hlink>
      <a:folHlink>
        <a:srgbClr val="7F7F7F"/>
      </a:folHlink>
    </a:clrScheme>
    <a:fontScheme name="Custom 53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velVTI" id="{C9E5F598-602B-46C1-AA16-073CEB959654}" vid="{2AE1FD39-65AD-4D34-93E9-C7019D0ECB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BevelVTI</vt:lpstr>
      <vt:lpstr>8085 -Microprocessor</vt:lpstr>
      <vt:lpstr>Introduction to the 8085</vt:lpstr>
      <vt:lpstr>Brief history of the 8085 Microprocessor</vt:lpstr>
      <vt:lpstr>Architecture</vt:lpstr>
      <vt:lpstr>Pin Description</vt:lpstr>
      <vt:lpstr>Instruction set</vt:lpstr>
      <vt:lpstr>Classification of instruction set based on functionality  </vt:lpstr>
      <vt:lpstr>Classification of instruction set based on length</vt:lpstr>
      <vt:lpstr>Addressing modes in 8085 Microprocessor </vt:lpstr>
      <vt:lpstr>Addressing modes in 8085 Microprocessor  </vt:lpstr>
      <vt:lpstr>Interrupts in the 8085 Microprocessor</vt:lpstr>
      <vt:lpstr>Interrupts in the 8085 Microprocessor </vt:lpstr>
      <vt:lpstr>Interrupt Handling in the 8085 Microprocessor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288</cp:revision>
  <dcterms:created xsi:type="dcterms:W3CDTF">2023-10-10T18:14:59Z</dcterms:created>
  <dcterms:modified xsi:type="dcterms:W3CDTF">2023-10-17T13:46:51Z</dcterms:modified>
</cp:coreProperties>
</file>