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70" r:id="rId11"/>
    <p:sldId id="271" r:id="rId12"/>
    <p:sldId id="272" r:id="rId13"/>
    <p:sldId id="25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99CC"/>
    <a:srgbClr val="FF7C8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3FB7-77F6-43CB-8EF6-861D03236149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B5EB-A7D5-4E36-863B-262C0BAAA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57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3FB7-77F6-43CB-8EF6-861D03236149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B5EB-A7D5-4E36-863B-262C0BAAA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5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3FB7-77F6-43CB-8EF6-861D03236149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B5EB-A7D5-4E36-863B-262C0BAAA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2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3FB7-77F6-43CB-8EF6-861D03236149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B5EB-A7D5-4E36-863B-262C0BAAA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42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3FB7-77F6-43CB-8EF6-861D03236149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B5EB-A7D5-4E36-863B-262C0BAAA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9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3FB7-77F6-43CB-8EF6-861D03236149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B5EB-A7D5-4E36-863B-262C0BAAA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97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3FB7-77F6-43CB-8EF6-861D03236149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B5EB-A7D5-4E36-863B-262C0BAAA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12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3FB7-77F6-43CB-8EF6-861D03236149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B5EB-A7D5-4E36-863B-262C0BAAA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8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3FB7-77F6-43CB-8EF6-861D03236149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B5EB-A7D5-4E36-863B-262C0BAAA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27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3FB7-77F6-43CB-8EF6-861D03236149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B5EB-A7D5-4E36-863B-262C0BAAA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83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3FB7-77F6-43CB-8EF6-861D03236149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B5EB-A7D5-4E36-863B-262C0BAAA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2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83FB7-77F6-43CB-8EF6-861D03236149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B5EB-A7D5-4E36-863B-262C0BAAA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1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4" t="1313" r="5931" b="1"/>
          <a:stretch/>
        </p:blipFill>
        <p:spPr>
          <a:xfrm>
            <a:off x="0" y="1"/>
            <a:ext cx="9144000" cy="688538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899592" y="1556792"/>
            <a:ext cx="7344816" cy="14401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115616" y="1700808"/>
            <a:ext cx="6912768" cy="115212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47664" y="1969952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rgbClr val="FF7C80"/>
                </a:solidFill>
                <a:latin typeface="DX한가람B" pitchFamily="18" charset="-127"/>
                <a:ea typeface="DX한가람B" pitchFamily="18" charset="-127"/>
              </a:rPr>
              <a:t>양파 고등부 </a:t>
            </a:r>
            <a:r>
              <a:rPr lang="en-US" altLang="ko-KR" sz="3600" b="1" dirty="0" smtClean="0">
                <a:solidFill>
                  <a:srgbClr val="FF7C80"/>
                </a:solidFill>
                <a:latin typeface="DX한가람B" pitchFamily="18" charset="-127"/>
                <a:ea typeface="DX한가람B" pitchFamily="18" charset="-127"/>
              </a:rPr>
              <a:t>1</a:t>
            </a:r>
            <a:r>
              <a:rPr lang="ko-KR" altLang="en-US" sz="3600" b="1" dirty="0" smtClean="0">
                <a:solidFill>
                  <a:srgbClr val="FF7C80"/>
                </a:solidFill>
                <a:latin typeface="DX한가람B" pitchFamily="18" charset="-127"/>
                <a:ea typeface="DX한가람B" pitchFamily="18" charset="-127"/>
              </a:rPr>
              <a:t>학년</a:t>
            </a:r>
            <a:r>
              <a:rPr lang="en-US" altLang="ko-KR" sz="3600" b="1" dirty="0" smtClean="0">
                <a:solidFill>
                  <a:srgbClr val="FF7C80"/>
                </a:solidFill>
                <a:latin typeface="DX한가람B" pitchFamily="18" charset="-127"/>
                <a:ea typeface="DX한가람B" pitchFamily="18" charset="-127"/>
              </a:rPr>
              <a:t> </a:t>
            </a:r>
            <a:r>
              <a:rPr lang="ko-KR" altLang="en-US" sz="3600" b="1" dirty="0" smtClean="0">
                <a:solidFill>
                  <a:srgbClr val="FF7C80"/>
                </a:solidFill>
                <a:latin typeface="DX한가람B" pitchFamily="18" charset="-127"/>
                <a:ea typeface="DX한가람B" pitchFamily="18" charset="-127"/>
              </a:rPr>
              <a:t>야외예배</a:t>
            </a:r>
            <a:r>
              <a:rPr lang="en-US" altLang="ko-KR" sz="3600" b="1" dirty="0" smtClean="0">
                <a:solidFill>
                  <a:srgbClr val="FF7C80"/>
                </a:solidFill>
                <a:latin typeface="DX한가람B" pitchFamily="18" charset="-127"/>
                <a:ea typeface="DX한가람B" pitchFamily="18" charset="-127"/>
              </a:rPr>
              <a:t>!!</a:t>
            </a:r>
            <a:endParaRPr lang="en-US" altLang="ko-KR" sz="3600" b="1" dirty="0" smtClean="0">
              <a:solidFill>
                <a:srgbClr val="FF7C80"/>
              </a:solidFill>
              <a:latin typeface="DX한가람B" pitchFamily="18" charset="-127"/>
              <a:ea typeface="DX한가람B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79612" y="4188744"/>
            <a:ext cx="6984776" cy="78322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51620" y="4397115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FF7C80"/>
                </a:solidFill>
                <a:latin typeface="DX한가람B" pitchFamily="18" charset="-127"/>
                <a:ea typeface="DX한가람B" pitchFamily="18" charset="-127"/>
              </a:rPr>
              <a:t>2017.05.07 </a:t>
            </a:r>
            <a:r>
              <a:rPr lang="ko-KR" altLang="en-US" sz="2000" b="1" dirty="0" smtClean="0">
                <a:solidFill>
                  <a:srgbClr val="FF7C80"/>
                </a:solidFill>
                <a:latin typeface="DX한가람B" pitchFamily="18" charset="-127"/>
                <a:ea typeface="DX한가람B" pitchFamily="18" charset="-127"/>
              </a:rPr>
              <a:t>야외예배  및 친목 활동 계획</a:t>
            </a:r>
            <a:endParaRPr lang="en-US" altLang="ko-KR" sz="2000" b="1" dirty="0" smtClean="0">
              <a:solidFill>
                <a:srgbClr val="FF7C80"/>
              </a:solidFill>
              <a:latin typeface="DX한가람B" pitchFamily="18" charset="-127"/>
              <a:ea typeface="DX한가람B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6596390"/>
            <a:ext cx="20794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ⓒ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2017.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섦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all rights reserved.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79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4" t="1313" r="5931" b="1"/>
          <a:stretch/>
        </p:blipFill>
        <p:spPr>
          <a:xfrm>
            <a:off x="0" y="1"/>
            <a:ext cx="9144000" cy="688538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9144000" cy="6885383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323528" y="1412776"/>
            <a:ext cx="8496944" cy="5184576"/>
          </a:xfrm>
          <a:prstGeom prst="roundRect">
            <a:avLst>
              <a:gd name="adj" fmla="val 10756"/>
            </a:avLst>
          </a:prstGeom>
          <a:solidFill>
            <a:schemeClr val="accent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33536" y="381370"/>
            <a:ext cx="8486936" cy="760439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795" r="80540">
                        <a14:foregroundMark x1="28551" y1="54299" x2="36861" y2="55656"/>
                        <a14:backgroundMark x1="20881" y1="56448" x2="28551" y2="67986"/>
                        <a14:backgroundMark x1="55114" y1="86765" x2="57173" y2="822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247" r="14408"/>
          <a:stretch/>
        </p:blipFill>
        <p:spPr>
          <a:xfrm rot="8839530">
            <a:off x="-50988" y="-85846"/>
            <a:ext cx="1839074" cy="15524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7017" y="499979"/>
            <a:ext cx="562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7C80"/>
                </a:solidFill>
                <a:latin typeface="DX한가람B" pitchFamily="18" charset="-127"/>
                <a:ea typeface="DX한가람B" pitchFamily="18" charset="-127"/>
              </a:rPr>
              <a:t>4. </a:t>
            </a:r>
            <a:r>
              <a:rPr lang="ko-KR" altLang="en-US" sz="2800" b="1" dirty="0" smtClean="0">
                <a:solidFill>
                  <a:srgbClr val="FF7C80"/>
                </a:solidFill>
                <a:latin typeface="DX한가람B" pitchFamily="18" charset="-127"/>
                <a:ea typeface="DX한가람B" pitchFamily="18" charset="-127"/>
              </a:rPr>
              <a:t>고려중인 게임들</a:t>
            </a:r>
            <a:endParaRPr lang="ko-KR" altLang="en-US" sz="2800" b="1" dirty="0">
              <a:solidFill>
                <a:srgbClr val="FF7C80"/>
              </a:solidFill>
              <a:latin typeface="DX한가람B" pitchFamily="18" charset="-127"/>
              <a:ea typeface="DX한가람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1628800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4.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신문에서 글자 오려 맞추기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성경 구절을 제시한 후 나누어준 신문지에 글자를 찾아 문장을 가장 먼저 만드는 팀이 승리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(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신문지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가위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풀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필요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)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5.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포스트 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잇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붙이기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각 사람마다 포스트 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잇에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가장 버리고 싶은 죄를 쓰고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다른 팀에게 붙이기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가장 적은 팀이 승리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6.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신발 날리기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-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일정 거리 떨어진 바구니에 신발을 날려서 많이 넣는 팀이 승리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DX한가람B" pitchFamily="18" charset="-127"/>
              <a:ea typeface="DX한가람B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DX한가람B" pitchFamily="18" charset="-127"/>
              <a:ea typeface="DX한가람B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596390"/>
            <a:ext cx="20794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ⓒ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2017.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섦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all rights reserved.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17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4" t="1313" r="5931" b="1"/>
          <a:stretch/>
        </p:blipFill>
        <p:spPr>
          <a:xfrm>
            <a:off x="0" y="1"/>
            <a:ext cx="9144000" cy="688538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9144000" cy="6885383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323528" y="1412776"/>
            <a:ext cx="8496944" cy="5184576"/>
          </a:xfrm>
          <a:prstGeom prst="roundRect">
            <a:avLst>
              <a:gd name="adj" fmla="val 10756"/>
            </a:avLst>
          </a:prstGeom>
          <a:solidFill>
            <a:schemeClr val="accent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33536" y="381370"/>
            <a:ext cx="8486936" cy="760439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795" r="80540">
                        <a14:foregroundMark x1="28551" y1="54299" x2="36861" y2="55656"/>
                        <a14:backgroundMark x1="20881" y1="56448" x2="28551" y2="67986"/>
                        <a14:backgroundMark x1="55114" y1="86765" x2="57173" y2="822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247" r="14408"/>
          <a:stretch/>
        </p:blipFill>
        <p:spPr>
          <a:xfrm rot="8839530">
            <a:off x="-50988" y="-85846"/>
            <a:ext cx="1839074" cy="15524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7017" y="499979"/>
            <a:ext cx="562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7C80"/>
                </a:solidFill>
                <a:latin typeface="DX한가람B" pitchFamily="18" charset="-127"/>
                <a:ea typeface="DX한가람B" pitchFamily="18" charset="-127"/>
              </a:rPr>
              <a:t>4. </a:t>
            </a:r>
            <a:r>
              <a:rPr lang="ko-KR" altLang="en-US" sz="2800" b="1" dirty="0" smtClean="0">
                <a:solidFill>
                  <a:srgbClr val="FF7C80"/>
                </a:solidFill>
                <a:latin typeface="DX한가람B" pitchFamily="18" charset="-127"/>
                <a:ea typeface="DX한가람B" pitchFamily="18" charset="-127"/>
              </a:rPr>
              <a:t>고려중인 게임들</a:t>
            </a:r>
            <a:endParaRPr lang="ko-KR" altLang="en-US" sz="2800" b="1" dirty="0">
              <a:solidFill>
                <a:srgbClr val="FF7C80"/>
              </a:solidFill>
              <a:latin typeface="DX한가람B" pitchFamily="18" charset="-127"/>
              <a:ea typeface="DX한가람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1628800"/>
            <a:ext cx="79208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7.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단체 줄넘기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단체로 줄넘기를 해 횟수가 가장 많은 팀이 승리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(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줄 필요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)</a:t>
            </a:r>
          </a:p>
          <a:p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8.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물 옮기기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일정 거리 떨어진 장소에 물통과 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빈통을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떨어 트려 놓은 후 각 조별로 주어진 도구로 제한 시간 이내에 많은 양의 물을 옮긴 팀이 승리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9.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자기소개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-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각자 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세가지의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본인을 소개할 키워드를 선정해 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포스트잇에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작성후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몸에 붙이고 그 키워드들을 통해 자기 소개하기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.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DX한가람B" pitchFamily="18" charset="-127"/>
              <a:ea typeface="DX한가람B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DX한가람B" pitchFamily="18" charset="-127"/>
              <a:ea typeface="DX한가람B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596390"/>
            <a:ext cx="20794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ⓒ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2017.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섦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all rights reserved.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8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4" t="1313" r="5931" b="1"/>
          <a:stretch/>
        </p:blipFill>
        <p:spPr>
          <a:xfrm>
            <a:off x="0" y="1"/>
            <a:ext cx="9144000" cy="688538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9144000" cy="6885383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323528" y="1412776"/>
            <a:ext cx="8496944" cy="5184576"/>
          </a:xfrm>
          <a:prstGeom prst="roundRect">
            <a:avLst>
              <a:gd name="adj" fmla="val 10756"/>
            </a:avLst>
          </a:prstGeom>
          <a:solidFill>
            <a:schemeClr val="accent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33536" y="381370"/>
            <a:ext cx="8486936" cy="760439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795" r="80540">
                        <a14:foregroundMark x1="28551" y1="54299" x2="36861" y2="55656"/>
                        <a14:backgroundMark x1="20881" y1="56448" x2="28551" y2="67986"/>
                        <a14:backgroundMark x1="55114" y1="86765" x2="57173" y2="822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247" r="14408"/>
          <a:stretch/>
        </p:blipFill>
        <p:spPr>
          <a:xfrm rot="8839530">
            <a:off x="-50988" y="-85846"/>
            <a:ext cx="1839074" cy="15524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7017" y="499979"/>
            <a:ext cx="562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7C80"/>
                </a:solidFill>
                <a:latin typeface="DX한가람B" pitchFamily="18" charset="-127"/>
                <a:ea typeface="DX한가람B" pitchFamily="18" charset="-127"/>
              </a:rPr>
              <a:t>4. </a:t>
            </a:r>
            <a:r>
              <a:rPr lang="ko-KR" altLang="en-US" sz="2800" b="1" dirty="0" smtClean="0">
                <a:solidFill>
                  <a:srgbClr val="FF7C80"/>
                </a:solidFill>
                <a:latin typeface="DX한가람B" pitchFamily="18" charset="-127"/>
                <a:ea typeface="DX한가람B" pitchFamily="18" charset="-127"/>
              </a:rPr>
              <a:t>고려중인 게임들</a:t>
            </a:r>
            <a:endParaRPr lang="ko-KR" altLang="en-US" sz="2800" b="1" dirty="0">
              <a:solidFill>
                <a:srgbClr val="FF7C80"/>
              </a:solidFill>
              <a:latin typeface="DX한가람B" pitchFamily="18" charset="-127"/>
              <a:ea typeface="DX한가람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0176" y="1840239"/>
            <a:ext cx="46085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자기소개 가이드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안녕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?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나는 김하나야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나는 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과목중에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화학을 가장 좋아하고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화학을 공부해 향수를 만드는 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조향사가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되는게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꿈이야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노래도 좋아하는데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언제 어디서 무엇을 하든 노래를 많이 들어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!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찬양은 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아니구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…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부르는 것도 좋아하니까 노래방 갈 때 나 꼭 데려가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!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또 요리하는 것도 좋아해서 주말이면 항상 요리를 해서 먹곤 해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…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시간이 없어서 자주는 못하지만 내가 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먹고싶은대로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정성을 다해 내가 먹을 때 기분이 제일 좋아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!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0" y="6596390"/>
            <a:ext cx="20794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ⓒ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2017.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섦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all rights reserved.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41" y="2022313"/>
            <a:ext cx="3380976" cy="320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3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4" t="1313" r="5931" b="1"/>
          <a:stretch/>
        </p:blipFill>
        <p:spPr>
          <a:xfrm>
            <a:off x="0" y="1"/>
            <a:ext cx="9144000" cy="688538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54120" y="2657862"/>
            <a:ext cx="504056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끝</a:t>
            </a:r>
            <a:r>
              <a:rPr lang="en-US" altLang="ko-KR" sz="1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!</a:t>
            </a:r>
            <a:endParaRPr lang="ko-KR" altLang="en-US" sz="13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96390"/>
            <a:ext cx="20794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ⓒ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2017.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섦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all rights reserved.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4" t="1313" r="5931" b="1"/>
          <a:stretch/>
        </p:blipFill>
        <p:spPr>
          <a:xfrm>
            <a:off x="0" y="1"/>
            <a:ext cx="9144000" cy="688538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9144000" cy="6885383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323528" y="1412776"/>
            <a:ext cx="8496944" cy="5184576"/>
          </a:xfrm>
          <a:prstGeom prst="roundRect">
            <a:avLst>
              <a:gd name="adj" fmla="val 10756"/>
            </a:avLst>
          </a:prstGeom>
          <a:solidFill>
            <a:schemeClr val="accent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33536" y="381370"/>
            <a:ext cx="8486936" cy="760439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795" r="80540">
                        <a14:foregroundMark x1="28551" y1="54299" x2="36861" y2="55656"/>
                        <a14:backgroundMark x1="20881" y1="56448" x2="28551" y2="67986"/>
                        <a14:backgroundMark x1="55114" y1="86765" x2="57173" y2="822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247" r="14408"/>
          <a:stretch/>
        </p:blipFill>
        <p:spPr>
          <a:xfrm rot="8839530">
            <a:off x="-50988" y="-85846"/>
            <a:ext cx="1839074" cy="15524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7017" y="499979"/>
            <a:ext cx="562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7C80"/>
                </a:solidFill>
                <a:latin typeface="DX한가람B" pitchFamily="18" charset="-127"/>
                <a:ea typeface="DX한가람B" pitchFamily="18" charset="-127"/>
              </a:rPr>
              <a:t>1. </a:t>
            </a:r>
            <a:r>
              <a:rPr lang="ko-KR" altLang="en-US" sz="2800" b="1" dirty="0" smtClean="0">
                <a:solidFill>
                  <a:srgbClr val="FF7C80"/>
                </a:solidFill>
                <a:latin typeface="DX한가람B" pitchFamily="18" charset="-127"/>
                <a:ea typeface="DX한가람B" pitchFamily="18" charset="-127"/>
              </a:rPr>
              <a:t>개요</a:t>
            </a:r>
            <a:endParaRPr lang="ko-KR" altLang="en-US" sz="2800" b="1" dirty="0">
              <a:solidFill>
                <a:srgbClr val="FF7C80"/>
              </a:solidFill>
              <a:latin typeface="DX한가람B" pitchFamily="18" charset="-127"/>
              <a:ea typeface="DX한가람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1628800"/>
            <a:ext cx="792088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3000" b="1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1. </a:t>
            </a:r>
            <a:r>
              <a:rPr lang="ko-KR" altLang="ko-KR" sz="3000" b="1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목적</a:t>
            </a:r>
            <a:r>
              <a:rPr lang="en-US" altLang="ko-KR" sz="3000" b="1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: </a:t>
            </a:r>
            <a:endParaRPr lang="ko-KR" altLang="ko-KR" sz="30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lvl="0"/>
            <a:endParaRPr lang="en-US" altLang="ko-KR" sz="30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lvl="0"/>
            <a:r>
              <a:rPr lang="en-US" altLang="ko-KR" sz="28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- </a:t>
            </a:r>
            <a:r>
              <a:rPr lang="ko-KR" altLang="ko-KR" sz="28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양재 </a:t>
            </a:r>
            <a:r>
              <a:rPr lang="ko-KR" altLang="ko-KR" sz="2800" dirty="0" err="1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온누리</a:t>
            </a:r>
            <a:r>
              <a:rPr lang="ko-KR" altLang="ko-KR" sz="28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고등부 고</a:t>
            </a:r>
            <a:r>
              <a:rPr lang="en-US" altLang="ko-KR" sz="28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1 </a:t>
            </a:r>
            <a:r>
              <a:rPr lang="ko-KR" altLang="ko-KR" sz="28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공동체 안에서 학생 간</a:t>
            </a:r>
            <a:r>
              <a:rPr lang="en-US" altLang="ko-KR" sz="28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, </a:t>
            </a:r>
            <a:r>
              <a:rPr lang="ko-KR" altLang="ko-KR" sz="28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교사</a:t>
            </a:r>
            <a:r>
              <a:rPr lang="en-US" altLang="ko-KR" sz="28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-</a:t>
            </a:r>
            <a:r>
              <a:rPr lang="ko-KR" altLang="ko-KR" sz="28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학생 간의 친목 </a:t>
            </a:r>
            <a:r>
              <a:rPr lang="ko-KR" altLang="ko-KR" sz="28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도모</a:t>
            </a:r>
            <a:endParaRPr lang="en-US" altLang="ko-KR" sz="28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marL="285750" lvl="0" indent="-285750">
              <a:buFontTx/>
              <a:buChar char="-"/>
            </a:pPr>
            <a:endParaRPr lang="ko-KR" altLang="ko-KR" sz="30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lvl="0"/>
            <a:r>
              <a:rPr lang="en-US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- </a:t>
            </a:r>
            <a:r>
              <a:rPr lang="ko-KR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중간고사로 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인한 스트레스 해소 및 체력 보강</a:t>
            </a:r>
          </a:p>
          <a:p>
            <a:pPr lvl="0"/>
            <a:endParaRPr lang="en-US" altLang="ko-KR" sz="3000" b="1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lvl="0"/>
            <a:r>
              <a:rPr lang="en-US" altLang="ko-KR" sz="3000" b="1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2.</a:t>
            </a:r>
            <a:r>
              <a:rPr lang="ko-KR" altLang="ko-KR" sz="3000" b="1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일시</a:t>
            </a:r>
            <a:r>
              <a:rPr lang="en-US" altLang="ko-KR" sz="3000" b="1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:</a:t>
            </a:r>
            <a:r>
              <a:rPr lang="en-US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2017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년</a:t>
            </a:r>
            <a:r>
              <a:rPr lang="en-US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05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월</a:t>
            </a:r>
            <a:r>
              <a:rPr lang="en-US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07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일</a:t>
            </a:r>
            <a:r>
              <a:rPr lang="en-US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(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주일</a:t>
            </a:r>
            <a:r>
              <a:rPr lang="en-US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) 09:00~12:00 </a:t>
            </a:r>
            <a:endParaRPr lang="ko-KR" altLang="ko-KR" sz="30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lvl="0"/>
            <a:endParaRPr lang="en-US" altLang="ko-KR" sz="3000" b="1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lvl="0"/>
            <a:r>
              <a:rPr lang="en-US" altLang="ko-KR" sz="3000" b="1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3.</a:t>
            </a:r>
            <a:r>
              <a:rPr lang="ko-KR" altLang="ko-KR" sz="3000" b="1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장소</a:t>
            </a:r>
            <a:r>
              <a:rPr lang="en-US" altLang="ko-KR" sz="3000" b="1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:</a:t>
            </a:r>
            <a:r>
              <a:rPr lang="en-US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ko-KR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양재 시민의 숲</a:t>
            </a:r>
          </a:p>
          <a:p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DX한가람B" pitchFamily="18" charset="-127"/>
              <a:ea typeface="DX한가람B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DX한가람B" pitchFamily="18" charset="-127"/>
              <a:ea typeface="DX한가람B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596390"/>
            <a:ext cx="20794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ⓒ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2017.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섦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all rights reserved.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53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4" t="1313" r="5931" b="1"/>
          <a:stretch/>
        </p:blipFill>
        <p:spPr>
          <a:xfrm>
            <a:off x="0" y="1"/>
            <a:ext cx="9144000" cy="688538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9144000" cy="6885383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323528" y="1412776"/>
            <a:ext cx="8496944" cy="5184576"/>
          </a:xfrm>
          <a:prstGeom prst="roundRect">
            <a:avLst>
              <a:gd name="adj" fmla="val 10756"/>
            </a:avLst>
          </a:prstGeom>
          <a:solidFill>
            <a:schemeClr val="accent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33536" y="381370"/>
            <a:ext cx="8486936" cy="760439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795" r="80540">
                        <a14:foregroundMark x1="28551" y1="54299" x2="36861" y2="55656"/>
                        <a14:backgroundMark x1="20881" y1="56448" x2="28551" y2="67986"/>
                        <a14:backgroundMark x1="55114" y1="86765" x2="57173" y2="822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247" r="14408"/>
          <a:stretch/>
        </p:blipFill>
        <p:spPr>
          <a:xfrm rot="8839530">
            <a:off x="-50988" y="-85846"/>
            <a:ext cx="1839074" cy="15524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7017" y="499979"/>
            <a:ext cx="562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7C80"/>
                </a:solidFill>
                <a:latin typeface="DX한가람B" pitchFamily="18" charset="-127"/>
                <a:ea typeface="DX한가람B" pitchFamily="18" charset="-127"/>
              </a:rPr>
              <a:t>2. </a:t>
            </a:r>
            <a:r>
              <a:rPr lang="ko-KR" altLang="en-US" sz="2800" b="1" dirty="0" smtClean="0">
                <a:solidFill>
                  <a:srgbClr val="FF7C80"/>
                </a:solidFill>
                <a:latin typeface="DX한가람B" pitchFamily="18" charset="-127"/>
                <a:ea typeface="DX한가람B" pitchFamily="18" charset="-127"/>
              </a:rPr>
              <a:t>일</a:t>
            </a:r>
            <a:r>
              <a:rPr lang="ko-KR" altLang="en-US" sz="2800" b="1" dirty="0">
                <a:solidFill>
                  <a:srgbClr val="FF7C80"/>
                </a:solidFill>
                <a:latin typeface="DX한가람B" pitchFamily="18" charset="-127"/>
                <a:ea typeface="DX한가람B" pitchFamily="18" charset="-127"/>
              </a:rPr>
              <a:t>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1628800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DX한가람B" pitchFamily="18" charset="-127"/>
              <a:ea typeface="DX한가람B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DX한가람B" pitchFamily="18" charset="-127"/>
              <a:ea typeface="DX한가람B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DX한가람B" pitchFamily="18" charset="-127"/>
              <a:ea typeface="DX한가람B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596390"/>
            <a:ext cx="20794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ⓒ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2017.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섦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all rights reserved.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19024"/>
              </p:ext>
            </p:extLst>
          </p:nvPr>
        </p:nvGraphicFramePr>
        <p:xfrm>
          <a:off x="575556" y="1840239"/>
          <a:ext cx="7992887" cy="46105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769"/>
                <a:gridCol w="477891"/>
                <a:gridCol w="2097358"/>
                <a:gridCol w="3274985"/>
                <a:gridCol w="917884"/>
              </a:tblGrid>
              <a:tr h="3780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시간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1훈하얀고양이 R" panose="02020603020101020101" pitchFamily="18" charset="-127"/>
                        <a:ea typeface="1훈하얀고양이 R" panose="02020603020101020101" pitchFamily="18" charset="-127"/>
                        <a:cs typeface="한컴바탕"/>
                      </a:endParaRPr>
                    </a:p>
                  </a:txBody>
                  <a:tcPr marL="68580" marR="68580" marT="0" marB="0">
                    <a:solidFill>
                      <a:srgbClr val="FF3399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TR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1훈하얀고양이 R" panose="02020603020101020101" pitchFamily="18" charset="-127"/>
                        <a:ea typeface="1훈하얀고양이 R" panose="02020603020101020101" pitchFamily="18" charset="-127"/>
                        <a:cs typeface="한컴바탕"/>
                      </a:endParaRPr>
                    </a:p>
                  </a:txBody>
                  <a:tcPr marL="68580" marR="68580" marT="0" marB="0">
                    <a:solidFill>
                      <a:srgbClr val="FF3399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프로그램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1훈하얀고양이 R" panose="02020603020101020101" pitchFamily="18" charset="-127"/>
                        <a:ea typeface="1훈하얀고양이 R" panose="02020603020101020101" pitchFamily="18" charset="-127"/>
                        <a:cs typeface="한컴바탕"/>
                      </a:endParaRPr>
                    </a:p>
                  </a:txBody>
                  <a:tcPr marL="68580" marR="68580" marT="0" marB="0">
                    <a:solidFill>
                      <a:srgbClr val="FF3399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내용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1훈하얀고양이 R" panose="02020603020101020101" pitchFamily="18" charset="-127"/>
                        <a:ea typeface="1훈하얀고양이 R" panose="02020603020101020101" pitchFamily="18" charset="-127"/>
                        <a:cs typeface="한컴바탕"/>
                      </a:endParaRPr>
                    </a:p>
                  </a:txBody>
                  <a:tcPr marL="68580" marR="68580" marT="0" marB="0">
                    <a:solidFill>
                      <a:srgbClr val="FF3399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비고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1훈하얀고양이 R" panose="02020603020101020101" pitchFamily="18" charset="-127"/>
                        <a:ea typeface="1훈하얀고양이 R" panose="02020603020101020101" pitchFamily="18" charset="-127"/>
                        <a:cs typeface="한컴바탕"/>
                      </a:endParaRPr>
                    </a:p>
                  </a:txBody>
                  <a:tcPr marL="68580" marR="68580" marT="0" marB="0">
                    <a:solidFill>
                      <a:srgbClr val="FF3399">
                        <a:alpha val="12000"/>
                      </a:srgbClr>
                    </a:solidFill>
                  </a:tcPr>
                </a:tc>
              </a:tr>
              <a:tr h="8181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09:00~09:30</a:t>
                      </a:r>
                      <a:endParaRPr lang="ko-KR" sz="1800" kern="100" dirty="0">
                        <a:solidFill>
                          <a:srgbClr val="000000"/>
                        </a:solidFill>
                        <a:effectLst/>
                        <a:latin typeface="1훈하얀고양이 R" panose="02020603020101020101" pitchFamily="18" charset="-127"/>
                        <a:ea typeface="1훈하얀고양이 R" panose="02020603020101020101" pitchFamily="18" charset="-127"/>
                        <a:cs typeface="한컴바탕"/>
                      </a:endParaRPr>
                    </a:p>
                  </a:txBody>
                  <a:tcPr marL="68580" marR="68580" marT="0" marB="0">
                    <a:solidFill>
                      <a:srgbClr val="FF3399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30</a:t>
                      </a:r>
                      <a:r>
                        <a:rPr lang="ko-KR" sz="2000" kern="100" dirty="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’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1훈하얀고양이 R" panose="02020603020101020101" pitchFamily="18" charset="-127"/>
                        <a:ea typeface="1훈하얀고양이 R" panose="02020603020101020101" pitchFamily="18" charset="-127"/>
                        <a:cs typeface="한컴바탕"/>
                      </a:endParaRPr>
                    </a:p>
                  </a:txBody>
                  <a:tcPr marL="68580" marR="68580" marT="0" marB="0">
                    <a:solidFill>
                      <a:srgbClr val="FF3399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주일예배</a:t>
                      </a:r>
                      <a:r>
                        <a:rPr lang="en-US" sz="2000" kern="100" dirty="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(</a:t>
                      </a:r>
                      <a:r>
                        <a:rPr lang="ko-KR" sz="2000" kern="100" dirty="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야외</a:t>
                      </a:r>
                      <a:r>
                        <a:rPr lang="en-US" sz="2000" kern="100" dirty="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1훈하얀고양이 R" panose="02020603020101020101" pitchFamily="18" charset="-127"/>
                        <a:ea typeface="1훈하얀고양이 R" panose="02020603020101020101" pitchFamily="18" charset="-127"/>
                        <a:cs typeface="한컴바탕"/>
                      </a:endParaRPr>
                    </a:p>
                  </a:txBody>
                  <a:tcPr marL="68580" marR="68580" marT="0" marB="0">
                    <a:solidFill>
                      <a:srgbClr val="FF3399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찬양 및 설교</a:t>
                      </a:r>
                      <a:r>
                        <a:rPr lang="en-US" sz="2000" kern="10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 (</a:t>
                      </a:r>
                      <a:r>
                        <a:rPr lang="ko-KR" sz="2000" kern="10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인도</a:t>
                      </a:r>
                      <a:r>
                        <a:rPr lang="en-US" sz="2000" kern="10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: </a:t>
                      </a:r>
                      <a:r>
                        <a:rPr lang="ko-KR" sz="2000" kern="10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김도윤 목사</a:t>
                      </a:r>
                      <a:r>
                        <a:rPr lang="en-US" sz="2000" kern="10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)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1훈하얀고양이 R" panose="02020603020101020101" pitchFamily="18" charset="-127"/>
                        <a:ea typeface="1훈하얀고양이 R" panose="02020603020101020101" pitchFamily="18" charset="-127"/>
                        <a:cs typeface="한컴바탕"/>
                      </a:endParaRPr>
                    </a:p>
                  </a:txBody>
                  <a:tcPr marL="68580" marR="68580" marT="0" marB="0">
                    <a:solidFill>
                      <a:srgbClr val="FF3399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 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1훈하얀고양이 R" panose="02020603020101020101" pitchFamily="18" charset="-127"/>
                        <a:ea typeface="1훈하얀고양이 R" panose="02020603020101020101" pitchFamily="18" charset="-127"/>
                        <a:cs typeface="한컴바탕"/>
                      </a:endParaRPr>
                    </a:p>
                  </a:txBody>
                  <a:tcPr marL="68580" marR="68580" marT="0" marB="0">
                    <a:solidFill>
                      <a:srgbClr val="FF3399">
                        <a:alpha val="12000"/>
                      </a:srgbClr>
                    </a:solidFill>
                  </a:tcPr>
                </a:tc>
              </a:tr>
              <a:tr h="8181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09:30~10:00</a:t>
                      </a:r>
                      <a:endParaRPr lang="ko-KR" sz="1800" kern="100" dirty="0">
                        <a:solidFill>
                          <a:srgbClr val="000000"/>
                        </a:solidFill>
                        <a:effectLst/>
                        <a:latin typeface="1훈하얀고양이 R" panose="02020603020101020101" pitchFamily="18" charset="-127"/>
                        <a:ea typeface="1훈하얀고양이 R" panose="02020603020101020101" pitchFamily="18" charset="-127"/>
                        <a:cs typeface="한컴바탕"/>
                      </a:endParaRPr>
                    </a:p>
                  </a:txBody>
                  <a:tcPr marL="68580" marR="68580" marT="0" marB="0">
                    <a:solidFill>
                      <a:srgbClr val="FF3399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30</a:t>
                      </a:r>
                      <a:r>
                        <a:rPr lang="ko-KR" sz="2000" kern="10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’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1훈하얀고양이 R" panose="02020603020101020101" pitchFamily="18" charset="-127"/>
                        <a:ea typeface="1훈하얀고양이 R" panose="02020603020101020101" pitchFamily="18" charset="-127"/>
                        <a:cs typeface="한컴바탕"/>
                      </a:endParaRPr>
                    </a:p>
                  </a:txBody>
                  <a:tcPr marL="68580" marR="68580" marT="0" marB="0">
                    <a:solidFill>
                      <a:srgbClr val="FF3399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 err="1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조편성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1훈하얀고양이 R" panose="02020603020101020101" pitchFamily="18" charset="-127"/>
                        <a:ea typeface="1훈하얀고양이 R" panose="02020603020101020101" pitchFamily="18" charset="-127"/>
                        <a:cs typeface="한컴바탕"/>
                      </a:endParaRPr>
                    </a:p>
                  </a:txBody>
                  <a:tcPr marL="68580" marR="68580" marT="0" marB="0">
                    <a:solidFill>
                      <a:srgbClr val="FF3399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Ice break </a:t>
                      </a:r>
                      <a:r>
                        <a:rPr lang="ko-KR" sz="2000" kern="100" dirty="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및</a:t>
                      </a:r>
                      <a:r>
                        <a:rPr lang="en-US" sz="2000" kern="100" dirty="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 Team building </a:t>
                      </a:r>
                      <a:r>
                        <a:rPr lang="ko-KR" sz="2000" kern="100" dirty="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진행</a:t>
                      </a:r>
                    </a:p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 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1훈하얀고양이 R" panose="02020603020101020101" pitchFamily="18" charset="-127"/>
                        <a:ea typeface="1훈하얀고양이 R" panose="02020603020101020101" pitchFamily="18" charset="-127"/>
                        <a:cs typeface="한컴바탕"/>
                      </a:endParaRPr>
                    </a:p>
                  </a:txBody>
                  <a:tcPr marL="68580" marR="68580" marT="0" marB="0">
                    <a:solidFill>
                      <a:srgbClr val="FF3399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 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1훈하얀고양이 R" panose="02020603020101020101" pitchFamily="18" charset="-127"/>
                        <a:ea typeface="1훈하얀고양이 R" panose="02020603020101020101" pitchFamily="18" charset="-127"/>
                        <a:cs typeface="한컴바탕"/>
                      </a:endParaRPr>
                    </a:p>
                  </a:txBody>
                  <a:tcPr marL="68580" marR="68580" marT="0" marB="0">
                    <a:solidFill>
                      <a:srgbClr val="FF3399">
                        <a:alpha val="12000"/>
                      </a:srgbClr>
                    </a:solidFill>
                  </a:tcPr>
                </a:tc>
              </a:tr>
              <a:tr h="8181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10:00~11:20</a:t>
                      </a:r>
                      <a:endParaRPr lang="ko-KR" sz="1800" kern="100" dirty="0">
                        <a:solidFill>
                          <a:srgbClr val="000000"/>
                        </a:solidFill>
                        <a:effectLst/>
                        <a:latin typeface="1훈하얀고양이 R" panose="02020603020101020101" pitchFamily="18" charset="-127"/>
                        <a:ea typeface="1훈하얀고양이 R" panose="02020603020101020101" pitchFamily="18" charset="-127"/>
                        <a:cs typeface="한컴바탕"/>
                      </a:endParaRPr>
                    </a:p>
                  </a:txBody>
                  <a:tcPr marL="68580" marR="68580" marT="0" marB="0">
                    <a:solidFill>
                      <a:srgbClr val="FF3399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80</a:t>
                      </a:r>
                      <a:r>
                        <a:rPr lang="ko-KR" sz="2000" kern="10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’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1훈하얀고양이 R" panose="02020603020101020101" pitchFamily="18" charset="-127"/>
                        <a:ea typeface="1훈하얀고양이 R" panose="02020603020101020101" pitchFamily="18" charset="-127"/>
                        <a:cs typeface="한컴바탕"/>
                      </a:endParaRPr>
                    </a:p>
                  </a:txBody>
                  <a:tcPr marL="68580" marR="68580" marT="0" marB="0">
                    <a:solidFill>
                      <a:srgbClr val="FF3399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 err="1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레크레이션</a:t>
                      </a:r>
                      <a:r>
                        <a:rPr lang="ko-KR" sz="2000" kern="100" dirty="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 진행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1훈하얀고양이 R" panose="02020603020101020101" pitchFamily="18" charset="-127"/>
                        <a:ea typeface="1훈하얀고양이 R" panose="02020603020101020101" pitchFamily="18" charset="-127"/>
                        <a:cs typeface="한컴바탕"/>
                      </a:endParaRPr>
                    </a:p>
                  </a:txBody>
                  <a:tcPr marL="68580" marR="68580" marT="0" marB="0">
                    <a:solidFill>
                      <a:srgbClr val="FF3399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상세 내용 하기</a:t>
                      </a:r>
                      <a:r>
                        <a:rPr lang="en-US" sz="2000" kern="100" dirty="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 6</a:t>
                      </a:r>
                      <a:r>
                        <a:rPr lang="ko-KR" sz="2000" kern="100" dirty="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번 항목 참조</a:t>
                      </a:r>
                      <a:r>
                        <a:rPr lang="en-US" sz="2000" kern="100" dirty="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 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1훈하얀고양이 R" panose="02020603020101020101" pitchFamily="18" charset="-127"/>
                        <a:ea typeface="1훈하얀고양이 R" panose="02020603020101020101" pitchFamily="18" charset="-127"/>
                        <a:cs typeface="한컴바탕"/>
                      </a:endParaRPr>
                    </a:p>
                  </a:txBody>
                  <a:tcPr marL="68580" marR="68580" marT="0" marB="0">
                    <a:solidFill>
                      <a:srgbClr val="FF3399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 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1훈하얀고양이 R" panose="02020603020101020101" pitchFamily="18" charset="-127"/>
                        <a:ea typeface="1훈하얀고양이 R" panose="02020603020101020101" pitchFamily="18" charset="-127"/>
                        <a:cs typeface="한컴바탕"/>
                      </a:endParaRPr>
                    </a:p>
                  </a:txBody>
                  <a:tcPr marL="68580" marR="68580" marT="0" marB="0">
                    <a:solidFill>
                      <a:srgbClr val="FF3399">
                        <a:alpha val="12000"/>
                      </a:srgbClr>
                    </a:solidFill>
                  </a:tcPr>
                </a:tc>
              </a:tr>
              <a:tr h="8181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11:20~11:30</a:t>
                      </a:r>
                      <a:endParaRPr lang="ko-KR" sz="1800" kern="100" dirty="0">
                        <a:solidFill>
                          <a:srgbClr val="000000"/>
                        </a:solidFill>
                        <a:effectLst/>
                        <a:latin typeface="1훈하얀고양이 R" panose="02020603020101020101" pitchFamily="18" charset="-127"/>
                        <a:ea typeface="1훈하얀고양이 R" panose="02020603020101020101" pitchFamily="18" charset="-127"/>
                        <a:cs typeface="한컴바탕"/>
                      </a:endParaRPr>
                    </a:p>
                  </a:txBody>
                  <a:tcPr marL="68580" marR="68580" marT="0" marB="0">
                    <a:solidFill>
                      <a:srgbClr val="FF3399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10</a:t>
                      </a:r>
                      <a:r>
                        <a:rPr lang="ko-KR" sz="2000" kern="10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’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1훈하얀고양이 R" panose="02020603020101020101" pitchFamily="18" charset="-127"/>
                        <a:ea typeface="1훈하얀고양이 R" panose="02020603020101020101" pitchFamily="18" charset="-127"/>
                        <a:cs typeface="한컴바탕"/>
                      </a:endParaRPr>
                    </a:p>
                  </a:txBody>
                  <a:tcPr marL="68580" marR="68580" marT="0" marB="0">
                    <a:solidFill>
                      <a:srgbClr val="FF3399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시상 및 추첨상품증정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1훈하얀고양이 R" panose="02020603020101020101" pitchFamily="18" charset="-127"/>
                        <a:ea typeface="1훈하얀고양이 R" panose="02020603020101020101" pitchFamily="18" charset="-127"/>
                        <a:cs typeface="한컴바탕"/>
                      </a:endParaRPr>
                    </a:p>
                  </a:txBody>
                  <a:tcPr marL="68580" marR="68580" marT="0" marB="0">
                    <a:solidFill>
                      <a:srgbClr val="FF3399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조별 및 개인별</a:t>
                      </a:r>
                      <a:r>
                        <a:rPr lang="en-US" sz="2000" kern="100" dirty="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, </a:t>
                      </a:r>
                      <a:r>
                        <a:rPr lang="ko-KR" sz="2000" kern="100" dirty="0" err="1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추첨권</a:t>
                      </a:r>
                      <a:r>
                        <a:rPr lang="ko-KR" sz="2000" kern="100" dirty="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 상품 준비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1훈하얀고양이 R" panose="02020603020101020101" pitchFamily="18" charset="-127"/>
                        <a:ea typeface="1훈하얀고양이 R" panose="02020603020101020101" pitchFamily="18" charset="-127"/>
                        <a:cs typeface="한컴바탕"/>
                      </a:endParaRPr>
                    </a:p>
                  </a:txBody>
                  <a:tcPr marL="68580" marR="68580" marT="0" marB="0">
                    <a:solidFill>
                      <a:srgbClr val="FF3399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 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1훈하얀고양이 R" panose="02020603020101020101" pitchFamily="18" charset="-127"/>
                        <a:ea typeface="1훈하얀고양이 R" panose="02020603020101020101" pitchFamily="18" charset="-127"/>
                        <a:cs typeface="한컴바탕"/>
                      </a:endParaRPr>
                    </a:p>
                  </a:txBody>
                  <a:tcPr marL="68580" marR="68580" marT="0" marB="0">
                    <a:solidFill>
                      <a:srgbClr val="FF3399">
                        <a:alpha val="12000"/>
                      </a:srgbClr>
                    </a:solidFill>
                  </a:tcPr>
                </a:tc>
              </a:tr>
              <a:tr h="8181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11:30~12:00</a:t>
                      </a:r>
                      <a:endParaRPr lang="ko-KR" sz="1800" kern="100" dirty="0">
                        <a:solidFill>
                          <a:srgbClr val="000000"/>
                        </a:solidFill>
                        <a:effectLst/>
                        <a:latin typeface="1훈하얀고양이 R" panose="02020603020101020101" pitchFamily="18" charset="-127"/>
                        <a:ea typeface="1훈하얀고양이 R" panose="02020603020101020101" pitchFamily="18" charset="-127"/>
                        <a:cs typeface="한컴바탕"/>
                      </a:endParaRPr>
                    </a:p>
                  </a:txBody>
                  <a:tcPr marL="68580" marR="68580" marT="0" marB="0">
                    <a:solidFill>
                      <a:srgbClr val="FF3399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30</a:t>
                      </a:r>
                      <a:r>
                        <a:rPr lang="ko-KR" sz="2000" kern="10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’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1훈하얀고양이 R" panose="02020603020101020101" pitchFamily="18" charset="-127"/>
                        <a:ea typeface="1훈하얀고양이 R" panose="02020603020101020101" pitchFamily="18" charset="-127"/>
                        <a:cs typeface="한컴바탕"/>
                      </a:endParaRPr>
                    </a:p>
                  </a:txBody>
                  <a:tcPr marL="68580" marR="68580" marT="0" marB="0">
                    <a:solidFill>
                      <a:srgbClr val="FF3399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점심식사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1훈하얀고양이 R" panose="02020603020101020101" pitchFamily="18" charset="-127"/>
                        <a:ea typeface="1훈하얀고양이 R" panose="02020603020101020101" pitchFamily="18" charset="-127"/>
                        <a:cs typeface="한컴바탕"/>
                      </a:endParaRPr>
                    </a:p>
                  </a:txBody>
                  <a:tcPr marL="68580" marR="68580" marT="0" marB="0">
                    <a:solidFill>
                      <a:srgbClr val="FF3399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식사 장소 확보 및 메뉴 주문 확인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1훈하얀고양이 R" panose="02020603020101020101" pitchFamily="18" charset="-127"/>
                        <a:ea typeface="1훈하얀고양이 R" panose="02020603020101020101" pitchFamily="18" charset="-127"/>
                        <a:cs typeface="한컴바탕"/>
                      </a:endParaRPr>
                    </a:p>
                  </a:txBody>
                  <a:tcPr marL="68580" marR="68580" marT="0" marB="0">
                    <a:solidFill>
                      <a:srgbClr val="FF3399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1훈하얀고양이 R" panose="02020603020101020101" pitchFamily="18" charset="-127"/>
                          <a:ea typeface="1훈하얀고양이 R" panose="02020603020101020101" pitchFamily="18" charset="-127"/>
                        </a:rPr>
                        <a:t> 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1훈하얀고양이 R" panose="02020603020101020101" pitchFamily="18" charset="-127"/>
                        <a:ea typeface="1훈하얀고양이 R" panose="02020603020101020101" pitchFamily="18" charset="-127"/>
                        <a:cs typeface="한컴바탕"/>
                      </a:endParaRPr>
                    </a:p>
                  </a:txBody>
                  <a:tcPr marL="68580" marR="68580" marT="0" marB="0">
                    <a:solidFill>
                      <a:srgbClr val="FF3399">
                        <a:alpha val="12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81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4" t="1313" r="5931" b="1"/>
          <a:stretch/>
        </p:blipFill>
        <p:spPr>
          <a:xfrm>
            <a:off x="0" y="1"/>
            <a:ext cx="9144000" cy="688538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9144000" cy="6885383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323528" y="1412776"/>
            <a:ext cx="8496944" cy="5184576"/>
          </a:xfrm>
          <a:prstGeom prst="roundRect">
            <a:avLst>
              <a:gd name="adj" fmla="val 10756"/>
            </a:avLst>
          </a:prstGeom>
          <a:solidFill>
            <a:schemeClr val="accent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33536" y="381370"/>
            <a:ext cx="8486936" cy="760439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795" r="80540">
                        <a14:foregroundMark x1="28551" y1="54299" x2="36861" y2="55656"/>
                        <a14:backgroundMark x1="20881" y1="56448" x2="28551" y2="67986"/>
                        <a14:backgroundMark x1="55114" y1="86765" x2="57173" y2="822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247" r="14408"/>
          <a:stretch/>
        </p:blipFill>
        <p:spPr>
          <a:xfrm rot="8839530">
            <a:off x="-50988" y="-85846"/>
            <a:ext cx="1839074" cy="15524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7017" y="499979"/>
            <a:ext cx="562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7C80"/>
                </a:solidFill>
                <a:latin typeface="DX한가람B" pitchFamily="18" charset="-127"/>
                <a:ea typeface="DX한가람B" pitchFamily="18" charset="-127"/>
              </a:rPr>
              <a:t>3. </a:t>
            </a:r>
            <a:r>
              <a:rPr lang="ko-KR" altLang="en-US" sz="2800" b="1" dirty="0" smtClean="0">
                <a:solidFill>
                  <a:srgbClr val="FF7C80"/>
                </a:solidFill>
                <a:latin typeface="DX한가람B" pitchFamily="18" charset="-127"/>
                <a:ea typeface="DX한가람B" pitchFamily="18" charset="-127"/>
              </a:rPr>
              <a:t>협의 사항 </a:t>
            </a:r>
            <a:r>
              <a:rPr lang="en-US" altLang="ko-KR" sz="2800" b="1" dirty="0" smtClean="0">
                <a:solidFill>
                  <a:srgbClr val="FF7C80"/>
                </a:solidFill>
                <a:latin typeface="DX한가람B" pitchFamily="18" charset="-127"/>
                <a:ea typeface="DX한가람B" pitchFamily="18" charset="-127"/>
              </a:rPr>
              <a:t>(1/5)</a:t>
            </a:r>
            <a:endParaRPr lang="ko-KR" altLang="en-US" sz="2800" b="1" dirty="0">
              <a:solidFill>
                <a:srgbClr val="FF7C80"/>
              </a:solidFill>
              <a:latin typeface="DX한가람B" pitchFamily="18" charset="-127"/>
              <a:ea typeface="DX한가람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1630819"/>
            <a:ext cx="792088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ko-KR" sz="3000" u="sng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장소 섭외 관련 사항</a:t>
            </a:r>
            <a:r>
              <a:rPr lang="en-US" altLang="ko-KR" sz="3000" u="sng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endParaRPr lang="en-US" altLang="ko-KR" sz="3000" u="sng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lvl="0"/>
            <a:endParaRPr lang="ko-KR" altLang="ko-KR" sz="30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lvl="0"/>
            <a:r>
              <a:rPr lang="en-US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1) </a:t>
            </a:r>
            <a:r>
              <a:rPr lang="ko-KR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장소 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섭외자 선정 및 장소 이용 가능 여부 확인</a:t>
            </a:r>
          </a:p>
          <a:p>
            <a:pPr lvl="0"/>
            <a:endParaRPr lang="en-US" altLang="ko-KR" sz="30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lvl="0"/>
            <a:r>
              <a:rPr lang="en-US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2) </a:t>
            </a:r>
            <a:r>
              <a:rPr lang="ko-KR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전체 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일정 진행 가능한 장소 물색 필요</a:t>
            </a:r>
          </a:p>
          <a:p>
            <a:pPr lvl="0"/>
            <a:endParaRPr lang="en-US" altLang="ko-KR" sz="30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lvl="0"/>
            <a:r>
              <a:rPr lang="en-US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3) </a:t>
            </a:r>
            <a:r>
              <a:rPr lang="ko-KR" altLang="ko-KR" sz="3000" dirty="0" err="1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진행팀은</a:t>
            </a:r>
            <a:r>
              <a:rPr lang="ko-KR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프로그램 시작 시간보다 일찍 와서 장소 확보 필요</a:t>
            </a:r>
          </a:p>
          <a:p>
            <a:pPr lvl="0"/>
            <a:endParaRPr lang="en-US" altLang="ko-KR" sz="30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lvl="0"/>
            <a:r>
              <a:rPr lang="en-US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4) </a:t>
            </a:r>
            <a:r>
              <a:rPr lang="ko-KR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우천시 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대처 방안 마련 필요</a:t>
            </a: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DX한가람B" pitchFamily="18" charset="-127"/>
              <a:ea typeface="DX한가람B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596390"/>
            <a:ext cx="20794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ⓒ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2017.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섦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all rights reserved.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81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4" t="1313" r="5931" b="1"/>
          <a:stretch/>
        </p:blipFill>
        <p:spPr>
          <a:xfrm>
            <a:off x="0" y="1"/>
            <a:ext cx="9144000" cy="688538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9144000" cy="6885383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323528" y="1412776"/>
            <a:ext cx="8496944" cy="5184576"/>
          </a:xfrm>
          <a:prstGeom prst="roundRect">
            <a:avLst>
              <a:gd name="adj" fmla="val 10756"/>
            </a:avLst>
          </a:prstGeom>
          <a:solidFill>
            <a:schemeClr val="accent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33536" y="381370"/>
            <a:ext cx="8486936" cy="760439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795" r="80540">
                        <a14:foregroundMark x1="28551" y1="54299" x2="36861" y2="55656"/>
                        <a14:backgroundMark x1="20881" y1="56448" x2="28551" y2="67986"/>
                        <a14:backgroundMark x1="55114" y1="86765" x2="57173" y2="822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247" r="14408"/>
          <a:stretch/>
        </p:blipFill>
        <p:spPr>
          <a:xfrm rot="8839530">
            <a:off x="-50988" y="-85846"/>
            <a:ext cx="1839074" cy="15524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7017" y="499979"/>
            <a:ext cx="562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7C80"/>
                </a:solidFill>
                <a:latin typeface="DX한가람B" pitchFamily="18" charset="-127"/>
                <a:ea typeface="DX한가람B" pitchFamily="18" charset="-127"/>
              </a:rPr>
              <a:t>3. </a:t>
            </a:r>
            <a:r>
              <a:rPr lang="ko-KR" altLang="en-US" sz="2800" b="1" dirty="0" smtClean="0">
                <a:solidFill>
                  <a:srgbClr val="FF7C80"/>
                </a:solidFill>
                <a:latin typeface="DX한가람B" pitchFamily="18" charset="-127"/>
                <a:ea typeface="DX한가람B" pitchFamily="18" charset="-127"/>
              </a:rPr>
              <a:t>협의 사항 </a:t>
            </a:r>
            <a:r>
              <a:rPr lang="en-US" altLang="ko-KR" sz="2800" b="1" dirty="0" smtClean="0">
                <a:solidFill>
                  <a:srgbClr val="FF7C80"/>
                </a:solidFill>
                <a:latin typeface="DX한가람B" pitchFamily="18" charset="-127"/>
                <a:ea typeface="DX한가람B" pitchFamily="18" charset="-127"/>
              </a:rPr>
              <a:t>(2/5)</a:t>
            </a:r>
            <a:endParaRPr lang="ko-KR" altLang="en-US" sz="2800" b="1" dirty="0">
              <a:solidFill>
                <a:srgbClr val="FF7C80"/>
              </a:solidFill>
              <a:latin typeface="DX한가람B" pitchFamily="18" charset="-127"/>
              <a:ea typeface="DX한가람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1630819"/>
            <a:ext cx="792088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ko-KR" sz="3000" u="sng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식사 관련 </a:t>
            </a:r>
            <a:r>
              <a:rPr lang="ko-KR" altLang="ko-KR" sz="3000" u="sng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사항</a:t>
            </a:r>
            <a:endParaRPr lang="en-US" altLang="ko-KR" sz="3000" u="sng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lvl="0"/>
            <a:endParaRPr lang="ko-KR" altLang="ko-KR" sz="30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lvl="0"/>
            <a:r>
              <a:rPr lang="en-US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1) </a:t>
            </a:r>
            <a:r>
              <a:rPr lang="ko-KR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식사 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메뉴 선정 및 수량 확보를 위해 참여 인원 사전 파악 필요</a:t>
            </a:r>
          </a:p>
          <a:p>
            <a:pPr lvl="0"/>
            <a:endParaRPr lang="en-US" altLang="ko-KR" sz="30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lvl="0"/>
            <a:r>
              <a:rPr lang="en-US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2) </a:t>
            </a:r>
            <a:r>
              <a:rPr lang="ko-KR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어떤 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방법으로 참여 인원 파악할 것인지 사전 협의 필요</a:t>
            </a:r>
          </a:p>
          <a:p>
            <a:pPr lvl="0"/>
            <a:endParaRPr lang="en-US" altLang="ko-KR" sz="30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lvl="0"/>
            <a:r>
              <a:rPr lang="en-US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3) </a:t>
            </a:r>
            <a:r>
              <a:rPr lang="ko-KR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식사 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주문 관련 비용 처리 및 회비</a:t>
            </a:r>
            <a:r>
              <a:rPr lang="en-US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(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고등부</a:t>
            </a:r>
            <a:r>
              <a:rPr lang="en-US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) 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측정 관련 협의 필요</a:t>
            </a:r>
          </a:p>
          <a:p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DX한가람B" pitchFamily="18" charset="-127"/>
              <a:ea typeface="DX한가람B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DX한가람B" pitchFamily="18" charset="-127"/>
              <a:ea typeface="DX한가람B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DX한가람B" pitchFamily="18" charset="-127"/>
              <a:ea typeface="DX한가람B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596390"/>
            <a:ext cx="20794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ⓒ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2017.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섦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all rights reserved.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11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4" t="1313" r="5931" b="1"/>
          <a:stretch/>
        </p:blipFill>
        <p:spPr>
          <a:xfrm>
            <a:off x="0" y="1"/>
            <a:ext cx="9144000" cy="688538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9144000" cy="6885383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323528" y="1412776"/>
            <a:ext cx="8496944" cy="5184576"/>
          </a:xfrm>
          <a:prstGeom prst="roundRect">
            <a:avLst>
              <a:gd name="adj" fmla="val 10756"/>
            </a:avLst>
          </a:prstGeom>
          <a:solidFill>
            <a:schemeClr val="accent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33536" y="381370"/>
            <a:ext cx="8486936" cy="760439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795" r="80540">
                        <a14:foregroundMark x1="28551" y1="54299" x2="36861" y2="55656"/>
                        <a14:backgroundMark x1="20881" y1="56448" x2="28551" y2="67986"/>
                        <a14:backgroundMark x1="55114" y1="86765" x2="57173" y2="822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247" r="14408"/>
          <a:stretch/>
        </p:blipFill>
        <p:spPr>
          <a:xfrm rot="8839530">
            <a:off x="-50988" y="-85846"/>
            <a:ext cx="1839074" cy="15524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7017" y="499979"/>
            <a:ext cx="562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7C80"/>
                </a:solidFill>
                <a:latin typeface="DX한가람B" pitchFamily="18" charset="-127"/>
                <a:ea typeface="DX한가람B" pitchFamily="18" charset="-127"/>
              </a:rPr>
              <a:t>3. </a:t>
            </a:r>
            <a:r>
              <a:rPr lang="ko-KR" altLang="en-US" sz="2800" b="1" dirty="0" smtClean="0">
                <a:solidFill>
                  <a:srgbClr val="FF7C80"/>
                </a:solidFill>
                <a:latin typeface="DX한가람B" pitchFamily="18" charset="-127"/>
                <a:ea typeface="DX한가람B" pitchFamily="18" charset="-127"/>
              </a:rPr>
              <a:t>협의 사항 </a:t>
            </a:r>
            <a:r>
              <a:rPr lang="en-US" altLang="ko-KR" sz="2800" b="1" dirty="0" smtClean="0">
                <a:solidFill>
                  <a:srgbClr val="FF7C80"/>
                </a:solidFill>
                <a:latin typeface="DX한가람B" pitchFamily="18" charset="-127"/>
                <a:ea typeface="DX한가람B" pitchFamily="18" charset="-127"/>
              </a:rPr>
              <a:t>(3/5)</a:t>
            </a:r>
            <a:endParaRPr lang="ko-KR" altLang="en-US" sz="2800" b="1" dirty="0">
              <a:solidFill>
                <a:srgbClr val="FF7C80"/>
              </a:solidFill>
              <a:latin typeface="DX한가람B" pitchFamily="18" charset="-127"/>
              <a:ea typeface="DX한가람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1630819"/>
            <a:ext cx="79208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ko-KR" sz="3000" u="sng" dirty="0" err="1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조편성</a:t>
            </a:r>
            <a:r>
              <a:rPr lang="ko-KR" altLang="ko-KR" sz="3000" u="sng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관련 사항</a:t>
            </a:r>
            <a:endParaRPr lang="ko-KR" altLang="ko-KR" sz="30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lvl="0"/>
            <a:r>
              <a:rPr lang="en-US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1) </a:t>
            </a:r>
            <a:r>
              <a:rPr lang="ko-KR" altLang="ko-KR" sz="3000" dirty="0" err="1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조편성</a:t>
            </a:r>
            <a:r>
              <a:rPr lang="ko-KR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관련 선생님들의 의견은 처음 보는 친구와 어색할 수 있기 때문에</a:t>
            </a:r>
            <a:r>
              <a:rPr lang="en-US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, 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반별로 </a:t>
            </a:r>
            <a:r>
              <a:rPr lang="ko-KR" altLang="ko-KR" sz="3000" dirty="0" err="1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레크레이션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진행을 희망함</a:t>
            </a:r>
            <a:r>
              <a:rPr lang="en-US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.</a:t>
            </a:r>
            <a:endParaRPr lang="ko-KR" altLang="ko-KR" sz="30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lvl="0"/>
            <a:r>
              <a:rPr lang="en-US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2) </a:t>
            </a:r>
            <a:r>
              <a:rPr lang="ko-KR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단</a:t>
            </a:r>
            <a:r>
              <a:rPr lang="en-US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, 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해당일에 반별로 참여 인원이 대등하지 않을 경우</a:t>
            </a:r>
            <a:r>
              <a:rPr lang="en-US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, 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진행이 불편할 것으로 사료됨</a:t>
            </a:r>
            <a:r>
              <a:rPr lang="en-US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.</a:t>
            </a:r>
            <a:endParaRPr lang="ko-KR" altLang="ko-KR" sz="30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lvl="0"/>
            <a:r>
              <a:rPr lang="en-US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3) </a:t>
            </a:r>
            <a:r>
              <a:rPr lang="ko-KR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따라서</a:t>
            </a:r>
            <a:r>
              <a:rPr lang="en-US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, 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둥글게 둥글게 사전 </a:t>
            </a:r>
            <a:r>
              <a:rPr lang="ko-KR" altLang="ko-KR" sz="3000" dirty="0" err="1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조편성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게임 진행</a:t>
            </a:r>
          </a:p>
          <a:p>
            <a:pPr lvl="0"/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둥글게 둥글게 같은 경우</a:t>
            </a:r>
            <a:r>
              <a:rPr lang="en-US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, 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친한 친구들끼리 몰려서 이동할 가능성이 높기 때문에</a:t>
            </a:r>
            <a:r>
              <a:rPr lang="en-US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, 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가장 효율적인 </a:t>
            </a:r>
            <a:r>
              <a:rPr lang="ko-KR" altLang="ko-KR" sz="3000" dirty="0" err="1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조편성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게임으로 사료됨</a:t>
            </a:r>
            <a:r>
              <a:rPr lang="en-US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. (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기타 다른 게임으로 진행 가능</a:t>
            </a:r>
            <a:r>
              <a:rPr lang="en-US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)</a:t>
            </a:r>
            <a:endParaRPr lang="ko-KR" altLang="ko-KR" sz="30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lvl="0"/>
            <a:r>
              <a:rPr lang="en-US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4) </a:t>
            </a:r>
            <a:r>
              <a:rPr lang="ko-KR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진행될 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게임에 대해 남녀성비에 관한 논의 </a:t>
            </a:r>
            <a:r>
              <a:rPr lang="ko-KR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필요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DX한가람B" pitchFamily="18" charset="-127"/>
              <a:ea typeface="DX한가람B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596390"/>
            <a:ext cx="20794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ⓒ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2017.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섦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all rights reserved.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11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4" t="1313" r="5931" b="1"/>
          <a:stretch/>
        </p:blipFill>
        <p:spPr>
          <a:xfrm>
            <a:off x="0" y="1"/>
            <a:ext cx="9144000" cy="688538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9144000" cy="6885383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323528" y="1412776"/>
            <a:ext cx="8496944" cy="5184576"/>
          </a:xfrm>
          <a:prstGeom prst="roundRect">
            <a:avLst>
              <a:gd name="adj" fmla="val 10756"/>
            </a:avLst>
          </a:prstGeom>
          <a:solidFill>
            <a:schemeClr val="accent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33536" y="381370"/>
            <a:ext cx="8486936" cy="760439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795" r="80540">
                        <a14:foregroundMark x1="28551" y1="54299" x2="36861" y2="55656"/>
                        <a14:backgroundMark x1="20881" y1="56448" x2="28551" y2="67986"/>
                        <a14:backgroundMark x1="55114" y1="86765" x2="57173" y2="822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247" r="14408"/>
          <a:stretch/>
        </p:blipFill>
        <p:spPr>
          <a:xfrm rot="8839530">
            <a:off x="-50988" y="-85846"/>
            <a:ext cx="1839074" cy="15524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7017" y="499979"/>
            <a:ext cx="562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7C80"/>
                </a:solidFill>
                <a:latin typeface="DX한가람B" pitchFamily="18" charset="-127"/>
                <a:ea typeface="DX한가람B" pitchFamily="18" charset="-127"/>
              </a:rPr>
              <a:t>3. </a:t>
            </a:r>
            <a:r>
              <a:rPr lang="ko-KR" altLang="en-US" sz="2800" b="1" dirty="0" smtClean="0">
                <a:solidFill>
                  <a:srgbClr val="FF7C80"/>
                </a:solidFill>
                <a:latin typeface="DX한가람B" pitchFamily="18" charset="-127"/>
                <a:ea typeface="DX한가람B" pitchFamily="18" charset="-127"/>
              </a:rPr>
              <a:t>협의 사항 </a:t>
            </a:r>
            <a:r>
              <a:rPr lang="en-US" altLang="ko-KR" sz="2800" b="1" dirty="0" smtClean="0">
                <a:solidFill>
                  <a:srgbClr val="FF7C80"/>
                </a:solidFill>
                <a:latin typeface="DX한가람B" pitchFamily="18" charset="-127"/>
                <a:ea typeface="DX한가람B" pitchFamily="18" charset="-127"/>
              </a:rPr>
              <a:t>(4/5)</a:t>
            </a:r>
            <a:endParaRPr lang="ko-KR" altLang="en-US" sz="2800" b="1" dirty="0">
              <a:solidFill>
                <a:srgbClr val="FF7C80"/>
              </a:solidFill>
              <a:latin typeface="DX한가람B" pitchFamily="18" charset="-127"/>
              <a:ea typeface="DX한가람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1630819"/>
            <a:ext cx="79208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ko-KR" sz="3000" u="sng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추첨 및 시상 관련 </a:t>
            </a:r>
            <a:r>
              <a:rPr lang="ko-KR" altLang="ko-KR" sz="3000" u="sng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사항</a:t>
            </a:r>
            <a:endParaRPr lang="en-US" altLang="ko-KR" sz="3000" u="sng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lvl="0"/>
            <a:endParaRPr lang="ko-KR" altLang="ko-KR" sz="30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lvl="0"/>
            <a:r>
              <a:rPr lang="en-US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1) </a:t>
            </a:r>
            <a:r>
              <a:rPr lang="ko-KR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추첨</a:t>
            </a:r>
            <a:r>
              <a:rPr lang="en-US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en-US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(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목적</a:t>
            </a:r>
            <a:r>
              <a:rPr lang="en-US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: 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참가자들의 참여도 향상</a:t>
            </a:r>
            <a:r>
              <a:rPr lang="en-US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)</a:t>
            </a:r>
            <a:endParaRPr lang="ko-KR" altLang="ko-KR" sz="30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lvl="0"/>
            <a:r>
              <a:rPr lang="en-US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- </a:t>
            </a:r>
            <a:r>
              <a:rPr lang="ko-KR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야외 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예배에 참석하는 모든 참가자에게 입장 시</a:t>
            </a:r>
            <a:r>
              <a:rPr lang="en-US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, </a:t>
            </a:r>
            <a:r>
              <a:rPr lang="ko-KR" altLang="ko-KR" sz="3000" dirty="0" err="1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추첨권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배포</a:t>
            </a:r>
          </a:p>
          <a:p>
            <a:pPr lvl="0"/>
            <a:r>
              <a:rPr lang="en-US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- </a:t>
            </a:r>
            <a:r>
              <a:rPr lang="ko-KR" altLang="ko-KR" sz="3000" dirty="0" err="1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추첨권</a:t>
            </a:r>
            <a:r>
              <a:rPr lang="ko-KR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당첨자 발표 시간 별도 배정</a:t>
            </a:r>
          </a:p>
          <a:p>
            <a:pPr lvl="0"/>
            <a:r>
              <a:rPr lang="en-US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- </a:t>
            </a:r>
            <a:r>
              <a:rPr lang="ko-KR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준비물</a:t>
            </a:r>
            <a:r>
              <a:rPr lang="en-US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: </a:t>
            </a:r>
            <a:r>
              <a:rPr lang="ko-KR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추첨 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상품 종류</a:t>
            </a:r>
            <a:r>
              <a:rPr lang="en-US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, 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수량 및 당첨자 인원수 확정 필요</a:t>
            </a:r>
          </a:p>
          <a:p>
            <a:pPr lvl="0"/>
            <a:endParaRPr lang="en-US" altLang="ko-KR" sz="30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lvl="0"/>
            <a:r>
              <a:rPr lang="en-US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2)</a:t>
            </a:r>
            <a:r>
              <a:rPr lang="ko-KR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시상</a:t>
            </a:r>
            <a:r>
              <a:rPr lang="en-US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en-US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(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목적</a:t>
            </a:r>
            <a:r>
              <a:rPr lang="en-US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: 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시상 상품에 따라 조별 </a:t>
            </a:r>
            <a:r>
              <a:rPr lang="ko-KR" altLang="ko-KR" sz="3000" dirty="0" err="1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단합력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강화</a:t>
            </a:r>
            <a:r>
              <a:rPr lang="en-US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)</a:t>
            </a:r>
            <a:endParaRPr lang="ko-KR" altLang="ko-KR" sz="30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lvl="0"/>
            <a:r>
              <a:rPr lang="en-US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- </a:t>
            </a:r>
            <a:r>
              <a:rPr lang="ko-KR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시상 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상품 종류</a:t>
            </a:r>
            <a:r>
              <a:rPr lang="en-US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, 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수량 및 시상 방법 확정 필요</a:t>
            </a:r>
          </a:p>
          <a:p>
            <a:r>
              <a:rPr lang="en-US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(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조별</a:t>
            </a:r>
            <a:r>
              <a:rPr lang="en-US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: 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증정 등수 협의 필요</a:t>
            </a:r>
            <a:r>
              <a:rPr lang="en-US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, 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개별</a:t>
            </a:r>
            <a:r>
              <a:rPr lang="en-US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: VIP 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및 </a:t>
            </a:r>
            <a:r>
              <a:rPr lang="ko-KR" altLang="ko-KR" sz="3000" dirty="0" err="1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개성별로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증정 협의 필요</a:t>
            </a:r>
            <a:r>
              <a:rPr lang="en-US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)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DX한가람B" pitchFamily="18" charset="-127"/>
              <a:ea typeface="DX한가람B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596390"/>
            <a:ext cx="20794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ⓒ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2017.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섦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all rights reserved.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17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4" t="1313" r="5931" b="1"/>
          <a:stretch/>
        </p:blipFill>
        <p:spPr>
          <a:xfrm>
            <a:off x="0" y="1"/>
            <a:ext cx="9144000" cy="688538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9144000" cy="6885383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323528" y="1412776"/>
            <a:ext cx="8496944" cy="5184576"/>
          </a:xfrm>
          <a:prstGeom prst="roundRect">
            <a:avLst>
              <a:gd name="adj" fmla="val 10756"/>
            </a:avLst>
          </a:prstGeom>
          <a:solidFill>
            <a:schemeClr val="accent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33536" y="381370"/>
            <a:ext cx="8486936" cy="760439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795" r="80540">
                        <a14:foregroundMark x1="28551" y1="54299" x2="36861" y2="55656"/>
                        <a14:backgroundMark x1="20881" y1="56448" x2="28551" y2="67986"/>
                        <a14:backgroundMark x1="55114" y1="86765" x2="57173" y2="822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247" r="14408"/>
          <a:stretch/>
        </p:blipFill>
        <p:spPr>
          <a:xfrm rot="8839530">
            <a:off x="-50988" y="-85846"/>
            <a:ext cx="1839074" cy="15524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7017" y="499979"/>
            <a:ext cx="562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7C80"/>
                </a:solidFill>
                <a:latin typeface="DX한가람B" pitchFamily="18" charset="-127"/>
                <a:ea typeface="DX한가람B" pitchFamily="18" charset="-127"/>
              </a:rPr>
              <a:t>3. </a:t>
            </a:r>
            <a:r>
              <a:rPr lang="ko-KR" altLang="en-US" sz="2800" b="1" dirty="0" smtClean="0">
                <a:solidFill>
                  <a:srgbClr val="FF7C80"/>
                </a:solidFill>
                <a:latin typeface="DX한가람B" pitchFamily="18" charset="-127"/>
                <a:ea typeface="DX한가람B" pitchFamily="18" charset="-127"/>
              </a:rPr>
              <a:t>협의 사항 </a:t>
            </a:r>
            <a:r>
              <a:rPr lang="en-US" altLang="ko-KR" sz="2800" b="1" dirty="0" smtClean="0">
                <a:solidFill>
                  <a:srgbClr val="FF7C80"/>
                </a:solidFill>
                <a:latin typeface="DX한가람B" pitchFamily="18" charset="-127"/>
                <a:ea typeface="DX한가람B" pitchFamily="18" charset="-127"/>
              </a:rPr>
              <a:t>(5/5)</a:t>
            </a:r>
            <a:endParaRPr lang="ko-KR" altLang="en-US" sz="2800" b="1" dirty="0">
              <a:solidFill>
                <a:srgbClr val="FF7C80"/>
              </a:solidFill>
              <a:latin typeface="DX한가람B" pitchFamily="18" charset="-127"/>
              <a:ea typeface="DX한가람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6564" y="1630819"/>
            <a:ext cx="79208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ko-KR" sz="3000" u="sng" dirty="0" err="1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레크레이션</a:t>
            </a:r>
            <a:r>
              <a:rPr lang="ko-KR" altLang="ko-KR" sz="3000" u="sng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관련 </a:t>
            </a:r>
            <a:r>
              <a:rPr lang="ko-KR" altLang="ko-KR" sz="3000" u="sng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사항</a:t>
            </a:r>
            <a:endParaRPr lang="en-US" altLang="ko-KR" sz="3000" u="sng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lvl="0"/>
            <a:endParaRPr lang="ko-KR" altLang="ko-KR" sz="30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lvl="0"/>
            <a:r>
              <a:rPr lang="en-US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1) </a:t>
            </a:r>
            <a:r>
              <a:rPr lang="ko-KR" altLang="ko-KR" sz="3000" dirty="0" err="1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레크레이션</a:t>
            </a:r>
            <a:r>
              <a:rPr lang="ko-KR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진행자 선정 및 진행 </a:t>
            </a:r>
            <a:r>
              <a:rPr lang="ko-KR" altLang="ko-KR" sz="3000" dirty="0" err="1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멘트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작성 필요</a:t>
            </a:r>
          </a:p>
          <a:p>
            <a:pPr lvl="0"/>
            <a:r>
              <a:rPr lang="en-US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- </a:t>
            </a:r>
            <a:r>
              <a:rPr lang="ko-KR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전체 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프로그램 진행자 및 </a:t>
            </a:r>
            <a:r>
              <a:rPr lang="ko-KR" altLang="ko-KR" sz="3000" dirty="0" err="1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레크레이션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진행자 별도 진행 여부 협의</a:t>
            </a:r>
          </a:p>
          <a:p>
            <a:pPr lvl="0"/>
            <a:endParaRPr lang="en-US" altLang="ko-KR" sz="30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lvl="0"/>
            <a:r>
              <a:rPr lang="en-US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2) </a:t>
            </a:r>
            <a:r>
              <a:rPr lang="ko-KR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시뮬레이션을 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통한 </a:t>
            </a:r>
            <a:r>
              <a:rPr lang="ko-KR" altLang="ko-KR" sz="3000" dirty="0" err="1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레크레이션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진행 시간 및 보완점 파악 필요</a:t>
            </a:r>
          </a:p>
          <a:p>
            <a:pPr lvl="0"/>
            <a:endParaRPr lang="en-US" altLang="ko-KR" sz="30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lvl="0"/>
            <a:r>
              <a:rPr lang="en-US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3) </a:t>
            </a:r>
            <a:r>
              <a:rPr lang="ko-KR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친목도모가 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목적이므로</a:t>
            </a:r>
            <a:r>
              <a:rPr lang="en-US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, 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조원들을 알아갈 시간 필요</a:t>
            </a:r>
          </a:p>
          <a:p>
            <a:r>
              <a:rPr lang="en-US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(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미리 간단하게 본인에 대해 나눌 것에 대해 생각해 볼 수 있도록</a:t>
            </a:r>
            <a:r>
              <a:rPr lang="en-US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, </a:t>
            </a:r>
            <a:r>
              <a:rPr lang="ko-KR" altLang="ko-KR" sz="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간단한 양식을 미리 배부해 시간 단축 및 가이드라인 제시</a:t>
            </a:r>
            <a:r>
              <a:rPr lang="en-US" altLang="ko-KR" sz="3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)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DX한가람B" pitchFamily="18" charset="-127"/>
              <a:ea typeface="DX한가람B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596390"/>
            <a:ext cx="20794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ⓒ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2017.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섦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all rights reserved.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3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4" t="1313" r="5931" b="1"/>
          <a:stretch/>
        </p:blipFill>
        <p:spPr>
          <a:xfrm>
            <a:off x="0" y="1"/>
            <a:ext cx="9144000" cy="688538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9144000" cy="6885383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323528" y="1412776"/>
            <a:ext cx="8496944" cy="5184576"/>
          </a:xfrm>
          <a:prstGeom prst="roundRect">
            <a:avLst>
              <a:gd name="adj" fmla="val 10756"/>
            </a:avLst>
          </a:prstGeom>
          <a:solidFill>
            <a:schemeClr val="accent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33536" y="381370"/>
            <a:ext cx="8486936" cy="760439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795" r="80540">
                        <a14:foregroundMark x1="28551" y1="54299" x2="36861" y2="55656"/>
                        <a14:backgroundMark x1="20881" y1="56448" x2="28551" y2="67986"/>
                        <a14:backgroundMark x1="55114" y1="86765" x2="57173" y2="822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247" r="14408"/>
          <a:stretch/>
        </p:blipFill>
        <p:spPr>
          <a:xfrm rot="8839530">
            <a:off x="-50988" y="-85846"/>
            <a:ext cx="1839074" cy="15524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7017" y="499979"/>
            <a:ext cx="562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7C80"/>
                </a:solidFill>
                <a:latin typeface="DX한가람B" pitchFamily="18" charset="-127"/>
                <a:ea typeface="DX한가람B" pitchFamily="18" charset="-127"/>
              </a:rPr>
              <a:t>4. </a:t>
            </a:r>
            <a:r>
              <a:rPr lang="ko-KR" altLang="en-US" sz="2800" b="1" dirty="0" smtClean="0">
                <a:solidFill>
                  <a:srgbClr val="FF7C80"/>
                </a:solidFill>
                <a:latin typeface="DX한가람B" pitchFamily="18" charset="-127"/>
                <a:ea typeface="DX한가람B" pitchFamily="18" charset="-127"/>
              </a:rPr>
              <a:t>고려중인 게임들</a:t>
            </a:r>
            <a:endParaRPr lang="ko-KR" altLang="en-US" sz="2800" b="1" dirty="0">
              <a:solidFill>
                <a:srgbClr val="FF7C80"/>
              </a:solidFill>
              <a:latin typeface="DX한가람B" pitchFamily="18" charset="-127"/>
              <a:ea typeface="DX한가람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1628800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1.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병뚜껑 날리기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조별로 병뚜껑을 쳐서 기준선에 가장 가까이 보낸 팀이 승리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2.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찬양에 맞춰 춤추기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조별로 만보기 착용 후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표시된 수를 합산해 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높은팀이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승리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(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만보기 필요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)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3.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몸으로 말해요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-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팀원을 설명할 사람과 맞출 사람으로 나눠 제시된 단어를 몸으로만 설명해 맞추고 가장          많이 맞춘 팀이 승리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DX한가람B" pitchFamily="18" charset="-127"/>
              <a:ea typeface="DX한가람B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DX한가람B" pitchFamily="18" charset="-127"/>
              <a:ea typeface="DX한가람B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596390"/>
            <a:ext cx="20794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ⓒ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2017.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섦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all rights reserved.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77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868</Words>
  <Application>Microsoft Office PowerPoint</Application>
  <PresentationFormat>화면 슬라이드 쇼(4:3)</PresentationFormat>
  <Paragraphs>141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김영은</cp:lastModifiedBy>
  <cp:revision>18</cp:revision>
  <dcterms:created xsi:type="dcterms:W3CDTF">2017-04-10T12:24:50Z</dcterms:created>
  <dcterms:modified xsi:type="dcterms:W3CDTF">2017-04-15T09:19:01Z</dcterms:modified>
</cp:coreProperties>
</file>