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7.xml" ContentType="application/vnd.openxmlformats-officedocument.drawingml.chart+xml"/>
  <Override PartName="/ppt/notesSlides/notesSlide1.xml" ContentType="application/vnd.openxmlformats-officedocument.presentationml.notesSlide+xml"/>
  <Override PartName="/ppt/charts/chart8.xml" ContentType="application/vnd.openxmlformats-officedocument.drawingml.chart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er\Downloads\OPTION-STRATEGIES-PAYOFF-CALCULATOR-v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er\Downloads\OPTION-STRATEGIES-PAYOFF-CALCULATOR-v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er\Downloads\OPTION-STRATEGIES-PAYOFF-CALCULATOR-v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er\Downloads\OPTION-STRATEGIES-PAYOFF-CALCULATOR-v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er\Downloads\OPTION-STRATEGIES-PAYOFF-CALCULATOR-v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er\Downloads\OPTION-STRATEGIES-PAYOFF-CALCULATOR-v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er\Downloads\OPTION-STRATEGIES-PAYOFF-CALCULATOR-v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eter\Downloads\OPTION-STRATEGIES-PAYOFF-CALCULATOR-v2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peter\Downloads\OPTION-STRATEGIES-PAYOFF-CALCULATOR-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498659391094969E-2"/>
          <c:y val="2.8501883288997071E-2"/>
          <c:w val="0.87534480399065595"/>
          <c:h val="0.7982563277282928"/>
        </c:manualLayout>
      </c:layout>
      <c:lineChart>
        <c:grouping val="standard"/>
        <c:varyColors val="0"/>
        <c:ser>
          <c:idx val="0"/>
          <c:order val="0"/>
          <c:tx>
            <c:strRef>
              <c:f>Sheet1!$V$65</c:f>
              <c:strCache>
                <c:ptCount val="1"/>
                <c:pt idx="0">
                  <c:v>P/L</c:v>
                </c:pt>
              </c:strCache>
            </c:strRef>
          </c:tx>
          <c:marker>
            <c:symbol val="none"/>
          </c:marker>
          <c:cat>
            <c:numRef>
              <c:f>Sheet1!$U$67:$U$102</c:f>
              <c:numCache>
                <c:formatCode>0.00</c:formatCode>
                <c:ptCount val="36"/>
                <c:pt idx="0">
                  <c:v>91</c:v>
                </c:pt>
                <c:pt idx="1">
                  <c:v>91.5</c:v>
                </c:pt>
                <c:pt idx="2">
                  <c:v>92</c:v>
                </c:pt>
                <c:pt idx="3">
                  <c:v>92.5</c:v>
                </c:pt>
                <c:pt idx="4">
                  <c:v>93</c:v>
                </c:pt>
                <c:pt idx="5">
                  <c:v>93.5</c:v>
                </c:pt>
                <c:pt idx="6">
                  <c:v>94</c:v>
                </c:pt>
                <c:pt idx="7">
                  <c:v>94.5</c:v>
                </c:pt>
                <c:pt idx="8">
                  <c:v>95</c:v>
                </c:pt>
                <c:pt idx="9">
                  <c:v>95.5</c:v>
                </c:pt>
                <c:pt idx="10">
                  <c:v>96</c:v>
                </c:pt>
                <c:pt idx="11">
                  <c:v>96.5</c:v>
                </c:pt>
                <c:pt idx="12">
                  <c:v>97</c:v>
                </c:pt>
                <c:pt idx="13">
                  <c:v>97.5</c:v>
                </c:pt>
                <c:pt idx="14">
                  <c:v>98</c:v>
                </c:pt>
                <c:pt idx="15">
                  <c:v>98.5</c:v>
                </c:pt>
                <c:pt idx="16">
                  <c:v>99</c:v>
                </c:pt>
                <c:pt idx="17">
                  <c:v>99.5</c:v>
                </c:pt>
                <c:pt idx="18">
                  <c:v>100</c:v>
                </c:pt>
                <c:pt idx="19">
                  <c:v>100.5</c:v>
                </c:pt>
                <c:pt idx="20">
                  <c:v>101</c:v>
                </c:pt>
                <c:pt idx="21">
                  <c:v>101.5</c:v>
                </c:pt>
                <c:pt idx="22">
                  <c:v>102</c:v>
                </c:pt>
                <c:pt idx="23">
                  <c:v>102.5</c:v>
                </c:pt>
                <c:pt idx="24">
                  <c:v>103</c:v>
                </c:pt>
                <c:pt idx="25">
                  <c:v>103.5</c:v>
                </c:pt>
                <c:pt idx="26">
                  <c:v>104</c:v>
                </c:pt>
                <c:pt idx="27">
                  <c:v>104.5</c:v>
                </c:pt>
                <c:pt idx="28">
                  <c:v>105</c:v>
                </c:pt>
                <c:pt idx="29">
                  <c:v>105.5</c:v>
                </c:pt>
                <c:pt idx="30">
                  <c:v>106</c:v>
                </c:pt>
                <c:pt idx="31">
                  <c:v>106.5</c:v>
                </c:pt>
                <c:pt idx="32">
                  <c:v>107</c:v>
                </c:pt>
                <c:pt idx="33">
                  <c:v>107.5</c:v>
                </c:pt>
                <c:pt idx="34">
                  <c:v>108</c:v>
                </c:pt>
                <c:pt idx="35">
                  <c:v>108.5</c:v>
                </c:pt>
              </c:numCache>
            </c:numRef>
          </c:cat>
          <c:val>
            <c:numRef>
              <c:f>Sheet1!$V$67:$V$102</c:f>
              <c:numCache>
                <c:formatCode>0.00</c:formatCode>
                <c:ptCount val="36"/>
                <c:pt idx="0">
                  <c:v>-1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  <c:pt idx="4">
                  <c:v>-1</c:v>
                </c:pt>
                <c:pt idx="5">
                  <c:v>-1</c:v>
                </c:pt>
                <c:pt idx="6">
                  <c:v>-1</c:v>
                </c:pt>
                <c:pt idx="7">
                  <c:v>-1</c:v>
                </c:pt>
                <c:pt idx="8">
                  <c:v>-1</c:v>
                </c:pt>
                <c:pt idx="9">
                  <c:v>-1</c:v>
                </c:pt>
                <c:pt idx="10">
                  <c:v>-1</c:v>
                </c:pt>
                <c:pt idx="11">
                  <c:v>-1</c:v>
                </c:pt>
                <c:pt idx="12">
                  <c:v>-1</c:v>
                </c:pt>
                <c:pt idx="13">
                  <c:v>-1</c:v>
                </c:pt>
                <c:pt idx="14">
                  <c:v>-1</c:v>
                </c:pt>
                <c:pt idx="15">
                  <c:v>-1</c:v>
                </c:pt>
                <c:pt idx="16">
                  <c:v>-1</c:v>
                </c:pt>
                <c:pt idx="17">
                  <c:v>-1</c:v>
                </c:pt>
                <c:pt idx="18">
                  <c:v>-1</c:v>
                </c:pt>
                <c:pt idx="19">
                  <c:v>-0.5</c:v>
                </c:pt>
                <c:pt idx="20">
                  <c:v>0</c:v>
                </c:pt>
                <c:pt idx="21">
                  <c:v>0.5</c:v>
                </c:pt>
                <c:pt idx="22">
                  <c:v>1</c:v>
                </c:pt>
                <c:pt idx="23">
                  <c:v>1.5</c:v>
                </c:pt>
                <c:pt idx="24">
                  <c:v>2</c:v>
                </c:pt>
                <c:pt idx="25">
                  <c:v>2.5</c:v>
                </c:pt>
                <c:pt idx="26">
                  <c:v>3</c:v>
                </c:pt>
                <c:pt idx="27">
                  <c:v>3.5</c:v>
                </c:pt>
                <c:pt idx="28">
                  <c:v>4</c:v>
                </c:pt>
                <c:pt idx="29">
                  <c:v>4.5</c:v>
                </c:pt>
                <c:pt idx="30">
                  <c:v>5</c:v>
                </c:pt>
                <c:pt idx="31">
                  <c:v>5.5</c:v>
                </c:pt>
                <c:pt idx="32">
                  <c:v>6</c:v>
                </c:pt>
                <c:pt idx="33">
                  <c:v>6.5</c:v>
                </c:pt>
                <c:pt idx="34">
                  <c:v>7</c:v>
                </c:pt>
                <c:pt idx="35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B9-4000-AFED-021E0DE654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148992"/>
        <c:axId val="106150912"/>
      </c:lineChart>
      <c:catAx>
        <c:axId val="106148992"/>
        <c:scaling>
          <c:orientation val="minMax"/>
        </c:scaling>
        <c:delete val="0"/>
        <c:axPos val="b"/>
        <c:numFmt formatCode="0.00" sourceLinked="1"/>
        <c:majorTickMark val="in"/>
        <c:minorTickMark val="none"/>
        <c:tickLblPos val="low"/>
        <c:spPr>
          <a:ln/>
        </c:spPr>
        <c:txPr>
          <a:bodyPr rot="5400000" anchor="ctr" anchorCtr="1"/>
          <a:lstStyle/>
          <a:p>
            <a:pPr>
              <a:defRPr/>
            </a:pPr>
            <a:endParaRPr lang="en-US"/>
          </a:p>
        </c:txPr>
        <c:crossAx val="106150912"/>
        <c:crosses val="autoZero"/>
        <c:auto val="1"/>
        <c:lblAlgn val="ctr"/>
        <c:lblOffset val="100"/>
        <c:noMultiLvlLbl val="0"/>
      </c:catAx>
      <c:valAx>
        <c:axId val="106150912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061489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73821029983022E-2"/>
          <c:y val="4.8256241057768677E-2"/>
          <c:w val="0.87534480399065595"/>
          <c:h val="0.7982563277282928"/>
        </c:manualLayout>
      </c:layout>
      <c:lineChart>
        <c:grouping val="standard"/>
        <c:varyColors val="0"/>
        <c:ser>
          <c:idx val="0"/>
          <c:order val="0"/>
          <c:tx>
            <c:strRef>
              <c:f>'Sheet1 (2)'!$V$65</c:f>
              <c:strCache>
                <c:ptCount val="1"/>
                <c:pt idx="0">
                  <c:v>P/L</c:v>
                </c:pt>
              </c:strCache>
            </c:strRef>
          </c:tx>
          <c:marker>
            <c:symbol val="none"/>
          </c:marker>
          <c:cat>
            <c:numRef>
              <c:f>'Sheet1 (2)'!$U$67:$U$102</c:f>
              <c:numCache>
                <c:formatCode>0.00</c:formatCode>
                <c:ptCount val="36"/>
                <c:pt idx="0">
                  <c:v>91</c:v>
                </c:pt>
                <c:pt idx="1">
                  <c:v>91.5</c:v>
                </c:pt>
                <c:pt idx="2">
                  <c:v>92</c:v>
                </c:pt>
                <c:pt idx="3">
                  <c:v>92.5</c:v>
                </c:pt>
                <c:pt idx="4">
                  <c:v>93</c:v>
                </c:pt>
                <c:pt idx="5">
                  <c:v>93.5</c:v>
                </c:pt>
                <c:pt idx="6">
                  <c:v>94</c:v>
                </c:pt>
                <c:pt idx="7">
                  <c:v>94.5</c:v>
                </c:pt>
                <c:pt idx="8">
                  <c:v>95</c:v>
                </c:pt>
                <c:pt idx="9">
                  <c:v>95.5</c:v>
                </c:pt>
                <c:pt idx="10">
                  <c:v>96</c:v>
                </c:pt>
                <c:pt idx="11">
                  <c:v>96.5</c:v>
                </c:pt>
                <c:pt idx="12">
                  <c:v>97</c:v>
                </c:pt>
                <c:pt idx="13">
                  <c:v>97.5</c:v>
                </c:pt>
                <c:pt idx="14">
                  <c:v>98</c:v>
                </c:pt>
                <c:pt idx="15">
                  <c:v>98.5</c:v>
                </c:pt>
                <c:pt idx="16">
                  <c:v>99</c:v>
                </c:pt>
                <c:pt idx="17">
                  <c:v>99.5</c:v>
                </c:pt>
                <c:pt idx="18">
                  <c:v>100</c:v>
                </c:pt>
                <c:pt idx="19">
                  <c:v>100.5</c:v>
                </c:pt>
                <c:pt idx="20">
                  <c:v>101</c:v>
                </c:pt>
                <c:pt idx="21">
                  <c:v>101.5</c:v>
                </c:pt>
                <c:pt idx="22">
                  <c:v>102</c:v>
                </c:pt>
                <c:pt idx="23">
                  <c:v>102.5</c:v>
                </c:pt>
                <c:pt idx="24">
                  <c:v>103</c:v>
                </c:pt>
                <c:pt idx="25">
                  <c:v>103.5</c:v>
                </c:pt>
                <c:pt idx="26">
                  <c:v>104</c:v>
                </c:pt>
                <c:pt idx="27">
                  <c:v>104.5</c:v>
                </c:pt>
                <c:pt idx="28">
                  <c:v>105</c:v>
                </c:pt>
                <c:pt idx="29">
                  <c:v>105.5</c:v>
                </c:pt>
                <c:pt idx="30">
                  <c:v>106</c:v>
                </c:pt>
                <c:pt idx="31">
                  <c:v>106.5</c:v>
                </c:pt>
                <c:pt idx="32">
                  <c:v>107</c:v>
                </c:pt>
                <c:pt idx="33">
                  <c:v>107.5</c:v>
                </c:pt>
                <c:pt idx="34">
                  <c:v>108</c:v>
                </c:pt>
                <c:pt idx="35">
                  <c:v>108.5</c:v>
                </c:pt>
              </c:numCache>
            </c:numRef>
          </c:cat>
          <c:val>
            <c:numRef>
              <c:f>'Sheet1 (2)'!$V$67:$V$102</c:f>
              <c:numCache>
                <c:formatCode>0.00</c:formatCode>
                <c:ptCount val="3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0.5</c:v>
                </c:pt>
                <c:pt idx="20">
                  <c:v>0</c:v>
                </c:pt>
                <c:pt idx="21">
                  <c:v>-0.5</c:v>
                </c:pt>
                <c:pt idx="22">
                  <c:v>-1</c:v>
                </c:pt>
                <c:pt idx="23">
                  <c:v>-1.5</c:v>
                </c:pt>
                <c:pt idx="24">
                  <c:v>-2</c:v>
                </c:pt>
                <c:pt idx="25">
                  <c:v>-2.5</c:v>
                </c:pt>
                <c:pt idx="26">
                  <c:v>-3</c:v>
                </c:pt>
                <c:pt idx="27">
                  <c:v>-3.5</c:v>
                </c:pt>
                <c:pt idx="28">
                  <c:v>-4</c:v>
                </c:pt>
                <c:pt idx="29">
                  <c:v>-4.5</c:v>
                </c:pt>
                <c:pt idx="30">
                  <c:v>-5</c:v>
                </c:pt>
                <c:pt idx="31">
                  <c:v>-5.5</c:v>
                </c:pt>
                <c:pt idx="32">
                  <c:v>-6</c:v>
                </c:pt>
                <c:pt idx="33">
                  <c:v>-6.5</c:v>
                </c:pt>
                <c:pt idx="34">
                  <c:v>-7</c:v>
                </c:pt>
                <c:pt idx="35">
                  <c:v>-7.5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85-4032-B6CD-D7C0864A2E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148992"/>
        <c:axId val="106150912"/>
      </c:lineChart>
      <c:catAx>
        <c:axId val="106148992"/>
        <c:scaling>
          <c:orientation val="minMax"/>
        </c:scaling>
        <c:delete val="0"/>
        <c:axPos val="b"/>
        <c:numFmt formatCode="0.00" sourceLinked="1"/>
        <c:majorTickMark val="in"/>
        <c:minorTickMark val="none"/>
        <c:tickLblPos val="low"/>
        <c:spPr>
          <a:ln/>
        </c:spPr>
        <c:txPr>
          <a:bodyPr rot="5400000" anchor="ctr" anchorCtr="1"/>
          <a:lstStyle/>
          <a:p>
            <a:pPr>
              <a:defRPr/>
            </a:pPr>
            <a:endParaRPr lang="en-US"/>
          </a:p>
        </c:txPr>
        <c:crossAx val="106150912"/>
        <c:crosses val="autoZero"/>
        <c:auto val="1"/>
        <c:lblAlgn val="ctr"/>
        <c:lblOffset val="100"/>
        <c:noMultiLvlLbl val="0"/>
      </c:catAx>
      <c:valAx>
        <c:axId val="106150912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061489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73821029983022E-2"/>
          <c:y val="4.8256241057768677E-2"/>
          <c:w val="0.87534480399065595"/>
          <c:h val="0.7982563277282928"/>
        </c:manualLayout>
      </c:layout>
      <c:lineChart>
        <c:grouping val="standard"/>
        <c:varyColors val="0"/>
        <c:ser>
          <c:idx val="0"/>
          <c:order val="0"/>
          <c:tx>
            <c:strRef>
              <c:f>'Sheet1 (3)'!$V$65</c:f>
              <c:strCache>
                <c:ptCount val="1"/>
                <c:pt idx="0">
                  <c:v>P/L</c:v>
                </c:pt>
              </c:strCache>
            </c:strRef>
          </c:tx>
          <c:marker>
            <c:symbol val="none"/>
          </c:marker>
          <c:cat>
            <c:numRef>
              <c:f>'Sheet1 (3)'!$U$67:$U$102</c:f>
              <c:numCache>
                <c:formatCode>0.00</c:formatCode>
                <c:ptCount val="36"/>
                <c:pt idx="0">
                  <c:v>91</c:v>
                </c:pt>
                <c:pt idx="1">
                  <c:v>91.5</c:v>
                </c:pt>
                <c:pt idx="2">
                  <c:v>92</c:v>
                </c:pt>
                <c:pt idx="3">
                  <c:v>92.5</c:v>
                </c:pt>
                <c:pt idx="4">
                  <c:v>93</c:v>
                </c:pt>
                <c:pt idx="5">
                  <c:v>93.5</c:v>
                </c:pt>
                <c:pt idx="6">
                  <c:v>94</c:v>
                </c:pt>
                <c:pt idx="7">
                  <c:v>94.5</c:v>
                </c:pt>
                <c:pt idx="8">
                  <c:v>95</c:v>
                </c:pt>
                <c:pt idx="9">
                  <c:v>95.5</c:v>
                </c:pt>
                <c:pt idx="10">
                  <c:v>96</c:v>
                </c:pt>
                <c:pt idx="11">
                  <c:v>96.5</c:v>
                </c:pt>
                <c:pt idx="12">
                  <c:v>97</c:v>
                </c:pt>
                <c:pt idx="13">
                  <c:v>97.5</c:v>
                </c:pt>
                <c:pt idx="14">
                  <c:v>98</c:v>
                </c:pt>
                <c:pt idx="15">
                  <c:v>98.5</c:v>
                </c:pt>
                <c:pt idx="16">
                  <c:v>99</c:v>
                </c:pt>
                <c:pt idx="17">
                  <c:v>99.5</c:v>
                </c:pt>
                <c:pt idx="18">
                  <c:v>100</c:v>
                </c:pt>
                <c:pt idx="19">
                  <c:v>100.5</c:v>
                </c:pt>
                <c:pt idx="20">
                  <c:v>101</c:v>
                </c:pt>
                <c:pt idx="21">
                  <c:v>101.5</c:v>
                </c:pt>
                <c:pt idx="22">
                  <c:v>102</c:v>
                </c:pt>
                <c:pt idx="23">
                  <c:v>102.5</c:v>
                </c:pt>
                <c:pt idx="24">
                  <c:v>103</c:v>
                </c:pt>
                <c:pt idx="25">
                  <c:v>103.5</c:v>
                </c:pt>
                <c:pt idx="26">
                  <c:v>104</c:v>
                </c:pt>
                <c:pt idx="27">
                  <c:v>104.5</c:v>
                </c:pt>
                <c:pt idx="28">
                  <c:v>105</c:v>
                </c:pt>
                <c:pt idx="29">
                  <c:v>105.5</c:v>
                </c:pt>
                <c:pt idx="30">
                  <c:v>106</c:v>
                </c:pt>
                <c:pt idx="31">
                  <c:v>106.5</c:v>
                </c:pt>
                <c:pt idx="32">
                  <c:v>107</c:v>
                </c:pt>
                <c:pt idx="33">
                  <c:v>107.5</c:v>
                </c:pt>
                <c:pt idx="34">
                  <c:v>108</c:v>
                </c:pt>
                <c:pt idx="35">
                  <c:v>108.5</c:v>
                </c:pt>
              </c:numCache>
            </c:numRef>
          </c:cat>
          <c:val>
            <c:numRef>
              <c:f>'Sheet1 (3)'!$V$67:$V$102</c:f>
              <c:numCache>
                <c:formatCode>0.00</c:formatCode>
                <c:ptCount val="36"/>
                <c:pt idx="0">
                  <c:v>8</c:v>
                </c:pt>
                <c:pt idx="1">
                  <c:v>7.5</c:v>
                </c:pt>
                <c:pt idx="2">
                  <c:v>7</c:v>
                </c:pt>
                <c:pt idx="3">
                  <c:v>6.5</c:v>
                </c:pt>
                <c:pt idx="4">
                  <c:v>6</c:v>
                </c:pt>
                <c:pt idx="5">
                  <c:v>5.5</c:v>
                </c:pt>
                <c:pt idx="6">
                  <c:v>5</c:v>
                </c:pt>
                <c:pt idx="7">
                  <c:v>4.5</c:v>
                </c:pt>
                <c:pt idx="8">
                  <c:v>4</c:v>
                </c:pt>
                <c:pt idx="9">
                  <c:v>3.5</c:v>
                </c:pt>
                <c:pt idx="10">
                  <c:v>3</c:v>
                </c:pt>
                <c:pt idx="11">
                  <c:v>2.5</c:v>
                </c:pt>
                <c:pt idx="12">
                  <c:v>2</c:v>
                </c:pt>
                <c:pt idx="13">
                  <c:v>1.5</c:v>
                </c:pt>
                <c:pt idx="14">
                  <c:v>1</c:v>
                </c:pt>
                <c:pt idx="15">
                  <c:v>0.5</c:v>
                </c:pt>
                <c:pt idx="16">
                  <c:v>0</c:v>
                </c:pt>
                <c:pt idx="17">
                  <c:v>-0.5</c:v>
                </c:pt>
                <c:pt idx="18">
                  <c:v>-1</c:v>
                </c:pt>
                <c:pt idx="19">
                  <c:v>-1</c:v>
                </c:pt>
                <c:pt idx="20">
                  <c:v>-1</c:v>
                </c:pt>
                <c:pt idx="21">
                  <c:v>-1</c:v>
                </c:pt>
                <c:pt idx="22">
                  <c:v>-1</c:v>
                </c:pt>
                <c:pt idx="23">
                  <c:v>-1</c:v>
                </c:pt>
                <c:pt idx="24">
                  <c:v>-1</c:v>
                </c:pt>
                <c:pt idx="25">
                  <c:v>-1</c:v>
                </c:pt>
                <c:pt idx="26">
                  <c:v>-1</c:v>
                </c:pt>
                <c:pt idx="27">
                  <c:v>-1</c:v>
                </c:pt>
                <c:pt idx="28">
                  <c:v>-1</c:v>
                </c:pt>
                <c:pt idx="29">
                  <c:v>-1</c:v>
                </c:pt>
                <c:pt idx="30">
                  <c:v>-1</c:v>
                </c:pt>
                <c:pt idx="31">
                  <c:v>-1</c:v>
                </c:pt>
                <c:pt idx="32">
                  <c:v>-1</c:v>
                </c:pt>
                <c:pt idx="33">
                  <c:v>-1</c:v>
                </c:pt>
                <c:pt idx="34">
                  <c:v>-1</c:v>
                </c:pt>
                <c:pt idx="35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DF-43B2-9705-B7A70D42C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148992"/>
        <c:axId val="106150912"/>
      </c:lineChart>
      <c:catAx>
        <c:axId val="106148992"/>
        <c:scaling>
          <c:orientation val="minMax"/>
        </c:scaling>
        <c:delete val="0"/>
        <c:axPos val="b"/>
        <c:numFmt formatCode="0.00" sourceLinked="1"/>
        <c:majorTickMark val="in"/>
        <c:minorTickMark val="none"/>
        <c:tickLblPos val="low"/>
        <c:spPr>
          <a:ln/>
        </c:spPr>
        <c:txPr>
          <a:bodyPr rot="5400000" anchor="ctr" anchorCtr="1"/>
          <a:lstStyle/>
          <a:p>
            <a:pPr>
              <a:defRPr/>
            </a:pPr>
            <a:endParaRPr lang="en-US"/>
          </a:p>
        </c:txPr>
        <c:crossAx val="106150912"/>
        <c:crosses val="autoZero"/>
        <c:auto val="1"/>
        <c:lblAlgn val="ctr"/>
        <c:lblOffset val="100"/>
        <c:noMultiLvlLbl val="0"/>
      </c:catAx>
      <c:valAx>
        <c:axId val="106150912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061489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73821029983022E-2"/>
          <c:y val="4.8256241057768677E-2"/>
          <c:w val="0.87534480399065595"/>
          <c:h val="0.7982563277282928"/>
        </c:manualLayout>
      </c:layout>
      <c:lineChart>
        <c:grouping val="standard"/>
        <c:varyColors val="0"/>
        <c:ser>
          <c:idx val="0"/>
          <c:order val="0"/>
          <c:tx>
            <c:strRef>
              <c:f>'Sheet1 (4)'!$V$65</c:f>
              <c:strCache>
                <c:ptCount val="1"/>
                <c:pt idx="0">
                  <c:v>P/L</c:v>
                </c:pt>
              </c:strCache>
            </c:strRef>
          </c:tx>
          <c:marker>
            <c:symbol val="none"/>
          </c:marker>
          <c:cat>
            <c:numRef>
              <c:f>'Sheet1 (4)'!$U$67:$U$102</c:f>
              <c:numCache>
                <c:formatCode>0.00</c:formatCode>
                <c:ptCount val="36"/>
                <c:pt idx="0">
                  <c:v>91</c:v>
                </c:pt>
                <c:pt idx="1">
                  <c:v>91.5</c:v>
                </c:pt>
                <c:pt idx="2">
                  <c:v>92</c:v>
                </c:pt>
                <c:pt idx="3">
                  <c:v>92.5</c:v>
                </c:pt>
                <c:pt idx="4">
                  <c:v>93</c:v>
                </c:pt>
                <c:pt idx="5">
                  <c:v>93.5</c:v>
                </c:pt>
                <c:pt idx="6">
                  <c:v>94</c:v>
                </c:pt>
                <c:pt idx="7">
                  <c:v>94.5</c:v>
                </c:pt>
                <c:pt idx="8">
                  <c:v>95</c:v>
                </c:pt>
                <c:pt idx="9">
                  <c:v>95.5</c:v>
                </c:pt>
                <c:pt idx="10">
                  <c:v>96</c:v>
                </c:pt>
                <c:pt idx="11">
                  <c:v>96.5</c:v>
                </c:pt>
                <c:pt idx="12">
                  <c:v>97</c:v>
                </c:pt>
                <c:pt idx="13">
                  <c:v>97.5</c:v>
                </c:pt>
                <c:pt idx="14">
                  <c:v>98</c:v>
                </c:pt>
                <c:pt idx="15">
                  <c:v>98.5</c:v>
                </c:pt>
                <c:pt idx="16">
                  <c:v>99</c:v>
                </c:pt>
                <c:pt idx="17">
                  <c:v>99.5</c:v>
                </c:pt>
                <c:pt idx="18">
                  <c:v>100</c:v>
                </c:pt>
                <c:pt idx="19">
                  <c:v>100.5</c:v>
                </c:pt>
                <c:pt idx="20">
                  <c:v>101</c:v>
                </c:pt>
                <c:pt idx="21">
                  <c:v>101.5</c:v>
                </c:pt>
                <c:pt idx="22">
                  <c:v>102</c:v>
                </c:pt>
                <c:pt idx="23">
                  <c:v>102.5</c:v>
                </c:pt>
                <c:pt idx="24">
                  <c:v>103</c:v>
                </c:pt>
                <c:pt idx="25">
                  <c:v>103.5</c:v>
                </c:pt>
                <c:pt idx="26">
                  <c:v>104</c:v>
                </c:pt>
                <c:pt idx="27">
                  <c:v>104.5</c:v>
                </c:pt>
                <c:pt idx="28">
                  <c:v>105</c:v>
                </c:pt>
                <c:pt idx="29">
                  <c:v>105.5</c:v>
                </c:pt>
                <c:pt idx="30">
                  <c:v>106</c:v>
                </c:pt>
                <c:pt idx="31">
                  <c:v>106.5</c:v>
                </c:pt>
                <c:pt idx="32">
                  <c:v>107</c:v>
                </c:pt>
                <c:pt idx="33">
                  <c:v>107.5</c:v>
                </c:pt>
                <c:pt idx="34">
                  <c:v>108</c:v>
                </c:pt>
                <c:pt idx="35">
                  <c:v>108.5</c:v>
                </c:pt>
              </c:numCache>
            </c:numRef>
          </c:cat>
          <c:val>
            <c:numRef>
              <c:f>'Sheet1 (4)'!$V$67:$V$102</c:f>
              <c:numCache>
                <c:formatCode>0.00</c:formatCode>
                <c:ptCount val="36"/>
                <c:pt idx="0">
                  <c:v>-8</c:v>
                </c:pt>
                <c:pt idx="1">
                  <c:v>-7.5</c:v>
                </c:pt>
                <c:pt idx="2">
                  <c:v>-7</c:v>
                </c:pt>
                <c:pt idx="3">
                  <c:v>-6.5</c:v>
                </c:pt>
                <c:pt idx="4">
                  <c:v>-6</c:v>
                </c:pt>
                <c:pt idx="5">
                  <c:v>-5.5</c:v>
                </c:pt>
                <c:pt idx="6">
                  <c:v>-5</c:v>
                </c:pt>
                <c:pt idx="7">
                  <c:v>-4.5</c:v>
                </c:pt>
                <c:pt idx="8">
                  <c:v>-4</c:v>
                </c:pt>
                <c:pt idx="9">
                  <c:v>-3.5</c:v>
                </c:pt>
                <c:pt idx="10">
                  <c:v>-3</c:v>
                </c:pt>
                <c:pt idx="11">
                  <c:v>-2.5</c:v>
                </c:pt>
                <c:pt idx="12">
                  <c:v>-2</c:v>
                </c:pt>
                <c:pt idx="13">
                  <c:v>-1.5</c:v>
                </c:pt>
                <c:pt idx="14">
                  <c:v>-1</c:v>
                </c:pt>
                <c:pt idx="15">
                  <c:v>-0.5</c:v>
                </c:pt>
                <c:pt idx="16">
                  <c:v>0</c:v>
                </c:pt>
                <c:pt idx="17">
                  <c:v>0.5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BF-44FD-8A65-CD86F4484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148992"/>
        <c:axId val="106150912"/>
      </c:lineChart>
      <c:catAx>
        <c:axId val="106148992"/>
        <c:scaling>
          <c:orientation val="minMax"/>
        </c:scaling>
        <c:delete val="0"/>
        <c:axPos val="b"/>
        <c:numFmt formatCode="0.00" sourceLinked="1"/>
        <c:majorTickMark val="in"/>
        <c:minorTickMark val="none"/>
        <c:tickLblPos val="low"/>
        <c:spPr>
          <a:ln/>
        </c:spPr>
        <c:txPr>
          <a:bodyPr rot="5400000" anchor="ctr" anchorCtr="1"/>
          <a:lstStyle/>
          <a:p>
            <a:pPr>
              <a:defRPr/>
            </a:pPr>
            <a:endParaRPr lang="en-US"/>
          </a:p>
        </c:txPr>
        <c:crossAx val="106150912"/>
        <c:crosses val="autoZero"/>
        <c:auto val="1"/>
        <c:lblAlgn val="ctr"/>
        <c:lblOffset val="100"/>
        <c:noMultiLvlLbl val="0"/>
      </c:catAx>
      <c:valAx>
        <c:axId val="106150912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061489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73821029983022E-2"/>
          <c:y val="4.8256241057768677E-2"/>
          <c:w val="0.87534480399065595"/>
          <c:h val="0.7982563277282928"/>
        </c:manualLayout>
      </c:layout>
      <c:lineChart>
        <c:grouping val="standard"/>
        <c:varyColors val="0"/>
        <c:ser>
          <c:idx val="0"/>
          <c:order val="0"/>
          <c:tx>
            <c:strRef>
              <c:f>'Sheet1 (5)'!$V$65</c:f>
              <c:strCache>
                <c:ptCount val="1"/>
                <c:pt idx="0">
                  <c:v>P/L</c:v>
                </c:pt>
              </c:strCache>
            </c:strRef>
          </c:tx>
          <c:marker>
            <c:symbol val="none"/>
          </c:marker>
          <c:cat>
            <c:numRef>
              <c:f>'Sheet1 (5)'!$U$67:$U$102</c:f>
              <c:numCache>
                <c:formatCode>0.00</c:formatCode>
                <c:ptCount val="36"/>
                <c:pt idx="0">
                  <c:v>91</c:v>
                </c:pt>
                <c:pt idx="1">
                  <c:v>91.5</c:v>
                </c:pt>
                <c:pt idx="2">
                  <c:v>92</c:v>
                </c:pt>
                <c:pt idx="3">
                  <c:v>92.5</c:v>
                </c:pt>
                <c:pt idx="4">
                  <c:v>93</c:v>
                </c:pt>
                <c:pt idx="5">
                  <c:v>93.5</c:v>
                </c:pt>
                <c:pt idx="6">
                  <c:v>94</c:v>
                </c:pt>
                <c:pt idx="7">
                  <c:v>94.5</c:v>
                </c:pt>
                <c:pt idx="8">
                  <c:v>95</c:v>
                </c:pt>
                <c:pt idx="9">
                  <c:v>95.5</c:v>
                </c:pt>
                <c:pt idx="10">
                  <c:v>96</c:v>
                </c:pt>
                <c:pt idx="11">
                  <c:v>96.5</c:v>
                </c:pt>
                <c:pt idx="12">
                  <c:v>97</c:v>
                </c:pt>
                <c:pt idx="13">
                  <c:v>97.5</c:v>
                </c:pt>
                <c:pt idx="14">
                  <c:v>98</c:v>
                </c:pt>
                <c:pt idx="15">
                  <c:v>98.5</c:v>
                </c:pt>
                <c:pt idx="16">
                  <c:v>99</c:v>
                </c:pt>
                <c:pt idx="17">
                  <c:v>99.5</c:v>
                </c:pt>
                <c:pt idx="18">
                  <c:v>100</c:v>
                </c:pt>
                <c:pt idx="19">
                  <c:v>100.5</c:v>
                </c:pt>
                <c:pt idx="20">
                  <c:v>101</c:v>
                </c:pt>
                <c:pt idx="21">
                  <c:v>101.5</c:v>
                </c:pt>
                <c:pt idx="22">
                  <c:v>102</c:v>
                </c:pt>
                <c:pt idx="23">
                  <c:v>102.5</c:v>
                </c:pt>
                <c:pt idx="24">
                  <c:v>103</c:v>
                </c:pt>
                <c:pt idx="25">
                  <c:v>103.5</c:v>
                </c:pt>
                <c:pt idx="26">
                  <c:v>104</c:v>
                </c:pt>
                <c:pt idx="27">
                  <c:v>104.5</c:v>
                </c:pt>
                <c:pt idx="28">
                  <c:v>105</c:v>
                </c:pt>
                <c:pt idx="29">
                  <c:v>105.5</c:v>
                </c:pt>
                <c:pt idx="30">
                  <c:v>106</c:v>
                </c:pt>
                <c:pt idx="31">
                  <c:v>106.5</c:v>
                </c:pt>
                <c:pt idx="32">
                  <c:v>107</c:v>
                </c:pt>
                <c:pt idx="33">
                  <c:v>107.5</c:v>
                </c:pt>
                <c:pt idx="34">
                  <c:v>108</c:v>
                </c:pt>
                <c:pt idx="35">
                  <c:v>108.5</c:v>
                </c:pt>
              </c:numCache>
            </c:numRef>
          </c:cat>
          <c:val>
            <c:numRef>
              <c:f>'Sheet1 (5)'!$V$67:$V$102</c:f>
              <c:numCache>
                <c:formatCode>0.00</c:formatCode>
                <c:ptCount val="36"/>
                <c:pt idx="0">
                  <c:v>-0.25</c:v>
                </c:pt>
                <c:pt idx="1">
                  <c:v>-0.25</c:v>
                </c:pt>
                <c:pt idx="2">
                  <c:v>-0.25</c:v>
                </c:pt>
                <c:pt idx="3">
                  <c:v>-0.25</c:v>
                </c:pt>
                <c:pt idx="4">
                  <c:v>-0.25</c:v>
                </c:pt>
                <c:pt idx="5">
                  <c:v>-0.25</c:v>
                </c:pt>
                <c:pt idx="6">
                  <c:v>-0.25</c:v>
                </c:pt>
                <c:pt idx="7">
                  <c:v>-0.25</c:v>
                </c:pt>
                <c:pt idx="8">
                  <c:v>-0.25</c:v>
                </c:pt>
                <c:pt idx="9">
                  <c:v>-0.25</c:v>
                </c:pt>
                <c:pt idx="10">
                  <c:v>-0.25</c:v>
                </c:pt>
                <c:pt idx="11">
                  <c:v>-0.25</c:v>
                </c:pt>
                <c:pt idx="12">
                  <c:v>-0.25</c:v>
                </c:pt>
                <c:pt idx="13">
                  <c:v>-0.25</c:v>
                </c:pt>
                <c:pt idx="14">
                  <c:v>-0.25</c:v>
                </c:pt>
                <c:pt idx="15">
                  <c:v>-0.25</c:v>
                </c:pt>
                <c:pt idx="16">
                  <c:v>-0.25</c:v>
                </c:pt>
                <c:pt idx="17">
                  <c:v>-0.25</c:v>
                </c:pt>
                <c:pt idx="18">
                  <c:v>-0.25</c:v>
                </c:pt>
                <c:pt idx="19">
                  <c:v>0.25</c:v>
                </c:pt>
                <c:pt idx="20">
                  <c:v>0.75</c:v>
                </c:pt>
                <c:pt idx="21">
                  <c:v>1.25</c:v>
                </c:pt>
                <c:pt idx="22">
                  <c:v>1.75</c:v>
                </c:pt>
                <c:pt idx="23">
                  <c:v>2.25</c:v>
                </c:pt>
                <c:pt idx="24">
                  <c:v>2.75</c:v>
                </c:pt>
                <c:pt idx="25">
                  <c:v>3.25</c:v>
                </c:pt>
                <c:pt idx="26">
                  <c:v>3.75</c:v>
                </c:pt>
                <c:pt idx="27">
                  <c:v>4.25</c:v>
                </c:pt>
                <c:pt idx="28">
                  <c:v>4.75</c:v>
                </c:pt>
                <c:pt idx="29">
                  <c:v>4.75</c:v>
                </c:pt>
                <c:pt idx="30">
                  <c:v>4.75</c:v>
                </c:pt>
                <c:pt idx="31">
                  <c:v>4.75</c:v>
                </c:pt>
                <c:pt idx="32">
                  <c:v>4.75</c:v>
                </c:pt>
                <c:pt idx="33">
                  <c:v>4.75</c:v>
                </c:pt>
                <c:pt idx="34">
                  <c:v>4.75</c:v>
                </c:pt>
                <c:pt idx="35">
                  <c:v>4.75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31-4010-B135-CEEDC117C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148992"/>
        <c:axId val="106150912"/>
      </c:lineChart>
      <c:catAx>
        <c:axId val="106148992"/>
        <c:scaling>
          <c:orientation val="minMax"/>
        </c:scaling>
        <c:delete val="0"/>
        <c:axPos val="b"/>
        <c:numFmt formatCode="0.00" sourceLinked="1"/>
        <c:majorTickMark val="in"/>
        <c:minorTickMark val="none"/>
        <c:tickLblPos val="low"/>
        <c:spPr>
          <a:ln/>
        </c:spPr>
        <c:txPr>
          <a:bodyPr rot="5400000" anchor="ctr" anchorCtr="1"/>
          <a:lstStyle/>
          <a:p>
            <a:pPr>
              <a:defRPr/>
            </a:pPr>
            <a:endParaRPr lang="en-US"/>
          </a:p>
        </c:txPr>
        <c:crossAx val="106150912"/>
        <c:crosses val="autoZero"/>
        <c:auto val="1"/>
        <c:lblAlgn val="ctr"/>
        <c:lblOffset val="100"/>
        <c:noMultiLvlLbl val="0"/>
      </c:catAx>
      <c:valAx>
        <c:axId val="106150912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061489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73821029983022E-2"/>
          <c:y val="4.8256241057768677E-2"/>
          <c:w val="0.87534480399065595"/>
          <c:h val="0.7982563277282928"/>
        </c:manualLayout>
      </c:layout>
      <c:lineChart>
        <c:grouping val="standard"/>
        <c:varyColors val="0"/>
        <c:ser>
          <c:idx val="0"/>
          <c:order val="0"/>
          <c:tx>
            <c:strRef>
              <c:f>'Sheet1 (6)'!$V$65</c:f>
              <c:strCache>
                <c:ptCount val="1"/>
                <c:pt idx="0">
                  <c:v>P/L</c:v>
                </c:pt>
              </c:strCache>
            </c:strRef>
          </c:tx>
          <c:marker>
            <c:symbol val="none"/>
          </c:marker>
          <c:cat>
            <c:numRef>
              <c:f>'Sheet1 (6)'!$U$67:$U$102</c:f>
              <c:numCache>
                <c:formatCode>0.00</c:formatCode>
                <c:ptCount val="36"/>
                <c:pt idx="0">
                  <c:v>91</c:v>
                </c:pt>
                <c:pt idx="1">
                  <c:v>91.5</c:v>
                </c:pt>
                <c:pt idx="2">
                  <c:v>92</c:v>
                </c:pt>
                <c:pt idx="3">
                  <c:v>92.5</c:v>
                </c:pt>
                <c:pt idx="4">
                  <c:v>93</c:v>
                </c:pt>
                <c:pt idx="5">
                  <c:v>93.5</c:v>
                </c:pt>
                <c:pt idx="6">
                  <c:v>94</c:v>
                </c:pt>
                <c:pt idx="7">
                  <c:v>94.5</c:v>
                </c:pt>
                <c:pt idx="8">
                  <c:v>95</c:v>
                </c:pt>
                <c:pt idx="9">
                  <c:v>95.5</c:v>
                </c:pt>
                <c:pt idx="10">
                  <c:v>96</c:v>
                </c:pt>
                <c:pt idx="11">
                  <c:v>96.5</c:v>
                </c:pt>
                <c:pt idx="12">
                  <c:v>97</c:v>
                </c:pt>
                <c:pt idx="13">
                  <c:v>97.5</c:v>
                </c:pt>
                <c:pt idx="14">
                  <c:v>98</c:v>
                </c:pt>
                <c:pt idx="15">
                  <c:v>98.5</c:v>
                </c:pt>
                <c:pt idx="16">
                  <c:v>99</c:v>
                </c:pt>
                <c:pt idx="17">
                  <c:v>99.5</c:v>
                </c:pt>
                <c:pt idx="18">
                  <c:v>100</c:v>
                </c:pt>
                <c:pt idx="19">
                  <c:v>100.5</c:v>
                </c:pt>
                <c:pt idx="20">
                  <c:v>101</c:v>
                </c:pt>
                <c:pt idx="21">
                  <c:v>101.5</c:v>
                </c:pt>
                <c:pt idx="22">
                  <c:v>102</c:v>
                </c:pt>
                <c:pt idx="23">
                  <c:v>102.5</c:v>
                </c:pt>
                <c:pt idx="24">
                  <c:v>103</c:v>
                </c:pt>
                <c:pt idx="25">
                  <c:v>103.5</c:v>
                </c:pt>
                <c:pt idx="26">
                  <c:v>104</c:v>
                </c:pt>
                <c:pt idx="27">
                  <c:v>104.5</c:v>
                </c:pt>
                <c:pt idx="28">
                  <c:v>105</c:v>
                </c:pt>
                <c:pt idx="29">
                  <c:v>105.5</c:v>
                </c:pt>
                <c:pt idx="30">
                  <c:v>106</c:v>
                </c:pt>
                <c:pt idx="31">
                  <c:v>106.5</c:v>
                </c:pt>
                <c:pt idx="32">
                  <c:v>107</c:v>
                </c:pt>
                <c:pt idx="33">
                  <c:v>107.5</c:v>
                </c:pt>
                <c:pt idx="34">
                  <c:v>108</c:v>
                </c:pt>
                <c:pt idx="35">
                  <c:v>108.5</c:v>
                </c:pt>
              </c:numCache>
            </c:numRef>
          </c:cat>
          <c:val>
            <c:numRef>
              <c:f>'Sheet1 (6)'!$V$67:$V$102</c:f>
              <c:numCache>
                <c:formatCode>0.00</c:formatCode>
                <c:ptCount val="36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0.25</c:v>
                </c:pt>
                <c:pt idx="9">
                  <c:v>0.25</c:v>
                </c:pt>
                <c:pt idx="10">
                  <c:v>0.25</c:v>
                </c:pt>
                <c:pt idx="11">
                  <c:v>0.25</c:v>
                </c:pt>
                <c:pt idx="12">
                  <c:v>0.25</c:v>
                </c:pt>
                <c:pt idx="13">
                  <c:v>0.25</c:v>
                </c:pt>
                <c:pt idx="14">
                  <c:v>0.25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0.75</c:v>
                </c:pt>
                <c:pt idx="20">
                  <c:v>1.25</c:v>
                </c:pt>
                <c:pt idx="21">
                  <c:v>1.75</c:v>
                </c:pt>
                <c:pt idx="22">
                  <c:v>2.25</c:v>
                </c:pt>
                <c:pt idx="23">
                  <c:v>2.75</c:v>
                </c:pt>
                <c:pt idx="24">
                  <c:v>3.25</c:v>
                </c:pt>
                <c:pt idx="25">
                  <c:v>3.75</c:v>
                </c:pt>
                <c:pt idx="26">
                  <c:v>4.25</c:v>
                </c:pt>
                <c:pt idx="27">
                  <c:v>4.75</c:v>
                </c:pt>
                <c:pt idx="28">
                  <c:v>5.25</c:v>
                </c:pt>
                <c:pt idx="29">
                  <c:v>5.25</c:v>
                </c:pt>
                <c:pt idx="30">
                  <c:v>5.25</c:v>
                </c:pt>
                <c:pt idx="31">
                  <c:v>5.25</c:v>
                </c:pt>
                <c:pt idx="32">
                  <c:v>5.25</c:v>
                </c:pt>
                <c:pt idx="33">
                  <c:v>5.25</c:v>
                </c:pt>
                <c:pt idx="34">
                  <c:v>5.25</c:v>
                </c:pt>
                <c:pt idx="35">
                  <c:v>5.25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77-4529-B857-CBCFEAD877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148992"/>
        <c:axId val="106150912"/>
      </c:lineChart>
      <c:catAx>
        <c:axId val="106148992"/>
        <c:scaling>
          <c:orientation val="minMax"/>
        </c:scaling>
        <c:delete val="0"/>
        <c:axPos val="b"/>
        <c:numFmt formatCode="0.00" sourceLinked="1"/>
        <c:majorTickMark val="in"/>
        <c:minorTickMark val="none"/>
        <c:tickLblPos val="low"/>
        <c:spPr>
          <a:ln/>
        </c:spPr>
        <c:txPr>
          <a:bodyPr rot="5400000" anchor="ctr" anchorCtr="1"/>
          <a:lstStyle/>
          <a:p>
            <a:pPr>
              <a:defRPr/>
            </a:pPr>
            <a:endParaRPr lang="en-US"/>
          </a:p>
        </c:txPr>
        <c:crossAx val="106150912"/>
        <c:crosses val="autoZero"/>
        <c:auto val="1"/>
        <c:lblAlgn val="ctr"/>
        <c:lblOffset val="100"/>
        <c:noMultiLvlLbl val="0"/>
      </c:catAx>
      <c:valAx>
        <c:axId val="106150912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061489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73821029983022E-2"/>
          <c:y val="4.8256241057768677E-2"/>
          <c:w val="0.87534480399065595"/>
          <c:h val="0.7982563277282928"/>
        </c:manualLayout>
      </c:layout>
      <c:lineChart>
        <c:grouping val="standard"/>
        <c:varyColors val="0"/>
        <c:ser>
          <c:idx val="0"/>
          <c:order val="0"/>
          <c:tx>
            <c:strRef>
              <c:f>'Sheet1 (7)'!$V$65</c:f>
              <c:strCache>
                <c:ptCount val="1"/>
                <c:pt idx="0">
                  <c:v>P/L</c:v>
                </c:pt>
              </c:strCache>
            </c:strRef>
          </c:tx>
          <c:marker>
            <c:symbol val="none"/>
          </c:marker>
          <c:cat>
            <c:numRef>
              <c:f>'Sheet1 (7)'!$U$67:$U$102</c:f>
              <c:numCache>
                <c:formatCode>0.00</c:formatCode>
                <c:ptCount val="36"/>
                <c:pt idx="0">
                  <c:v>91</c:v>
                </c:pt>
                <c:pt idx="1">
                  <c:v>91.5</c:v>
                </c:pt>
                <c:pt idx="2">
                  <c:v>92</c:v>
                </c:pt>
                <c:pt idx="3">
                  <c:v>92.5</c:v>
                </c:pt>
                <c:pt idx="4">
                  <c:v>93</c:v>
                </c:pt>
                <c:pt idx="5">
                  <c:v>93.5</c:v>
                </c:pt>
                <c:pt idx="6">
                  <c:v>94</c:v>
                </c:pt>
                <c:pt idx="7">
                  <c:v>94.5</c:v>
                </c:pt>
                <c:pt idx="8">
                  <c:v>95</c:v>
                </c:pt>
                <c:pt idx="9">
                  <c:v>95.5</c:v>
                </c:pt>
                <c:pt idx="10">
                  <c:v>96</c:v>
                </c:pt>
                <c:pt idx="11">
                  <c:v>96.5</c:v>
                </c:pt>
                <c:pt idx="12">
                  <c:v>97</c:v>
                </c:pt>
                <c:pt idx="13">
                  <c:v>97.5</c:v>
                </c:pt>
                <c:pt idx="14">
                  <c:v>98</c:v>
                </c:pt>
                <c:pt idx="15">
                  <c:v>98.5</c:v>
                </c:pt>
                <c:pt idx="16">
                  <c:v>99</c:v>
                </c:pt>
                <c:pt idx="17">
                  <c:v>99.5</c:v>
                </c:pt>
                <c:pt idx="18">
                  <c:v>100</c:v>
                </c:pt>
                <c:pt idx="19">
                  <c:v>100.5</c:v>
                </c:pt>
                <c:pt idx="20">
                  <c:v>101</c:v>
                </c:pt>
                <c:pt idx="21">
                  <c:v>101.5</c:v>
                </c:pt>
                <c:pt idx="22">
                  <c:v>102</c:v>
                </c:pt>
                <c:pt idx="23">
                  <c:v>102.5</c:v>
                </c:pt>
                <c:pt idx="24">
                  <c:v>103</c:v>
                </c:pt>
                <c:pt idx="25">
                  <c:v>103.5</c:v>
                </c:pt>
                <c:pt idx="26">
                  <c:v>104</c:v>
                </c:pt>
                <c:pt idx="27">
                  <c:v>104.5</c:v>
                </c:pt>
                <c:pt idx="28">
                  <c:v>105</c:v>
                </c:pt>
                <c:pt idx="29">
                  <c:v>105.5</c:v>
                </c:pt>
                <c:pt idx="30">
                  <c:v>106</c:v>
                </c:pt>
                <c:pt idx="31">
                  <c:v>106.5</c:v>
                </c:pt>
                <c:pt idx="32">
                  <c:v>107</c:v>
                </c:pt>
                <c:pt idx="33">
                  <c:v>107.5</c:v>
                </c:pt>
                <c:pt idx="34">
                  <c:v>108</c:v>
                </c:pt>
                <c:pt idx="35">
                  <c:v>108.5</c:v>
                </c:pt>
              </c:numCache>
            </c:numRef>
          </c:cat>
          <c:val>
            <c:numRef>
              <c:f>'Sheet1 (7)'!$V$67:$V$102</c:f>
              <c:numCache>
                <c:formatCode>0.00</c:formatCode>
                <c:ptCount val="36"/>
                <c:pt idx="0">
                  <c:v>-0.29999999999999982</c:v>
                </c:pt>
                <c:pt idx="1">
                  <c:v>-0.29999999999999982</c:v>
                </c:pt>
                <c:pt idx="2">
                  <c:v>-0.29999999999999982</c:v>
                </c:pt>
                <c:pt idx="3">
                  <c:v>-0.29999999999999982</c:v>
                </c:pt>
                <c:pt idx="4">
                  <c:v>-0.29999999999999982</c:v>
                </c:pt>
                <c:pt idx="5">
                  <c:v>-0.29999999999999982</c:v>
                </c:pt>
                <c:pt idx="6">
                  <c:v>-0.29999999999999982</c:v>
                </c:pt>
                <c:pt idx="7">
                  <c:v>-0.29999999999999982</c:v>
                </c:pt>
                <c:pt idx="8">
                  <c:v>-0.29999999999999982</c:v>
                </c:pt>
                <c:pt idx="9">
                  <c:v>-0.29999999999999982</c:v>
                </c:pt>
                <c:pt idx="10">
                  <c:v>-0.29999999999999982</c:v>
                </c:pt>
                <c:pt idx="11">
                  <c:v>-0.29999999999999982</c:v>
                </c:pt>
                <c:pt idx="12">
                  <c:v>-0.29999999999999982</c:v>
                </c:pt>
                <c:pt idx="13">
                  <c:v>-0.29999999999999982</c:v>
                </c:pt>
                <c:pt idx="14">
                  <c:v>-0.29999999999999982</c:v>
                </c:pt>
                <c:pt idx="15">
                  <c:v>-0.29999999999999982</c:v>
                </c:pt>
                <c:pt idx="16">
                  <c:v>-0.29999999999999982</c:v>
                </c:pt>
                <c:pt idx="17">
                  <c:v>-0.29999999999999982</c:v>
                </c:pt>
                <c:pt idx="18">
                  <c:v>-0.29999999999999982</c:v>
                </c:pt>
                <c:pt idx="19">
                  <c:v>0.20000000000000018</c:v>
                </c:pt>
                <c:pt idx="20">
                  <c:v>0.70000000000000007</c:v>
                </c:pt>
                <c:pt idx="21">
                  <c:v>1.2000000000000002</c:v>
                </c:pt>
                <c:pt idx="22">
                  <c:v>1.7000000000000002</c:v>
                </c:pt>
                <c:pt idx="23">
                  <c:v>2.6999999999999944</c:v>
                </c:pt>
                <c:pt idx="24">
                  <c:v>3.6999999999999944</c:v>
                </c:pt>
                <c:pt idx="25">
                  <c:v>4.699999999999994</c:v>
                </c:pt>
                <c:pt idx="26">
                  <c:v>5.6999999999999886</c:v>
                </c:pt>
                <c:pt idx="27">
                  <c:v>5.6999999999999886</c:v>
                </c:pt>
                <c:pt idx="28">
                  <c:v>5.6999999999999886</c:v>
                </c:pt>
                <c:pt idx="29">
                  <c:v>5.6999999999999886</c:v>
                </c:pt>
                <c:pt idx="30">
                  <c:v>5.6999999999999886</c:v>
                </c:pt>
                <c:pt idx="31">
                  <c:v>5.6999999999999886</c:v>
                </c:pt>
                <c:pt idx="32">
                  <c:v>5.6999999999999886</c:v>
                </c:pt>
                <c:pt idx="33">
                  <c:v>5.6999999999999886</c:v>
                </c:pt>
                <c:pt idx="34">
                  <c:v>5.6999999999999886</c:v>
                </c:pt>
                <c:pt idx="35">
                  <c:v>5.6999999999999886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74-4462-8E70-1560F2C2B5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148992"/>
        <c:axId val="106150912"/>
      </c:lineChart>
      <c:catAx>
        <c:axId val="106148992"/>
        <c:scaling>
          <c:orientation val="minMax"/>
        </c:scaling>
        <c:delete val="0"/>
        <c:axPos val="b"/>
        <c:numFmt formatCode="0.00" sourceLinked="1"/>
        <c:majorTickMark val="in"/>
        <c:minorTickMark val="none"/>
        <c:tickLblPos val="low"/>
        <c:spPr>
          <a:ln/>
        </c:spPr>
        <c:txPr>
          <a:bodyPr rot="5400000" anchor="ctr" anchorCtr="1"/>
          <a:lstStyle/>
          <a:p>
            <a:pPr>
              <a:defRPr/>
            </a:pPr>
            <a:endParaRPr lang="en-US"/>
          </a:p>
        </c:txPr>
        <c:crossAx val="106150912"/>
        <c:crosses val="autoZero"/>
        <c:auto val="1"/>
        <c:lblAlgn val="ctr"/>
        <c:lblOffset val="100"/>
        <c:noMultiLvlLbl val="0"/>
      </c:catAx>
      <c:valAx>
        <c:axId val="106150912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061489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73821029983022E-2"/>
          <c:y val="4.8256241057768677E-2"/>
          <c:w val="0.87534480399065595"/>
          <c:h val="0.7982563277282928"/>
        </c:manualLayout>
      </c:layout>
      <c:lineChart>
        <c:grouping val="standard"/>
        <c:varyColors val="0"/>
        <c:ser>
          <c:idx val="0"/>
          <c:order val="0"/>
          <c:tx>
            <c:strRef>
              <c:f>'Sheet1 (8)'!$V$65</c:f>
              <c:strCache>
                <c:ptCount val="1"/>
                <c:pt idx="0">
                  <c:v>P/L</c:v>
                </c:pt>
              </c:strCache>
            </c:strRef>
          </c:tx>
          <c:marker>
            <c:symbol val="none"/>
          </c:marker>
          <c:cat>
            <c:numRef>
              <c:f>'Sheet1 (8)'!$U$67:$U$102</c:f>
              <c:numCache>
                <c:formatCode>0.00</c:formatCode>
                <c:ptCount val="36"/>
                <c:pt idx="0">
                  <c:v>3</c:v>
                </c:pt>
                <c:pt idx="1">
                  <c:v>169.5</c:v>
                </c:pt>
                <c:pt idx="2">
                  <c:v>336</c:v>
                </c:pt>
                <c:pt idx="3">
                  <c:v>502.5</c:v>
                </c:pt>
                <c:pt idx="4">
                  <c:v>669</c:v>
                </c:pt>
                <c:pt idx="5">
                  <c:v>835.5</c:v>
                </c:pt>
                <c:pt idx="6">
                  <c:v>1002</c:v>
                </c:pt>
                <c:pt idx="7">
                  <c:v>1168.5</c:v>
                </c:pt>
                <c:pt idx="8">
                  <c:v>1335</c:v>
                </c:pt>
                <c:pt idx="9">
                  <c:v>1501.5</c:v>
                </c:pt>
                <c:pt idx="10">
                  <c:v>1668</c:v>
                </c:pt>
                <c:pt idx="11">
                  <c:v>1834.5</c:v>
                </c:pt>
                <c:pt idx="12">
                  <c:v>2001</c:v>
                </c:pt>
                <c:pt idx="13">
                  <c:v>2167.5</c:v>
                </c:pt>
                <c:pt idx="14">
                  <c:v>2334</c:v>
                </c:pt>
                <c:pt idx="15">
                  <c:v>2500.5</c:v>
                </c:pt>
                <c:pt idx="16">
                  <c:v>2667</c:v>
                </c:pt>
                <c:pt idx="17">
                  <c:v>2833.5</c:v>
                </c:pt>
                <c:pt idx="18">
                  <c:v>3000</c:v>
                </c:pt>
                <c:pt idx="19">
                  <c:v>3166.5</c:v>
                </c:pt>
                <c:pt idx="20">
                  <c:v>3333</c:v>
                </c:pt>
                <c:pt idx="21">
                  <c:v>3499.5</c:v>
                </c:pt>
                <c:pt idx="22">
                  <c:v>3666</c:v>
                </c:pt>
                <c:pt idx="23">
                  <c:v>3832.5</c:v>
                </c:pt>
                <c:pt idx="24">
                  <c:v>3999</c:v>
                </c:pt>
                <c:pt idx="25">
                  <c:v>4165.5</c:v>
                </c:pt>
                <c:pt idx="26">
                  <c:v>4332</c:v>
                </c:pt>
                <c:pt idx="27">
                  <c:v>4498.5</c:v>
                </c:pt>
                <c:pt idx="28">
                  <c:v>4665</c:v>
                </c:pt>
                <c:pt idx="29">
                  <c:v>4831.5</c:v>
                </c:pt>
                <c:pt idx="30">
                  <c:v>4998</c:v>
                </c:pt>
                <c:pt idx="31">
                  <c:v>5164.5</c:v>
                </c:pt>
                <c:pt idx="32">
                  <c:v>5331</c:v>
                </c:pt>
                <c:pt idx="33">
                  <c:v>5497.5</c:v>
                </c:pt>
                <c:pt idx="34">
                  <c:v>5664</c:v>
                </c:pt>
                <c:pt idx="35">
                  <c:v>5830.5</c:v>
                </c:pt>
              </c:numCache>
            </c:numRef>
          </c:cat>
          <c:val>
            <c:numRef>
              <c:f>'Sheet1 (8)'!$V$67:$V$102</c:f>
              <c:numCache>
                <c:formatCode>0.00</c:formatCode>
                <c:ptCount val="36"/>
                <c:pt idx="0">
                  <c:v>1319.5296999999998</c:v>
                </c:pt>
                <c:pt idx="1">
                  <c:v>1295.7201999999997</c:v>
                </c:pt>
                <c:pt idx="2">
                  <c:v>1271.9106999999999</c:v>
                </c:pt>
                <c:pt idx="3">
                  <c:v>1248.1011999999998</c:v>
                </c:pt>
                <c:pt idx="4">
                  <c:v>1224.2916999999998</c:v>
                </c:pt>
                <c:pt idx="5">
                  <c:v>1200.4821999999999</c:v>
                </c:pt>
                <c:pt idx="6">
                  <c:v>1176.3887</c:v>
                </c:pt>
                <c:pt idx="7">
                  <c:v>1128.9361999999999</c:v>
                </c:pt>
                <c:pt idx="8">
                  <c:v>1081.4836999999998</c:v>
                </c:pt>
                <c:pt idx="9">
                  <c:v>1034.0311999999999</c:v>
                </c:pt>
                <c:pt idx="10">
                  <c:v>986.57870000000003</c:v>
                </c:pt>
                <c:pt idx="11">
                  <c:v>939.12619999999993</c:v>
                </c:pt>
                <c:pt idx="12">
                  <c:v>891.67369999999983</c:v>
                </c:pt>
                <c:pt idx="13">
                  <c:v>844.22119999999995</c:v>
                </c:pt>
                <c:pt idx="14">
                  <c:v>796.76869999999997</c:v>
                </c:pt>
                <c:pt idx="15">
                  <c:v>749.31619999999998</c:v>
                </c:pt>
                <c:pt idx="16">
                  <c:v>701.86369999999999</c:v>
                </c:pt>
                <c:pt idx="17">
                  <c:v>654.41120000000001</c:v>
                </c:pt>
                <c:pt idx="18">
                  <c:v>606.95869999999991</c:v>
                </c:pt>
                <c:pt idx="19">
                  <c:v>630.93469999999991</c:v>
                </c:pt>
                <c:pt idx="20">
                  <c:v>654.91069999999991</c:v>
                </c:pt>
                <c:pt idx="21">
                  <c:v>678.88670000000002</c:v>
                </c:pt>
                <c:pt idx="22">
                  <c:v>702.8626999999999</c:v>
                </c:pt>
                <c:pt idx="23">
                  <c:v>726.8386999999999</c:v>
                </c:pt>
                <c:pt idx="24">
                  <c:v>750.81469999999979</c:v>
                </c:pt>
                <c:pt idx="25">
                  <c:v>727.4576999999997</c:v>
                </c:pt>
                <c:pt idx="26">
                  <c:v>703.81469999999979</c:v>
                </c:pt>
                <c:pt idx="27">
                  <c:v>680.17169999999976</c:v>
                </c:pt>
                <c:pt idx="28">
                  <c:v>656.52869999999984</c:v>
                </c:pt>
                <c:pt idx="29">
                  <c:v>632.88569999999982</c:v>
                </c:pt>
                <c:pt idx="30">
                  <c:v>609.24269999999979</c:v>
                </c:pt>
                <c:pt idx="31">
                  <c:v>609.12319999999988</c:v>
                </c:pt>
                <c:pt idx="32">
                  <c:v>609.28969999999993</c:v>
                </c:pt>
                <c:pt idx="33">
                  <c:v>609.45619999999985</c:v>
                </c:pt>
                <c:pt idx="34">
                  <c:v>609.6226999999999</c:v>
                </c:pt>
                <c:pt idx="35">
                  <c:v>609.78919999999982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60-4DDE-8C64-2180F0B2F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148992"/>
        <c:axId val="106150912"/>
      </c:lineChart>
      <c:catAx>
        <c:axId val="106148992"/>
        <c:scaling>
          <c:orientation val="minMax"/>
        </c:scaling>
        <c:delete val="0"/>
        <c:axPos val="b"/>
        <c:numFmt formatCode="0.00" sourceLinked="1"/>
        <c:majorTickMark val="in"/>
        <c:minorTickMark val="none"/>
        <c:tickLblPos val="low"/>
        <c:spPr>
          <a:ln/>
        </c:spPr>
        <c:txPr>
          <a:bodyPr rot="5400000" anchor="ctr" anchorCtr="1"/>
          <a:lstStyle/>
          <a:p>
            <a:pPr>
              <a:defRPr/>
            </a:pPr>
            <a:endParaRPr lang="en-US"/>
          </a:p>
        </c:txPr>
        <c:crossAx val="106150912"/>
        <c:crosses val="autoZero"/>
        <c:auto val="1"/>
        <c:lblAlgn val="ctr"/>
        <c:lblOffset val="100"/>
        <c:noMultiLvlLbl val="0"/>
      </c:catAx>
      <c:valAx>
        <c:axId val="106150912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061489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73821029983022E-2"/>
          <c:y val="4.8256241057768677E-2"/>
          <c:w val="0.87534480399065595"/>
          <c:h val="0.7982563277282928"/>
        </c:manualLayout>
      </c:layout>
      <c:lineChart>
        <c:grouping val="standard"/>
        <c:varyColors val="0"/>
        <c:ser>
          <c:idx val="0"/>
          <c:order val="0"/>
          <c:tx>
            <c:strRef>
              <c:f>'Sheet1 (9)'!$V$65</c:f>
              <c:strCache>
                <c:ptCount val="1"/>
                <c:pt idx="0">
                  <c:v>P/L</c:v>
                </c:pt>
              </c:strCache>
            </c:strRef>
          </c:tx>
          <c:marker>
            <c:symbol val="none"/>
          </c:marker>
          <c:cat>
            <c:numRef>
              <c:f>'Sheet1 (9)'!$U$67:$U$102</c:f>
              <c:numCache>
                <c:formatCode>0.00</c:formatCode>
                <c:ptCount val="36"/>
                <c:pt idx="0">
                  <c:v>4</c:v>
                </c:pt>
                <c:pt idx="1">
                  <c:v>226</c:v>
                </c:pt>
                <c:pt idx="2">
                  <c:v>448</c:v>
                </c:pt>
                <c:pt idx="3">
                  <c:v>670</c:v>
                </c:pt>
                <c:pt idx="4">
                  <c:v>892</c:v>
                </c:pt>
                <c:pt idx="5">
                  <c:v>1114</c:v>
                </c:pt>
                <c:pt idx="6">
                  <c:v>1336</c:v>
                </c:pt>
                <c:pt idx="7">
                  <c:v>1558</c:v>
                </c:pt>
                <c:pt idx="8">
                  <c:v>1780</c:v>
                </c:pt>
                <c:pt idx="9">
                  <c:v>2002</c:v>
                </c:pt>
                <c:pt idx="10">
                  <c:v>2224</c:v>
                </c:pt>
                <c:pt idx="11">
                  <c:v>2446</c:v>
                </c:pt>
                <c:pt idx="12">
                  <c:v>2668</c:v>
                </c:pt>
                <c:pt idx="13">
                  <c:v>2890</c:v>
                </c:pt>
                <c:pt idx="14">
                  <c:v>3112</c:v>
                </c:pt>
                <c:pt idx="15">
                  <c:v>3334</c:v>
                </c:pt>
                <c:pt idx="16">
                  <c:v>3556</c:v>
                </c:pt>
                <c:pt idx="17">
                  <c:v>3778</c:v>
                </c:pt>
                <c:pt idx="18">
                  <c:v>4000</c:v>
                </c:pt>
                <c:pt idx="19">
                  <c:v>4222</c:v>
                </c:pt>
                <c:pt idx="20">
                  <c:v>4444</c:v>
                </c:pt>
                <c:pt idx="21">
                  <c:v>4666</c:v>
                </c:pt>
                <c:pt idx="22">
                  <c:v>4888</c:v>
                </c:pt>
                <c:pt idx="23">
                  <c:v>5110</c:v>
                </c:pt>
                <c:pt idx="24">
                  <c:v>5332</c:v>
                </c:pt>
                <c:pt idx="25">
                  <c:v>5554</c:v>
                </c:pt>
                <c:pt idx="26">
                  <c:v>5776</c:v>
                </c:pt>
                <c:pt idx="27">
                  <c:v>5998</c:v>
                </c:pt>
                <c:pt idx="28">
                  <c:v>6220</c:v>
                </c:pt>
                <c:pt idx="29">
                  <c:v>6442</c:v>
                </c:pt>
                <c:pt idx="30">
                  <c:v>6664</c:v>
                </c:pt>
                <c:pt idx="31">
                  <c:v>6886</c:v>
                </c:pt>
                <c:pt idx="32">
                  <c:v>7108</c:v>
                </c:pt>
                <c:pt idx="33">
                  <c:v>7330</c:v>
                </c:pt>
                <c:pt idx="34">
                  <c:v>7552</c:v>
                </c:pt>
                <c:pt idx="35">
                  <c:v>7774</c:v>
                </c:pt>
              </c:numCache>
            </c:numRef>
          </c:cat>
          <c:val>
            <c:numRef>
              <c:f>'Sheet1 (9)'!$V$67:$V$102</c:f>
              <c:numCache>
                <c:formatCode>0.00</c:formatCode>
                <c:ptCount val="36"/>
                <c:pt idx="0">
                  <c:v>1263.9737</c:v>
                </c:pt>
                <c:pt idx="1">
                  <c:v>1208.4737</c:v>
                </c:pt>
                <c:pt idx="2">
                  <c:v>1152.9737</c:v>
                </c:pt>
                <c:pt idx="3">
                  <c:v>1097.4737</c:v>
                </c:pt>
                <c:pt idx="4">
                  <c:v>1041.9737</c:v>
                </c:pt>
                <c:pt idx="5">
                  <c:v>972.22370000000001</c:v>
                </c:pt>
                <c:pt idx="6">
                  <c:v>888.97370000000001</c:v>
                </c:pt>
                <c:pt idx="7">
                  <c:v>805.72370000000001</c:v>
                </c:pt>
                <c:pt idx="8">
                  <c:v>722.47370000000001</c:v>
                </c:pt>
                <c:pt idx="9">
                  <c:v>639.34969999999998</c:v>
                </c:pt>
                <c:pt idx="10">
                  <c:v>570.08569999999997</c:v>
                </c:pt>
                <c:pt idx="11">
                  <c:v>500.82169999999996</c:v>
                </c:pt>
                <c:pt idx="12">
                  <c:v>431.55769999999995</c:v>
                </c:pt>
                <c:pt idx="13">
                  <c:v>362.29370000000006</c:v>
                </c:pt>
                <c:pt idx="14">
                  <c:v>293.02970000000005</c:v>
                </c:pt>
                <c:pt idx="15">
                  <c:v>223.76570000000001</c:v>
                </c:pt>
                <c:pt idx="16">
                  <c:v>154.5017</c:v>
                </c:pt>
                <c:pt idx="17">
                  <c:v>85.237700000000018</c:v>
                </c:pt>
                <c:pt idx="18">
                  <c:v>15.973700000000008</c:v>
                </c:pt>
                <c:pt idx="19">
                  <c:v>15.973700000000008</c:v>
                </c:pt>
                <c:pt idx="20">
                  <c:v>15.973699999999999</c:v>
                </c:pt>
                <c:pt idx="21">
                  <c:v>15.973699999999997</c:v>
                </c:pt>
                <c:pt idx="22">
                  <c:v>15.973699999999994</c:v>
                </c:pt>
                <c:pt idx="23">
                  <c:v>15.973700000000008</c:v>
                </c:pt>
                <c:pt idx="24">
                  <c:v>15.97369999999998</c:v>
                </c:pt>
                <c:pt idx="25">
                  <c:v>15.973700000000008</c:v>
                </c:pt>
                <c:pt idx="26">
                  <c:v>15.973700000000008</c:v>
                </c:pt>
                <c:pt idx="27">
                  <c:v>15.973700000000008</c:v>
                </c:pt>
                <c:pt idx="28">
                  <c:v>57.113699999999994</c:v>
                </c:pt>
                <c:pt idx="29">
                  <c:v>98.627700000000004</c:v>
                </c:pt>
                <c:pt idx="30">
                  <c:v>140.14170000000001</c:v>
                </c:pt>
                <c:pt idx="31">
                  <c:v>181.65570000000002</c:v>
                </c:pt>
                <c:pt idx="32">
                  <c:v>223.16970000000003</c:v>
                </c:pt>
                <c:pt idx="33">
                  <c:v>264.68370000000004</c:v>
                </c:pt>
                <c:pt idx="34">
                  <c:v>306.19770000000005</c:v>
                </c:pt>
                <c:pt idx="35">
                  <c:v>347.71170000000006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66-46A1-9553-B470A9680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148992"/>
        <c:axId val="106150912"/>
      </c:lineChart>
      <c:catAx>
        <c:axId val="106148992"/>
        <c:scaling>
          <c:orientation val="minMax"/>
        </c:scaling>
        <c:delete val="0"/>
        <c:axPos val="b"/>
        <c:numFmt formatCode="0.00" sourceLinked="1"/>
        <c:majorTickMark val="in"/>
        <c:minorTickMark val="none"/>
        <c:tickLblPos val="low"/>
        <c:spPr>
          <a:ln/>
        </c:spPr>
        <c:txPr>
          <a:bodyPr rot="5400000" anchor="ctr" anchorCtr="1"/>
          <a:lstStyle/>
          <a:p>
            <a:pPr>
              <a:defRPr/>
            </a:pPr>
            <a:endParaRPr lang="en-US"/>
          </a:p>
        </c:txPr>
        <c:crossAx val="106150912"/>
        <c:crosses val="autoZero"/>
        <c:auto val="1"/>
        <c:lblAlgn val="ctr"/>
        <c:lblOffset val="100"/>
        <c:noMultiLvlLbl val="0"/>
      </c:catAx>
      <c:valAx>
        <c:axId val="106150912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061489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9AA01-3E87-4E47-8CAF-D0CF2454B36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FCA49E-E887-4A37-A0F2-134679B79538}">
      <dgm:prSet custT="1"/>
      <dgm:spPr/>
      <dgm:t>
        <a:bodyPr/>
        <a:lstStyle/>
        <a:p>
          <a:r>
            <a:rPr lang="en-US" sz="2000" dirty="0"/>
            <a:t>Minimize the cost function</a:t>
          </a:r>
        </a:p>
      </dgm:t>
    </dgm:pt>
    <dgm:pt modelId="{44C617A5-489D-4284-A95A-43F334BB2EE1}" type="parTrans" cxnId="{DD50B91D-E58E-44D8-81EC-35608080739F}">
      <dgm:prSet/>
      <dgm:spPr/>
      <dgm:t>
        <a:bodyPr/>
        <a:lstStyle/>
        <a:p>
          <a:endParaRPr lang="en-US"/>
        </a:p>
      </dgm:t>
    </dgm:pt>
    <dgm:pt modelId="{EFB8FA8E-20F0-4D73-9FF5-C8AABDA02ECF}" type="sibTrans" cxnId="{DD50B91D-E58E-44D8-81EC-35608080739F}">
      <dgm:prSet/>
      <dgm:spPr/>
      <dgm:t>
        <a:bodyPr/>
        <a:lstStyle/>
        <a:p>
          <a:endParaRPr lang="en-US"/>
        </a:p>
      </dgm:t>
    </dgm:pt>
    <dgm:pt modelId="{093AD344-276C-47E2-9E90-10CE09810200}">
      <dgm:prSet custT="1"/>
      <dgm:spPr/>
      <dgm:t>
        <a:bodyPr/>
        <a:lstStyle/>
        <a:p>
          <a:r>
            <a:rPr lang="en-US" sz="2000" dirty="0"/>
            <a:t>A negative cost is a profit</a:t>
          </a:r>
        </a:p>
      </dgm:t>
    </dgm:pt>
    <dgm:pt modelId="{0DC9B2B8-426B-47C5-A5F4-6480181A3CE7}" type="parTrans" cxnId="{584DEFD0-5140-4473-A5F1-9640D6153884}">
      <dgm:prSet/>
      <dgm:spPr/>
      <dgm:t>
        <a:bodyPr/>
        <a:lstStyle/>
        <a:p>
          <a:endParaRPr lang="en-US"/>
        </a:p>
      </dgm:t>
    </dgm:pt>
    <dgm:pt modelId="{3AC1C369-F651-4C43-AE7B-A5C9B1A56583}" type="sibTrans" cxnId="{584DEFD0-5140-4473-A5F1-9640D6153884}">
      <dgm:prSet/>
      <dgm:spPr/>
      <dgm:t>
        <a:bodyPr/>
        <a:lstStyle/>
        <a:p>
          <a:endParaRPr lang="en-US"/>
        </a:p>
      </dgm:t>
    </dgm:pt>
    <dgm:pt modelId="{232C9C2F-B12F-4035-B0B1-8AD46F1E631B}">
      <dgm:prSet custT="1"/>
      <dgm:spPr/>
      <dgm:t>
        <a:bodyPr/>
        <a:lstStyle/>
        <a:p>
          <a:r>
            <a:rPr lang="en-US" sz="2000" dirty="0"/>
            <a:t>Bounded strategy over state space is non-negative</a:t>
          </a:r>
        </a:p>
      </dgm:t>
    </dgm:pt>
    <dgm:pt modelId="{1ADBDB66-C2F2-4641-BD6D-1E484926F189}" type="parTrans" cxnId="{5F2A38A3-DB55-4929-A9B2-F1CDBC6AA6D8}">
      <dgm:prSet/>
      <dgm:spPr/>
      <dgm:t>
        <a:bodyPr/>
        <a:lstStyle/>
        <a:p>
          <a:endParaRPr lang="en-US"/>
        </a:p>
      </dgm:t>
    </dgm:pt>
    <dgm:pt modelId="{5EC40755-8C34-478F-AF25-5178D0890D86}" type="sibTrans" cxnId="{5F2A38A3-DB55-4929-A9B2-F1CDBC6AA6D8}">
      <dgm:prSet/>
      <dgm:spPr/>
      <dgm:t>
        <a:bodyPr/>
        <a:lstStyle/>
        <a:p>
          <a:endParaRPr lang="en-US"/>
        </a:p>
      </dgm:t>
    </dgm:pt>
    <dgm:pt modelId="{166457C8-5FCC-4978-810F-9EEC4725CC64}">
      <dgm:prSet custT="1"/>
      <dgm:spPr/>
      <dgm:t>
        <a:bodyPr/>
        <a:lstStyle/>
        <a:p>
          <a:r>
            <a:rPr lang="en-US" sz="2000" dirty="0"/>
            <a:t>Differences  between strikes and states</a:t>
          </a:r>
        </a:p>
      </dgm:t>
    </dgm:pt>
    <dgm:pt modelId="{889A9004-518A-4923-83B6-70566672A2DB}" type="parTrans" cxnId="{009CD49B-4650-4920-AA8D-293996068724}">
      <dgm:prSet/>
      <dgm:spPr/>
      <dgm:t>
        <a:bodyPr/>
        <a:lstStyle/>
        <a:p>
          <a:endParaRPr lang="en-US"/>
        </a:p>
      </dgm:t>
    </dgm:pt>
    <dgm:pt modelId="{3B042899-EEA7-4FF2-B2C2-631134E5B5D0}" type="sibTrans" cxnId="{009CD49B-4650-4920-AA8D-293996068724}">
      <dgm:prSet/>
      <dgm:spPr/>
      <dgm:t>
        <a:bodyPr/>
        <a:lstStyle/>
        <a:p>
          <a:endParaRPr lang="en-US"/>
        </a:p>
      </dgm:t>
    </dgm:pt>
    <dgm:pt modelId="{4C61067A-3E69-4D09-96CC-7D7E119C570D}">
      <dgm:prSet custT="1"/>
      <dgm:spPr/>
      <dgm:t>
        <a:bodyPr/>
        <a:lstStyle/>
        <a:p>
          <a:r>
            <a:rPr lang="en-US" sz="2800" dirty="0"/>
            <a:t>Bounded = No Arbitrage</a:t>
          </a:r>
        </a:p>
      </dgm:t>
    </dgm:pt>
    <dgm:pt modelId="{C7148A15-E8BD-4320-A1DC-0191C2C57334}" type="parTrans" cxnId="{03753DA4-2520-49DA-ADA5-EAB8E1B4D127}">
      <dgm:prSet/>
      <dgm:spPr/>
      <dgm:t>
        <a:bodyPr/>
        <a:lstStyle/>
        <a:p>
          <a:endParaRPr lang="en-US"/>
        </a:p>
      </dgm:t>
    </dgm:pt>
    <dgm:pt modelId="{08ED8461-E03A-4DDF-A720-122CCB968947}" type="sibTrans" cxnId="{03753DA4-2520-49DA-ADA5-EAB8E1B4D127}">
      <dgm:prSet/>
      <dgm:spPr/>
      <dgm:t>
        <a:bodyPr/>
        <a:lstStyle/>
        <a:p>
          <a:endParaRPr lang="en-US"/>
        </a:p>
      </dgm:t>
    </dgm:pt>
    <dgm:pt modelId="{D3BDB10E-A442-4AAC-9022-D2D77FB2B82C}">
      <dgm:prSet custT="1"/>
      <dgm:spPr/>
      <dgm:t>
        <a:bodyPr/>
        <a:lstStyle/>
        <a:p>
          <a:r>
            <a:rPr lang="en-US" sz="2800" dirty="0"/>
            <a:t>Unbounded = Arbitrage</a:t>
          </a:r>
        </a:p>
      </dgm:t>
    </dgm:pt>
    <dgm:pt modelId="{18829D14-B317-4ECD-A51C-E9F52F44AD6B}" type="parTrans" cxnId="{66C60576-C9D0-4225-8B8C-0A92D430680B}">
      <dgm:prSet/>
      <dgm:spPr/>
      <dgm:t>
        <a:bodyPr/>
        <a:lstStyle/>
        <a:p>
          <a:endParaRPr lang="en-US"/>
        </a:p>
      </dgm:t>
    </dgm:pt>
    <dgm:pt modelId="{23417882-19D7-43AC-8FB5-CB2539A204B1}" type="sibTrans" cxnId="{66C60576-C9D0-4225-8B8C-0A92D430680B}">
      <dgm:prSet/>
      <dgm:spPr/>
      <dgm:t>
        <a:bodyPr/>
        <a:lstStyle/>
        <a:p>
          <a:endParaRPr lang="en-US"/>
        </a:p>
      </dgm:t>
    </dgm:pt>
    <dgm:pt modelId="{66C65E9B-5409-410D-BB4A-AE64DCC6F265}">
      <dgm:prSet custT="1"/>
      <dgm:spPr/>
      <dgm:t>
        <a:bodyPr/>
        <a:lstStyle/>
        <a:p>
          <a:r>
            <a:rPr lang="en-US" sz="2000" dirty="0"/>
            <a:t>Impose additional bounds to determine</a:t>
          </a:r>
        </a:p>
      </dgm:t>
    </dgm:pt>
    <dgm:pt modelId="{CFC79068-4D38-4936-9A42-FF7142CA37A0}" type="parTrans" cxnId="{7B5BCB98-3F06-4921-BB16-C7FFDE5EEA3A}">
      <dgm:prSet/>
      <dgm:spPr/>
      <dgm:t>
        <a:bodyPr/>
        <a:lstStyle/>
        <a:p>
          <a:endParaRPr lang="en-US"/>
        </a:p>
      </dgm:t>
    </dgm:pt>
    <dgm:pt modelId="{A3306B6A-91BD-40BF-9474-5C1468300F31}" type="sibTrans" cxnId="{7B5BCB98-3F06-4921-BB16-C7FFDE5EEA3A}">
      <dgm:prSet/>
      <dgm:spPr/>
      <dgm:t>
        <a:bodyPr/>
        <a:lstStyle/>
        <a:p>
          <a:endParaRPr lang="en-US"/>
        </a:p>
      </dgm:t>
    </dgm:pt>
    <dgm:pt modelId="{D789637F-B62C-4299-84A7-4D2EEFAD616F}" type="pres">
      <dgm:prSet presAssocID="{4C99AA01-3E87-4E47-8CAF-D0CF2454B366}" presName="Name0" presStyleCnt="0">
        <dgm:presLayoutVars>
          <dgm:dir/>
          <dgm:animLvl val="lvl"/>
          <dgm:resizeHandles val="exact"/>
        </dgm:presLayoutVars>
      </dgm:prSet>
      <dgm:spPr/>
    </dgm:pt>
    <dgm:pt modelId="{08971E82-A283-47AF-B645-8823107C1471}" type="pres">
      <dgm:prSet presAssocID="{D3BDB10E-A442-4AAC-9022-D2D77FB2B82C}" presName="boxAndChildren" presStyleCnt="0"/>
      <dgm:spPr/>
    </dgm:pt>
    <dgm:pt modelId="{36E7A59D-A2F0-42AC-843A-1FDA25B8A8E5}" type="pres">
      <dgm:prSet presAssocID="{D3BDB10E-A442-4AAC-9022-D2D77FB2B82C}" presName="parentTextBox" presStyleLbl="node1" presStyleIdx="0" presStyleCnt="4"/>
      <dgm:spPr/>
    </dgm:pt>
    <dgm:pt modelId="{DCE72D6D-322D-41C9-ABFA-66FDD3710CDA}" type="pres">
      <dgm:prSet presAssocID="{D3BDB10E-A442-4AAC-9022-D2D77FB2B82C}" presName="entireBox" presStyleLbl="node1" presStyleIdx="0" presStyleCnt="4"/>
      <dgm:spPr/>
    </dgm:pt>
    <dgm:pt modelId="{B2EA7DC5-9551-4583-8A33-DB0E3C9090A5}" type="pres">
      <dgm:prSet presAssocID="{D3BDB10E-A442-4AAC-9022-D2D77FB2B82C}" presName="descendantBox" presStyleCnt="0"/>
      <dgm:spPr/>
    </dgm:pt>
    <dgm:pt modelId="{0EE4B8C0-057C-4C48-9D78-67137144A560}" type="pres">
      <dgm:prSet presAssocID="{66C65E9B-5409-410D-BB4A-AE64DCC6F265}" presName="childTextBox" presStyleLbl="fgAccFollowNode1" presStyleIdx="0" presStyleCnt="3">
        <dgm:presLayoutVars>
          <dgm:bulletEnabled val="1"/>
        </dgm:presLayoutVars>
      </dgm:prSet>
      <dgm:spPr/>
    </dgm:pt>
    <dgm:pt modelId="{6F7162A1-ED41-42C0-AAA9-4944FEB22034}" type="pres">
      <dgm:prSet presAssocID="{08ED8461-E03A-4DDF-A720-122CCB968947}" presName="sp" presStyleCnt="0"/>
      <dgm:spPr/>
    </dgm:pt>
    <dgm:pt modelId="{65FAFDB6-1B69-426C-8441-3B2470A118F0}" type="pres">
      <dgm:prSet presAssocID="{4C61067A-3E69-4D09-96CC-7D7E119C570D}" presName="arrowAndChildren" presStyleCnt="0"/>
      <dgm:spPr/>
    </dgm:pt>
    <dgm:pt modelId="{5E463BDC-8726-4916-ABA1-70D3A742CDC4}" type="pres">
      <dgm:prSet presAssocID="{4C61067A-3E69-4D09-96CC-7D7E119C570D}" presName="parentTextArrow" presStyleLbl="node1" presStyleIdx="1" presStyleCnt="4"/>
      <dgm:spPr/>
    </dgm:pt>
    <dgm:pt modelId="{63E9E06E-53DE-4453-A0F9-27331EFD1807}" type="pres">
      <dgm:prSet presAssocID="{5EC40755-8C34-478F-AF25-5178D0890D86}" presName="sp" presStyleCnt="0"/>
      <dgm:spPr/>
    </dgm:pt>
    <dgm:pt modelId="{D67D3B82-5A9D-443F-B33C-561AE4BD0F9E}" type="pres">
      <dgm:prSet presAssocID="{232C9C2F-B12F-4035-B0B1-8AD46F1E631B}" presName="arrowAndChildren" presStyleCnt="0"/>
      <dgm:spPr/>
    </dgm:pt>
    <dgm:pt modelId="{FB322A05-1F43-4B5F-B5BC-06E41463106C}" type="pres">
      <dgm:prSet presAssocID="{232C9C2F-B12F-4035-B0B1-8AD46F1E631B}" presName="parentTextArrow" presStyleLbl="node1" presStyleIdx="1" presStyleCnt="4"/>
      <dgm:spPr/>
    </dgm:pt>
    <dgm:pt modelId="{813C5A67-36FC-4869-91F2-82FF93E6947D}" type="pres">
      <dgm:prSet presAssocID="{232C9C2F-B12F-4035-B0B1-8AD46F1E631B}" presName="arrow" presStyleLbl="node1" presStyleIdx="2" presStyleCnt="4"/>
      <dgm:spPr/>
    </dgm:pt>
    <dgm:pt modelId="{7FFA9236-8F0D-47B7-8865-AF999F93DF1E}" type="pres">
      <dgm:prSet presAssocID="{232C9C2F-B12F-4035-B0B1-8AD46F1E631B}" presName="descendantArrow" presStyleCnt="0"/>
      <dgm:spPr/>
    </dgm:pt>
    <dgm:pt modelId="{A1EDC4D2-2AC3-4E3E-B54C-9796A842FF61}" type="pres">
      <dgm:prSet presAssocID="{166457C8-5FCC-4978-810F-9EEC4725CC64}" presName="childTextArrow" presStyleLbl="fgAccFollowNode1" presStyleIdx="1" presStyleCnt="3">
        <dgm:presLayoutVars>
          <dgm:bulletEnabled val="1"/>
        </dgm:presLayoutVars>
      </dgm:prSet>
      <dgm:spPr/>
    </dgm:pt>
    <dgm:pt modelId="{3B720837-2BB5-4AB8-BBEC-B4E8306D9FFB}" type="pres">
      <dgm:prSet presAssocID="{EFB8FA8E-20F0-4D73-9FF5-C8AABDA02ECF}" presName="sp" presStyleCnt="0"/>
      <dgm:spPr/>
    </dgm:pt>
    <dgm:pt modelId="{1C3F1473-5864-4F65-A42E-A15C0A54476B}" type="pres">
      <dgm:prSet presAssocID="{50FCA49E-E887-4A37-A0F2-134679B79538}" presName="arrowAndChildren" presStyleCnt="0"/>
      <dgm:spPr/>
    </dgm:pt>
    <dgm:pt modelId="{4E2CD78F-04AE-4F57-BDF8-33231129908F}" type="pres">
      <dgm:prSet presAssocID="{50FCA49E-E887-4A37-A0F2-134679B79538}" presName="parentTextArrow" presStyleLbl="node1" presStyleIdx="2" presStyleCnt="4"/>
      <dgm:spPr/>
    </dgm:pt>
    <dgm:pt modelId="{4B9716EF-93BF-4E36-8C29-281F60F1FC30}" type="pres">
      <dgm:prSet presAssocID="{50FCA49E-E887-4A37-A0F2-134679B79538}" presName="arrow" presStyleLbl="node1" presStyleIdx="3" presStyleCnt="4"/>
      <dgm:spPr/>
    </dgm:pt>
    <dgm:pt modelId="{1A8F10AB-B07E-4B8A-8E93-E51218DE1D18}" type="pres">
      <dgm:prSet presAssocID="{50FCA49E-E887-4A37-A0F2-134679B79538}" presName="descendantArrow" presStyleCnt="0"/>
      <dgm:spPr/>
    </dgm:pt>
    <dgm:pt modelId="{FA71BDF9-46F9-4CFD-9FAA-C3F1BBFE61EF}" type="pres">
      <dgm:prSet presAssocID="{093AD344-276C-47E2-9E90-10CE09810200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DD50B91D-E58E-44D8-81EC-35608080739F}" srcId="{4C99AA01-3E87-4E47-8CAF-D0CF2454B366}" destId="{50FCA49E-E887-4A37-A0F2-134679B79538}" srcOrd="0" destOrd="0" parTransId="{44C617A5-489D-4284-A95A-43F334BB2EE1}" sibTransId="{EFB8FA8E-20F0-4D73-9FF5-C8AABDA02ECF}"/>
    <dgm:cxn modelId="{E8001D2D-E5C2-41BC-9ED4-8EC8BDEA3F00}" type="presOf" srcId="{232C9C2F-B12F-4035-B0B1-8AD46F1E631B}" destId="{813C5A67-36FC-4869-91F2-82FF93E6947D}" srcOrd="1" destOrd="0" presId="urn:microsoft.com/office/officeart/2005/8/layout/process4"/>
    <dgm:cxn modelId="{FC320662-568F-4E9A-9A3E-18B932DD6FCB}" type="presOf" srcId="{50FCA49E-E887-4A37-A0F2-134679B79538}" destId="{4B9716EF-93BF-4E36-8C29-281F60F1FC30}" srcOrd="1" destOrd="0" presId="urn:microsoft.com/office/officeart/2005/8/layout/process4"/>
    <dgm:cxn modelId="{1D18F466-7F38-4FEC-AC3F-2930D9C989F5}" type="presOf" srcId="{166457C8-5FCC-4978-810F-9EEC4725CC64}" destId="{A1EDC4D2-2AC3-4E3E-B54C-9796A842FF61}" srcOrd="0" destOrd="0" presId="urn:microsoft.com/office/officeart/2005/8/layout/process4"/>
    <dgm:cxn modelId="{9EFF526A-CEED-43AF-B4E6-3D28BF99C47B}" type="presOf" srcId="{50FCA49E-E887-4A37-A0F2-134679B79538}" destId="{4E2CD78F-04AE-4F57-BDF8-33231129908F}" srcOrd="0" destOrd="0" presId="urn:microsoft.com/office/officeart/2005/8/layout/process4"/>
    <dgm:cxn modelId="{66C60576-C9D0-4225-8B8C-0A92D430680B}" srcId="{4C99AA01-3E87-4E47-8CAF-D0CF2454B366}" destId="{D3BDB10E-A442-4AAC-9022-D2D77FB2B82C}" srcOrd="3" destOrd="0" parTransId="{18829D14-B317-4ECD-A51C-E9F52F44AD6B}" sibTransId="{23417882-19D7-43AC-8FB5-CB2539A204B1}"/>
    <dgm:cxn modelId="{5ED5FC7E-D569-452B-97B4-4AD0EE5F5D15}" type="presOf" srcId="{D3BDB10E-A442-4AAC-9022-D2D77FB2B82C}" destId="{36E7A59D-A2F0-42AC-843A-1FDA25B8A8E5}" srcOrd="0" destOrd="0" presId="urn:microsoft.com/office/officeart/2005/8/layout/process4"/>
    <dgm:cxn modelId="{7B5BCB98-3F06-4921-BB16-C7FFDE5EEA3A}" srcId="{D3BDB10E-A442-4AAC-9022-D2D77FB2B82C}" destId="{66C65E9B-5409-410D-BB4A-AE64DCC6F265}" srcOrd="0" destOrd="0" parTransId="{CFC79068-4D38-4936-9A42-FF7142CA37A0}" sibTransId="{A3306B6A-91BD-40BF-9474-5C1468300F31}"/>
    <dgm:cxn modelId="{E3E63A99-B3D7-4675-B266-427AAC458CAC}" type="presOf" srcId="{232C9C2F-B12F-4035-B0B1-8AD46F1E631B}" destId="{FB322A05-1F43-4B5F-B5BC-06E41463106C}" srcOrd="0" destOrd="0" presId="urn:microsoft.com/office/officeart/2005/8/layout/process4"/>
    <dgm:cxn modelId="{009CD49B-4650-4920-AA8D-293996068724}" srcId="{232C9C2F-B12F-4035-B0B1-8AD46F1E631B}" destId="{166457C8-5FCC-4978-810F-9EEC4725CC64}" srcOrd="0" destOrd="0" parTransId="{889A9004-518A-4923-83B6-70566672A2DB}" sibTransId="{3B042899-EEA7-4FF2-B2C2-631134E5B5D0}"/>
    <dgm:cxn modelId="{5F2A38A3-DB55-4929-A9B2-F1CDBC6AA6D8}" srcId="{4C99AA01-3E87-4E47-8CAF-D0CF2454B366}" destId="{232C9C2F-B12F-4035-B0B1-8AD46F1E631B}" srcOrd="1" destOrd="0" parTransId="{1ADBDB66-C2F2-4641-BD6D-1E484926F189}" sibTransId="{5EC40755-8C34-478F-AF25-5178D0890D86}"/>
    <dgm:cxn modelId="{03753DA4-2520-49DA-ADA5-EAB8E1B4D127}" srcId="{4C99AA01-3E87-4E47-8CAF-D0CF2454B366}" destId="{4C61067A-3E69-4D09-96CC-7D7E119C570D}" srcOrd="2" destOrd="0" parTransId="{C7148A15-E8BD-4320-A1DC-0191C2C57334}" sibTransId="{08ED8461-E03A-4DDF-A720-122CCB968947}"/>
    <dgm:cxn modelId="{8E4A07C3-A57F-4CBF-94DB-E1E7CF958DE2}" type="presOf" srcId="{66C65E9B-5409-410D-BB4A-AE64DCC6F265}" destId="{0EE4B8C0-057C-4C48-9D78-67137144A560}" srcOrd="0" destOrd="0" presId="urn:microsoft.com/office/officeart/2005/8/layout/process4"/>
    <dgm:cxn modelId="{584DEFD0-5140-4473-A5F1-9640D6153884}" srcId="{50FCA49E-E887-4A37-A0F2-134679B79538}" destId="{093AD344-276C-47E2-9E90-10CE09810200}" srcOrd="0" destOrd="0" parTransId="{0DC9B2B8-426B-47C5-A5F4-6480181A3CE7}" sibTransId="{3AC1C369-F651-4C43-AE7B-A5C9B1A56583}"/>
    <dgm:cxn modelId="{FA2283D2-0F67-4205-B593-5A2C459221B2}" type="presOf" srcId="{4C61067A-3E69-4D09-96CC-7D7E119C570D}" destId="{5E463BDC-8726-4916-ABA1-70D3A742CDC4}" srcOrd="0" destOrd="0" presId="urn:microsoft.com/office/officeart/2005/8/layout/process4"/>
    <dgm:cxn modelId="{CA3AEBD8-4E60-4120-9088-C74460607265}" type="presOf" srcId="{D3BDB10E-A442-4AAC-9022-D2D77FB2B82C}" destId="{DCE72D6D-322D-41C9-ABFA-66FDD3710CDA}" srcOrd="1" destOrd="0" presId="urn:microsoft.com/office/officeart/2005/8/layout/process4"/>
    <dgm:cxn modelId="{ECF437DC-6DEF-4F17-BC41-A410029D6ABD}" type="presOf" srcId="{093AD344-276C-47E2-9E90-10CE09810200}" destId="{FA71BDF9-46F9-4CFD-9FAA-C3F1BBFE61EF}" srcOrd="0" destOrd="0" presId="urn:microsoft.com/office/officeart/2005/8/layout/process4"/>
    <dgm:cxn modelId="{3E9829F1-CF20-4AC4-8747-A94C5BA2F46B}" type="presOf" srcId="{4C99AA01-3E87-4E47-8CAF-D0CF2454B366}" destId="{D789637F-B62C-4299-84A7-4D2EEFAD616F}" srcOrd="0" destOrd="0" presId="urn:microsoft.com/office/officeart/2005/8/layout/process4"/>
    <dgm:cxn modelId="{EBA5DBB7-68A2-4C54-A617-A95A34968617}" type="presParOf" srcId="{D789637F-B62C-4299-84A7-4D2EEFAD616F}" destId="{08971E82-A283-47AF-B645-8823107C1471}" srcOrd="0" destOrd="0" presId="urn:microsoft.com/office/officeart/2005/8/layout/process4"/>
    <dgm:cxn modelId="{373FBFED-0A9E-4D7F-BA68-B77D3178E5DD}" type="presParOf" srcId="{08971E82-A283-47AF-B645-8823107C1471}" destId="{36E7A59D-A2F0-42AC-843A-1FDA25B8A8E5}" srcOrd="0" destOrd="0" presId="urn:microsoft.com/office/officeart/2005/8/layout/process4"/>
    <dgm:cxn modelId="{F5F80881-E5E4-4D65-A40F-19D3F37C436C}" type="presParOf" srcId="{08971E82-A283-47AF-B645-8823107C1471}" destId="{DCE72D6D-322D-41C9-ABFA-66FDD3710CDA}" srcOrd="1" destOrd="0" presId="urn:microsoft.com/office/officeart/2005/8/layout/process4"/>
    <dgm:cxn modelId="{FE00A537-C33E-46EA-9E43-418E0B3ED5A2}" type="presParOf" srcId="{08971E82-A283-47AF-B645-8823107C1471}" destId="{B2EA7DC5-9551-4583-8A33-DB0E3C9090A5}" srcOrd="2" destOrd="0" presId="urn:microsoft.com/office/officeart/2005/8/layout/process4"/>
    <dgm:cxn modelId="{D7DDAB02-148B-4762-9752-3B1EA31FBA30}" type="presParOf" srcId="{B2EA7DC5-9551-4583-8A33-DB0E3C9090A5}" destId="{0EE4B8C0-057C-4C48-9D78-67137144A560}" srcOrd="0" destOrd="0" presId="urn:microsoft.com/office/officeart/2005/8/layout/process4"/>
    <dgm:cxn modelId="{EDE70D2A-A6B6-4EA8-955A-028370FBA727}" type="presParOf" srcId="{D789637F-B62C-4299-84A7-4D2EEFAD616F}" destId="{6F7162A1-ED41-42C0-AAA9-4944FEB22034}" srcOrd="1" destOrd="0" presId="urn:microsoft.com/office/officeart/2005/8/layout/process4"/>
    <dgm:cxn modelId="{114A977F-2F6C-4650-A38D-AAB5256E9D0B}" type="presParOf" srcId="{D789637F-B62C-4299-84A7-4D2EEFAD616F}" destId="{65FAFDB6-1B69-426C-8441-3B2470A118F0}" srcOrd="2" destOrd="0" presId="urn:microsoft.com/office/officeart/2005/8/layout/process4"/>
    <dgm:cxn modelId="{C3F03B19-C118-4BD7-8E3A-C1D81AFBC0BE}" type="presParOf" srcId="{65FAFDB6-1B69-426C-8441-3B2470A118F0}" destId="{5E463BDC-8726-4916-ABA1-70D3A742CDC4}" srcOrd="0" destOrd="0" presId="urn:microsoft.com/office/officeart/2005/8/layout/process4"/>
    <dgm:cxn modelId="{E61EBE44-D8D0-43D5-88B3-39148E581DB7}" type="presParOf" srcId="{D789637F-B62C-4299-84A7-4D2EEFAD616F}" destId="{63E9E06E-53DE-4453-A0F9-27331EFD1807}" srcOrd="3" destOrd="0" presId="urn:microsoft.com/office/officeart/2005/8/layout/process4"/>
    <dgm:cxn modelId="{DBE25313-537E-498E-90E7-3B3051D2F112}" type="presParOf" srcId="{D789637F-B62C-4299-84A7-4D2EEFAD616F}" destId="{D67D3B82-5A9D-443F-B33C-561AE4BD0F9E}" srcOrd="4" destOrd="0" presId="urn:microsoft.com/office/officeart/2005/8/layout/process4"/>
    <dgm:cxn modelId="{8EB7A5D7-714D-45C0-9D75-FE19387C985C}" type="presParOf" srcId="{D67D3B82-5A9D-443F-B33C-561AE4BD0F9E}" destId="{FB322A05-1F43-4B5F-B5BC-06E41463106C}" srcOrd="0" destOrd="0" presId="urn:microsoft.com/office/officeart/2005/8/layout/process4"/>
    <dgm:cxn modelId="{6345F8BD-309B-479C-BA26-75FBBFAC63A7}" type="presParOf" srcId="{D67D3B82-5A9D-443F-B33C-561AE4BD0F9E}" destId="{813C5A67-36FC-4869-91F2-82FF93E6947D}" srcOrd="1" destOrd="0" presId="urn:microsoft.com/office/officeart/2005/8/layout/process4"/>
    <dgm:cxn modelId="{DBED2204-494F-4BBF-B579-E5F3C0E78094}" type="presParOf" srcId="{D67D3B82-5A9D-443F-B33C-561AE4BD0F9E}" destId="{7FFA9236-8F0D-47B7-8865-AF999F93DF1E}" srcOrd="2" destOrd="0" presId="urn:microsoft.com/office/officeart/2005/8/layout/process4"/>
    <dgm:cxn modelId="{E562AA7D-0C57-47D4-BABE-8DDD90EC930A}" type="presParOf" srcId="{7FFA9236-8F0D-47B7-8865-AF999F93DF1E}" destId="{A1EDC4D2-2AC3-4E3E-B54C-9796A842FF61}" srcOrd="0" destOrd="0" presId="urn:microsoft.com/office/officeart/2005/8/layout/process4"/>
    <dgm:cxn modelId="{D57175AB-BBCA-4EC6-B80B-F6AFDE93A234}" type="presParOf" srcId="{D789637F-B62C-4299-84A7-4D2EEFAD616F}" destId="{3B720837-2BB5-4AB8-BBEC-B4E8306D9FFB}" srcOrd="5" destOrd="0" presId="urn:microsoft.com/office/officeart/2005/8/layout/process4"/>
    <dgm:cxn modelId="{9C47D767-7B60-494B-91B8-38D7CB93971C}" type="presParOf" srcId="{D789637F-B62C-4299-84A7-4D2EEFAD616F}" destId="{1C3F1473-5864-4F65-A42E-A15C0A54476B}" srcOrd="6" destOrd="0" presId="urn:microsoft.com/office/officeart/2005/8/layout/process4"/>
    <dgm:cxn modelId="{30BC03FD-A9A7-44E0-9C61-D708D2D7BDCF}" type="presParOf" srcId="{1C3F1473-5864-4F65-A42E-A15C0A54476B}" destId="{4E2CD78F-04AE-4F57-BDF8-33231129908F}" srcOrd="0" destOrd="0" presId="urn:microsoft.com/office/officeart/2005/8/layout/process4"/>
    <dgm:cxn modelId="{1BF8D435-8385-41E3-9089-E1007F888F8A}" type="presParOf" srcId="{1C3F1473-5864-4F65-A42E-A15C0A54476B}" destId="{4B9716EF-93BF-4E36-8C29-281F60F1FC30}" srcOrd="1" destOrd="0" presId="urn:microsoft.com/office/officeart/2005/8/layout/process4"/>
    <dgm:cxn modelId="{448814C9-6B94-4E90-AAAF-F7F9DD109793}" type="presParOf" srcId="{1C3F1473-5864-4F65-A42E-A15C0A54476B}" destId="{1A8F10AB-B07E-4B8A-8E93-E51218DE1D18}" srcOrd="2" destOrd="0" presId="urn:microsoft.com/office/officeart/2005/8/layout/process4"/>
    <dgm:cxn modelId="{D6D11BEB-D964-4126-A4C7-55FBFEE3CD44}" type="presParOf" srcId="{1A8F10AB-B07E-4B8A-8E93-E51218DE1D18}" destId="{FA71BDF9-46F9-4CFD-9FAA-C3F1BBFE61E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72D6D-322D-41C9-ABFA-66FDD3710CDA}">
      <dsp:nvSpPr>
        <dsp:cNvPr id="0" name=""/>
        <dsp:cNvSpPr/>
      </dsp:nvSpPr>
      <dsp:spPr>
        <a:xfrm>
          <a:off x="0" y="4723996"/>
          <a:ext cx="6373813" cy="10334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Unbounded = Arbitrage</a:t>
          </a:r>
        </a:p>
      </dsp:txBody>
      <dsp:txXfrm>
        <a:off x="0" y="4723996"/>
        <a:ext cx="6373813" cy="558087"/>
      </dsp:txXfrm>
    </dsp:sp>
    <dsp:sp modelId="{0EE4B8C0-057C-4C48-9D78-67137144A560}">
      <dsp:nvSpPr>
        <dsp:cNvPr id="0" name=""/>
        <dsp:cNvSpPr/>
      </dsp:nvSpPr>
      <dsp:spPr>
        <a:xfrm>
          <a:off x="0" y="5261414"/>
          <a:ext cx="6373813" cy="47540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Impose additional bounds to determine</a:t>
          </a:r>
        </a:p>
      </dsp:txBody>
      <dsp:txXfrm>
        <a:off x="0" y="5261414"/>
        <a:ext cx="6373813" cy="475407"/>
      </dsp:txXfrm>
    </dsp:sp>
    <dsp:sp modelId="{5E463BDC-8726-4916-ABA1-70D3A742CDC4}">
      <dsp:nvSpPr>
        <dsp:cNvPr id="0" name=""/>
        <dsp:cNvSpPr/>
      </dsp:nvSpPr>
      <dsp:spPr>
        <a:xfrm rot="10800000">
          <a:off x="0" y="3149983"/>
          <a:ext cx="6373813" cy="1589515"/>
        </a:xfrm>
        <a:prstGeom prst="upArrowCallout">
          <a:avLst/>
        </a:prstGeom>
        <a:solidFill>
          <a:schemeClr val="accent2">
            <a:hueOff val="2564293"/>
            <a:satOff val="2735"/>
            <a:lumOff val="8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Bounded = No Arbitrage</a:t>
          </a:r>
        </a:p>
      </dsp:txBody>
      <dsp:txXfrm rot="10800000">
        <a:off x="0" y="3149983"/>
        <a:ext cx="6373813" cy="1032819"/>
      </dsp:txXfrm>
    </dsp:sp>
    <dsp:sp modelId="{813C5A67-36FC-4869-91F2-82FF93E6947D}">
      <dsp:nvSpPr>
        <dsp:cNvPr id="0" name=""/>
        <dsp:cNvSpPr/>
      </dsp:nvSpPr>
      <dsp:spPr>
        <a:xfrm rot="10800000">
          <a:off x="0" y="1575970"/>
          <a:ext cx="6373813" cy="1589515"/>
        </a:xfrm>
        <a:prstGeom prst="upArrowCallout">
          <a:avLst/>
        </a:prstGeom>
        <a:solidFill>
          <a:schemeClr val="accent2">
            <a:hueOff val="5128586"/>
            <a:satOff val="5470"/>
            <a:lumOff val="17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Bounded strategy over state space is non-negative</a:t>
          </a:r>
        </a:p>
      </dsp:txBody>
      <dsp:txXfrm rot="-10800000">
        <a:off x="0" y="1575970"/>
        <a:ext cx="6373813" cy="557919"/>
      </dsp:txXfrm>
    </dsp:sp>
    <dsp:sp modelId="{A1EDC4D2-2AC3-4E3E-B54C-9796A842FF61}">
      <dsp:nvSpPr>
        <dsp:cNvPr id="0" name=""/>
        <dsp:cNvSpPr/>
      </dsp:nvSpPr>
      <dsp:spPr>
        <a:xfrm>
          <a:off x="0" y="2133890"/>
          <a:ext cx="6373813" cy="475265"/>
        </a:xfrm>
        <a:prstGeom prst="rect">
          <a:avLst/>
        </a:prstGeom>
        <a:solidFill>
          <a:schemeClr val="accent2">
            <a:tint val="40000"/>
            <a:alpha val="90000"/>
            <a:hueOff val="4023077"/>
            <a:satOff val="7106"/>
            <a:lumOff val="65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023077"/>
              <a:satOff val="7106"/>
              <a:lumOff val="6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Differences  between strikes and states</a:t>
          </a:r>
        </a:p>
      </dsp:txBody>
      <dsp:txXfrm>
        <a:off x="0" y="2133890"/>
        <a:ext cx="6373813" cy="475265"/>
      </dsp:txXfrm>
    </dsp:sp>
    <dsp:sp modelId="{4B9716EF-93BF-4E36-8C29-281F60F1FC30}">
      <dsp:nvSpPr>
        <dsp:cNvPr id="0" name=""/>
        <dsp:cNvSpPr/>
      </dsp:nvSpPr>
      <dsp:spPr>
        <a:xfrm rot="10800000">
          <a:off x="0" y="1958"/>
          <a:ext cx="6373813" cy="1589515"/>
        </a:xfrm>
        <a:prstGeom prst="upArrowCallout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Minimize the cost function</a:t>
          </a:r>
        </a:p>
      </dsp:txBody>
      <dsp:txXfrm rot="-10800000">
        <a:off x="0" y="1958"/>
        <a:ext cx="6373813" cy="557919"/>
      </dsp:txXfrm>
    </dsp:sp>
    <dsp:sp modelId="{FA71BDF9-46F9-4CFD-9FAA-C3F1BBFE61EF}">
      <dsp:nvSpPr>
        <dsp:cNvPr id="0" name=""/>
        <dsp:cNvSpPr/>
      </dsp:nvSpPr>
      <dsp:spPr>
        <a:xfrm>
          <a:off x="0" y="559877"/>
          <a:ext cx="6373813" cy="475265"/>
        </a:xfrm>
        <a:prstGeom prst="rect">
          <a:avLst/>
        </a:prstGeom>
        <a:solidFill>
          <a:schemeClr val="accent2">
            <a:tint val="40000"/>
            <a:alpha val="90000"/>
            <a:hueOff val="8046153"/>
            <a:satOff val="14212"/>
            <a:lumOff val="130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046153"/>
              <a:satOff val="14212"/>
              <a:lumOff val="13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negative cost is a profit</a:t>
          </a:r>
        </a:p>
      </dsp:txBody>
      <dsp:txXfrm>
        <a:off x="0" y="559877"/>
        <a:ext cx="6373813" cy="475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0.00425</cdr:x>
      <cdr:y>0.33067</cdr:y>
    </cdr:from>
    <cdr:to>
      <cdr:x>0.03755</cdr:x>
      <cdr:y>0.51896</cdr:y>
    </cdr:to>
    <cdr:sp macro="" textlink="">
      <cdr:nvSpPr>
        <cdr:cNvPr id="2" name="TextBox 6">
          <a:extLst xmlns:a="http://schemas.openxmlformats.org/drawingml/2006/main">
            <a:ext uri="{FF2B5EF4-FFF2-40B4-BE49-F238E27FC236}">
              <a16:creationId xmlns:a16="http://schemas.microsoft.com/office/drawing/2014/main" id="{318EBFD6-B892-8E80-F86B-5626F04408CC}"/>
            </a:ext>
          </a:extLst>
        </cdr:cNvPr>
        <cdr:cNvSpPr txBox="1"/>
      </cdr:nvSpPr>
      <cdr:spPr>
        <a:xfrm xmlns:a="http://schemas.openxmlformats.org/drawingml/2006/main" rot="16200000">
          <a:off x="-142856" y="1506052"/>
          <a:ext cx="749362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dirty="0"/>
            <a:t>Profit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3DECA-983B-4369-B516-5246838D858F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29D71-5FB9-42F6-9C1F-B3FC29BF8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29D71-5FB9-42F6-9C1F-B3FC29BF87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1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29D71-5FB9-42F6-9C1F-B3FC29BF87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4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May 2,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581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May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May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2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May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5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May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8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May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5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May 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0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May 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27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May 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6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May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2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May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7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May 2,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09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A5920-5140-5898-0CE8-626545084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110" y="1776552"/>
            <a:ext cx="4119033" cy="3032892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b="1" dirty="0"/>
              <a:t>Detecting Arbitrage in European Options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48AD9-4CF3-AFF5-C838-BB77EDDA1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473" y="5149949"/>
            <a:ext cx="4067670" cy="1278273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tx1">
                    <a:alpha val="60000"/>
                  </a:schemeClr>
                </a:solidFill>
              </a:rPr>
              <a:t>Peter Kinder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957B7DE6-DD37-0526-70F1-5AB8C3FEC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01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8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99E7-FCD5-F7D9-BAB5-43E52571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99" y="292056"/>
            <a:ext cx="11091600" cy="1002975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1" u="sng" dirty="0"/>
              <a:t>Long Call Option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3EC16-C98E-036D-0DB4-B9DB1FB750F9}"/>
              </a:ext>
            </a:extLst>
          </p:cNvPr>
          <p:cNvSpPr txBox="1"/>
          <p:nvPr/>
        </p:nvSpPr>
        <p:spPr>
          <a:xfrm>
            <a:off x="279523" y="1247963"/>
            <a:ext cx="11632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 = Ask Price, K = Strike Price, Rows = States, Cols = Contracts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CBE7A-0D6E-D534-622F-B67488924EE9}"/>
              </a:ext>
            </a:extLst>
          </p:cNvPr>
          <p:cNvSpPr/>
          <p:nvPr/>
        </p:nvSpPr>
        <p:spPr>
          <a:xfrm>
            <a:off x="1666735" y="1870649"/>
            <a:ext cx="8858528" cy="4816491"/>
          </a:xfrm>
          <a:prstGeom prst="rect">
            <a:avLst/>
          </a:prstGeom>
          <a:solidFill>
            <a:schemeClr val="tx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1403E673-29B4-D338-2FE5-E42C98123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57" y="2018911"/>
            <a:ext cx="8550485" cy="4519968"/>
          </a:xfr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7744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8F62-8F26-6F11-F0EB-C24A99D5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553477"/>
            <a:ext cx="11091600" cy="981716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1" u="sng" dirty="0"/>
              <a:t>Call Option Payout Slope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288B6-78C3-6578-354E-F2509C1E4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14" y="1769331"/>
            <a:ext cx="11090274" cy="397962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50000"/>
              </a:lnSpc>
              <a:buNone/>
            </a:pPr>
            <a:r>
              <a:rPr lang="en-US" sz="3200" b="1" dirty="0"/>
              <a:t>LONG </a:t>
            </a:r>
            <a:r>
              <a:rPr lang="en-US" sz="3200" b="1" dirty="0">
                <a:solidFill>
                  <a:srgbClr val="00B050">
                    <a:alpha val="60000"/>
                  </a:srgbClr>
                </a:solidFill>
              </a:rPr>
              <a:t>1</a:t>
            </a:r>
            <a:r>
              <a:rPr lang="en-US" sz="3200" b="1" dirty="0"/>
              <a:t> Call Contract: $100 Strike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sz="3200" b="1" dirty="0"/>
              <a:t>LONG </a:t>
            </a:r>
            <a:r>
              <a:rPr lang="en-US" sz="3200" b="1" dirty="0">
                <a:solidFill>
                  <a:srgbClr val="00B050">
                    <a:alpha val="60000"/>
                  </a:srgbClr>
                </a:solidFill>
              </a:rPr>
              <a:t>1</a:t>
            </a:r>
            <a:r>
              <a:rPr lang="en-US" sz="3200" b="1" dirty="0"/>
              <a:t> Call Contract: $102 Strike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sz="3200" b="1" dirty="0"/>
              <a:t>SHORT </a:t>
            </a:r>
            <a:r>
              <a:rPr lang="en-US" sz="3200" b="1" dirty="0">
                <a:solidFill>
                  <a:srgbClr val="C00000">
                    <a:alpha val="60000"/>
                  </a:srgbClr>
                </a:solidFill>
              </a:rPr>
              <a:t>2</a:t>
            </a:r>
            <a:r>
              <a:rPr lang="en-US" sz="3200" b="1" dirty="0"/>
              <a:t> Call Contract: $104 Strike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6A17D9-3E08-4867-B11F-05AAFE3680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111592"/>
              </p:ext>
            </p:extLst>
          </p:nvPr>
        </p:nvGraphicFramePr>
        <p:xfrm>
          <a:off x="1115568" y="3035808"/>
          <a:ext cx="9564624" cy="3438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11A041-BE30-808F-3503-A516262699F1}"/>
              </a:ext>
            </a:extLst>
          </p:cNvPr>
          <p:cNvSpPr txBox="1"/>
          <p:nvPr/>
        </p:nvSpPr>
        <p:spPr>
          <a:xfrm>
            <a:off x="5736930" y="6429293"/>
            <a:ext cx="71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D90A9-64CA-3B07-5C26-BB05836DF0CE}"/>
              </a:ext>
            </a:extLst>
          </p:cNvPr>
          <p:cNvSpPr txBox="1"/>
          <p:nvPr/>
        </p:nvSpPr>
        <p:spPr>
          <a:xfrm rot="16200000">
            <a:off x="691111" y="4568930"/>
            <a:ext cx="74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256065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FD06-4B9D-0484-5839-9B900FE7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b="1" u="sng" dirty="0"/>
              <a:t>Simple No Arbitrage</a:t>
            </a:r>
          </a:p>
        </p:txBody>
      </p:sp>
      <p:pic>
        <p:nvPicPr>
          <p:cNvPr id="5" name="Content Placeholder 4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2DB2C9AC-17B2-6A03-D8CE-AB7F903EB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87" y="2648986"/>
            <a:ext cx="11090275" cy="25970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CD722C-B660-6139-A6F2-1887D7EAA5FA}"/>
              </a:ext>
            </a:extLst>
          </p:cNvPr>
          <p:cNvSpPr txBox="1"/>
          <p:nvPr/>
        </p:nvSpPr>
        <p:spPr>
          <a:xfrm>
            <a:off x="4340604" y="1941100"/>
            <a:ext cx="351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Option Chain</a:t>
            </a:r>
          </a:p>
        </p:txBody>
      </p:sp>
    </p:spTree>
    <p:extLst>
      <p:ext uri="{BB962C8B-B14F-4D97-AF65-F5344CB8AC3E}">
        <p14:creationId xmlns:p14="http://schemas.microsoft.com/office/powerpoint/2010/main" val="45370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93F3-A3DB-12B4-D389-44B78541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6700" b="1" u="sng" dirty="0"/>
              <a:t>Simple No Arbitrage</a:t>
            </a:r>
            <a:br>
              <a:rPr lang="en-US" b="1" u="sng" dirty="0"/>
            </a:br>
            <a:r>
              <a:rPr lang="en-US" sz="4400" b="1" u="sng" dirty="0">
                <a:solidFill>
                  <a:schemeClr val="accent1">
                    <a:lumMod val="50000"/>
                  </a:schemeClr>
                </a:solidFill>
              </a:rPr>
              <a:t>Long Call</a:t>
            </a:r>
          </a:p>
        </p:txBody>
      </p:sp>
      <p:pic>
        <p:nvPicPr>
          <p:cNvPr id="6" name="Content Placeholder 5" descr="A black and white table with numbers&#10;&#10;Description automatically generated">
            <a:extLst>
              <a:ext uri="{FF2B5EF4-FFF2-40B4-BE49-F238E27FC236}">
                <a16:creationId xmlns:a16="http://schemas.microsoft.com/office/drawing/2014/main" id="{6FAD12F5-5290-B8EE-F107-E9036CBA64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01" y="2871551"/>
            <a:ext cx="3792582" cy="3747566"/>
          </a:xfrm>
        </p:spPr>
      </p:pic>
      <p:pic>
        <p:nvPicPr>
          <p:cNvPr id="8" name="Content Placeholder 7" descr="A black and white screen with numbers&#10;&#10;Description automatically generated">
            <a:extLst>
              <a:ext uri="{FF2B5EF4-FFF2-40B4-BE49-F238E27FC236}">
                <a16:creationId xmlns:a16="http://schemas.microsoft.com/office/drawing/2014/main" id="{A06838F9-FC7E-B561-E5E6-36B1BF659E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99" y="2871551"/>
            <a:ext cx="5435600" cy="374472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087011-83E2-9112-8261-2F0953343E2D}"/>
              </a:ext>
            </a:extLst>
          </p:cNvPr>
          <p:cNvSpPr txBox="1"/>
          <p:nvPr/>
        </p:nvSpPr>
        <p:spPr>
          <a:xfrm>
            <a:off x="1043450" y="2163665"/>
            <a:ext cx="405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Option Chain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4E139-267E-817D-EA16-3E545A1F8EFC}"/>
              </a:ext>
            </a:extLst>
          </p:cNvPr>
          <p:cNvSpPr txBox="1"/>
          <p:nvPr/>
        </p:nvSpPr>
        <p:spPr>
          <a:xfrm>
            <a:off x="6126157" y="2163665"/>
            <a:ext cx="4349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A Matrix Portion</a:t>
            </a:r>
          </a:p>
        </p:txBody>
      </p:sp>
    </p:spTree>
    <p:extLst>
      <p:ext uri="{BB962C8B-B14F-4D97-AF65-F5344CB8AC3E}">
        <p14:creationId xmlns:p14="http://schemas.microsoft.com/office/powerpoint/2010/main" val="317626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93F3-A3DB-12B4-D389-44B78541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6700" b="1" u="sng" dirty="0"/>
              <a:t>Simple No Arbitrage</a:t>
            </a:r>
            <a:br>
              <a:rPr lang="en-US" b="1" u="sng" dirty="0"/>
            </a:br>
            <a:r>
              <a:rPr lang="en-US" sz="4400" b="1" u="sng" dirty="0">
                <a:solidFill>
                  <a:srgbClr val="C00000"/>
                </a:solidFill>
              </a:rPr>
              <a:t>Long 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AD12F5-5290-B8EE-F107-E9036CBA64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3101" y="2871551"/>
            <a:ext cx="3792582" cy="374756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6838F9-FC7E-B561-E5E6-36B1BF659E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3299" y="2871551"/>
            <a:ext cx="5435600" cy="374472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087011-83E2-9112-8261-2F0953343E2D}"/>
              </a:ext>
            </a:extLst>
          </p:cNvPr>
          <p:cNvSpPr txBox="1"/>
          <p:nvPr/>
        </p:nvSpPr>
        <p:spPr>
          <a:xfrm>
            <a:off x="1043450" y="2163665"/>
            <a:ext cx="4051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Option Chain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4E139-267E-817D-EA16-3E545A1F8EFC}"/>
              </a:ext>
            </a:extLst>
          </p:cNvPr>
          <p:cNvSpPr txBox="1"/>
          <p:nvPr/>
        </p:nvSpPr>
        <p:spPr>
          <a:xfrm>
            <a:off x="6126157" y="2163665"/>
            <a:ext cx="4349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A Matrix Portion</a:t>
            </a:r>
          </a:p>
        </p:txBody>
      </p:sp>
    </p:spTree>
    <p:extLst>
      <p:ext uri="{BB962C8B-B14F-4D97-AF65-F5344CB8AC3E}">
        <p14:creationId xmlns:p14="http://schemas.microsoft.com/office/powerpoint/2010/main" val="419218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FD06-4B9D-0484-5839-9B900FE7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b="1" u="sng" dirty="0"/>
              <a:t>Super Simple Arbitrage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2C9AC-17B2-6A03-D8CE-AB7F903EB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187" y="2648986"/>
            <a:ext cx="11090275" cy="25970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CD722C-B660-6139-A6F2-1887D7EAA5FA}"/>
              </a:ext>
            </a:extLst>
          </p:cNvPr>
          <p:cNvSpPr txBox="1"/>
          <p:nvPr/>
        </p:nvSpPr>
        <p:spPr>
          <a:xfrm>
            <a:off x="4340604" y="1941100"/>
            <a:ext cx="351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Option Chain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58458C14-C58D-BD55-B30B-FE2E8508F020}"/>
              </a:ext>
            </a:extLst>
          </p:cNvPr>
          <p:cNvSpPr/>
          <p:nvPr/>
        </p:nvSpPr>
        <p:spPr>
          <a:xfrm>
            <a:off x="7428811" y="3770562"/>
            <a:ext cx="361406" cy="34834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AEC03CCC-9B66-0E97-56FC-4992CE3CF754}"/>
              </a:ext>
            </a:extLst>
          </p:cNvPr>
          <p:cNvSpPr/>
          <p:nvPr/>
        </p:nvSpPr>
        <p:spPr>
          <a:xfrm>
            <a:off x="4724760" y="3770562"/>
            <a:ext cx="361406" cy="34834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D528-8462-7257-BF47-D8AB27A9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b="1" u="sng" dirty="0"/>
              <a:t>Super Simple Arbitrage</a:t>
            </a:r>
          </a:p>
        </p:txBody>
      </p:sp>
      <p:pic>
        <p:nvPicPr>
          <p:cNvPr id="7" name="Content Placeholder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0376C00-84F8-3588-66DA-0057B2387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523" y="1881275"/>
            <a:ext cx="6463615" cy="4225134"/>
          </a:xfrm>
        </p:spPr>
      </p:pic>
      <p:pic>
        <p:nvPicPr>
          <p:cNvPr id="11" name="Picture 10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0FDBE29D-6706-DCDC-9E8E-340E4B624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2833893"/>
            <a:ext cx="4402215" cy="23198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AED95E-156E-7753-4828-3E51C10B52E6}"/>
              </a:ext>
            </a:extLst>
          </p:cNvPr>
          <p:cNvSpPr txBox="1"/>
          <p:nvPr/>
        </p:nvSpPr>
        <p:spPr>
          <a:xfrm>
            <a:off x="996573" y="2161233"/>
            <a:ext cx="351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Option Chain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E1F84A-FB7A-8017-C516-31899C0351B9}"/>
              </a:ext>
            </a:extLst>
          </p:cNvPr>
          <p:cNvSpPr txBox="1"/>
          <p:nvPr/>
        </p:nvSpPr>
        <p:spPr>
          <a:xfrm>
            <a:off x="1837267" y="6179303"/>
            <a:ext cx="770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200" dirty="0"/>
              <a:t>Decision Variables Sum to 1 Constraint</a:t>
            </a:r>
          </a:p>
        </p:txBody>
      </p:sp>
    </p:spTree>
    <p:extLst>
      <p:ext uri="{BB962C8B-B14F-4D97-AF65-F5344CB8AC3E}">
        <p14:creationId xmlns:p14="http://schemas.microsoft.com/office/powerpoint/2010/main" val="2966487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FD06-4B9D-0484-5839-9B900FE7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b="1" u="sng" dirty="0"/>
              <a:t>Simple Arbitrage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2C9AC-17B2-6A03-D8CE-AB7F903EB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187" y="2648986"/>
            <a:ext cx="11090275" cy="25970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CD722C-B660-6139-A6F2-1887D7EAA5FA}"/>
              </a:ext>
            </a:extLst>
          </p:cNvPr>
          <p:cNvSpPr txBox="1"/>
          <p:nvPr/>
        </p:nvSpPr>
        <p:spPr>
          <a:xfrm>
            <a:off x="4340604" y="1941100"/>
            <a:ext cx="351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Option Chain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58458C14-C58D-BD55-B30B-FE2E8508F020}"/>
              </a:ext>
            </a:extLst>
          </p:cNvPr>
          <p:cNvSpPr/>
          <p:nvPr/>
        </p:nvSpPr>
        <p:spPr>
          <a:xfrm>
            <a:off x="7411878" y="3931299"/>
            <a:ext cx="361406" cy="34834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AEC03CCC-9B66-0E97-56FC-4992CE3CF754}"/>
              </a:ext>
            </a:extLst>
          </p:cNvPr>
          <p:cNvSpPr/>
          <p:nvPr/>
        </p:nvSpPr>
        <p:spPr>
          <a:xfrm>
            <a:off x="4724760" y="3944733"/>
            <a:ext cx="361406" cy="34834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7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FE44-DD6B-A0CF-49F8-70603C4A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6000" b="1" u="sng" dirty="0"/>
              <a:t>Simple Arbitrage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691F8A4-188A-1EEC-946E-AA105360D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41" y="1515559"/>
            <a:ext cx="7303629" cy="511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7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8F62-8F26-6F11-F0EB-C24A99D5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553477"/>
            <a:ext cx="11091600" cy="981716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1" u="sng" dirty="0"/>
              <a:t>Simple 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288B6-78C3-6578-354E-F2509C1E4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14" y="1769331"/>
            <a:ext cx="11090274" cy="397962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50000"/>
              </a:lnSpc>
              <a:buNone/>
            </a:pPr>
            <a:r>
              <a:rPr lang="en-US" sz="3200" b="1" dirty="0"/>
              <a:t>LONG </a:t>
            </a:r>
            <a:r>
              <a:rPr lang="en-US" sz="3200" b="1" dirty="0">
                <a:solidFill>
                  <a:srgbClr val="00B050">
                    <a:alpha val="60000"/>
                  </a:srgbClr>
                </a:solidFill>
              </a:rPr>
              <a:t>0.429</a:t>
            </a:r>
            <a:r>
              <a:rPr lang="en-US" sz="3200" b="1" dirty="0"/>
              <a:t> Call Contract: $3000 Strike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sz="3200" b="1" dirty="0"/>
              <a:t>SHORT </a:t>
            </a:r>
            <a:r>
              <a:rPr lang="en-US" sz="3200" b="1" dirty="0">
                <a:solidFill>
                  <a:srgbClr val="C00000">
                    <a:alpha val="60000"/>
                  </a:srgbClr>
                </a:solidFill>
              </a:rPr>
              <a:t>0.142</a:t>
            </a:r>
            <a:r>
              <a:rPr lang="en-US" sz="3200" b="1" dirty="0"/>
              <a:t> Call Contract: $1000 Strike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sz="3200" b="1" dirty="0"/>
              <a:t>SHORT </a:t>
            </a:r>
            <a:r>
              <a:rPr lang="en-US" sz="3200" b="1" dirty="0">
                <a:solidFill>
                  <a:srgbClr val="C00000">
                    <a:alpha val="60000"/>
                  </a:srgbClr>
                </a:solidFill>
              </a:rPr>
              <a:t>0.286</a:t>
            </a:r>
            <a:r>
              <a:rPr lang="en-US" sz="3200" b="1" dirty="0"/>
              <a:t> Call Contract: $4000 Strike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2B3129E-02C0-4F26-80C7-C9F6DE9A09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0499038"/>
              </p:ext>
            </p:extLst>
          </p:nvPr>
        </p:nvGraphicFramePr>
        <p:xfrm>
          <a:off x="1115568" y="3035808"/>
          <a:ext cx="9564624" cy="3438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E35C86-4A2A-D766-F9DA-AD3E2B1548CD}"/>
              </a:ext>
            </a:extLst>
          </p:cNvPr>
          <p:cNvSpPr txBox="1"/>
          <p:nvPr/>
        </p:nvSpPr>
        <p:spPr>
          <a:xfrm>
            <a:off x="5736930" y="6429293"/>
            <a:ext cx="71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EBFD6-B892-8E80-F86B-5626F04408CC}"/>
              </a:ext>
            </a:extLst>
          </p:cNvPr>
          <p:cNvSpPr txBox="1"/>
          <p:nvPr/>
        </p:nvSpPr>
        <p:spPr>
          <a:xfrm rot="16200000">
            <a:off x="691111" y="4568930"/>
            <a:ext cx="74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201105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6CD1-62FC-8BB8-5D28-33E46766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b="1" u="sng" dirty="0"/>
              <a:t>Stock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C2081-541F-A76B-7ECA-E90799CB4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4745038" cy="39956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u="sng" dirty="0"/>
              <a:t>Call Option</a:t>
            </a:r>
          </a:p>
          <a:p>
            <a:r>
              <a:rPr lang="en-US" sz="3200" dirty="0"/>
              <a:t>The right to </a:t>
            </a:r>
            <a:r>
              <a:rPr lang="en-US" sz="3200" b="1" u="sng" dirty="0"/>
              <a:t>BUY</a:t>
            </a:r>
            <a:r>
              <a:rPr lang="en-US" sz="3200" dirty="0"/>
              <a:t> a stock for the </a:t>
            </a:r>
            <a:r>
              <a:rPr lang="en-US" sz="3200" b="1" u="sng" dirty="0"/>
              <a:t>STRIKE PRICE</a:t>
            </a:r>
          </a:p>
          <a:p>
            <a:r>
              <a:rPr lang="en-US" sz="3200" b="1" u="sng" dirty="0"/>
              <a:t>BUY</a:t>
            </a:r>
            <a:r>
              <a:rPr lang="en-US" sz="3200" dirty="0"/>
              <a:t> if you think:</a:t>
            </a:r>
          </a:p>
          <a:p>
            <a:r>
              <a:rPr lang="en-US" sz="3200" b="1" u="sng" dirty="0"/>
              <a:t>SELL</a:t>
            </a:r>
            <a:r>
              <a:rPr lang="en-US" sz="3200" dirty="0"/>
              <a:t> if you think:</a:t>
            </a:r>
            <a:endParaRPr lang="en-US" sz="3200" b="1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EEF62-46FD-D9C4-E60C-216FB97A0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8367" y="2097175"/>
            <a:ext cx="4812770" cy="39956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u="sng" dirty="0"/>
              <a:t>Put Option</a:t>
            </a:r>
          </a:p>
          <a:p>
            <a:r>
              <a:rPr lang="en-US" sz="3200" dirty="0"/>
              <a:t>The right to </a:t>
            </a:r>
            <a:r>
              <a:rPr lang="en-US" sz="3200" b="1" u="sng" dirty="0"/>
              <a:t>SELL</a:t>
            </a:r>
            <a:r>
              <a:rPr lang="en-US" sz="3200" dirty="0"/>
              <a:t> a stock for the </a:t>
            </a:r>
            <a:r>
              <a:rPr lang="en-US" sz="3200" b="1" u="sng" dirty="0"/>
              <a:t>STRIKE PRICE</a:t>
            </a:r>
          </a:p>
          <a:p>
            <a:r>
              <a:rPr lang="en-US" sz="3200" b="1" u="sng" dirty="0"/>
              <a:t>BUY</a:t>
            </a:r>
            <a:r>
              <a:rPr lang="en-US" sz="3200" dirty="0"/>
              <a:t> if you think:</a:t>
            </a:r>
          </a:p>
          <a:p>
            <a:r>
              <a:rPr lang="en-US" sz="3200" b="1" u="sng" dirty="0"/>
              <a:t>SELL</a:t>
            </a:r>
            <a:r>
              <a:rPr lang="en-US" sz="3200" dirty="0"/>
              <a:t> if you think:</a:t>
            </a:r>
            <a:endParaRPr lang="en-US" sz="3200" b="1" u="sng" dirty="0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7C1EE5A9-3B71-06C3-E85C-BAB7AFECA2F3}"/>
              </a:ext>
            </a:extLst>
          </p:cNvPr>
          <p:cNvSpPr/>
          <p:nvPr/>
        </p:nvSpPr>
        <p:spPr>
          <a:xfrm>
            <a:off x="4144433" y="4356100"/>
            <a:ext cx="778933" cy="647700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A9EA5D5A-0DB4-6CE5-EA7E-7DE1EF5C4F5E}"/>
              </a:ext>
            </a:extLst>
          </p:cNvPr>
          <p:cNvSpPr/>
          <p:nvPr/>
        </p:nvSpPr>
        <p:spPr>
          <a:xfrm>
            <a:off x="10460566" y="5196946"/>
            <a:ext cx="778933" cy="6477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341E3B00-104D-E290-C281-C83D192D0FD6}"/>
              </a:ext>
            </a:extLst>
          </p:cNvPr>
          <p:cNvSpPr/>
          <p:nvPr/>
        </p:nvSpPr>
        <p:spPr>
          <a:xfrm rot="10800000">
            <a:off x="4144432" y="5219700"/>
            <a:ext cx="778933" cy="647700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F905CC20-3DA0-A656-D951-123690C6CB99}"/>
              </a:ext>
            </a:extLst>
          </p:cNvPr>
          <p:cNvSpPr/>
          <p:nvPr/>
        </p:nvSpPr>
        <p:spPr>
          <a:xfrm rot="10800000">
            <a:off x="10460566" y="4356100"/>
            <a:ext cx="778933" cy="647700"/>
          </a:xfrm>
          <a:prstGeom prst="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92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FD06-4B9D-0484-5839-9B900FE7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b="1" u="sng" dirty="0"/>
              <a:t>Complex Arbitrage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2C9AC-17B2-6A03-D8CE-AB7F903EB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187" y="2648986"/>
            <a:ext cx="11090275" cy="25970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CD722C-B660-6139-A6F2-1887D7EAA5FA}"/>
              </a:ext>
            </a:extLst>
          </p:cNvPr>
          <p:cNvSpPr txBox="1"/>
          <p:nvPr/>
        </p:nvSpPr>
        <p:spPr>
          <a:xfrm>
            <a:off x="4340604" y="1941100"/>
            <a:ext cx="3510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Option Chain</a:t>
            </a:r>
          </a:p>
        </p:txBody>
      </p:sp>
    </p:spTree>
    <p:extLst>
      <p:ext uri="{BB962C8B-B14F-4D97-AF65-F5344CB8AC3E}">
        <p14:creationId xmlns:p14="http://schemas.microsoft.com/office/powerpoint/2010/main" val="185193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6EFE44-DD6B-A0CF-49F8-70603C4A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82" y="908929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000" b="1" u="sng" dirty="0"/>
              <a:t>Complex Arbitrage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691F8A4-188A-1EEC-946E-AA105360D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295776" y="767099"/>
            <a:ext cx="7345363" cy="5325388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9799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7698-8074-E833-4928-DE2AF713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6000" b="1" u="sng" dirty="0"/>
              <a:t>Complex Arbitrage</a:t>
            </a:r>
            <a:br>
              <a:rPr lang="en-US" sz="6000" b="1" u="sng" dirty="0"/>
            </a:br>
            <a:r>
              <a:rPr lang="en-US" sz="4400" b="1" u="sng" dirty="0"/>
              <a:t>Guaranteed $16.38 Profit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4B044E-A084-413E-8263-06D16C9D28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736386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9656E6-564E-F014-30DD-90BE0D40E77C}"/>
              </a:ext>
            </a:extLst>
          </p:cNvPr>
          <p:cNvSpPr txBox="1"/>
          <p:nvPr/>
        </p:nvSpPr>
        <p:spPr>
          <a:xfrm>
            <a:off x="5736931" y="6139847"/>
            <a:ext cx="71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911596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C9BFFE-AB8C-7A0C-0724-8F6142B4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000" y="1943587"/>
            <a:ext cx="3789191" cy="3034657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sz="6000" b="1" u="sng" dirty="0"/>
              <a:t>Detecting Arbitrage in SPX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9F866D8-A768-B404-9D13-3050A5031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909" y="117434"/>
            <a:ext cx="5712451" cy="6623132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7898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0A64-B886-967C-A04F-CEA69FF5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u="sng" dirty="0"/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278645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7B12-EBDF-6DA8-A31B-6B008A1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b="1" u="sng" dirty="0"/>
              <a:t>Expiration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CF15D-FF07-2FAA-3734-227029DE1E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u="sng" dirty="0"/>
              <a:t>American Option</a:t>
            </a:r>
          </a:p>
          <a:p>
            <a:r>
              <a:rPr lang="en-US" sz="3200" dirty="0"/>
              <a:t>Exercise </a:t>
            </a:r>
            <a:r>
              <a:rPr lang="en-US" sz="3200" b="1" u="sng" dirty="0"/>
              <a:t>AT</a:t>
            </a:r>
            <a:r>
              <a:rPr lang="en-US" sz="3200" dirty="0"/>
              <a:t> or </a:t>
            </a:r>
            <a:r>
              <a:rPr lang="en-US" sz="3200" b="1" u="sng" dirty="0"/>
              <a:t>BEFORE</a:t>
            </a:r>
            <a:r>
              <a:rPr lang="en-US" sz="3200" dirty="0"/>
              <a:t> the expiration date</a:t>
            </a:r>
          </a:p>
          <a:p>
            <a:r>
              <a:rPr lang="en-US" sz="3200" dirty="0"/>
              <a:t>More expensive</a:t>
            </a:r>
          </a:p>
          <a:p>
            <a:r>
              <a:rPr lang="en-US" sz="3200" dirty="0"/>
              <a:t>Harder to detect arbitrage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2E391-D0CC-3D50-581F-2E2A78362E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u="sng" dirty="0"/>
              <a:t>European Option</a:t>
            </a:r>
          </a:p>
          <a:p>
            <a:r>
              <a:rPr lang="en-US" sz="3200" dirty="0"/>
              <a:t>Exercise </a:t>
            </a:r>
            <a:r>
              <a:rPr lang="en-US" sz="3200" b="1" u="sng" dirty="0"/>
              <a:t>ONLY AT </a:t>
            </a:r>
            <a:r>
              <a:rPr lang="en-US" sz="3200" dirty="0"/>
              <a:t>the expiration date</a:t>
            </a:r>
          </a:p>
          <a:p>
            <a:r>
              <a:rPr lang="en-US" sz="3200" dirty="0"/>
              <a:t>Less expensive</a:t>
            </a:r>
          </a:p>
          <a:p>
            <a:r>
              <a:rPr lang="en-US" sz="3200" dirty="0"/>
              <a:t>Easier to detect arbitrage</a:t>
            </a:r>
          </a:p>
        </p:txBody>
      </p:sp>
    </p:spTree>
    <p:extLst>
      <p:ext uri="{BB962C8B-B14F-4D97-AF65-F5344CB8AC3E}">
        <p14:creationId xmlns:p14="http://schemas.microsoft.com/office/powerpoint/2010/main" val="397986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8292-BE46-F7E1-FF0A-222825AF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6000" b="1" u="sng" dirty="0"/>
              <a:t>Call Option</a:t>
            </a:r>
            <a:br>
              <a:rPr lang="en-US" b="1" u="sng" dirty="0"/>
            </a:br>
            <a:r>
              <a:rPr lang="en-US" sz="4000" b="1" u="sng" dirty="0"/>
              <a:t>$100 Strike &amp; $1 Premium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3814-59E4-B146-ABE3-ACA05520CA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u="sng" dirty="0"/>
              <a:t>Long (Buy)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7B374-A469-0058-6607-3152D2FA3E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u="sng" dirty="0"/>
              <a:t>Short (Sell)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719037"/>
              </p:ext>
            </p:extLst>
          </p:nvPr>
        </p:nvGraphicFramePr>
        <p:xfrm>
          <a:off x="615949" y="2865966"/>
          <a:ext cx="5305425" cy="2702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94B2DA4-0E66-4D5D-BC0C-E2907EFB21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86654"/>
              </p:ext>
            </p:extLst>
          </p:nvPr>
        </p:nvGraphicFramePr>
        <p:xfrm>
          <a:off x="6272531" y="2865966"/>
          <a:ext cx="5303520" cy="270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43620F-8C1A-A3D0-3989-CCEE8EEC69E8}"/>
              </a:ext>
            </a:extLst>
          </p:cNvPr>
          <p:cNvSpPr txBox="1"/>
          <p:nvPr/>
        </p:nvSpPr>
        <p:spPr>
          <a:xfrm>
            <a:off x="2909592" y="5568419"/>
            <a:ext cx="71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803E7-C060-8828-B145-A2C121A0FE68}"/>
              </a:ext>
            </a:extLst>
          </p:cNvPr>
          <p:cNvSpPr txBox="1"/>
          <p:nvPr/>
        </p:nvSpPr>
        <p:spPr>
          <a:xfrm>
            <a:off x="8564269" y="5568419"/>
            <a:ext cx="71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620D0-50FD-7020-291A-6C1B1C4A145E}"/>
              </a:ext>
            </a:extLst>
          </p:cNvPr>
          <p:cNvSpPr txBox="1"/>
          <p:nvPr/>
        </p:nvSpPr>
        <p:spPr>
          <a:xfrm rot="16200000">
            <a:off x="66643" y="3910334"/>
            <a:ext cx="74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62898-919E-B981-A86E-7CB778963B7E}"/>
              </a:ext>
            </a:extLst>
          </p:cNvPr>
          <p:cNvSpPr txBox="1"/>
          <p:nvPr/>
        </p:nvSpPr>
        <p:spPr>
          <a:xfrm>
            <a:off x="1131430" y="5908048"/>
            <a:ext cx="427446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u="sng" dirty="0"/>
              <a:t>Unlimited</a:t>
            </a:r>
            <a:r>
              <a:rPr lang="en-US" sz="3600" dirty="0"/>
              <a:t> Upside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4B43F-65C7-E41D-0FA1-0F526762B02A}"/>
              </a:ext>
            </a:extLst>
          </p:cNvPr>
          <p:cNvSpPr txBox="1"/>
          <p:nvPr/>
        </p:nvSpPr>
        <p:spPr>
          <a:xfrm>
            <a:off x="6567030" y="5937751"/>
            <a:ext cx="49431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u="sng" dirty="0"/>
              <a:t>Unlimited</a:t>
            </a:r>
            <a:r>
              <a:rPr lang="en-US" sz="3600" dirty="0"/>
              <a:t> Downside</a:t>
            </a:r>
          </a:p>
        </p:txBody>
      </p:sp>
    </p:spTree>
    <p:extLst>
      <p:ext uri="{BB962C8B-B14F-4D97-AF65-F5344CB8AC3E}">
        <p14:creationId xmlns:p14="http://schemas.microsoft.com/office/powerpoint/2010/main" val="88168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8292-BE46-F7E1-FF0A-222825AF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6000" b="1" u="sng" dirty="0"/>
              <a:t>Put Option</a:t>
            </a:r>
            <a:br>
              <a:rPr lang="en-US" b="1" u="sng" dirty="0"/>
            </a:br>
            <a:r>
              <a:rPr lang="en-US" sz="4000" b="1" u="sng" dirty="0"/>
              <a:t>$100 Strike &amp; $1 Premium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3814-59E4-B146-ABE3-ACA05520CA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u="sng" dirty="0"/>
              <a:t>Long (Buy)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7B374-A469-0058-6607-3152D2FA3E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u="sng" dirty="0"/>
              <a:t>Short (Sell)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3620F-8C1A-A3D0-3989-CCEE8EEC69E8}"/>
              </a:ext>
            </a:extLst>
          </p:cNvPr>
          <p:cNvSpPr txBox="1"/>
          <p:nvPr/>
        </p:nvSpPr>
        <p:spPr>
          <a:xfrm>
            <a:off x="2909592" y="5568419"/>
            <a:ext cx="71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803E7-C060-8828-B145-A2C121A0FE68}"/>
              </a:ext>
            </a:extLst>
          </p:cNvPr>
          <p:cNvSpPr txBox="1"/>
          <p:nvPr/>
        </p:nvSpPr>
        <p:spPr>
          <a:xfrm>
            <a:off x="8564269" y="5568419"/>
            <a:ext cx="71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620D0-50FD-7020-291A-6C1B1C4A145E}"/>
              </a:ext>
            </a:extLst>
          </p:cNvPr>
          <p:cNvSpPr txBox="1"/>
          <p:nvPr/>
        </p:nvSpPr>
        <p:spPr>
          <a:xfrm rot="16200000">
            <a:off x="66643" y="3910334"/>
            <a:ext cx="74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B7D673F-CCB7-4C92-8719-91C07CFF73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015106"/>
              </p:ext>
            </p:extLst>
          </p:nvPr>
        </p:nvGraphicFramePr>
        <p:xfrm>
          <a:off x="615949" y="2861795"/>
          <a:ext cx="5303520" cy="270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F03B9A9-5ECC-4448-B931-AD0C9CE466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405055"/>
              </p:ext>
            </p:extLst>
          </p:nvPr>
        </p:nvGraphicFramePr>
        <p:xfrm>
          <a:off x="6271578" y="2855496"/>
          <a:ext cx="5303520" cy="2706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FE4F465-FABD-A019-E22A-7994B8959D4A}"/>
              </a:ext>
            </a:extLst>
          </p:cNvPr>
          <p:cNvSpPr txBox="1"/>
          <p:nvPr/>
        </p:nvSpPr>
        <p:spPr>
          <a:xfrm>
            <a:off x="1375695" y="5937751"/>
            <a:ext cx="378402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u="sng" dirty="0"/>
              <a:t>Limited</a:t>
            </a:r>
            <a:r>
              <a:rPr lang="en-US" sz="3600" dirty="0"/>
              <a:t> Upside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93772-E962-1561-A434-E0AFA21AAD28}"/>
              </a:ext>
            </a:extLst>
          </p:cNvPr>
          <p:cNvSpPr txBox="1"/>
          <p:nvPr/>
        </p:nvSpPr>
        <p:spPr>
          <a:xfrm>
            <a:off x="6811295" y="5934131"/>
            <a:ext cx="438752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u="sng" dirty="0"/>
              <a:t>Limited</a:t>
            </a:r>
            <a:r>
              <a:rPr lang="en-US" sz="3600" dirty="0"/>
              <a:t> Downside</a:t>
            </a:r>
          </a:p>
        </p:txBody>
      </p:sp>
    </p:spTree>
    <p:extLst>
      <p:ext uri="{BB962C8B-B14F-4D97-AF65-F5344CB8AC3E}">
        <p14:creationId xmlns:p14="http://schemas.microsoft.com/office/powerpoint/2010/main" val="417175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70C5-6EAA-9020-EB8B-2C73153E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6700" b="1" u="sng" dirty="0"/>
              <a:t>Options Strategies</a:t>
            </a:r>
            <a:br>
              <a:rPr lang="en-US" dirty="0"/>
            </a:br>
            <a:r>
              <a:rPr lang="en-US" sz="4400" b="1" u="sng" dirty="0"/>
              <a:t>Box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8B188-F893-113B-1E88-6ECD0BF2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78662"/>
            <a:ext cx="11090274" cy="45300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50000"/>
              </a:lnSpc>
              <a:buNone/>
            </a:pPr>
            <a:endParaRPr lang="en-US" sz="3200" b="1" dirty="0"/>
          </a:p>
          <a:p>
            <a:pPr marL="0" indent="0" algn="ctr">
              <a:lnSpc>
                <a:spcPct val="50000"/>
              </a:lnSpc>
              <a:buNone/>
            </a:pPr>
            <a:r>
              <a:rPr lang="en-US" sz="3200" b="1" dirty="0"/>
              <a:t>LONG: $100 Strike &amp; $1.00 Premium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sz="3200" b="1" dirty="0"/>
              <a:t>SHORT: $105 Strike &amp; $0.75 Premium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3AEB16-F854-447D-BF39-4B661BDD90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125235"/>
              </p:ext>
            </p:extLst>
          </p:nvPr>
        </p:nvGraphicFramePr>
        <p:xfrm>
          <a:off x="1119582" y="3033130"/>
          <a:ext cx="9564029" cy="344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D0BFBA-EAB7-7AD1-98E9-76F5328EBA95}"/>
              </a:ext>
            </a:extLst>
          </p:cNvPr>
          <p:cNvSpPr txBox="1"/>
          <p:nvPr/>
        </p:nvSpPr>
        <p:spPr>
          <a:xfrm>
            <a:off x="5736930" y="6429293"/>
            <a:ext cx="71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721EDC-562C-5FC5-7E15-7D3CA1A07DDE}"/>
              </a:ext>
            </a:extLst>
          </p:cNvPr>
          <p:cNvSpPr txBox="1"/>
          <p:nvPr/>
        </p:nvSpPr>
        <p:spPr>
          <a:xfrm rot="16200000">
            <a:off x="928242" y="4568930"/>
            <a:ext cx="74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282096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70C5-6EAA-9020-EB8B-2C73153E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6700" b="1" u="sng" dirty="0"/>
              <a:t>Arbitrage Opportunity</a:t>
            </a:r>
            <a:br>
              <a:rPr lang="en-US" dirty="0"/>
            </a:br>
            <a:r>
              <a:rPr lang="en-US" sz="4400" b="1" u="sng" dirty="0"/>
              <a:t>Box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8B188-F893-113B-1E88-6ECD0BF2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78662"/>
            <a:ext cx="11090274" cy="45300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50000"/>
              </a:lnSpc>
              <a:buNone/>
            </a:pPr>
            <a:endParaRPr lang="en-US" sz="3200" b="1" dirty="0"/>
          </a:p>
          <a:p>
            <a:pPr marL="0" indent="0" algn="ctr">
              <a:lnSpc>
                <a:spcPct val="50000"/>
              </a:lnSpc>
              <a:buNone/>
            </a:pPr>
            <a:r>
              <a:rPr lang="en-US" sz="3200" b="1" dirty="0"/>
              <a:t>LONG: $100 Strike &amp; $1.00 Premium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sz="3200" b="1" dirty="0"/>
              <a:t>SHORT: $105 Strike &amp; </a:t>
            </a:r>
            <a:r>
              <a:rPr lang="en-US" sz="3200" b="1" dirty="0">
                <a:solidFill>
                  <a:srgbClr val="00B050">
                    <a:alpha val="60000"/>
                  </a:srgbClr>
                </a:solidFill>
              </a:rPr>
              <a:t>$1.25 </a:t>
            </a:r>
            <a:r>
              <a:rPr lang="en-US" sz="3200" b="1" dirty="0"/>
              <a:t>Premium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0BFBA-EAB7-7AD1-98E9-76F5328EBA95}"/>
              </a:ext>
            </a:extLst>
          </p:cNvPr>
          <p:cNvSpPr txBox="1"/>
          <p:nvPr/>
        </p:nvSpPr>
        <p:spPr>
          <a:xfrm>
            <a:off x="5736930" y="6429293"/>
            <a:ext cx="71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721EDC-562C-5FC5-7E15-7D3CA1A07DDE}"/>
              </a:ext>
            </a:extLst>
          </p:cNvPr>
          <p:cNvSpPr txBox="1"/>
          <p:nvPr/>
        </p:nvSpPr>
        <p:spPr>
          <a:xfrm rot="16200000">
            <a:off x="691111" y="4568930"/>
            <a:ext cx="74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57D3C00-9DF9-464C-83A8-05B0F3F17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230036"/>
              </p:ext>
            </p:extLst>
          </p:nvPr>
        </p:nvGraphicFramePr>
        <p:xfrm>
          <a:off x="1115568" y="3034524"/>
          <a:ext cx="9171432" cy="3438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55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F0AC-A814-0CA0-AE32-9C0809D8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b="1" u="sng" dirty="0"/>
              <a:t>Options Chain: SPX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8BAAF8-3E88-491E-F811-20DA0D078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1" y="2210181"/>
            <a:ext cx="11090275" cy="20904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186607-5B07-F90B-9F5A-8812A56F4D91}"/>
              </a:ext>
            </a:extLst>
          </p:cNvPr>
          <p:cNvSpPr txBox="1"/>
          <p:nvPr/>
        </p:nvSpPr>
        <p:spPr>
          <a:xfrm>
            <a:off x="1010291" y="4455108"/>
            <a:ext cx="4435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Short (Sell) at the Bid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B3E531-054E-D8A4-3314-CB46F8D08337}"/>
              </a:ext>
            </a:extLst>
          </p:cNvPr>
          <p:cNvSpPr txBox="1"/>
          <p:nvPr/>
        </p:nvSpPr>
        <p:spPr>
          <a:xfrm>
            <a:off x="6863195" y="4455109"/>
            <a:ext cx="4435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Long (Buy) at the 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3560FB-BC56-8A93-B7EA-5BF49ABE72A6}"/>
              </a:ext>
            </a:extLst>
          </p:cNvPr>
          <p:cNvSpPr txBox="1"/>
          <p:nvPr/>
        </p:nvSpPr>
        <p:spPr>
          <a:xfrm>
            <a:off x="593616" y="5595262"/>
            <a:ext cx="11004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/>
              <a:t>Source</a:t>
            </a:r>
            <a:r>
              <a:rPr lang="en-US" sz="3200" dirty="0"/>
              <a:t> https://www.cboe.com/delayed_quotes/spx/quote_table</a:t>
            </a:r>
          </a:p>
        </p:txBody>
      </p:sp>
    </p:spTree>
    <p:extLst>
      <p:ext uri="{BB962C8B-B14F-4D97-AF65-F5344CB8AC3E}">
        <p14:creationId xmlns:p14="http://schemas.microsoft.com/office/powerpoint/2010/main" val="335702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F4E97-090B-8F83-E459-7EC82FED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1" u="sng" dirty="0"/>
              <a:t>Optimization Problem</a:t>
            </a:r>
            <a:br>
              <a:rPr lang="en-US" sz="5400" b="1" u="sng" dirty="0"/>
            </a:br>
            <a:r>
              <a:rPr lang="en-US" sz="5400" b="1" u="sng" dirty="0"/>
              <a:t>High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5E3C96C-46E0-FBF4-9E52-797CFC66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330064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273196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410</Words>
  <Application>Microsoft Office PowerPoint</Application>
  <PresentationFormat>Widescreen</PresentationFormat>
  <Paragraphs>100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Arial</vt:lpstr>
      <vt:lpstr>Avenir Next LT Pro</vt:lpstr>
      <vt:lpstr>3DFloatVTI</vt:lpstr>
      <vt:lpstr>Detecting Arbitrage in European Options</vt:lpstr>
      <vt:lpstr>Stock Options</vt:lpstr>
      <vt:lpstr>Expiration Date</vt:lpstr>
      <vt:lpstr>Call Option $100 Strike &amp; $1 Premium</vt:lpstr>
      <vt:lpstr>Put Option $100 Strike &amp; $1 Premium</vt:lpstr>
      <vt:lpstr>Options Strategies Box Spread</vt:lpstr>
      <vt:lpstr>Arbitrage Opportunity Box Spread</vt:lpstr>
      <vt:lpstr>Options Chain: SPX</vt:lpstr>
      <vt:lpstr>Optimization Problem High Level</vt:lpstr>
      <vt:lpstr>Long Call Option Setup</vt:lpstr>
      <vt:lpstr>Call Option Payout Slope</vt:lpstr>
      <vt:lpstr>Simple No Arbitrage</vt:lpstr>
      <vt:lpstr>Simple No Arbitrage Long Call</vt:lpstr>
      <vt:lpstr>Simple No Arbitrage Long Put</vt:lpstr>
      <vt:lpstr>Super Simple Arbitrage</vt:lpstr>
      <vt:lpstr>Super Simple Arbitrage</vt:lpstr>
      <vt:lpstr>Simple Arbitrage</vt:lpstr>
      <vt:lpstr>Simple Arbitrage</vt:lpstr>
      <vt:lpstr>Simple Arbitrage</vt:lpstr>
      <vt:lpstr>Complex Arbitrage</vt:lpstr>
      <vt:lpstr>Complex Arbitrage</vt:lpstr>
      <vt:lpstr>Complex Arbitrage Guaranteed $16.38 Profit</vt:lpstr>
      <vt:lpstr>Detecting Arbitrage in SPX</vt:lpstr>
      <vt:lpstr>Closing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Arbitrage in European Options</dc:title>
  <dc:creator>Peter Kinder</dc:creator>
  <cp:lastModifiedBy>Peter Kinder</cp:lastModifiedBy>
  <cp:revision>23</cp:revision>
  <dcterms:created xsi:type="dcterms:W3CDTF">2024-05-02T01:15:17Z</dcterms:created>
  <dcterms:modified xsi:type="dcterms:W3CDTF">2024-05-02T20:31:21Z</dcterms:modified>
</cp:coreProperties>
</file>