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2" r:id="rId6"/>
    <p:sldId id="297" r:id="rId7"/>
    <p:sldId id="300" r:id="rId8"/>
    <p:sldId id="299" r:id="rId9"/>
    <p:sldId id="258" r:id="rId10"/>
    <p:sldId id="289" r:id="rId11"/>
    <p:sldId id="304" r:id="rId12"/>
    <p:sldId id="292" r:id="rId13"/>
    <p:sldId id="278" r:id="rId14"/>
    <p:sldId id="301" r:id="rId15"/>
    <p:sldId id="302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6C0549-7350-403C-A368-AB802EF249D6}">
          <p14:sldIdLst>
            <p14:sldId id="256"/>
            <p14:sldId id="262"/>
            <p14:sldId id="297"/>
            <p14:sldId id="300"/>
            <p14:sldId id="299"/>
            <p14:sldId id="258"/>
            <p14:sldId id="289"/>
            <p14:sldId id="304"/>
            <p14:sldId id="292"/>
            <p14:sldId id="278"/>
            <p14:sldId id="301"/>
            <p14:sldId id="302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9320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1796" autoAdjust="0"/>
  </p:normalViewPr>
  <p:slideViewPr>
    <p:cSldViewPr snapToGrid="0">
      <p:cViewPr varScale="1">
        <p:scale>
          <a:sx n="90" d="100"/>
          <a:sy n="90" d="100"/>
        </p:scale>
        <p:origin x="1398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top performing employees who have left have the following significant characteristics versus their high performing colleagues on average: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Almost 4 years younger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They live almost 3km further away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Their job satisfaction is almost 0.5 points lower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They are 1/3 less likely to have filed a complaint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They have 4 less total working years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They have 2 less years at the company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Monthly income is around 60% of colleagues who stay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346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16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40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55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24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85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Include some online stats here to back up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19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30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17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232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364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2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 dirty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57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  <p:sldLayoutId id="2147483680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f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991" y="5032488"/>
            <a:ext cx="10961664" cy="1432911"/>
          </a:xfrm>
        </p:spPr>
        <p:txBody>
          <a:bodyPr/>
          <a:lstStyle/>
          <a:p>
            <a:r>
              <a:rPr lang="en-US" sz="3000" dirty="0">
                <a:solidFill>
                  <a:srgbClr val="DF9320"/>
                </a:solidFill>
              </a:rPr>
              <a:t>1)	Retention of high performing employees </a:t>
            </a:r>
            <a:br>
              <a:rPr lang="en-US" sz="3000" dirty="0">
                <a:solidFill>
                  <a:srgbClr val="DF9320"/>
                </a:solidFill>
              </a:rPr>
            </a:br>
            <a:r>
              <a:rPr lang="en-US" sz="3000" dirty="0">
                <a:solidFill>
                  <a:srgbClr val="DF9320"/>
                </a:solidFill>
              </a:rPr>
              <a:t>2)	prediction of employees at risk of leaving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48881" y="6267069"/>
            <a:ext cx="4941770" cy="396660"/>
          </a:xfrm>
        </p:spPr>
        <p:txBody>
          <a:bodyPr/>
          <a:lstStyle/>
          <a:p>
            <a:r>
              <a:rPr lang="en-US" dirty="0"/>
              <a:t>Peter Lambert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E225C7-1F60-A507-28F3-CD3B293D3193}"/>
              </a:ext>
            </a:extLst>
          </p:cNvPr>
          <p:cNvSpPr txBox="1">
            <a:spLocks/>
          </p:cNvSpPr>
          <p:nvPr/>
        </p:nvSpPr>
        <p:spPr>
          <a:xfrm>
            <a:off x="188345" y="3599577"/>
            <a:ext cx="3035429" cy="14329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Insights designed to improve: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359" y="301096"/>
            <a:ext cx="6230678" cy="846301"/>
          </a:xfrm>
        </p:spPr>
        <p:txBody>
          <a:bodyPr>
            <a:normAutofit fontScale="90000"/>
          </a:bodyPr>
          <a:lstStyle/>
          <a:p>
            <a:r>
              <a:rPr lang="en-ZA" dirty="0">
                <a:solidFill>
                  <a:srgbClr val="DF9320"/>
                </a:solidFill>
              </a:rPr>
              <a:t>Operational</a:t>
            </a:r>
            <a:br>
              <a:rPr lang="en-ZA" dirty="0"/>
            </a:br>
            <a:r>
              <a:rPr lang="en-GB" sz="2200" dirty="0">
                <a:effectLst/>
                <a:latin typeface="Calibri" panose="020F0502020204030204" pitchFamily="34" charset="0"/>
              </a:rPr>
              <a:t>Why are people leaving right now?</a:t>
            </a:r>
            <a:br>
              <a:rPr lang="en-GB" sz="2200" dirty="0">
                <a:effectLst/>
                <a:latin typeface="Calibri" panose="020F0502020204030204" pitchFamily="34" charset="0"/>
              </a:rPr>
            </a:br>
            <a:r>
              <a:rPr lang="en-GB" sz="2200" dirty="0">
                <a:effectLst/>
                <a:latin typeface="Calibri" panose="020F0502020204030204" pitchFamily="34" charset="0"/>
              </a:rPr>
              <a:t>What can we do about it?</a:t>
            </a:r>
            <a:br>
              <a:rPr lang="en-US" dirty="0">
                <a:solidFill>
                  <a:srgbClr val="DF9320"/>
                </a:solidFill>
                <a:highlight>
                  <a:srgbClr val="DF9320"/>
                </a:highlight>
              </a:rPr>
            </a:br>
            <a:endParaRPr lang="en-ZA" dirty="0">
              <a:solidFill>
                <a:srgbClr val="DF9320"/>
              </a:solidFill>
              <a:highlight>
                <a:srgbClr val="DF9320"/>
              </a:highlight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45969" y="2562381"/>
            <a:ext cx="6558729" cy="1183874"/>
          </a:xfrm>
        </p:spPr>
        <p:txBody>
          <a:bodyPr>
            <a:noAutofit/>
          </a:bodyPr>
          <a:lstStyle/>
          <a:p>
            <a:r>
              <a:rPr lang="en-ZA" b="1" noProof="1"/>
              <a:t>AGE/ YEARS AT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Focus on improving the onboarding process for young employees to improve integration from the start of their roles.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Mentorship programs to engage across the age groups.</a:t>
            </a:r>
          </a:p>
          <a:p>
            <a:br>
              <a:rPr lang="en-ZA" noProof="1"/>
            </a:br>
            <a:r>
              <a:rPr lang="en-ZA" noProof="1"/>
              <a:t>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A76841C7-0677-A86E-00FE-62A6ADE1DE5A}"/>
              </a:ext>
            </a:extLst>
          </p:cNvPr>
          <p:cNvSpPr txBox="1">
            <a:spLocks/>
          </p:cNvSpPr>
          <p:nvPr/>
        </p:nvSpPr>
        <p:spPr>
          <a:xfrm>
            <a:off x="4444410" y="3849561"/>
            <a:ext cx="7336465" cy="1455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noProof="1"/>
              <a:t>DISTANCE FROM HOME/ BUSINESS TRAVEL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Business travel and distance from home makes employees less connected to the company.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Improve offerings of social events with the company to promote a fun, engaging workplace.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93ED22A-3D42-1FC5-7360-A8ABBB29D0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5841" y="1553406"/>
            <a:ext cx="3203911" cy="21396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200" dirty="0"/>
              <a:t>2)	</a:t>
            </a:r>
            <a:r>
              <a:rPr lang="en-US" sz="1200" dirty="0">
                <a:solidFill>
                  <a:srgbClr val="DF9320"/>
                </a:solidFill>
              </a:rPr>
              <a:t>JOB SATISFACTION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87A8B97D-47A9-BA47-9947-4F388E758D6A}"/>
              </a:ext>
            </a:extLst>
          </p:cNvPr>
          <p:cNvSpPr txBox="1">
            <a:spLocks/>
          </p:cNvSpPr>
          <p:nvPr/>
        </p:nvSpPr>
        <p:spPr>
          <a:xfrm>
            <a:off x="7950906" y="1840381"/>
            <a:ext cx="3203911" cy="213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/>
              <a:t>4)	</a:t>
            </a:r>
            <a:r>
              <a:rPr lang="en-GB" sz="1200">
                <a:solidFill>
                  <a:srgbClr val="DF9320"/>
                </a:solidFill>
              </a:rPr>
              <a:t>AGE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86270EA-0AEB-A014-52D4-3010BE5C08D6}"/>
              </a:ext>
            </a:extLst>
          </p:cNvPr>
          <p:cNvSpPr txBox="1">
            <a:spLocks/>
          </p:cNvSpPr>
          <p:nvPr/>
        </p:nvSpPr>
        <p:spPr>
          <a:xfrm>
            <a:off x="7965840" y="2124111"/>
            <a:ext cx="3203911" cy="213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6)	</a:t>
            </a:r>
            <a:r>
              <a:rPr lang="en-GB" sz="1200" dirty="0">
                <a:solidFill>
                  <a:srgbClr val="DF9320"/>
                </a:solidFill>
              </a:rPr>
              <a:t>MONTHLY INCOME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BAED5FD5-0824-F690-4BBA-B96F4DF2CD1F}"/>
              </a:ext>
            </a:extLst>
          </p:cNvPr>
          <p:cNvSpPr txBox="1">
            <a:spLocks/>
          </p:cNvSpPr>
          <p:nvPr/>
        </p:nvSpPr>
        <p:spPr>
          <a:xfrm>
            <a:off x="4989758" y="1839036"/>
            <a:ext cx="3203911" cy="2139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3)	</a:t>
            </a:r>
            <a:r>
              <a:rPr lang="en-US" sz="1200" dirty="0">
                <a:solidFill>
                  <a:srgbClr val="DF9320"/>
                </a:solidFill>
              </a:rPr>
              <a:t>BUSINESS TRAVEL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129CDBF-E5F7-9CAD-AA8E-A31C7AF18B1D}"/>
              </a:ext>
            </a:extLst>
          </p:cNvPr>
          <p:cNvSpPr txBox="1">
            <a:spLocks/>
          </p:cNvSpPr>
          <p:nvPr/>
        </p:nvSpPr>
        <p:spPr>
          <a:xfrm>
            <a:off x="4989758" y="1549842"/>
            <a:ext cx="3203911" cy="2139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1)	</a:t>
            </a:r>
            <a:r>
              <a:rPr lang="en-GB" sz="1200" dirty="0">
                <a:solidFill>
                  <a:srgbClr val="DF9320"/>
                </a:solidFill>
              </a:rPr>
              <a:t>DISTANCE FROM HOME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692BE359-98D6-7BFA-701D-7730DB3A925C}"/>
              </a:ext>
            </a:extLst>
          </p:cNvPr>
          <p:cNvSpPr txBox="1">
            <a:spLocks/>
          </p:cNvSpPr>
          <p:nvPr/>
        </p:nvSpPr>
        <p:spPr>
          <a:xfrm>
            <a:off x="4989758" y="2128302"/>
            <a:ext cx="3203911" cy="213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5)	</a:t>
            </a:r>
            <a:r>
              <a:rPr lang="en-GB" sz="1200" dirty="0">
                <a:solidFill>
                  <a:srgbClr val="DF9320"/>
                </a:solidFill>
              </a:rPr>
              <a:t>YEARS AT COMPANY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507B6D17-9FCC-842A-352D-4147D516EF62}"/>
              </a:ext>
            </a:extLst>
          </p:cNvPr>
          <p:cNvSpPr txBox="1">
            <a:spLocks/>
          </p:cNvSpPr>
          <p:nvPr/>
        </p:nvSpPr>
        <p:spPr>
          <a:xfrm>
            <a:off x="4444410" y="5257736"/>
            <a:ext cx="6725341" cy="1455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noProof="1"/>
              <a:t>MONTHLY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Understand where employee performance has not converted into increased monthly income, highlighting employees who could feel currently disillusioned.</a:t>
            </a:r>
          </a:p>
          <a:p>
            <a:endParaRPr lang="en-ZA" noProof="1"/>
          </a:p>
          <a:p>
            <a:endParaRPr lang="en-ZA" noProof="1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623" y="301096"/>
            <a:ext cx="6230679" cy="846301"/>
          </a:xfrm>
        </p:spPr>
        <p:txBody>
          <a:bodyPr>
            <a:normAutofit fontScale="90000"/>
          </a:bodyPr>
          <a:lstStyle/>
          <a:p>
            <a:r>
              <a:rPr lang="en-ZA" dirty="0">
                <a:solidFill>
                  <a:srgbClr val="DF9320"/>
                </a:solidFill>
              </a:rPr>
              <a:t>tactical</a:t>
            </a:r>
            <a:br>
              <a:rPr lang="en-ZA" dirty="0"/>
            </a:br>
            <a:r>
              <a:rPr lang="en-GB" sz="2200" dirty="0">
                <a:effectLst/>
                <a:latin typeface="Calibri" panose="020F0502020204030204" pitchFamily="34" charset="0"/>
              </a:rPr>
              <a:t>How can we predict who will leave? </a:t>
            </a:r>
            <a:br>
              <a:rPr lang="en-GB" sz="2200" dirty="0">
                <a:effectLst/>
                <a:latin typeface="Calibri" panose="020F0502020204030204" pitchFamily="34" charset="0"/>
              </a:rPr>
            </a:br>
            <a:r>
              <a:rPr lang="en-GB" sz="2200" dirty="0">
                <a:effectLst/>
                <a:latin typeface="Calibri" panose="020F0502020204030204" pitchFamily="34" charset="0"/>
              </a:rPr>
              <a:t>What changes do we need to make to our operating model?</a:t>
            </a:r>
            <a:br>
              <a:rPr lang="en-US" sz="2200" dirty="0"/>
            </a:br>
            <a:br>
              <a:rPr lang="en-US" dirty="0"/>
            </a:b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624623" y="2231262"/>
            <a:ext cx="5431971" cy="343589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Use our classification model to understand when an employee has been categorized as above a certain threshold for leaving.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Consistently update the model with new data and improvements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Make sure regular job satisfaction and performance rveiews are updated, using the model to highlight employees who are moving into the high risk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Perform employee interviews on current and ex employees to explore validation of the model’s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noProof="1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A76841C7-0677-A86E-00FE-62A6ADE1DE5A}"/>
              </a:ext>
            </a:extLst>
          </p:cNvPr>
          <p:cNvSpPr txBox="1">
            <a:spLocks/>
          </p:cNvSpPr>
          <p:nvPr/>
        </p:nvSpPr>
        <p:spPr>
          <a:xfrm>
            <a:off x="4783004" y="3051316"/>
            <a:ext cx="5431971" cy="55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noProof="1"/>
          </a:p>
        </p:txBody>
      </p:sp>
    </p:spTree>
    <p:extLst>
      <p:ext uri="{BB962C8B-B14F-4D97-AF65-F5344CB8AC3E}">
        <p14:creationId xmlns:p14="http://schemas.microsoft.com/office/powerpoint/2010/main" val="3596899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359" y="301096"/>
            <a:ext cx="6294474" cy="846301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DF9320"/>
                </a:solidFill>
              </a:rPr>
              <a:t>Strategic</a:t>
            </a:r>
            <a:br>
              <a:rPr lang="en-GB" dirty="0"/>
            </a:br>
            <a:r>
              <a:rPr lang="en-GB" sz="2200" dirty="0">
                <a:effectLst/>
                <a:latin typeface="Calibri" panose="020F0502020204030204" pitchFamily="34" charset="0"/>
              </a:rPr>
              <a:t>How can we retain more high</a:t>
            </a:r>
            <a:br>
              <a:rPr lang="en-GB" sz="2200" dirty="0">
                <a:effectLst/>
                <a:latin typeface="Calibri" panose="020F0502020204030204" pitchFamily="34" charset="0"/>
              </a:rPr>
            </a:br>
            <a:r>
              <a:rPr lang="en-GB" sz="2200" dirty="0">
                <a:effectLst/>
                <a:latin typeface="Calibri" panose="020F0502020204030204" pitchFamily="34" charset="0"/>
              </a:rPr>
              <a:t>performing employees? </a:t>
            </a:r>
            <a:br>
              <a:rPr lang="en-US" dirty="0"/>
            </a:b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912242" y="1976081"/>
            <a:ext cx="7279757" cy="4135720"/>
          </a:xfrm>
        </p:spPr>
        <p:txBody>
          <a:bodyPr>
            <a:normAutofit/>
          </a:bodyPr>
          <a:lstStyle/>
          <a:p>
            <a:r>
              <a:rPr lang="en-ZA" noProof="1">
                <a:solidFill>
                  <a:srgbClr val="DF9320"/>
                </a:solidFill>
              </a:rPr>
              <a:t>DO EMPLOYEES FEEL VALUES AND REWARDED FOR THEIR HIGH PERFORMANCE?</a:t>
            </a:r>
            <a:br>
              <a:rPr lang="en-ZA" noProof="1"/>
            </a:br>
            <a:r>
              <a:rPr lang="en-ZA" noProof="1"/>
              <a:t>Loyalty schemes for high performing users based on how long they stay with the company.</a:t>
            </a:r>
            <a:br>
              <a:rPr lang="en-ZA" noProof="1"/>
            </a:br>
            <a:r>
              <a:rPr lang="en-ZA" noProof="1"/>
              <a:t>Create internal recognition programmes to improve appreciation and recognition.</a:t>
            </a:r>
            <a:br>
              <a:rPr lang="en-ZA" noProof="1"/>
            </a:br>
            <a:br>
              <a:rPr lang="en-ZA" noProof="1"/>
            </a:br>
            <a:r>
              <a:rPr lang="en-ZA" noProof="1">
                <a:solidFill>
                  <a:srgbClr val="DF9320"/>
                </a:solidFill>
              </a:rPr>
              <a:t>ARE THE RIGHT YOUNG PEOPLE BEING HIRED AND MANAGED EFFECTIVELY?</a:t>
            </a:r>
            <a:br>
              <a:rPr lang="en-ZA" noProof="1"/>
            </a:br>
            <a:r>
              <a:rPr lang="en-ZA" noProof="1"/>
              <a:t>Look to improve hiring strategies and feedback. Increase focus on hired which prioritise culture fits and coworker reccomended hires.</a:t>
            </a:r>
            <a:br>
              <a:rPr lang="en-ZA" noProof="1"/>
            </a:br>
            <a:r>
              <a:rPr lang="en-ZA" noProof="1"/>
              <a:t>Ensure that career development plans are being promoted from an early stage.</a:t>
            </a:r>
          </a:p>
          <a:p>
            <a:r>
              <a:rPr lang="en-ZA" noProof="1">
                <a:solidFill>
                  <a:srgbClr val="DF9320"/>
                </a:solidFill>
              </a:rPr>
              <a:t>DO EMPLOYEES FEEL CONNECTED AND ENGAGED WITH THE COMPANY?</a:t>
            </a:r>
            <a:br>
              <a:rPr lang="en-ZA" noProof="1"/>
            </a:br>
            <a:r>
              <a:rPr lang="en-ZA" noProof="1"/>
              <a:t>Strive to create supportive work environments by providing proper training and development opportunities, led from direct management.</a:t>
            </a:r>
            <a:br>
              <a:rPr lang="en-ZA" noProof="1"/>
            </a:br>
            <a:r>
              <a:rPr lang="en-ZA" noProof="1"/>
              <a:t>Share schemes are a good method of helping employees feel connected with the performance of the company.</a:t>
            </a:r>
          </a:p>
          <a:p>
            <a:endParaRPr lang="en-ZA" noProof="1"/>
          </a:p>
          <a:p>
            <a:endParaRPr lang="en-ZA" noProof="1"/>
          </a:p>
        </p:txBody>
      </p:sp>
    </p:spTree>
    <p:extLst>
      <p:ext uri="{BB962C8B-B14F-4D97-AF65-F5344CB8AC3E}">
        <p14:creationId xmlns:p14="http://schemas.microsoft.com/office/powerpoint/2010/main" val="1527811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r>
              <a:rPr lang="en-US"/>
              <a:t>Peter Lambert</a:t>
            </a:r>
            <a:endParaRPr lang="en-US" dirty="0"/>
          </a:p>
        </p:txBody>
      </p:sp>
      <p:pic>
        <p:nvPicPr>
          <p:cNvPr id="9" name="Picture 8" descr="A picture containing person, person, suit, necktie&#10;&#10;Description automatically generated">
            <a:extLst>
              <a:ext uri="{FF2B5EF4-FFF2-40B4-BE49-F238E27FC236}">
                <a16:creationId xmlns:a16="http://schemas.microsoft.com/office/drawing/2014/main" id="{5BE272CE-F3BA-201D-6832-E72A10A2C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068" y="1823962"/>
            <a:ext cx="2828281" cy="282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438" y="1267027"/>
            <a:ext cx="8765123" cy="1325563"/>
          </a:xfrm>
        </p:spPr>
        <p:txBody>
          <a:bodyPr>
            <a:normAutofit/>
          </a:bodyPr>
          <a:lstStyle/>
          <a:p>
            <a:r>
              <a:rPr lang="en-US" sz="3000" dirty="0"/>
              <a:t>What defines a high performing leaver?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FE4EDA0-268D-5246-1F25-A0F8866535D3}"/>
              </a:ext>
            </a:extLst>
          </p:cNvPr>
          <p:cNvSpPr txBox="1">
            <a:spLocks/>
          </p:cNvSpPr>
          <p:nvPr/>
        </p:nvSpPr>
        <p:spPr>
          <a:xfrm>
            <a:off x="1713438" y="4265410"/>
            <a:ext cx="87651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rgbClr val="DF9320"/>
                </a:solidFill>
              </a:rPr>
              <a:t>distance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7B2C39E6-C32C-5D4E-0F7C-C6D9A96D7BAB}"/>
              </a:ext>
            </a:extLst>
          </p:cNvPr>
          <p:cNvSpPr txBox="1">
            <a:spLocks/>
          </p:cNvSpPr>
          <p:nvPr/>
        </p:nvSpPr>
        <p:spPr>
          <a:xfrm>
            <a:off x="-1341650" y="2766218"/>
            <a:ext cx="87651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rgbClr val="DF9320"/>
                </a:solidFill>
              </a:rPr>
              <a:t>age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EC2A3-AE4F-D4D6-7965-D8BF8BD91740}"/>
              </a:ext>
            </a:extLst>
          </p:cNvPr>
          <p:cNvSpPr txBox="1">
            <a:spLocks/>
          </p:cNvSpPr>
          <p:nvPr/>
        </p:nvSpPr>
        <p:spPr>
          <a:xfrm>
            <a:off x="3963922" y="2766218"/>
            <a:ext cx="87651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rgbClr val="DF9320"/>
                </a:solidFill>
              </a:rPr>
              <a:t>Job satisfaction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C5602345-CE6D-BD78-1FEB-598A4C9ABAEE}"/>
              </a:ext>
            </a:extLst>
          </p:cNvPr>
          <p:cNvSpPr txBox="1">
            <a:spLocks/>
          </p:cNvSpPr>
          <p:nvPr/>
        </p:nvSpPr>
        <p:spPr>
          <a:xfrm>
            <a:off x="1634835" y="3759988"/>
            <a:ext cx="2812151" cy="101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Leavers are on average almost 4 years younger </a:t>
            </a:r>
          </a:p>
          <a:p>
            <a:endParaRPr lang="en-US" dirty="0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5C61F60E-2DE4-48AF-FD5C-A7B1ED077624}"/>
              </a:ext>
            </a:extLst>
          </p:cNvPr>
          <p:cNvSpPr txBox="1">
            <a:spLocks/>
          </p:cNvSpPr>
          <p:nvPr/>
        </p:nvSpPr>
        <p:spPr>
          <a:xfrm>
            <a:off x="6695858" y="3759988"/>
            <a:ext cx="3301249" cy="101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Leavers score almost 0.5 points less on job satisfaction</a:t>
            </a:r>
          </a:p>
          <a:p>
            <a:endParaRPr lang="en-US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12300813-E5A2-D08E-A66A-AD83A4C20EEA}"/>
              </a:ext>
            </a:extLst>
          </p:cNvPr>
          <p:cNvSpPr txBox="1">
            <a:spLocks/>
          </p:cNvSpPr>
          <p:nvPr/>
        </p:nvSpPr>
        <p:spPr>
          <a:xfrm>
            <a:off x="3326451" y="5259179"/>
            <a:ext cx="5539095" cy="101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Leavers live over 3km further away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698" y="209000"/>
            <a:ext cx="9991590" cy="1325563"/>
          </a:xfrm>
        </p:spPr>
        <p:txBody>
          <a:bodyPr>
            <a:normAutofit/>
          </a:bodyPr>
          <a:lstStyle/>
          <a:p>
            <a:r>
              <a:rPr lang="en-US" sz="3000" dirty="0"/>
              <a:t>Percentage of high performing </a:t>
            </a:r>
            <a:br>
              <a:rPr lang="en-US" sz="3000" dirty="0"/>
            </a:br>
            <a:r>
              <a:rPr lang="en-US" sz="3000" dirty="0"/>
              <a:t>leavers by age category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61EF4FD4-2EDD-C403-F9A0-D36709C84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232" y="1388667"/>
            <a:ext cx="6675164" cy="483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CC118CE2-9680-1E30-BA07-FBB11D5A7984}"/>
              </a:ext>
            </a:extLst>
          </p:cNvPr>
          <p:cNvSpPr txBox="1">
            <a:spLocks/>
          </p:cNvSpPr>
          <p:nvPr/>
        </p:nvSpPr>
        <p:spPr>
          <a:xfrm>
            <a:off x="3065668" y="6097733"/>
            <a:ext cx="5682292" cy="623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/>
              <a:t>Age categories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C126F7F-6F3C-23F3-8998-040E07BA9A6B}"/>
              </a:ext>
            </a:extLst>
          </p:cNvPr>
          <p:cNvSpPr txBox="1">
            <a:spLocks/>
          </p:cNvSpPr>
          <p:nvPr/>
        </p:nvSpPr>
        <p:spPr>
          <a:xfrm rot="5400000">
            <a:off x="-613952" y="3495983"/>
            <a:ext cx="5682292" cy="623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/>
              <a:t>Leave percentage</a:t>
            </a:r>
          </a:p>
        </p:txBody>
      </p:sp>
    </p:spTree>
    <p:extLst>
      <p:ext uri="{BB962C8B-B14F-4D97-AF65-F5344CB8AC3E}">
        <p14:creationId xmlns:p14="http://schemas.microsoft.com/office/powerpoint/2010/main" val="91423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698" y="209000"/>
            <a:ext cx="9991590" cy="1325563"/>
          </a:xfrm>
        </p:spPr>
        <p:txBody>
          <a:bodyPr>
            <a:normAutofit/>
          </a:bodyPr>
          <a:lstStyle/>
          <a:p>
            <a:r>
              <a:rPr lang="en-US" sz="3000" dirty="0"/>
              <a:t>High performing Job satisfaction </a:t>
            </a:r>
            <a:br>
              <a:rPr lang="en-US" sz="3000" dirty="0"/>
            </a:br>
            <a:r>
              <a:rPr lang="en-US" sz="3000" dirty="0"/>
              <a:t>through the years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CC118CE2-9680-1E30-BA07-FBB11D5A7984}"/>
              </a:ext>
            </a:extLst>
          </p:cNvPr>
          <p:cNvSpPr txBox="1">
            <a:spLocks/>
          </p:cNvSpPr>
          <p:nvPr/>
        </p:nvSpPr>
        <p:spPr>
          <a:xfrm>
            <a:off x="3160867" y="6151082"/>
            <a:ext cx="5682292" cy="623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/>
              <a:t>Age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C126F7F-6F3C-23F3-8998-040E07BA9A6B}"/>
              </a:ext>
            </a:extLst>
          </p:cNvPr>
          <p:cNvSpPr txBox="1">
            <a:spLocks/>
          </p:cNvSpPr>
          <p:nvPr/>
        </p:nvSpPr>
        <p:spPr>
          <a:xfrm rot="5400000">
            <a:off x="-613952" y="3495983"/>
            <a:ext cx="5682292" cy="623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/>
              <a:t>Job Satisfaction 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E11D7A50-700F-95DF-4234-A27AEA59C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509" y="2082347"/>
            <a:ext cx="4709381" cy="351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>
            <a:extLst>
              <a:ext uri="{FF2B5EF4-FFF2-40B4-BE49-F238E27FC236}">
                <a16:creationId xmlns:a16="http://schemas.microsoft.com/office/drawing/2014/main" id="{BA611B96-C3CB-B6B7-2457-2189EA02B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631" y="1388666"/>
            <a:ext cx="6484765" cy="483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1" name="Picture 9">
            <a:extLst>
              <a:ext uri="{FF2B5EF4-FFF2-40B4-BE49-F238E27FC236}">
                <a16:creationId xmlns:a16="http://schemas.microsoft.com/office/drawing/2014/main" id="{1C81BB4B-0C89-E0EF-C043-19E7A8498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631" y="1415341"/>
            <a:ext cx="6484765" cy="483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68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70385"/>
            <a:ext cx="8421688" cy="1325563"/>
          </a:xfrm>
        </p:spPr>
        <p:txBody>
          <a:bodyPr>
            <a:normAutofit/>
          </a:bodyPr>
          <a:lstStyle/>
          <a:p>
            <a:r>
              <a:rPr lang="en-US" sz="3000" dirty="0"/>
              <a:t>Business travel required by High performing employees 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CC118CE2-9680-1E30-BA07-FBB11D5A7984}"/>
              </a:ext>
            </a:extLst>
          </p:cNvPr>
          <p:cNvSpPr txBox="1">
            <a:spLocks/>
          </p:cNvSpPr>
          <p:nvPr/>
        </p:nvSpPr>
        <p:spPr>
          <a:xfrm>
            <a:off x="3254854" y="6090603"/>
            <a:ext cx="5682292" cy="623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/>
              <a:t>Business travel amount 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C126F7F-6F3C-23F3-8998-040E07BA9A6B}"/>
              </a:ext>
            </a:extLst>
          </p:cNvPr>
          <p:cNvSpPr txBox="1">
            <a:spLocks/>
          </p:cNvSpPr>
          <p:nvPr/>
        </p:nvSpPr>
        <p:spPr>
          <a:xfrm rot="5400000">
            <a:off x="-217163" y="3117129"/>
            <a:ext cx="5682292" cy="623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/>
              <a:t>Cumulative Leave percentage</a:t>
            </a: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90D61ADA-552F-27C8-819A-3ADD72D1D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02" y="2053262"/>
            <a:ext cx="4709382" cy="341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5A3259F-158F-728F-0F7A-BE6CC3424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137" y="1340831"/>
            <a:ext cx="6241726" cy="483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E5F7755-9E60-A908-63DA-B8964C6B5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178" y="1340831"/>
            <a:ext cx="6595644" cy="483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01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US" sz="3000" dirty="0">
                <a:solidFill>
                  <a:srgbClr val="DF9320"/>
                </a:solidFill>
              </a:rPr>
              <a:t>WHO IS AT Risk?</a:t>
            </a:r>
            <a:br>
              <a:rPr lang="en-US" sz="3000" dirty="0">
                <a:solidFill>
                  <a:srgbClr val="DF9320"/>
                </a:solidFill>
              </a:rPr>
            </a:br>
            <a:r>
              <a:rPr lang="en-US" sz="1800" dirty="0"/>
              <a:t>MODELLING LEAVERS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467" y="414390"/>
            <a:ext cx="5941066" cy="1325563"/>
          </a:xfrm>
        </p:spPr>
        <p:txBody>
          <a:bodyPr>
            <a:normAutofit/>
          </a:bodyPr>
          <a:lstStyle/>
          <a:p>
            <a:r>
              <a:rPr lang="en-US" sz="3000" dirty="0"/>
              <a:t>Classification model</a:t>
            </a:r>
            <a:br>
              <a:rPr lang="en-US" sz="3000" dirty="0"/>
            </a:br>
            <a:r>
              <a:rPr lang="en-US" sz="1800" dirty="0">
                <a:solidFill>
                  <a:srgbClr val="DF9320"/>
                </a:solidFill>
              </a:rPr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58796" y="2336863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2)	</a:t>
            </a:r>
            <a:r>
              <a:rPr lang="en-US" dirty="0">
                <a:solidFill>
                  <a:srgbClr val="DF9320"/>
                </a:solidFill>
              </a:rPr>
              <a:t>JOB SATISFACTION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758796" y="3415096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4)	</a:t>
            </a:r>
            <a:r>
              <a:rPr lang="en-US" dirty="0">
                <a:solidFill>
                  <a:srgbClr val="DF9320"/>
                </a:solidFill>
              </a:rPr>
              <a:t>AGE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758796" y="4471239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6)	</a:t>
            </a:r>
            <a:r>
              <a:rPr lang="en-US" dirty="0">
                <a:solidFill>
                  <a:srgbClr val="DF9320"/>
                </a:solidFill>
              </a:rPr>
              <a:t>MONTHLY INCOME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98046" y="3423009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3)	</a:t>
            </a:r>
            <a:r>
              <a:rPr lang="en-US" dirty="0">
                <a:solidFill>
                  <a:srgbClr val="DF9320"/>
                </a:solidFill>
              </a:rPr>
              <a:t>BUSINESS TRAVEL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76FC45-2F13-3DD2-382D-4D052CD2D41F}"/>
              </a:ext>
            </a:extLst>
          </p:cNvPr>
          <p:cNvSpPr txBox="1">
            <a:spLocks/>
          </p:cNvSpPr>
          <p:nvPr/>
        </p:nvSpPr>
        <p:spPr>
          <a:xfrm>
            <a:off x="2498046" y="2333288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1)	</a:t>
            </a:r>
            <a:r>
              <a:rPr lang="en-GB" dirty="0">
                <a:solidFill>
                  <a:srgbClr val="DF9320"/>
                </a:solidFill>
              </a:rPr>
              <a:t>DISTANCE FROM HOME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0AFFD09-9C3C-5692-EDB2-8990CF18A203}"/>
              </a:ext>
            </a:extLst>
          </p:cNvPr>
          <p:cNvSpPr txBox="1">
            <a:spLocks/>
          </p:cNvSpPr>
          <p:nvPr/>
        </p:nvSpPr>
        <p:spPr>
          <a:xfrm>
            <a:off x="2498046" y="4504773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5)	</a:t>
            </a:r>
            <a:r>
              <a:rPr lang="en-GB" dirty="0">
                <a:solidFill>
                  <a:srgbClr val="DF9320"/>
                </a:solidFill>
              </a:rPr>
              <a:t>YEARS AT COMPANY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FE21E37-0C61-90AF-E544-54193EA13C8D}"/>
              </a:ext>
            </a:extLst>
          </p:cNvPr>
          <p:cNvSpPr txBox="1">
            <a:spLocks/>
          </p:cNvSpPr>
          <p:nvPr/>
        </p:nvSpPr>
        <p:spPr>
          <a:xfrm>
            <a:off x="3397999" y="2643743"/>
            <a:ext cx="3186699" cy="557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Strongest </a:t>
            </a:r>
            <a:r>
              <a:rPr lang="en-ZA" b="1" dirty="0">
                <a:solidFill>
                  <a:srgbClr val="FF0000"/>
                </a:solidFill>
              </a:rPr>
              <a:t>NEGATIVE </a:t>
            </a:r>
            <a:r>
              <a:rPr lang="en-ZA" dirty="0"/>
              <a:t>impact. Employees are less engaged with the company when they are further away.</a:t>
            </a:r>
            <a:endParaRPr lang="en-US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5B075B9-AD25-8D27-2BB5-52BD035753E3}"/>
              </a:ext>
            </a:extLst>
          </p:cNvPr>
          <p:cNvSpPr txBox="1">
            <a:spLocks/>
          </p:cNvSpPr>
          <p:nvPr/>
        </p:nvSpPr>
        <p:spPr>
          <a:xfrm>
            <a:off x="7690477" y="2638106"/>
            <a:ext cx="3186699" cy="55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1200" dirty="0"/>
              <a:t>Strongest </a:t>
            </a:r>
            <a:r>
              <a:rPr lang="en-ZA" sz="1200" dirty="0">
                <a:solidFill>
                  <a:schemeClr val="accent6"/>
                </a:solidFill>
              </a:rPr>
              <a:t>POSITIVE </a:t>
            </a:r>
            <a:r>
              <a:rPr lang="en-ZA" sz="1200" dirty="0"/>
              <a:t>impact. Happy employees are less likely to leave.</a:t>
            </a:r>
            <a:endParaRPr lang="en-US" sz="1200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D82B22A7-70EF-8547-7896-401BA6530723}"/>
              </a:ext>
            </a:extLst>
          </p:cNvPr>
          <p:cNvSpPr txBox="1">
            <a:spLocks/>
          </p:cNvSpPr>
          <p:nvPr/>
        </p:nvSpPr>
        <p:spPr>
          <a:xfrm>
            <a:off x="3397998" y="3788134"/>
            <a:ext cx="3186699" cy="557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High </a:t>
            </a:r>
            <a:r>
              <a:rPr lang="en-ZA" b="1" dirty="0">
                <a:solidFill>
                  <a:srgbClr val="FF0000"/>
                </a:solidFill>
              </a:rPr>
              <a:t>NEGATIVE</a:t>
            </a:r>
            <a:r>
              <a:rPr lang="en-ZA" dirty="0"/>
              <a:t> impact. Employees could feel less connected to the company when travel is a requirement of their job.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CE10CC90-9373-B882-B780-63D1D119F191}"/>
              </a:ext>
            </a:extLst>
          </p:cNvPr>
          <p:cNvSpPr txBox="1">
            <a:spLocks/>
          </p:cNvSpPr>
          <p:nvPr/>
        </p:nvSpPr>
        <p:spPr>
          <a:xfrm>
            <a:off x="7690479" y="3772263"/>
            <a:ext cx="3186699" cy="557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Medium</a:t>
            </a:r>
            <a:r>
              <a:rPr lang="en-ZA" b="1" dirty="0">
                <a:solidFill>
                  <a:schemeClr val="accent6"/>
                </a:solidFill>
              </a:rPr>
              <a:t> POSITIVE</a:t>
            </a:r>
            <a:r>
              <a:rPr lang="en-ZA" dirty="0"/>
              <a:t> impact. Younger employees are more likely to explore the job market and feel unfulfilled.</a:t>
            </a:r>
            <a:endParaRPr lang="en-US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A0F6BDD-BC0C-53CF-1FA9-7E3AC527F4B7}"/>
              </a:ext>
            </a:extLst>
          </p:cNvPr>
          <p:cNvSpPr txBox="1">
            <a:spLocks/>
          </p:cNvSpPr>
          <p:nvPr/>
        </p:nvSpPr>
        <p:spPr>
          <a:xfrm>
            <a:off x="3397997" y="4836320"/>
            <a:ext cx="3186699" cy="557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Medium </a:t>
            </a:r>
            <a:r>
              <a:rPr lang="en-ZA" b="1" dirty="0">
                <a:solidFill>
                  <a:schemeClr val="accent6"/>
                </a:solidFill>
              </a:rPr>
              <a:t>POSITIVE </a:t>
            </a:r>
            <a:r>
              <a:rPr lang="en-ZA" dirty="0"/>
              <a:t>impact. Employees feel more loyal to the company the longer they have worked there.</a:t>
            </a:r>
            <a:endParaRPr lang="en-US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47C750C4-6EB3-3DC4-201F-355DC764DC93}"/>
              </a:ext>
            </a:extLst>
          </p:cNvPr>
          <p:cNvSpPr txBox="1">
            <a:spLocks/>
          </p:cNvSpPr>
          <p:nvPr/>
        </p:nvSpPr>
        <p:spPr>
          <a:xfrm>
            <a:off x="7690478" y="4836364"/>
            <a:ext cx="3186699" cy="557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Low </a:t>
            </a:r>
            <a:r>
              <a:rPr lang="en-ZA" b="1" dirty="0">
                <a:solidFill>
                  <a:schemeClr val="accent6"/>
                </a:solidFill>
              </a:rPr>
              <a:t>POSITIVE </a:t>
            </a:r>
            <a:r>
              <a:rPr lang="en-ZA" dirty="0"/>
              <a:t>impact. Employees feel valued for their efforts when their pay is increased to match their performance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F796A45-46A5-CC47-C202-7853D79ABD22}"/>
              </a:ext>
            </a:extLst>
          </p:cNvPr>
          <p:cNvSpPr txBox="1">
            <a:spLocks/>
          </p:cNvSpPr>
          <p:nvPr/>
        </p:nvSpPr>
        <p:spPr>
          <a:xfrm>
            <a:off x="4330109" y="6028122"/>
            <a:ext cx="3078125" cy="7963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 fontScale="3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solidFill>
                <a:srgbClr val="DF9320"/>
              </a:solidFill>
            </a:endParaRPr>
          </a:p>
          <a:p>
            <a:pPr algn="ctr"/>
            <a:br>
              <a:rPr lang="en-GB" sz="6200" dirty="0"/>
            </a:br>
            <a:r>
              <a:rPr lang="en-GB" sz="6200" dirty="0"/>
              <a:t>PREDICTED LABEL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792" y="42921"/>
            <a:ext cx="5941066" cy="1325563"/>
          </a:xfrm>
        </p:spPr>
        <p:txBody>
          <a:bodyPr>
            <a:normAutofit/>
          </a:bodyPr>
          <a:lstStyle/>
          <a:p>
            <a:r>
              <a:rPr lang="en-US" sz="3000" dirty="0"/>
              <a:t>Classification model </a:t>
            </a:r>
            <a:br>
              <a:rPr lang="en-US" sz="3000" dirty="0"/>
            </a:br>
            <a:r>
              <a:rPr lang="en-US" sz="1800" dirty="0">
                <a:solidFill>
                  <a:srgbClr val="DF9320"/>
                </a:solidFill>
              </a:rPr>
              <a:t>employee classification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CCF98F1-ECCE-B75E-E9AD-F075A0169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5" b="6327"/>
          <a:stretch/>
        </p:blipFill>
        <p:spPr bwMode="auto">
          <a:xfrm>
            <a:off x="3646966" y="1598304"/>
            <a:ext cx="5165635" cy="445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E35D4FA-A06C-540C-1088-A1C2D3B0F195}"/>
              </a:ext>
            </a:extLst>
          </p:cNvPr>
          <p:cNvSpPr txBox="1">
            <a:spLocks/>
          </p:cNvSpPr>
          <p:nvPr/>
        </p:nvSpPr>
        <p:spPr>
          <a:xfrm rot="5400000">
            <a:off x="1547037" y="3362687"/>
            <a:ext cx="3200399" cy="99946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solidFill>
                <a:srgbClr val="DF9320"/>
              </a:solidFill>
            </a:endParaRPr>
          </a:p>
          <a:p>
            <a:pPr algn="ctr"/>
            <a:r>
              <a:rPr lang="en-GB" dirty="0"/>
              <a:t>TRUE LABEL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A3BB443-135B-4155-0E46-0E7F98BF0B16}"/>
              </a:ext>
            </a:extLst>
          </p:cNvPr>
          <p:cNvSpPr txBox="1">
            <a:spLocks/>
          </p:cNvSpPr>
          <p:nvPr/>
        </p:nvSpPr>
        <p:spPr>
          <a:xfrm>
            <a:off x="6202325" y="2015364"/>
            <a:ext cx="1645852" cy="49370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AT RISK</a:t>
            </a:r>
            <a:endParaRPr lang="en-US" sz="1800" dirty="0">
              <a:solidFill>
                <a:srgbClr val="DF932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500514-AC9A-6AFF-3326-C56464583D19}"/>
              </a:ext>
            </a:extLst>
          </p:cNvPr>
          <p:cNvSpPr/>
          <p:nvPr/>
        </p:nvSpPr>
        <p:spPr>
          <a:xfrm>
            <a:off x="5869172" y="1598304"/>
            <a:ext cx="2200940" cy="224004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48495E77-B260-F3B2-86D5-7F580EC40A65}"/>
              </a:ext>
            </a:extLst>
          </p:cNvPr>
          <p:cNvSpPr txBox="1">
            <a:spLocks/>
          </p:cNvSpPr>
          <p:nvPr/>
        </p:nvSpPr>
        <p:spPr>
          <a:xfrm rot="5400000">
            <a:off x="2122370" y="4567533"/>
            <a:ext cx="2996329" cy="72116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solidFill>
                <a:srgbClr val="DF9320"/>
              </a:solidFill>
            </a:endParaRPr>
          </a:p>
          <a:p>
            <a:pPr algn="ctr"/>
            <a:r>
              <a:rPr lang="en-GB" sz="1300" dirty="0">
                <a:solidFill>
                  <a:srgbClr val="DF9320"/>
                </a:solidFill>
              </a:rPr>
              <a:t>LEFT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F1D1E0A-8A3A-74EA-948E-5101C8D9E8DE}"/>
              </a:ext>
            </a:extLst>
          </p:cNvPr>
          <p:cNvSpPr txBox="1">
            <a:spLocks/>
          </p:cNvSpPr>
          <p:nvPr/>
        </p:nvSpPr>
        <p:spPr>
          <a:xfrm>
            <a:off x="5486731" y="5735092"/>
            <a:ext cx="2996329" cy="72116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solidFill>
                <a:srgbClr val="DF9320"/>
              </a:solidFill>
            </a:endParaRPr>
          </a:p>
          <a:p>
            <a:pPr algn="ctr"/>
            <a:r>
              <a:rPr lang="en-GB" sz="1300" dirty="0">
                <a:solidFill>
                  <a:srgbClr val="DF9320"/>
                </a:solidFill>
              </a:rPr>
              <a:t>LEFT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89D18B8-4473-E639-60C6-608D3C4AD0FF}"/>
              </a:ext>
            </a:extLst>
          </p:cNvPr>
          <p:cNvSpPr txBox="1">
            <a:spLocks/>
          </p:cNvSpPr>
          <p:nvPr/>
        </p:nvSpPr>
        <p:spPr>
          <a:xfrm rot="5400000">
            <a:off x="2148802" y="2357744"/>
            <a:ext cx="2996329" cy="72116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solidFill>
                <a:srgbClr val="DF9320"/>
              </a:solidFill>
            </a:endParaRPr>
          </a:p>
          <a:p>
            <a:pPr algn="ctr"/>
            <a:r>
              <a:rPr lang="en-GB" sz="1300" dirty="0">
                <a:solidFill>
                  <a:srgbClr val="DF9320"/>
                </a:solidFill>
              </a:rPr>
              <a:t>REMAIN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85A513B-9E37-1C66-0E85-3849F498B8F3}"/>
              </a:ext>
            </a:extLst>
          </p:cNvPr>
          <p:cNvSpPr txBox="1">
            <a:spLocks/>
          </p:cNvSpPr>
          <p:nvPr/>
        </p:nvSpPr>
        <p:spPr>
          <a:xfrm>
            <a:off x="3286383" y="5735092"/>
            <a:ext cx="2996329" cy="72116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solidFill>
                <a:srgbClr val="DF9320"/>
              </a:solidFill>
            </a:endParaRPr>
          </a:p>
          <a:p>
            <a:pPr algn="ctr"/>
            <a:r>
              <a:rPr lang="en-GB" sz="1300" dirty="0">
                <a:solidFill>
                  <a:srgbClr val="DF9320"/>
                </a:solidFill>
              </a:rPr>
              <a:t>REMAIN</a:t>
            </a:r>
          </a:p>
        </p:txBody>
      </p:sp>
    </p:spTree>
    <p:extLst>
      <p:ext uri="{BB962C8B-B14F-4D97-AF65-F5344CB8AC3E}">
        <p14:creationId xmlns:p14="http://schemas.microsoft.com/office/powerpoint/2010/main" val="3937254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/>
          <a:p>
            <a:r>
              <a:rPr lang="en-US" sz="3000" dirty="0"/>
              <a:t>Objective brief 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8336" y="3286321"/>
            <a:ext cx="3124093" cy="462927"/>
          </a:xfrm>
        </p:spPr>
        <p:txBody>
          <a:bodyPr/>
          <a:lstStyle/>
          <a:p>
            <a:r>
              <a:rPr lang="en-US" dirty="0">
                <a:solidFill>
                  <a:srgbClr val="DF9320"/>
                </a:solidFill>
              </a:rPr>
              <a:t>Operational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58337" y="4586367"/>
            <a:ext cx="3124093" cy="462927"/>
          </a:xfrm>
        </p:spPr>
        <p:txBody>
          <a:bodyPr>
            <a:noAutofit/>
          </a:bodyPr>
          <a:lstStyle/>
          <a:p>
            <a:r>
              <a:rPr lang="en-GB" sz="1200" dirty="0">
                <a:effectLst/>
                <a:latin typeface="Calibri" panose="020F0502020204030204" pitchFamily="34" charset="0"/>
              </a:rPr>
              <a:t>Why are people leaving right now?</a:t>
            </a:r>
          </a:p>
          <a:p>
            <a:r>
              <a:rPr lang="en-GB" sz="1200" dirty="0">
                <a:effectLst/>
                <a:latin typeface="Calibri" panose="020F0502020204030204" pitchFamily="34" charset="0"/>
              </a:rPr>
              <a:t> What can we do about it?</a:t>
            </a:r>
            <a:endParaRPr lang="en-US" sz="1200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8235" y="3286322"/>
            <a:ext cx="3139479" cy="462927"/>
          </a:xfrm>
        </p:spPr>
        <p:txBody>
          <a:bodyPr/>
          <a:lstStyle/>
          <a:p>
            <a:r>
              <a:rPr lang="en-US" dirty="0">
                <a:solidFill>
                  <a:srgbClr val="DF9320"/>
                </a:solidFill>
              </a:rPr>
              <a:t>tactical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82430" y="4586367"/>
            <a:ext cx="3627139" cy="462927"/>
          </a:xfrm>
        </p:spPr>
        <p:txBody>
          <a:bodyPr>
            <a:noAutofit/>
          </a:bodyPr>
          <a:lstStyle/>
          <a:p>
            <a:r>
              <a:rPr lang="en-GB" sz="1200" dirty="0">
                <a:effectLst/>
                <a:latin typeface="Calibri" panose="020F0502020204030204" pitchFamily="34" charset="0"/>
              </a:rPr>
              <a:t>How can we predict who will leave? What changes</a:t>
            </a:r>
          </a:p>
          <a:p>
            <a:r>
              <a:rPr lang="en-GB" sz="1200" dirty="0">
                <a:effectLst/>
                <a:latin typeface="Calibri" panose="020F0502020204030204" pitchFamily="34" charset="0"/>
              </a:rPr>
              <a:t> do we need to make to our operating model?</a:t>
            </a:r>
            <a:endParaRPr lang="en-US" sz="1200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3286321"/>
            <a:ext cx="3124093" cy="462927"/>
          </a:xfrm>
        </p:spPr>
        <p:txBody>
          <a:bodyPr/>
          <a:lstStyle/>
          <a:p>
            <a:r>
              <a:rPr lang="en-US" dirty="0">
                <a:solidFill>
                  <a:srgbClr val="DF9320"/>
                </a:solidFill>
              </a:rPr>
              <a:t>strategic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8108331" y="4593378"/>
            <a:ext cx="3124093" cy="462927"/>
          </a:xfrm>
        </p:spPr>
        <p:txBody>
          <a:bodyPr>
            <a:noAutofit/>
          </a:bodyPr>
          <a:lstStyle/>
          <a:p>
            <a:r>
              <a:rPr lang="en-GB" sz="1200" dirty="0">
                <a:effectLst/>
                <a:latin typeface="Calibri" panose="020F0502020204030204" pitchFamily="34" charset="0"/>
              </a:rPr>
              <a:t>How can we retain more high</a:t>
            </a:r>
          </a:p>
          <a:p>
            <a:r>
              <a:rPr lang="en-GB" sz="1200" dirty="0">
                <a:effectLst/>
                <a:latin typeface="Calibri" panose="020F0502020204030204" pitchFamily="34" charset="0"/>
              </a:rPr>
              <a:t> performing employees?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noline" id="{080CB5C6-FA0A-40B0-8C1A-A4BA88D91EE0}" vid="{DC98E595-77B2-413A-A4EA-B47400BD13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15A6BF-B4A3-4B5C-B85C-0D4CB6AE15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D61E6D-BC40-43C3-A154-0081729E0F7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81D1F3-EE22-4802-8DFA-C4795BD0F3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Colorful Certificate</Template>
  <TotalTime>6000</TotalTime>
  <Words>800</Words>
  <Application>Microsoft Office PowerPoint</Application>
  <PresentationFormat>Widescreen</PresentationFormat>
  <Paragraphs>104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Helvetica Neue</vt:lpstr>
      <vt:lpstr>Tenorite</vt:lpstr>
      <vt:lpstr>Monoline</vt:lpstr>
      <vt:lpstr>1) Retention of high performing employees  2) prediction of employees at risk of leaving </vt:lpstr>
      <vt:lpstr>What defines a high performing leaver?</vt:lpstr>
      <vt:lpstr>Percentage of high performing  leavers by age category</vt:lpstr>
      <vt:lpstr>High performing Job satisfaction  through the years</vt:lpstr>
      <vt:lpstr>Business travel required by High performing employees </vt:lpstr>
      <vt:lpstr>WHO IS AT Risk? MODELLING LEAVERS</vt:lpstr>
      <vt:lpstr>Classification model feature selection</vt:lpstr>
      <vt:lpstr>Classification model  employee classification</vt:lpstr>
      <vt:lpstr>Objective brief </vt:lpstr>
      <vt:lpstr>Operational Why are people leaving right now? What can we do about it? </vt:lpstr>
      <vt:lpstr>tactical How can we predict who will leave?  What changes do we need to make to our operating model?  </vt:lpstr>
      <vt:lpstr>Strategic How can we retain more high performing employees?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Peter Lambert</dc:creator>
  <cp:lastModifiedBy>Peter Lambert</cp:lastModifiedBy>
  <cp:revision>8</cp:revision>
  <dcterms:created xsi:type="dcterms:W3CDTF">2023-03-30T10:20:05Z</dcterms:created>
  <dcterms:modified xsi:type="dcterms:W3CDTF">2023-04-24T16:42:42Z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