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91" r:id="rId32"/>
    <p:sldId id="288" r:id="rId33"/>
    <p:sldId id="289" r:id="rId34"/>
    <p:sldId id="290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4BBF-2BB7-4205-9990-DC6B860A1F46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82AD-9AD1-401F-B9EE-6D1F2DC3BA3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4BBF-2BB7-4205-9990-DC6B860A1F46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82AD-9AD1-401F-B9EE-6D1F2DC3B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09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4BBF-2BB7-4205-9990-DC6B860A1F46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82AD-9AD1-401F-B9EE-6D1F2DC3B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03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4BBF-2BB7-4205-9990-DC6B860A1F46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82AD-9AD1-401F-B9EE-6D1F2DC3B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96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4BBF-2BB7-4205-9990-DC6B860A1F46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82AD-9AD1-401F-B9EE-6D1F2DC3BA3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9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4BBF-2BB7-4205-9990-DC6B860A1F46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82AD-9AD1-401F-B9EE-6D1F2DC3B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41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4BBF-2BB7-4205-9990-DC6B860A1F46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82AD-9AD1-401F-B9EE-6D1F2DC3B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2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4BBF-2BB7-4205-9990-DC6B860A1F46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82AD-9AD1-401F-B9EE-6D1F2DC3B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17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4BBF-2BB7-4205-9990-DC6B860A1F46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82AD-9AD1-401F-B9EE-6D1F2DC3B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25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394BBF-2BB7-4205-9990-DC6B860A1F46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282AD-9AD1-401F-B9EE-6D1F2DC3B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46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4BBF-2BB7-4205-9990-DC6B860A1F46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82AD-9AD1-401F-B9EE-6D1F2DC3B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02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394BBF-2BB7-4205-9990-DC6B860A1F46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B282AD-9AD1-401F-B9EE-6D1F2DC3BA3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18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rXiJi2R0JQ" TargetMode="External"/><Relationship Id="rId2" Type="http://schemas.openxmlformats.org/officeDocument/2006/relationships/hyperlink" Target="https://www.youtube.com/watch?v=l66sgLOUrK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eterLukGit/ECS-Introductio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log.csdn.net/alph258/article/details/83997917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codemonkey.com/video.php?v=C56bbgtPr_w" TargetMode="External"/><Relationship Id="rId2" Type="http://schemas.openxmlformats.org/officeDocument/2006/relationships/hyperlink" Target="https://www.youtube.com/watch?v=C56bbgtPr_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A6A90F-7746-4361-8DAF-FBBADB828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Unity</a:t>
            </a:r>
            <a:r>
              <a:rPr lang="zh-TW" altLang="en-US" dirty="0"/>
              <a:t> </a:t>
            </a:r>
            <a:r>
              <a:rPr lang="en-US" altLang="zh-TW" dirty="0"/>
              <a:t>DTOS</a:t>
            </a:r>
            <a:r>
              <a:rPr lang="zh-TW" altLang="en-US" dirty="0"/>
              <a:t>之 </a:t>
            </a:r>
            <a:br>
              <a:rPr lang="en-US" altLang="zh-TW" dirty="0"/>
            </a:br>
            <a:r>
              <a:rPr lang="en-US" altLang="zh-TW" dirty="0"/>
              <a:t>Job System</a:t>
            </a:r>
            <a:r>
              <a:rPr lang="zh-TW" altLang="en-US" dirty="0"/>
              <a:t>入門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B04D66-B7DF-4C3E-A63C-C063C4DAB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陸思翰</a:t>
            </a:r>
          </a:p>
        </p:txBody>
      </p:sp>
    </p:spTree>
    <p:extLst>
      <p:ext uri="{BB962C8B-B14F-4D97-AF65-F5344CB8AC3E}">
        <p14:creationId xmlns:p14="http://schemas.microsoft.com/office/powerpoint/2010/main" val="281838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3A0C-4EE3-4D76-9CB6-4533DDE4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</a:t>
            </a:r>
            <a:r>
              <a:rPr lang="zh-TW" altLang="en-US" dirty="0"/>
              <a:t>實作</a:t>
            </a:r>
            <a:r>
              <a:rPr lang="en-US" altLang="zh-TW" dirty="0"/>
              <a:t>1-</a:t>
            </a:r>
            <a:r>
              <a:rPr lang="zh-TW" altLang="en-US" dirty="0"/>
              <a:t>數學運算 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C7D447-0AF7-4A2D-9ABC-A4E34ABD10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3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82344-A55F-495D-B119-B15A8687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</a:t>
            </a:r>
            <a:r>
              <a:rPr lang="zh-TW" altLang="en-US" dirty="0"/>
              <a:t>事前準備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8E8F68-1920-40EE-B451-5FAD47EE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要導入圖右裡的</a:t>
            </a:r>
            <a:endParaRPr lang="en-US" altLang="zh-TW" dirty="0"/>
          </a:p>
          <a:p>
            <a:r>
              <a:rPr lang="en-US" altLang="zh-TW" dirty="0"/>
              <a:t>Package</a:t>
            </a:r>
            <a:r>
              <a:rPr lang="zh-TW" altLang="en-US" dirty="0"/>
              <a:t>包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97E80D5-501F-463F-BEC8-4B35FD52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109662"/>
            <a:ext cx="43815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18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C00F7-C121-4113-9797-77854139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</a:t>
            </a:r>
            <a:r>
              <a:rPr lang="zh-TW" altLang="en-US" dirty="0"/>
              <a:t>設定方式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F0E69C-16F5-43C1-810D-34C764387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Job</a:t>
            </a:r>
            <a:r>
              <a:rPr lang="zh-TW" altLang="en-US" sz="2800" dirty="0"/>
              <a:t>在</a:t>
            </a:r>
            <a:r>
              <a:rPr lang="en-US" altLang="zh-TW" sz="2800" dirty="0"/>
              <a:t>Unity</a:t>
            </a:r>
            <a:r>
              <a:rPr lang="zh-TW" altLang="en-US" sz="2800" dirty="0"/>
              <a:t>設定得程式邏輯是</a:t>
            </a:r>
            <a:endParaRPr lang="en-US" altLang="zh-TW" sz="2800" dirty="0"/>
          </a:p>
          <a:p>
            <a:r>
              <a:rPr lang="en-US" altLang="zh-TW" sz="2800" dirty="0"/>
              <a:t>1.</a:t>
            </a:r>
            <a:r>
              <a:rPr lang="zh-TW" altLang="en-US" sz="2800" dirty="0"/>
              <a:t>預先設定一</a:t>
            </a:r>
            <a:r>
              <a:rPr lang="en-US" altLang="zh-TW" sz="2800" dirty="0"/>
              <a:t>struct</a:t>
            </a:r>
            <a:r>
              <a:rPr lang="zh-TW" altLang="en-US" sz="2800" dirty="0"/>
              <a:t>，設定</a:t>
            </a:r>
            <a:r>
              <a:rPr lang="en-US" altLang="zh-TW" sz="2800" dirty="0"/>
              <a:t>Job</a:t>
            </a:r>
            <a:r>
              <a:rPr lang="zh-TW" altLang="en-US" sz="2800" dirty="0"/>
              <a:t>要做的工作</a:t>
            </a:r>
            <a:endParaRPr lang="en-US" altLang="zh-TW" sz="2800" dirty="0"/>
          </a:p>
          <a:p>
            <a:r>
              <a:rPr lang="en-US" altLang="zh-TW" sz="2800" dirty="0"/>
              <a:t>2.</a:t>
            </a:r>
            <a:r>
              <a:rPr lang="zh-TW" altLang="en-US" sz="2800" dirty="0"/>
              <a:t>在主程式裡實例化</a:t>
            </a:r>
            <a:r>
              <a:rPr lang="en-US" altLang="zh-TW" sz="2800" dirty="0"/>
              <a:t>Job</a:t>
            </a:r>
          </a:p>
          <a:p>
            <a:r>
              <a:rPr lang="en-US" altLang="zh-TW" sz="2800" dirty="0"/>
              <a:t>3.</a:t>
            </a:r>
            <a:r>
              <a:rPr lang="zh-TW" altLang="en-US" sz="2800" dirty="0"/>
              <a:t>輸入</a:t>
            </a:r>
            <a:r>
              <a:rPr lang="en-US" altLang="zh-TW" sz="2800" dirty="0"/>
              <a:t>Job</a:t>
            </a:r>
            <a:r>
              <a:rPr lang="zh-TW" altLang="en-US" sz="2800" dirty="0"/>
              <a:t>數據</a:t>
            </a:r>
            <a:r>
              <a:rPr lang="en-US" altLang="zh-TW" sz="2800" dirty="0"/>
              <a:t>.</a:t>
            </a:r>
          </a:p>
          <a:p>
            <a:r>
              <a:rPr lang="en-US" altLang="zh-TW" sz="2800" dirty="0"/>
              <a:t>4.</a:t>
            </a:r>
            <a:r>
              <a:rPr lang="zh-TW" altLang="en-US" sz="2800" dirty="0"/>
              <a:t>命令</a:t>
            </a:r>
            <a:r>
              <a:rPr lang="en-US" altLang="zh-TW" sz="2800" dirty="0"/>
              <a:t>Job</a:t>
            </a:r>
            <a:r>
              <a:rPr lang="zh-TW" altLang="en-US" sz="2800" dirty="0"/>
              <a:t>執行</a:t>
            </a:r>
          </a:p>
        </p:txBody>
      </p:sp>
    </p:spTree>
    <p:extLst>
      <p:ext uri="{BB962C8B-B14F-4D97-AF65-F5344CB8AC3E}">
        <p14:creationId xmlns:p14="http://schemas.microsoft.com/office/powerpoint/2010/main" val="2872102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FDEDB-D260-4091-B805-52400207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</a:t>
            </a:r>
            <a:r>
              <a:rPr lang="zh-TW" altLang="en-US" dirty="0"/>
              <a:t>實作</a:t>
            </a:r>
            <a:r>
              <a:rPr lang="en-US" altLang="zh-TW" dirty="0"/>
              <a:t>1-</a:t>
            </a:r>
            <a:r>
              <a:rPr lang="zh-TW" altLang="en-US" dirty="0"/>
              <a:t>數學運算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CF54E5-F9E8-4444-8980-3BF234AC9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設定</a:t>
            </a:r>
            <a:r>
              <a:rPr lang="en-US" altLang="zh-TW" dirty="0"/>
              <a:t>Job</a:t>
            </a:r>
          </a:p>
          <a:p>
            <a:r>
              <a:rPr lang="zh-TW" altLang="en-US" dirty="0"/>
              <a:t>讓一</a:t>
            </a:r>
            <a:r>
              <a:rPr lang="en-US" altLang="zh-TW" dirty="0" err="1"/>
              <a:t>Stuct</a:t>
            </a:r>
            <a:r>
              <a:rPr lang="zh-TW" altLang="en-US" dirty="0"/>
              <a:t>繼承</a:t>
            </a:r>
            <a:r>
              <a:rPr lang="en-US" altLang="zh-TW" dirty="0"/>
              <a:t>Job</a:t>
            </a:r>
          </a:p>
          <a:p>
            <a:r>
              <a:rPr lang="zh-TW" altLang="en-US" dirty="0"/>
              <a:t>並在函式裡設定好演算法</a:t>
            </a:r>
            <a:endParaRPr lang="en-US" altLang="zh-TW" dirty="0"/>
          </a:p>
          <a:p>
            <a:r>
              <a:rPr lang="zh-TW" altLang="en-US" dirty="0"/>
              <a:t>這邊就計算</a:t>
            </a:r>
            <a:r>
              <a:rPr lang="en-US" altLang="zh-TW" dirty="0"/>
              <a:t>10^1~10^50000</a:t>
            </a:r>
          </a:p>
          <a:p>
            <a:endParaRPr lang="en-US" altLang="zh-TW" dirty="0"/>
          </a:p>
          <a:p>
            <a:r>
              <a:rPr lang="zh-TW" altLang="en-US" sz="2800" dirty="0">
                <a:solidFill>
                  <a:srgbClr val="FF0000"/>
                </a:solidFill>
              </a:rPr>
              <a:t>這邊</a:t>
            </a:r>
            <a:r>
              <a:rPr lang="en-US" altLang="zh-TW" sz="2800" dirty="0" err="1">
                <a:solidFill>
                  <a:srgbClr val="FF0000"/>
                </a:solidFill>
              </a:rPr>
              <a:t>IJob</a:t>
            </a:r>
            <a:r>
              <a:rPr lang="zh-TW" altLang="en-US" sz="2800" dirty="0">
                <a:solidFill>
                  <a:srgbClr val="FF0000"/>
                </a:solidFill>
              </a:rPr>
              <a:t>是沒有輸入數據的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6D2940-0986-40AE-B870-C401C11E5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744" y="1134701"/>
            <a:ext cx="4715398" cy="458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08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E09C0A-C28A-4F7B-A42B-0EC52E72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</a:t>
            </a:r>
            <a:r>
              <a:rPr lang="zh-TW" altLang="en-US" dirty="0"/>
              <a:t>實作</a:t>
            </a:r>
            <a:r>
              <a:rPr lang="en-US" altLang="zh-TW" dirty="0"/>
              <a:t>1-</a:t>
            </a:r>
            <a:r>
              <a:rPr lang="zh-TW" altLang="en-US" dirty="0"/>
              <a:t>數學運算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9A6087-BD05-479A-A700-3352BB1FA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實例化</a:t>
            </a:r>
            <a:endParaRPr lang="en-US" altLang="zh-TW" dirty="0"/>
          </a:p>
          <a:p>
            <a:r>
              <a:rPr lang="zh-TW" altLang="en-US" dirty="0"/>
              <a:t>這邊用函式包起來直接呼叫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7255DA-ACCB-4A13-BE29-D7378FEF5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335" y="2676814"/>
            <a:ext cx="55530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01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2CAC8D-BD51-4B66-BB96-90A92F63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</a:t>
            </a:r>
            <a:r>
              <a:rPr lang="zh-TW" altLang="en-US" dirty="0"/>
              <a:t>實作</a:t>
            </a:r>
            <a:r>
              <a:rPr lang="en-US" altLang="zh-TW" dirty="0"/>
              <a:t>1-</a:t>
            </a:r>
            <a:r>
              <a:rPr lang="zh-TW" altLang="en-US" dirty="0"/>
              <a:t>數學運算 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EBF98F-08CB-47AB-9852-1276E3170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執行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2A20E7-133C-4FC1-9224-EEB64A579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788" y="1778149"/>
            <a:ext cx="6707793" cy="454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3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D4470-9C7F-4562-82E3-42C986BE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</a:t>
            </a:r>
            <a:r>
              <a:rPr lang="zh-TW" altLang="en-US" dirty="0"/>
              <a:t>實作</a:t>
            </a:r>
            <a:r>
              <a:rPr lang="en-US" altLang="zh-TW" dirty="0"/>
              <a:t>1-</a:t>
            </a:r>
            <a:r>
              <a:rPr lang="zh-TW" altLang="en-US" dirty="0"/>
              <a:t>數學運算 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7FD8E4-749A-48E2-B37C-0A11128F3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4000" dirty="0">
                <a:solidFill>
                  <a:srgbClr val="FF0000"/>
                </a:solidFill>
              </a:rPr>
              <a:t>????</a:t>
            </a:r>
          </a:p>
          <a:p>
            <a:r>
              <a:rPr lang="zh-TW" altLang="en-US" dirty="0"/>
              <a:t>一定會問，為何</a:t>
            </a:r>
            <a:r>
              <a:rPr lang="en-US" altLang="zh-TW" dirty="0"/>
              <a:t>Job</a:t>
            </a:r>
            <a:r>
              <a:rPr lang="zh-TW" altLang="en-US" dirty="0"/>
              <a:t> </a:t>
            </a:r>
            <a:r>
              <a:rPr lang="en-US" altLang="zh-TW" dirty="0"/>
              <a:t>System</a:t>
            </a:r>
            <a:r>
              <a:rPr lang="zh-TW" altLang="en-US" dirty="0"/>
              <a:t>打開卻沒有用</a:t>
            </a:r>
            <a:endParaRPr lang="en-US" altLang="zh-TW" dirty="0"/>
          </a:p>
          <a:p>
            <a:r>
              <a:rPr lang="zh-TW" altLang="en-US" dirty="0"/>
              <a:t>原因很簡單，因為這是單線程</a:t>
            </a:r>
            <a:endParaRPr lang="en-US" altLang="zh-TW" dirty="0"/>
          </a:p>
          <a:p>
            <a:r>
              <a:rPr lang="zh-TW" altLang="en-US" dirty="0"/>
              <a:t>剛剛程式碼設定的全部都是單線程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25C1E3-7C79-4508-8FFC-72B15C96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794" y="1539065"/>
            <a:ext cx="2426455" cy="49305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EC42B69-00C0-4E7C-8723-027107601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017" y="1539065"/>
            <a:ext cx="2468777" cy="495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02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6A073-D431-4383-8BEF-E50AE322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</a:t>
            </a:r>
            <a:r>
              <a:rPr lang="zh-TW" altLang="en-US" dirty="0"/>
              <a:t>實作</a:t>
            </a:r>
            <a:r>
              <a:rPr lang="en-US" altLang="zh-TW" dirty="0"/>
              <a:t>1-</a:t>
            </a:r>
            <a:r>
              <a:rPr lang="zh-TW" altLang="en-US" dirty="0"/>
              <a:t>數學運算 </a:t>
            </a:r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9C8887F-DF5B-4B3D-BFD0-E8D0786A8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5" y="1821450"/>
            <a:ext cx="9272848" cy="223916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AC27A9-42F2-49B2-919E-25690C4F6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55" y="4144704"/>
            <a:ext cx="9272848" cy="2262294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05BDD4-3E08-4F59-B548-5A1897B92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51" y="2048934"/>
            <a:ext cx="2911304" cy="4023360"/>
          </a:xfrm>
        </p:spPr>
        <p:txBody>
          <a:bodyPr/>
          <a:lstStyle/>
          <a:p>
            <a:r>
              <a:rPr lang="zh-TW" altLang="en-US" dirty="0"/>
              <a:t>如圖右所示</a:t>
            </a:r>
            <a:endParaRPr lang="en-US" altLang="zh-TW" dirty="0"/>
          </a:p>
          <a:p>
            <a:r>
              <a:rPr lang="zh-TW" altLang="en-US" dirty="0"/>
              <a:t>上面的是我們設定的</a:t>
            </a:r>
            <a:r>
              <a:rPr lang="en-US" altLang="zh-TW" dirty="0" err="1"/>
              <a:t>Ijob</a:t>
            </a:r>
            <a:endParaRPr lang="en-US" altLang="zh-TW" dirty="0"/>
          </a:p>
          <a:p>
            <a:r>
              <a:rPr lang="zh-TW" altLang="en-US" dirty="0"/>
              <a:t>但下圖才是</a:t>
            </a:r>
            <a:endParaRPr lang="en-US" altLang="zh-TW" dirty="0"/>
          </a:p>
          <a:p>
            <a:r>
              <a:rPr lang="zh-TW" altLang="en-US" dirty="0"/>
              <a:t>多線程</a:t>
            </a:r>
            <a:r>
              <a:rPr lang="en-US" altLang="zh-TW" dirty="0"/>
              <a:t>Job</a:t>
            </a:r>
            <a:r>
              <a:rPr lang="zh-TW" altLang="en-US" dirty="0"/>
              <a:t>該有的樣子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4992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E9B71E-EBFE-4F83-BA28-120CD155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</a:t>
            </a:r>
            <a:r>
              <a:rPr lang="zh-TW" altLang="en-US" dirty="0"/>
              <a:t>實作</a:t>
            </a:r>
            <a:r>
              <a:rPr lang="en-US" altLang="zh-TW" dirty="0"/>
              <a:t>1-</a:t>
            </a:r>
            <a:r>
              <a:rPr lang="zh-TW" altLang="en-US" dirty="0"/>
              <a:t>數學運算 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C5A5F-80F9-490A-85E5-BBD280F43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只要更正</a:t>
            </a:r>
            <a:r>
              <a:rPr lang="en-US" altLang="zh-TW" dirty="0"/>
              <a:t>Update</a:t>
            </a:r>
            <a:r>
              <a:rPr lang="zh-TW" altLang="en-US" dirty="0"/>
              <a:t>裡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宣告</a:t>
            </a:r>
            <a:r>
              <a:rPr lang="en-US" altLang="zh-TW" dirty="0"/>
              <a:t>Job</a:t>
            </a:r>
            <a:r>
              <a:rPr lang="zh-TW" altLang="en-US" dirty="0"/>
              <a:t>陣列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加入</a:t>
            </a:r>
            <a:r>
              <a:rPr lang="en-US" altLang="zh-TW" dirty="0"/>
              <a:t>Job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執行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53FF60C-A829-4873-8E1B-6A08CC6EB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88" y="1845734"/>
            <a:ext cx="7596188" cy="81413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136372E-BBF7-411E-8793-FC10F74B8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388" y="2659871"/>
            <a:ext cx="4785381" cy="359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4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AE121-401E-4384-9A18-6787C439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Job</a:t>
            </a:r>
            <a:r>
              <a:rPr lang="zh-TW" altLang="en-US" sz="4000" dirty="0"/>
              <a:t>實作</a:t>
            </a:r>
            <a:r>
              <a:rPr lang="en-US" altLang="zh-TW" sz="4000" dirty="0"/>
              <a:t>1-</a:t>
            </a:r>
            <a:r>
              <a:rPr lang="zh-TW" altLang="en-US" sz="4000" dirty="0"/>
              <a:t>數學運算 </a:t>
            </a:r>
            <a:r>
              <a:rPr lang="en-US" altLang="zh-TW" sz="4000" dirty="0"/>
              <a:t>6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163166-E062-4EC4-94C2-22AD04EE5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如右圖，</a:t>
            </a:r>
            <a:endParaRPr lang="en-US" altLang="zh-TW" dirty="0"/>
          </a:p>
          <a:p>
            <a:r>
              <a:rPr lang="zh-TW" altLang="en-US" dirty="0"/>
              <a:t>設定成多線程</a:t>
            </a:r>
            <a:r>
              <a:rPr lang="en-US" altLang="zh-TW" dirty="0"/>
              <a:t>Job</a:t>
            </a:r>
            <a:r>
              <a:rPr lang="zh-TW" altLang="en-US" dirty="0"/>
              <a:t>馬上速度飛快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PS:</a:t>
            </a:r>
            <a:r>
              <a:rPr lang="zh-TW" altLang="en-US" dirty="0"/>
              <a:t>在網上找的教學</a:t>
            </a:r>
            <a:r>
              <a:rPr lang="en-US" altLang="zh-TW" dirty="0"/>
              <a:t>Job</a:t>
            </a:r>
            <a:r>
              <a:rPr lang="zh-TW" altLang="en-US" dirty="0"/>
              <a:t>執行是從</a:t>
            </a:r>
            <a:endParaRPr lang="en-US" altLang="zh-TW" dirty="0"/>
          </a:p>
          <a:p>
            <a:r>
              <a:rPr lang="zh-TW" altLang="en-US" dirty="0"/>
              <a:t>      </a:t>
            </a:r>
            <a:r>
              <a:rPr lang="en-US" altLang="zh-TW" dirty="0"/>
              <a:t>60ms </a:t>
            </a:r>
            <a:r>
              <a:rPr lang="en-US" altLang="zh-TW" dirty="0">
                <a:sym typeface="Wingdings" panose="05000000000000000000" pitchFamily="2" charset="2"/>
              </a:rPr>
              <a:t> 6ms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      但我的電腦是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       </a:t>
            </a:r>
            <a:r>
              <a:rPr lang="en-US" altLang="zh-TW" dirty="0"/>
              <a:t>60ms </a:t>
            </a:r>
            <a:r>
              <a:rPr lang="en-US" altLang="zh-TW" dirty="0">
                <a:sym typeface="Wingdings" panose="05000000000000000000" pitchFamily="2" charset="2"/>
              </a:rPr>
              <a:t> 20ms</a:t>
            </a:r>
          </a:p>
          <a:p>
            <a:pPr marL="201168" lvl="1" indent="0">
              <a:buNone/>
            </a:pPr>
            <a:r>
              <a:rPr lang="zh-TW" altLang="en-US" dirty="0"/>
              <a:t>     評估只是電腦差異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56237C-68AB-4B42-8FB3-121911840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641669"/>
            <a:ext cx="2994024" cy="496077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EFCE734-7220-4918-B762-6B8F6F847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091" y="641669"/>
            <a:ext cx="3081825" cy="621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7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EDC9B2-C123-4062-923F-7E86AE65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入門須知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FA8F93-96E6-449C-BD81-86086CB12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800" dirty="0"/>
              <a:t>Job</a:t>
            </a:r>
            <a:r>
              <a:rPr lang="zh-TW" altLang="en-US" sz="2800" dirty="0"/>
              <a:t> </a:t>
            </a:r>
            <a:r>
              <a:rPr lang="en-US" altLang="zh-TW" sz="2800" dirty="0"/>
              <a:t>System</a:t>
            </a:r>
            <a:r>
              <a:rPr lang="zh-TW" altLang="en-US" sz="2800" dirty="0"/>
              <a:t>跟</a:t>
            </a:r>
            <a:r>
              <a:rPr lang="en-US" altLang="zh-TW" sz="2800" dirty="0"/>
              <a:t>ECS</a:t>
            </a:r>
            <a:r>
              <a:rPr lang="zh-TW" altLang="en-US" sz="2800" dirty="0"/>
              <a:t>不同，會涉及到</a:t>
            </a:r>
            <a:r>
              <a:rPr lang="en-US" altLang="zh-TW" sz="2800" dirty="0"/>
              <a:t>CPU</a:t>
            </a:r>
            <a:r>
              <a:rPr lang="zh-TW" altLang="en-US" sz="2800" dirty="0"/>
              <a:t>硬體問題，</a:t>
            </a:r>
            <a:endParaRPr lang="en-US" altLang="zh-TW" sz="2800" dirty="0"/>
          </a:p>
          <a:p>
            <a:r>
              <a:rPr lang="zh-TW" altLang="en-US" sz="2800" dirty="0"/>
              <a:t>所以在學習前請搜尋一下</a:t>
            </a:r>
            <a:r>
              <a:rPr lang="en-US" altLang="zh-TW" sz="2800" dirty="0"/>
              <a:t>:”</a:t>
            </a:r>
            <a:r>
              <a:rPr lang="zh-TW" altLang="en-US" sz="2800" dirty="0"/>
              <a:t>多核</a:t>
            </a:r>
            <a:r>
              <a:rPr lang="en-US" altLang="zh-TW" sz="2800" dirty="0"/>
              <a:t>CPU</a:t>
            </a:r>
            <a:r>
              <a:rPr lang="zh-TW" altLang="en-US" sz="2800" dirty="0"/>
              <a:t>在遊戲之情形</a:t>
            </a:r>
            <a:r>
              <a:rPr lang="en-US" altLang="zh-TW" sz="2800" dirty="0"/>
              <a:t>”</a:t>
            </a:r>
          </a:p>
          <a:p>
            <a:r>
              <a:rPr lang="zh-TW" altLang="en-US" sz="2800" dirty="0"/>
              <a:t>這邊推薦</a:t>
            </a:r>
            <a:endParaRPr lang="en-US" altLang="zh-TW" sz="2800" dirty="0"/>
          </a:p>
          <a:p>
            <a:r>
              <a:rPr lang="en-US" altLang="zh-TW" dirty="0"/>
              <a:t>【</a:t>
            </a:r>
            <a:r>
              <a:rPr lang="zh-TW" altLang="en-US" dirty="0"/>
              <a:t>極客灣</a:t>
            </a:r>
            <a:r>
              <a:rPr lang="en-US" altLang="zh-TW" dirty="0"/>
              <a:t>】</a:t>
            </a:r>
            <a:r>
              <a:rPr lang="zh-TW" altLang="en-US" dirty="0"/>
              <a:t>玩遊戲到底需要用什麼</a:t>
            </a:r>
            <a:r>
              <a:rPr lang="en-US" altLang="zh-TW" dirty="0"/>
              <a:t>CPU</a:t>
            </a:r>
            <a:r>
              <a:rPr lang="zh-TW" altLang="en-US" dirty="0"/>
              <a:t>？ （終極版）</a:t>
            </a:r>
            <a:endParaRPr lang="en-US" altLang="zh-TW" sz="2800" dirty="0"/>
          </a:p>
          <a:p>
            <a:r>
              <a:rPr lang="en-US" altLang="zh-TW" sz="2800" dirty="0">
                <a:hlinkClick r:id="rId2"/>
              </a:rPr>
              <a:t>https://www.youtube.com/watch?v=l66sgLOUrK4</a:t>
            </a:r>
            <a:endParaRPr lang="en-US" altLang="zh-TW" sz="2800" dirty="0"/>
          </a:p>
          <a:p>
            <a:r>
              <a:rPr lang="en-US" altLang="zh-TW" dirty="0"/>
              <a:t>18</a:t>
            </a:r>
            <a:r>
              <a:rPr lang="zh-TW" altLang="en-US" dirty="0"/>
              <a:t>款遊戲實測</a:t>
            </a:r>
            <a:r>
              <a:rPr lang="en-US" altLang="zh-TW" dirty="0"/>
              <a:t>! </a:t>
            </a:r>
            <a:r>
              <a:rPr lang="zh-TW" altLang="en-US" dirty="0"/>
              <a:t>多核心</a:t>
            </a:r>
            <a:r>
              <a:rPr lang="en-US" altLang="zh-TW" dirty="0"/>
              <a:t>CPU</a:t>
            </a:r>
            <a:r>
              <a:rPr lang="zh-TW" altLang="en-US" dirty="0"/>
              <a:t>玩遊戲真的比較厲害嗎</a:t>
            </a:r>
            <a:r>
              <a:rPr lang="en-US" altLang="zh-TW" dirty="0"/>
              <a:t>!? | </a:t>
            </a:r>
            <a:r>
              <a:rPr lang="zh-TW" altLang="en-US" dirty="0"/>
              <a:t>聊電</a:t>
            </a:r>
            <a:r>
              <a:rPr lang="en-US" altLang="zh-TW" dirty="0"/>
              <a:t>Jing</a:t>
            </a:r>
            <a:endParaRPr lang="en-US" altLang="zh-TW" sz="2800" dirty="0"/>
          </a:p>
          <a:p>
            <a:r>
              <a:rPr lang="en-US" altLang="zh-TW" sz="2800" dirty="0">
                <a:hlinkClick r:id="rId3"/>
              </a:rPr>
              <a:t>https://www.youtube.com/watch?v=erXiJi2R0JQ</a:t>
            </a:r>
            <a:endParaRPr lang="en-US" altLang="zh-TW" sz="2800" dirty="0"/>
          </a:p>
          <a:p>
            <a:r>
              <a:rPr lang="zh-TW" altLang="en-US" sz="2800" dirty="0"/>
              <a:t>專案網址</a:t>
            </a:r>
            <a:endParaRPr lang="en-US" altLang="zh-TW" sz="2800" dirty="0"/>
          </a:p>
          <a:p>
            <a:r>
              <a:rPr lang="en-US" altLang="zh-TW" sz="2800" dirty="0">
                <a:hlinkClick r:id="rId4"/>
              </a:rPr>
              <a:t>https://github.com/PeterLukGit/ECS-Introduction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1884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F7E46-B058-40B9-B6F1-BF18545F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</a:t>
            </a:r>
            <a:r>
              <a:rPr lang="zh-TW" altLang="en-US" dirty="0"/>
              <a:t>實作</a:t>
            </a:r>
            <a:r>
              <a:rPr lang="en-US" altLang="zh-TW" dirty="0"/>
              <a:t>1-</a:t>
            </a:r>
            <a:r>
              <a:rPr lang="zh-TW" altLang="en-US" dirty="0"/>
              <a:t>數學運算 </a:t>
            </a:r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A288D5-3E5E-4F48-BAF3-697F2D7F4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我們就設定好，多線程</a:t>
            </a:r>
            <a:r>
              <a:rPr lang="en-US" altLang="zh-TW" dirty="0"/>
              <a:t>Job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C23221-2C03-4034-A3DD-65AE01ED3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3214976"/>
            <a:ext cx="109442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30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1E542-FFBB-4F6F-8264-1699035B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</a:t>
            </a:r>
            <a:r>
              <a:rPr lang="zh-TW" altLang="en-US" dirty="0"/>
              <a:t>實作</a:t>
            </a:r>
            <a:r>
              <a:rPr lang="en-US" altLang="zh-TW" dirty="0"/>
              <a:t>1-</a:t>
            </a:r>
            <a:r>
              <a:rPr lang="zh-TW" altLang="en-US" dirty="0"/>
              <a:t>數學運算 </a:t>
            </a:r>
            <a:r>
              <a:rPr lang="en-US" altLang="zh-TW" dirty="0"/>
              <a:t>7.2</a:t>
            </a:r>
            <a:r>
              <a:rPr lang="zh-TW" altLang="en-US" dirty="0"/>
              <a:t> </a:t>
            </a:r>
            <a:r>
              <a:rPr lang="en-US" altLang="zh-TW" dirty="0" err="1"/>
              <a:t>BurstCompile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3E256-0AC1-45CD-8569-F2CABFCBB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有人會問 </a:t>
            </a:r>
            <a:r>
              <a:rPr lang="en-US" altLang="zh-TW" dirty="0"/>
              <a:t>Burst</a:t>
            </a:r>
            <a:r>
              <a:rPr lang="zh-TW" altLang="en-US" dirty="0"/>
              <a:t>是什麼</a:t>
            </a:r>
            <a:endParaRPr lang="en-US" altLang="zh-TW" dirty="0"/>
          </a:p>
          <a:p>
            <a:r>
              <a:rPr lang="zh-TW" altLang="en-US" dirty="0"/>
              <a:t>要講</a:t>
            </a:r>
            <a:r>
              <a:rPr lang="en-US" altLang="zh-TW" dirty="0"/>
              <a:t>Burst</a:t>
            </a:r>
            <a:r>
              <a:rPr lang="zh-TW" altLang="en-US" dirty="0"/>
              <a:t>非常攏長，簡單記得</a:t>
            </a:r>
            <a:endParaRPr lang="en-US" altLang="zh-TW" dirty="0"/>
          </a:p>
          <a:p>
            <a:r>
              <a:rPr lang="zh-TW" altLang="en-US" dirty="0"/>
              <a:t>只要加上他效率立刻飆上去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b="1" dirty="0"/>
              <a:t>PS:</a:t>
            </a:r>
            <a:r>
              <a:rPr lang="zh-TW" altLang="en-US" b="1" dirty="0"/>
              <a:t>想知道</a:t>
            </a:r>
            <a:r>
              <a:rPr lang="en-US" altLang="zh-TW" dirty="0"/>
              <a:t>Burst</a:t>
            </a:r>
            <a:r>
              <a:rPr lang="zh-TW" altLang="en-US" dirty="0"/>
              <a:t>是什麼去下面網址</a:t>
            </a:r>
            <a:endParaRPr lang="en-US" altLang="zh-TW" b="1" dirty="0"/>
          </a:p>
          <a:p>
            <a:r>
              <a:rPr lang="en-US" altLang="zh-TW" b="1" dirty="0"/>
              <a:t>Unity Burst </a:t>
            </a:r>
            <a:r>
              <a:rPr lang="zh-TW" altLang="en-US" b="1" dirty="0"/>
              <a:t>用户指南</a:t>
            </a:r>
          </a:p>
          <a:p>
            <a:r>
              <a:rPr lang="en-US" altLang="zh-TW" dirty="0">
                <a:hlinkClick r:id="rId2"/>
              </a:rPr>
              <a:t>https://blog.csdn.net/alph258/article/details/83997917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E02D9F-7BBF-461D-BCEA-AC4BDE175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656" y="1737360"/>
            <a:ext cx="2994024" cy="4960772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C86ED1E8-08F7-412C-B521-E36091B75ED1}"/>
              </a:ext>
            </a:extLst>
          </p:cNvPr>
          <p:cNvSpPr/>
          <p:nvPr/>
        </p:nvSpPr>
        <p:spPr>
          <a:xfrm>
            <a:off x="7978635" y="2576946"/>
            <a:ext cx="2064063" cy="581890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367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3242D2-7580-442F-A79A-D6CCF513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</a:t>
            </a:r>
            <a:r>
              <a:rPr lang="zh-TW" altLang="en-US" dirty="0"/>
              <a:t>實作</a:t>
            </a:r>
            <a:r>
              <a:rPr lang="en-US" altLang="zh-TW" dirty="0"/>
              <a:t>1-</a:t>
            </a:r>
            <a:r>
              <a:rPr lang="zh-TW" altLang="en-US" dirty="0"/>
              <a:t>數學運算 </a:t>
            </a:r>
            <a:r>
              <a:rPr lang="en-US" altLang="zh-TW" dirty="0"/>
              <a:t>7.5</a:t>
            </a:r>
            <a:r>
              <a:rPr lang="zh-TW" altLang="en-US" dirty="0"/>
              <a:t> </a:t>
            </a:r>
            <a:r>
              <a:rPr lang="en-US" altLang="zh-TW" dirty="0"/>
              <a:t>Burst</a:t>
            </a:r>
            <a:r>
              <a:rPr lang="zh-TW" altLang="en-US" dirty="0"/>
              <a:t>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19AFB2-4EA7-4D7B-A693-ED5FA3126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Burst</a:t>
            </a:r>
            <a:r>
              <a:rPr lang="zh-TW" altLang="en-US" dirty="0"/>
              <a:t>很簡單，</a:t>
            </a:r>
            <a:endParaRPr lang="en-US" altLang="zh-TW" dirty="0"/>
          </a:p>
          <a:p>
            <a:r>
              <a:rPr lang="en-US" altLang="zh-TW" dirty="0"/>
              <a:t>Job</a:t>
            </a:r>
            <a:r>
              <a:rPr lang="zh-TW" altLang="en-US" dirty="0"/>
              <a:t>上面加個</a:t>
            </a:r>
            <a:r>
              <a:rPr lang="en-US" altLang="zh-TW" dirty="0"/>
              <a:t>[</a:t>
            </a:r>
            <a:r>
              <a:rPr lang="en-US" altLang="zh-TW" dirty="0" err="1"/>
              <a:t>BurstCompile</a:t>
            </a:r>
            <a:r>
              <a:rPr lang="en-US" altLang="zh-TW" dirty="0"/>
              <a:t>]</a:t>
            </a:r>
          </a:p>
          <a:p>
            <a:r>
              <a:rPr lang="zh-TW" altLang="en-US" dirty="0"/>
              <a:t>記得在</a:t>
            </a:r>
            <a:r>
              <a:rPr lang="en-US" altLang="zh-TW" dirty="0"/>
              <a:t>Unity</a:t>
            </a:r>
            <a:r>
              <a:rPr lang="zh-TW" altLang="en-US" dirty="0"/>
              <a:t>打開</a:t>
            </a:r>
            <a:r>
              <a:rPr lang="en-US" altLang="zh-TW" dirty="0" err="1"/>
              <a:t>BurstCompilation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就</a:t>
            </a:r>
            <a:r>
              <a:rPr lang="en-US" altLang="zh-TW" dirty="0"/>
              <a:t>OK</a:t>
            </a:r>
            <a:r>
              <a:rPr lang="zh-TW" altLang="en-US" dirty="0"/>
              <a:t>了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PS:</a:t>
            </a:r>
            <a:r>
              <a:rPr lang="zh-TW" altLang="en-US" dirty="0"/>
              <a:t>我在實作時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BurstCompile</a:t>
            </a:r>
            <a:r>
              <a:rPr lang="zh-TW" altLang="en-US" dirty="0"/>
              <a:t>有時不靈光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一連</a:t>
            </a:r>
            <a:r>
              <a:rPr lang="en-US" altLang="zh-TW" dirty="0"/>
              <a:t>Play</a:t>
            </a:r>
            <a:r>
              <a:rPr lang="zh-TW" altLang="en-US" dirty="0"/>
              <a:t>三次才成功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推論電腦問題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96A051-9429-468A-A038-1D026D694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850" y="1739669"/>
            <a:ext cx="3299601" cy="314988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A44CA29-854D-4A73-B4FD-5E913967D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850" y="4685138"/>
            <a:ext cx="54483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2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59C260-EEB7-4281-8DE7-CCE9029F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</a:t>
            </a:r>
            <a:r>
              <a:rPr lang="zh-TW" altLang="en-US" dirty="0"/>
              <a:t>實作</a:t>
            </a:r>
            <a:r>
              <a:rPr lang="en-US" altLang="zh-TW" dirty="0"/>
              <a:t>1-</a:t>
            </a:r>
            <a:r>
              <a:rPr lang="zh-TW" altLang="en-US" dirty="0"/>
              <a:t>數學運算 </a:t>
            </a:r>
            <a:r>
              <a:rPr lang="en-US" altLang="zh-TW" dirty="0"/>
              <a:t>7.9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B1D6DC-7721-497E-AEFF-99FF10C56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立刻效率提升很多</a:t>
            </a:r>
            <a:endParaRPr lang="en-US" altLang="zh-TW" sz="3200" dirty="0"/>
          </a:p>
          <a:p>
            <a:r>
              <a:rPr lang="zh-TW" altLang="en-US" sz="5400" dirty="0">
                <a:solidFill>
                  <a:srgbClr val="FF0000"/>
                </a:solidFill>
              </a:rPr>
              <a:t>讚</a:t>
            </a:r>
            <a:endParaRPr lang="en-US" altLang="zh-TW" sz="5400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還有目前</a:t>
            </a:r>
            <a:r>
              <a:rPr lang="en-US" altLang="zh-TW" dirty="0">
                <a:solidFill>
                  <a:schemeClr val="tx1"/>
                </a:solidFill>
              </a:rPr>
              <a:t>Job</a:t>
            </a:r>
            <a:r>
              <a:rPr lang="zh-TW" altLang="en-US" dirty="0">
                <a:solidFill>
                  <a:schemeClr val="tx1"/>
                </a:solidFill>
              </a:rPr>
              <a:t>還在預覽版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但</a:t>
            </a:r>
            <a:r>
              <a:rPr lang="en-US" altLang="zh-TW" dirty="0"/>
              <a:t>Burst</a:t>
            </a:r>
            <a:r>
              <a:rPr lang="zh-TW" altLang="en-US" dirty="0"/>
              <a:t>已經是正式版，多多利用，</a:t>
            </a:r>
            <a:endParaRPr lang="en-US" altLang="zh-TW" dirty="0"/>
          </a:p>
          <a:p>
            <a:r>
              <a:rPr lang="zh-TW" altLang="en-US" dirty="0">
                <a:solidFill>
                  <a:schemeClr val="tx1"/>
                </a:solidFill>
              </a:rPr>
              <a:t>不一定適用在</a:t>
            </a:r>
            <a:r>
              <a:rPr lang="en-US" altLang="zh-TW" dirty="0">
                <a:solidFill>
                  <a:schemeClr val="tx1"/>
                </a:solidFill>
              </a:rPr>
              <a:t>Job</a:t>
            </a:r>
            <a:r>
              <a:rPr lang="zh-TW" altLang="en-US" dirty="0">
                <a:solidFill>
                  <a:schemeClr val="tx1"/>
                </a:solidFill>
              </a:rPr>
              <a:t>上，一般函式也是可以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161B98-FBF4-4D80-9EC2-3989B60AB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683" y="1606839"/>
            <a:ext cx="2828317" cy="45449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3DD4D50-DE7A-4849-818B-7D479F077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065" y="1606839"/>
            <a:ext cx="2518618" cy="50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7657EF-38D5-4EF1-A49B-23E9B7B9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</a:t>
            </a:r>
            <a:r>
              <a:rPr lang="zh-TW" altLang="en-US" dirty="0"/>
              <a:t>實作</a:t>
            </a:r>
            <a:r>
              <a:rPr lang="en-US" altLang="zh-TW" dirty="0"/>
              <a:t>1</a:t>
            </a:r>
            <a:r>
              <a:rPr lang="zh-TW" altLang="en-US" dirty="0"/>
              <a:t> 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68B266-A875-456B-97AC-3F4FF031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3200" dirty="0"/>
              <a:t>在這邊我們是實作</a:t>
            </a:r>
            <a:r>
              <a:rPr lang="en-US" altLang="zh-TW" sz="3200" dirty="0" err="1"/>
              <a:t>IJob</a:t>
            </a:r>
            <a:r>
              <a:rPr lang="zh-TW" altLang="en-US" sz="3200" dirty="0"/>
              <a:t>的函示，</a:t>
            </a:r>
            <a:endParaRPr lang="en-US" altLang="zh-TW" sz="3200" dirty="0"/>
          </a:p>
          <a:p>
            <a:pPr marL="0" indent="0">
              <a:buNone/>
            </a:pPr>
            <a:r>
              <a:rPr lang="zh-TW" altLang="en-US" sz="3200" dirty="0"/>
              <a:t>但</a:t>
            </a:r>
            <a:r>
              <a:rPr lang="en-US" altLang="zh-TW" sz="3200" dirty="0" err="1"/>
              <a:t>IJob</a:t>
            </a:r>
            <a:r>
              <a:rPr lang="zh-TW" altLang="en-US" sz="3200" dirty="0"/>
              <a:t>並沒有輸入，所以無法輸入數據進行研算，</a:t>
            </a:r>
            <a:endParaRPr lang="en-US" altLang="zh-TW" sz="3200" dirty="0"/>
          </a:p>
          <a:p>
            <a:pPr marL="0" indent="0">
              <a:buNone/>
            </a:pPr>
            <a:r>
              <a:rPr lang="zh-TW" altLang="en-US" sz="3200" dirty="0"/>
              <a:t>接下來就開始講有輸入數據的</a:t>
            </a:r>
            <a:r>
              <a:rPr lang="en-US" altLang="zh-TW" sz="3200" dirty="0"/>
              <a:t>Job</a:t>
            </a:r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 err="1"/>
              <a:t>Scence</a:t>
            </a:r>
            <a:r>
              <a:rPr lang="zh-TW" altLang="en-US" sz="3200" dirty="0"/>
              <a:t>位置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Job System\Assets\01Job</a:t>
            </a:r>
            <a:r>
              <a:rPr lang="zh-TW" altLang="en-US" sz="3200" dirty="0"/>
              <a:t>單線程</a:t>
            </a:r>
            <a:r>
              <a:rPr lang="en-US" altLang="zh-TW" sz="3200" dirty="0"/>
              <a:t>(</a:t>
            </a:r>
            <a:r>
              <a:rPr lang="zh-TW" altLang="en-US" sz="3200" dirty="0"/>
              <a:t>數學函式</a:t>
            </a:r>
            <a:r>
              <a:rPr lang="en-US" altLang="zh-TW" sz="3200" dirty="0"/>
              <a:t>)</a:t>
            </a:r>
          </a:p>
          <a:p>
            <a:pPr marL="0" indent="0">
              <a:buNone/>
            </a:pPr>
            <a:r>
              <a:rPr lang="en-US" altLang="zh-TW" sz="3200" dirty="0"/>
              <a:t>Job System\Assets\02Job</a:t>
            </a:r>
            <a:r>
              <a:rPr lang="zh-TW" altLang="en-US" sz="3200" dirty="0"/>
              <a:t>多線程</a:t>
            </a:r>
            <a:r>
              <a:rPr lang="en-US" altLang="zh-TW" sz="3200" dirty="0"/>
              <a:t>+Burst(</a:t>
            </a:r>
            <a:r>
              <a:rPr lang="zh-TW" altLang="en-US" sz="3200" dirty="0"/>
              <a:t>數學函式</a:t>
            </a:r>
            <a:r>
              <a:rPr lang="en-US" altLang="zh-TW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9205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C1AA31-6FA4-4C70-8B59-F1378BFA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Job-</a:t>
            </a:r>
            <a:r>
              <a:rPr lang="zh-TW" altLang="en-US" dirty="0"/>
              <a:t>實作</a:t>
            </a:r>
            <a:r>
              <a:rPr lang="en-US" altLang="zh-TW" dirty="0"/>
              <a:t>2-</a:t>
            </a:r>
            <a:r>
              <a:rPr lang="zh-TW" altLang="en-US" dirty="0"/>
              <a:t>物件移動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4871EB-26FF-4E9C-B774-4ABE54AD50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78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C8E50-D0F0-4B4B-8592-7A9C8F9D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成品預覽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4EEAC3-7D9E-429C-9DD3-6A5AAF7B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/>
              <a:t>Job</a:t>
            </a:r>
            <a:r>
              <a:rPr lang="zh-TW" altLang="en-US" dirty="0"/>
              <a:t>製作</a:t>
            </a:r>
            <a:r>
              <a:rPr lang="en-US" altLang="zh-TW" dirty="0"/>
              <a:t>1000</a:t>
            </a:r>
            <a:r>
              <a:rPr lang="zh-TW" altLang="en-US" dirty="0"/>
              <a:t>顆方塊</a:t>
            </a:r>
            <a:endParaRPr lang="en-US" altLang="zh-TW" dirty="0"/>
          </a:p>
          <a:p>
            <a:r>
              <a:rPr lang="zh-TW" altLang="en-US" dirty="0"/>
              <a:t>上下運動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A1E59D-B663-4EA9-9E1A-222AE2594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763" y="2495339"/>
            <a:ext cx="41148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71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ABA92-4657-4400-A5A4-1FE1444D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Job-</a:t>
            </a:r>
            <a:r>
              <a:rPr lang="zh-TW" altLang="en-US" dirty="0"/>
              <a:t>實作</a:t>
            </a:r>
            <a:r>
              <a:rPr lang="en-US" altLang="zh-TW" dirty="0"/>
              <a:t>2-</a:t>
            </a:r>
            <a:r>
              <a:rPr lang="zh-TW" altLang="en-US" dirty="0"/>
              <a:t>物件移動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4240E9-2D80-41E9-A41F-ED3350679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Job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存放</a:t>
            </a:r>
            <a:r>
              <a:rPr lang="en-US" altLang="zh-TW" dirty="0"/>
              <a:t>XYZ</a:t>
            </a:r>
            <a:r>
              <a:rPr lang="zh-TW" altLang="en-US" dirty="0"/>
              <a:t>座標數據</a:t>
            </a:r>
            <a:endParaRPr lang="en-US" altLang="zh-TW" dirty="0"/>
          </a:p>
          <a:p>
            <a:r>
              <a:rPr lang="en-US" altLang="zh-TW" dirty="0"/>
              <a:t>Y</a:t>
            </a:r>
            <a:r>
              <a:rPr lang="zh-TW" altLang="en-US" dirty="0"/>
              <a:t>軸移動速度</a:t>
            </a:r>
            <a:endParaRPr lang="en-US" altLang="zh-TW" dirty="0"/>
          </a:p>
          <a:p>
            <a:r>
              <a:rPr lang="zh-TW" altLang="en-US" dirty="0"/>
              <a:t>以及移動演算，以及增加複雜度程式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7A5F71-0469-4678-8DC8-E0759907D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585" y="1845734"/>
            <a:ext cx="6191250" cy="46863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319B081-D629-4BB0-9195-B87B9D063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675230"/>
            <a:ext cx="4254817" cy="30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1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3653F-CFEC-49EF-B599-6F66B9EA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Job-</a:t>
            </a:r>
            <a:r>
              <a:rPr lang="zh-TW" altLang="en-US" dirty="0"/>
              <a:t>實作</a:t>
            </a:r>
            <a:r>
              <a:rPr lang="en-US" altLang="zh-TW" dirty="0"/>
              <a:t>2-</a:t>
            </a:r>
            <a:r>
              <a:rPr lang="zh-TW" altLang="en-US" dirty="0"/>
              <a:t>物件移動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3B24C4-8472-44FA-A2EC-D08B2B808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Job</a:t>
            </a:r>
            <a:r>
              <a:rPr lang="zh-TW" altLang="en-US" dirty="0"/>
              <a:t>數據陣列，</a:t>
            </a:r>
            <a:endParaRPr lang="en-US" altLang="zh-TW" dirty="0"/>
          </a:p>
          <a:p>
            <a:r>
              <a:rPr lang="zh-TW" altLang="en-US" dirty="0"/>
              <a:t>送數據給</a:t>
            </a:r>
            <a:r>
              <a:rPr lang="en-US" altLang="zh-TW" dirty="0"/>
              <a:t>Job</a:t>
            </a:r>
            <a:r>
              <a:rPr lang="zh-TW" altLang="en-US" dirty="0"/>
              <a:t>數據陣列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66CF813-4840-4713-9045-7F7CF950A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51" y="2174664"/>
            <a:ext cx="6790044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3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3653F-CFEC-49EF-B599-6F66B9EA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Job-</a:t>
            </a:r>
            <a:r>
              <a:rPr lang="zh-TW" altLang="en-US" dirty="0"/>
              <a:t>實作</a:t>
            </a:r>
            <a:r>
              <a:rPr lang="en-US" altLang="zh-TW" dirty="0"/>
              <a:t>2-</a:t>
            </a:r>
            <a:r>
              <a:rPr lang="zh-TW" altLang="en-US" dirty="0"/>
              <a:t>物件移動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3B24C4-8472-44FA-A2EC-D08B2B808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宣告</a:t>
            </a:r>
            <a:r>
              <a:rPr lang="en-US" altLang="zh-TW" dirty="0"/>
              <a:t>Job</a:t>
            </a:r>
          </a:p>
          <a:p>
            <a:r>
              <a:rPr lang="zh-TW" altLang="en-US" dirty="0"/>
              <a:t>導入數據</a:t>
            </a:r>
            <a:endParaRPr lang="en-US" altLang="zh-TW" dirty="0"/>
          </a:p>
          <a:p>
            <a:r>
              <a:rPr lang="zh-TW" altLang="en-US" dirty="0"/>
              <a:t>啟用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571F08-C0E5-4DA0-AA21-E5DFC7EA6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867887"/>
            <a:ext cx="8388494" cy="397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7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80CB9D-EF11-4ED7-81BF-7AF2661C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CPU</a:t>
            </a:r>
            <a:r>
              <a:rPr lang="zh-TW" altLang="en-US" dirty="0"/>
              <a:t>多核簡易結論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3F4BBF-98DE-4061-8FB0-5A736B62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CPU</a:t>
            </a:r>
            <a:r>
              <a:rPr lang="zh-TW" altLang="en-US" dirty="0"/>
              <a:t>多核，如果應用在遊戲裡面，會對遊戲有很大的幫助，但目前遇到幾個問題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多核控制麻煩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多核控制實際上非常麻煩，尤其是要去確定資料到齊，否則就會崩潰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2.</a:t>
            </a:r>
            <a:r>
              <a:rPr lang="zh-TW" altLang="en-US" dirty="0">
                <a:sym typeface="Wingdings" panose="05000000000000000000" pitchFamily="2" charset="2"/>
              </a:rPr>
              <a:t>程式設計困難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現在</a:t>
            </a:r>
            <a:r>
              <a:rPr lang="en-US" altLang="zh-TW" dirty="0">
                <a:sym typeface="Wingdings" panose="05000000000000000000" pitchFamily="2" charset="2"/>
              </a:rPr>
              <a:t>CPU</a:t>
            </a:r>
            <a:r>
              <a:rPr lang="zh-TW" altLang="en-US" dirty="0">
                <a:sym typeface="Wingdings" panose="05000000000000000000" pitchFamily="2" charset="2"/>
              </a:rPr>
              <a:t>一直把核心數堆上去已經超過</a:t>
            </a:r>
            <a:r>
              <a:rPr lang="en-US" altLang="zh-TW" dirty="0">
                <a:sym typeface="Wingdings" panose="05000000000000000000" pitchFamily="2" charset="2"/>
              </a:rPr>
              <a:t>8</a:t>
            </a:r>
            <a:r>
              <a:rPr lang="zh-TW" altLang="en-US" dirty="0">
                <a:sym typeface="Wingdings" panose="05000000000000000000" pitchFamily="2" charset="2"/>
              </a:rPr>
              <a:t>核心，這樣程式設計上非常困難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因以上兩點，影片也有說明，遊戲多核心</a:t>
            </a:r>
            <a:r>
              <a:rPr lang="en-US" altLang="zh-TW" dirty="0">
                <a:sym typeface="Wingdings" panose="05000000000000000000" pitchFamily="2" charset="2"/>
              </a:rPr>
              <a:t>4~6</a:t>
            </a:r>
            <a:r>
              <a:rPr lang="zh-TW" altLang="en-US" dirty="0">
                <a:sym typeface="Wingdings" panose="05000000000000000000" pitchFamily="2" charset="2"/>
              </a:rPr>
              <a:t>核就很了不起了，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目前部分遊戲還是吃單核，所以單頻高，遊戲才會順，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所以</a:t>
            </a:r>
            <a:r>
              <a:rPr lang="en-US" altLang="zh-TW" dirty="0">
                <a:sym typeface="Wingdings" panose="05000000000000000000" pitchFamily="2" charset="2"/>
              </a:rPr>
              <a:t>Unity</a:t>
            </a:r>
            <a:r>
              <a:rPr lang="zh-TW" altLang="en-US" dirty="0">
                <a:sym typeface="Wingdings" panose="05000000000000000000" pitchFamily="2" charset="2"/>
              </a:rPr>
              <a:t>推出</a:t>
            </a:r>
            <a:r>
              <a:rPr lang="en-US" altLang="zh-TW" dirty="0">
                <a:sym typeface="Wingdings" panose="05000000000000000000" pitchFamily="2" charset="2"/>
              </a:rPr>
              <a:t>Job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System</a:t>
            </a:r>
            <a:r>
              <a:rPr lang="zh-TW" altLang="en-US" dirty="0">
                <a:sym typeface="Wingdings" panose="05000000000000000000" pitchFamily="2" charset="2"/>
              </a:rPr>
              <a:t>，就是用一套寫法設定好，剩下就是靠</a:t>
            </a:r>
            <a:r>
              <a:rPr lang="en-US" altLang="zh-TW" dirty="0">
                <a:sym typeface="Wingdings" panose="05000000000000000000" pitchFamily="2" charset="2"/>
              </a:rPr>
              <a:t>Unity</a:t>
            </a:r>
            <a:r>
              <a:rPr lang="zh-TW" altLang="en-US" dirty="0">
                <a:sym typeface="Wingdings" panose="05000000000000000000" pitchFamily="2" charset="2"/>
              </a:rPr>
              <a:t>做出多核控制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這樣不僅能多出效能，還能多多利用多核心優點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99039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116D55-DC12-4E90-8481-B06E61D8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Job-</a:t>
            </a:r>
            <a:r>
              <a:rPr lang="zh-TW" altLang="en-US" dirty="0"/>
              <a:t>實作</a:t>
            </a:r>
            <a:r>
              <a:rPr lang="en-US" altLang="zh-TW" dirty="0"/>
              <a:t>2-</a:t>
            </a:r>
            <a:r>
              <a:rPr lang="zh-TW" altLang="en-US" dirty="0"/>
              <a:t>物件移動</a:t>
            </a:r>
            <a:r>
              <a:rPr lang="en-US" altLang="zh-TW" dirty="0"/>
              <a:t>3.5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632D3E-9FBF-4A7F-A1D8-739EF6997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這邊先說明一下</a:t>
            </a:r>
            <a:r>
              <a:rPr lang="en-US" altLang="zh-TW" dirty="0" err="1"/>
              <a:t>IJobParallelFor</a:t>
            </a:r>
            <a:endParaRPr lang="en-US" altLang="zh-TW" dirty="0"/>
          </a:p>
          <a:p>
            <a:r>
              <a:rPr lang="zh-TW" altLang="en-US" dirty="0"/>
              <a:t>就把它當成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Execute</a:t>
            </a:r>
            <a:r>
              <a:rPr lang="zh-TW" altLang="en-US" dirty="0"/>
              <a:t>裡的</a:t>
            </a:r>
            <a:r>
              <a:rPr lang="en-US" altLang="zh-TW" dirty="0"/>
              <a:t>Index</a:t>
            </a:r>
            <a:r>
              <a:rPr lang="zh-TW" altLang="en-US" dirty="0"/>
              <a:t>就會像</a:t>
            </a:r>
            <a:endParaRPr lang="en-US" altLang="zh-TW" dirty="0"/>
          </a:p>
          <a:p>
            <a:r>
              <a:rPr lang="en-US" altLang="zh-TW" dirty="0"/>
              <a:t>For</a:t>
            </a:r>
            <a:r>
              <a:rPr lang="zh-TW" altLang="en-US" dirty="0"/>
              <a:t>迴圈一樣一直跑數據</a:t>
            </a:r>
            <a:endParaRPr lang="en-US" altLang="zh-TW" dirty="0"/>
          </a:p>
          <a:p>
            <a:r>
              <a:rPr lang="zh-TW" altLang="en-US" dirty="0"/>
              <a:t>而</a:t>
            </a:r>
            <a:r>
              <a:rPr lang="en-US" altLang="zh-TW" dirty="0"/>
              <a:t>For</a:t>
            </a:r>
            <a:r>
              <a:rPr lang="zh-TW" altLang="en-US" dirty="0"/>
              <a:t>上限設定在哪</a:t>
            </a:r>
            <a:r>
              <a:rPr lang="en-US" altLang="zh-TW" dirty="0"/>
              <a:t>??</a:t>
            </a:r>
          </a:p>
          <a:p>
            <a:r>
              <a:rPr lang="zh-TW" altLang="en-US" dirty="0"/>
              <a:t>就在宣告那邊</a:t>
            </a:r>
            <a:endParaRPr lang="en-US" altLang="zh-TW" dirty="0"/>
          </a:p>
          <a:p>
            <a:r>
              <a:rPr lang="en-US" altLang="zh-TW" dirty="0" err="1"/>
              <a:t>cube_gameObject_List.Count</a:t>
            </a:r>
            <a:r>
              <a:rPr lang="en-US" altLang="zh-TW" dirty="0"/>
              <a:t>(</a:t>
            </a:r>
            <a:r>
              <a:rPr lang="zh-TW" altLang="en-US" dirty="0"/>
              <a:t>數字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67DA8C-9070-4596-B271-FD5BF2FA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073" y="742391"/>
            <a:ext cx="4713232" cy="209831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B5EDDA1-4649-4B1E-BF16-4E465C6A2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174" y="2949078"/>
            <a:ext cx="7155728" cy="140601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26F42EA-6077-4EF7-8E85-AA67803F0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988031"/>
            <a:ext cx="106299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87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BC46E-B6AB-4B2F-89C0-BD7CE58D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Job-</a:t>
            </a:r>
            <a:r>
              <a:rPr lang="zh-TW" altLang="en-US" dirty="0"/>
              <a:t>實作</a:t>
            </a:r>
            <a:r>
              <a:rPr lang="en-US" altLang="zh-TW" dirty="0"/>
              <a:t>2-</a:t>
            </a:r>
            <a:r>
              <a:rPr lang="zh-TW" altLang="en-US" dirty="0"/>
              <a:t>物件移動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D99C9F-809E-43DC-B948-2DB105C18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zh-TW" altLang="en-US" dirty="0"/>
              <a:t>讓方塊移動</a:t>
            </a:r>
            <a:endParaRPr lang="en-US" altLang="zh-TW" dirty="0"/>
          </a:p>
          <a:p>
            <a:r>
              <a:rPr lang="zh-TW" altLang="en-US" dirty="0"/>
              <a:t>釋放陣列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45A38B-818B-45BD-8CCE-BC8D13F38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82" y="1913688"/>
            <a:ext cx="7830848" cy="328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30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A67D5C-1DE3-4C5E-9CA0-F874AB0B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Job-</a:t>
            </a:r>
            <a:r>
              <a:rPr lang="zh-TW" altLang="en-US" dirty="0"/>
              <a:t>實作</a:t>
            </a:r>
            <a:r>
              <a:rPr lang="en-US" altLang="zh-TW" dirty="0"/>
              <a:t>2-</a:t>
            </a:r>
            <a:r>
              <a:rPr lang="zh-TW" altLang="en-US" dirty="0"/>
              <a:t>物件移動</a:t>
            </a:r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6A44C52-6595-4057-877D-B60085C14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650" y="587133"/>
            <a:ext cx="5091084" cy="284186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0A3B48C-C083-47C5-A1C4-1A64E4C9C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650" y="3665070"/>
            <a:ext cx="5178835" cy="284186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D932C47-C136-4FAE-8578-708551EEE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36" y="2008066"/>
            <a:ext cx="5886908" cy="338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06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A26D45-9BCD-4B32-9179-7B94A33BF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80" y="163619"/>
            <a:ext cx="10058400" cy="6384963"/>
          </a:xfrm>
        </p:spPr>
        <p:txBody>
          <a:bodyPr>
            <a:normAutofit lnSpcReduction="10000"/>
          </a:bodyPr>
          <a:lstStyle/>
          <a:p>
            <a:r>
              <a:rPr lang="en-US" altLang="zh-TW" sz="6000" dirty="0"/>
              <a:t>1.Update</a:t>
            </a:r>
          </a:p>
          <a:p>
            <a:endParaRPr lang="en-US" altLang="zh-TW" sz="6000" dirty="0"/>
          </a:p>
          <a:p>
            <a:pPr marL="0" indent="0">
              <a:buNone/>
            </a:pPr>
            <a:r>
              <a:rPr lang="en-US" altLang="zh-TW" sz="6000" dirty="0"/>
              <a:t> </a:t>
            </a:r>
          </a:p>
          <a:p>
            <a:pPr marL="0" indent="0">
              <a:buNone/>
            </a:pPr>
            <a:r>
              <a:rPr lang="en-US" altLang="zh-TW" sz="6000" dirty="0"/>
              <a:t>  2.Job</a:t>
            </a:r>
          </a:p>
          <a:p>
            <a:endParaRPr lang="en-US" altLang="zh-TW" sz="6000" dirty="0"/>
          </a:p>
          <a:p>
            <a:endParaRPr lang="en-US" altLang="zh-TW" sz="6000" dirty="0"/>
          </a:p>
          <a:p>
            <a:r>
              <a:rPr lang="en-US" altLang="zh-TW" sz="6000" dirty="0"/>
              <a:t>3.Job + Burst </a:t>
            </a:r>
            <a:endParaRPr lang="zh-TW" altLang="en-US" sz="600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9792C5F-E6F8-4269-B856-14A089BA89A0}"/>
              </a:ext>
            </a:extLst>
          </p:cNvPr>
          <p:cNvGrpSpPr/>
          <p:nvPr/>
        </p:nvGrpSpPr>
        <p:grpSpPr>
          <a:xfrm>
            <a:off x="5454015" y="163619"/>
            <a:ext cx="6174105" cy="6217289"/>
            <a:chOff x="1537335" y="102659"/>
            <a:chExt cx="10077450" cy="1014793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66213A2-AB3F-424F-A09D-A3ECE40E2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7335" y="102659"/>
              <a:ext cx="9277350" cy="3486150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395EDB0-8C94-48B2-BAD9-1C73E6F92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7335" y="3588809"/>
              <a:ext cx="9315450" cy="3943350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E3CC287-EE3A-452F-A928-3E5BFB22F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7335" y="6935894"/>
              <a:ext cx="10077450" cy="3314700"/>
            </a:xfrm>
            <a:prstGeom prst="rect">
              <a:avLst/>
            </a:prstGeom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C2F19B-6DA8-4D75-BB9D-42F0BFD4DE71}"/>
              </a:ext>
            </a:extLst>
          </p:cNvPr>
          <p:cNvSpPr txBox="1"/>
          <p:nvPr/>
        </p:nvSpPr>
        <p:spPr>
          <a:xfrm>
            <a:off x="414917" y="1231541"/>
            <a:ext cx="4650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紅圈處就是執行移動的地方</a:t>
            </a:r>
          </a:p>
        </p:txBody>
      </p:sp>
    </p:spTree>
    <p:extLst>
      <p:ext uri="{BB962C8B-B14F-4D97-AF65-F5344CB8AC3E}">
        <p14:creationId xmlns:p14="http://schemas.microsoft.com/office/powerpoint/2010/main" val="1276517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FB04FF-7D4E-4757-9197-DC31CB72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Job-</a:t>
            </a:r>
            <a:r>
              <a:rPr lang="zh-TW" altLang="en-US" dirty="0"/>
              <a:t>實作</a:t>
            </a:r>
            <a:r>
              <a:rPr lang="en-US" altLang="zh-TW" dirty="0"/>
              <a:t>2-</a:t>
            </a:r>
            <a:r>
              <a:rPr lang="zh-TW" altLang="en-US" dirty="0"/>
              <a:t>小結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1E07F5-84AE-47D6-90F3-0D9919252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IJobParallelFor</a:t>
            </a:r>
            <a:endParaRPr lang="en-US" altLang="zh-TW" sz="2400" dirty="0"/>
          </a:p>
          <a:p>
            <a:r>
              <a:rPr lang="zh-TW" altLang="en-US" sz="2400" dirty="0"/>
              <a:t>好用是好用，但是為了移動方塊，就必須計算完資料，在移動很麻煩</a:t>
            </a:r>
            <a:endParaRPr lang="en-US" altLang="zh-TW" sz="2400" dirty="0"/>
          </a:p>
          <a:p>
            <a:r>
              <a:rPr lang="zh-TW" altLang="en-US" sz="2400" dirty="0"/>
              <a:t>好在</a:t>
            </a:r>
            <a:r>
              <a:rPr lang="en-US" altLang="zh-TW" sz="2400" dirty="0"/>
              <a:t>Job</a:t>
            </a:r>
            <a:r>
              <a:rPr lang="zh-TW" altLang="en-US" sz="2400" dirty="0"/>
              <a:t>有提供</a:t>
            </a:r>
            <a:r>
              <a:rPr lang="en-US" altLang="zh-TW" sz="2400" dirty="0"/>
              <a:t>Transform </a:t>
            </a:r>
            <a:r>
              <a:rPr lang="zh-TW" altLang="en-US" sz="2400" dirty="0"/>
              <a:t>實現物件位移</a:t>
            </a:r>
            <a:endParaRPr lang="en-US" altLang="zh-TW" sz="2400" dirty="0"/>
          </a:p>
          <a:p>
            <a:r>
              <a:rPr lang="zh-TW" altLang="en-US" sz="2400" dirty="0"/>
              <a:t>就叫</a:t>
            </a:r>
            <a:r>
              <a:rPr lang="en-US" altLang="zh-TW" sz="2400" dirty="0" err="1"/>
              <a:t>IJobParallelForTransform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6162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68A8BF-B959-4ADC-8749-369213BF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Job-</a:t>
            </a:r>
            <a:r>
              <a:rPr lang="zh-TW" altLang="en-US" dirty="0"/>
              <a:t>實作</a:t>
            </a:r>
            <a:r>
              <a:rPr lang="en-US" altLang="zh-TW" dirty="0"/>
              <a:t>2-</a:t>
            </a:r>
            <a:r>
              <a:rPr lang="zh-TW" altLang="en-US" dirty="0"/>
              <a:t>物件移動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EA99D5-A930-47E8-B475-FA087C926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IJobParallelForTransform</a:t>
            </a:r>
            <a:r>
              <a:rPr lang="zh-TW" altLang="en-US" dirty="0"/>
              <a:t>作法跟</a:t>
            </a:r>
            <a:endParaRPr lang="en-US" altLang="zh-TW" dirty="0"/>
          </a:p>
          <a:p>
            <a:r>
              <a:rPr lang="en-US" altLang="zh-TW" dirty="0" err="1"/>
              <a:t>IJobParallelFor</a:t>
            </a:r>
            <a:r>
              <a:rPr lang="zh-TW" altLang="en-US" dirty="0"/>
              <a:t>差不多</a:t>
            </a:r>
            <a:endParaRPr lang="en-US" altLang="zh-TW" dirty="0"/>
          </a:p>
          <a:p>
            <a:r>
              <a:rPr lang="zh-TW" altLang="en-US" dirty="0"/>
              <a:t>只差在可以輸入</a:t>
            </a:r>
            <a:r>
              <a:rPr lang="en-US" altLang="zh-TW" dirty="0"/>
              <a:t>Transform</a:t>
            </a:r>
            <a:r>
              <a:rPr lang="zh-TW" altLang="en-US" dirty="0"/>
              <a:t>組件</a:t>
            </a:r>
            <a:endParaRPr lang="en-US" altLang="zh-TW" dirty="0"/>
          </a:p>
          <a:p>
            <a:r>
              <a:rPr lang="zh-TW" altLang="en-US" dirty="0"/>
              <a:t>用來位移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17C2EAC-9870-4030-8DD1-5C57CAEA9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345" y="1664849"/>
            <a:ext cx="6616122" cy="238315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489CC74-354D-4BB9-A0FA-914ED0DA5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681" y="3879273"/>
            <a:ext cx="4578786" cy="29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39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36A02-14C4-44D2-942F-330F5179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Job-</a:t>
            </a:r>
            <a:r>
              <a:rPr lang="zh-TW" altLang="en-US" dirty="0"/>
              <a:t>實作</a:t>
            </a:r>
            <a:r>
              <a:rPr lang="en-US" altLang="zh-TW" dirty="0"/>
              <a:t>2-</a:t>
            </a:r>
            <a:r>
              <a:rPr lang="zh-TW" altLang="en-US" dirty="0"/>
              <a:t>物件移動</a:t>
            </a:r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B875B6-494E-4DFA-B7D7-ABA7852D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差別在這，</a:t>
            </a:r>
            <a:endParaRPr lang="en-US" altLang="zh-TW" dirty="0"/>
          </a:p>
          <a:p>
            <a:r>
              <a:rPr lang="zh-TW" altLang="en-US" dirty="0"/>
              <a:t>要宣告</a:t>
            </a:r>
            <a:r>
              <a:rPr lang="en-US" altLang="zh-TW" dirty="0"/>
              <a:t>Transform</a:t>
            </a:r>
            <a:r>
              <a:rPr lang="zh-TW" altLang="en-US" dirty="0"/>
              <a:t>陣列</a:t>
            </a:r>
            <a:endParaRPr lang="en-US" altLang="zh-TW" dirty="0"/>
          </a:p>
          <a:p>
            <a:r>
              <a:rPr lang="zh-TW" altLang="en-US" dirty="0"/>
              <a:t>來加入方塊的</a:t>
            </a:r>
            <a:r>
              <a:rPr lang="en-US" altLang="zh-TW" dirty="0"/>
              <a:t>Transform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328607-E479-4B55-852C-6F461DD98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285" y="1737360"/>
            <a:ext cx="7645862" cy="26916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DEFFB45-3CFD-4E2F-A43B-CE7F62AB9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284" y="4343400"/>
            <a:ext cx="7838381" cy="217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22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DA8CD-017B-4DB7-8EDF-70F45599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Job-</a:t>
            </a:r>
            <a:r>
              <a:rPr lang="zh-TW" altLang="en-US" dirty="0"/>
              <a:t>實作</a:t>
            </a:r>
            <a:r>
              <a:rPr lang="en-US" altLang="zh-TW" dirty="0"/>
              <a:t>2-</a:t>
            </a:r>
            <a:r>
              <a:rPr lang="zh-TW" altLang="en-US" dirty="0"/>
              <a:t>物件移動</a:t>
            </a:r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F12A37-315F-44AE-8D6F-F5A90D0B1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這邊就能把，位移的地方註解掉</a:t>
            </a:r>
            <a:endParaRPr lang="en-US" altLang="zh-TW" dirty="0"/>
          </a:p>
          <a:p>
            <a:r>
              <a:rPr lang="zh-TW" altLang="en-US" dirty="0"/>
              <a:t>記得陣列要釋放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930ACB-EE92-4AE0-AF81-5581D069F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90" y="2863273"/>
            <a:ext cx="8777565" cy="37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75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8E42D-FDC6-4C31-9B5C-8D8BFC02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Job-</a:t>
            </a:r>
            <a:r>
              <a:rPr lang="zh-TW" altLang="en-US" dirty="0"/>
              <a:t>實作</a:t>
            </a:r>
            <a:r>
              <a:rPr lang="en-US" altLang="zh-TW" dirty="0"/>
              <a:t>2-</a:t>
            </a:r>
            <a:r>
              <a:rPr lang="zh-TW" altLang="en-US" dirty="0"/>
              <a:t>物件移動</a:t>
            </a:r>
            <a:r>
              <a:rPr lang="en-US" altLang="zh-TW" dirty="0"/>
              <a:t>8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B253CED3-94A0-4710-AD07-D294DC205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8950" y="3951105"/>
            <a:ext cx="4852988" cy="274299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50DFEE7-FA5C-49A0-BD93-EC54398CD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17" y="2238375"/>
            <a:ext cx="5687283" cy="308422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73711C1-D537-4655-AF40-B1C619B1E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950" y="856988"/>
            <a:ext cx="4918925" cy="276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90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47E322-5840-4AF7-BE90-937CC22C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351A86-FF8D-4AA6-9C7D-145DC1E0F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/>
              <a:t> </a:t>
            </a:r>
            <a:r>
              <a:rPr lang="en-US" altLang="zh-TW" sz="2800" dirty="0" err="1"/>
              <a:t>IJobParallelForTransform</a:t>
            </a:r>
            <a:r>
              <a:rPr lang="zh-TW" altLang="en-US" sz="2800" dirty="0"/>
              <a:t> 其實跟</a:t>
            </a:r>
            <a:r>
              <a:rPr lang="en-US" altLang="zh-TW" sz="2800" dirty="0" err="1"/>
              <a:t>IJobParallelFor</a:t>
            </a:r>
            <a:r>
              <a:rPr lang="zh-TW" altLang="en-US" sz="2800" dirty="0"/>
              <a:t>差不多</a:t>
            </a: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/>
              <a:t>只是</a:t>
            </a:r>
            <a:r>
              <a:rPr lang="en-US" altLang="zh-TW" sz="2800" dirty="0" err="1"/>
              <a:t>IJobParallelForTransform</a:t>
            </a:r>
            <a:r>
              <a:rPr lang="zh-TW" altLang="en-US" sz="2800" dirty="0"/>
              <a:t>多了</a:t>
            </a:r>
            <a:r>
              <a:rPr lang="en-US" altLang="zh-TW" sz="2800" dirty="0"/>
              <a:t>Transform</a:t>
            </a:r>
            <a:r>
              <a:rPr lang="zh-TW" altLang="en-US" sz="2800" dirty="0"/>
              <a:t>組件，設計上會比較直覺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21496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3988B-AABE-4ECA-8151-CC6632DF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800" dirty="0">
                <a:solidFill>
                  <a:srgbClr val="FF0000"/>
                </a:solidFill>
              </a:rPr>
              <a:t>Job</a:t>
            </a:r>
            <a:r>
              <a:rPr lang="zh-TW" altLang="en-US" sz="8800" dirty="0">
                <a:solidFill>
                  <a:srgbClr val="FF0000"/>
                </a:solidFill>
              </a:rPr>
              <a:t>誤區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F31959-E65A-4FD5-8382-074475B18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Job</a:t>
            </a:r>
            <a:r>
              <a:rPr lang="zh-TW" altLang="en-US" dirty="0"/>
              <a:t>並非說，用了就一定效能會更好，這是</a:t>
            </a:r>
            <a:r>
              <a:rPr lang="zh-TW" altLang="en-US" sz="3600" dirty="0">
                <a:solidFill>
                  <a:srgbClr val="FF0000"/>
                </a:solidFill>
              </a:rPr>
              <a:t>錯誤的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Job</a:t>
            </a:r>
            <a:r>
              <a:rPr lang="zh-TW" altLang="en-US" dirty="0"/>
              <a:t>是</a:t>
            </a:r>
            <a:r>
              <a:rPr lang="zh-TW" altLang="en-US" sz="3200" dirty="0">
                <a:solidFill>
                  <a:srgbClr val="FF0000"/>
                </a:solidFill>
              </a:rPr>
              <a:t>設定多工系統</a:t>
            </a:r>
            <a:r>
              <a:rPr lang="zh-TW" altLang="en-US" dirty="0"/>
              <a:t>，若是使用複雜度不高的演算法，</a:t>
            </a:r>
            <a:r>
              <a:rPr lang="en-US" altLang="zh-TW" dirty="0"/>
              <a:t>Job</a:t>
            </a:r>
            <a:r>
              <a:rPr lang="zh-TW" altLang="en-US" dirty="0"/>
              <a:t>反而會拖累效能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就像你找</a:t>
            </a:r>
            <a:r>
              <a:rPr lang="en-US" altLang="zh-TW" dirty="0"/>
              <a:t>4</a:t>
            </a:r>
            <a:r>
              <a:rPr lang="zh-TW" altLang="en-US" dirty="0"/>
              <a:t>個人</a:t>
            </a:r>
            <a:r>
              <a:rPr lang="en-US" altLang="zh-TW" dirty="0"/>
              <a:t>(4</a:t>
            </a:r>
            <a:r>
              <a:rPr lang="zh-TW" altLang="en-US" dirty="0"/>
              <a:t>核心</a:t>
            </a:r>
            <a:r>
              <a:rPr lang="en-US" altLang="zh-TW" dirty="0"/>
              <a:t>)</a:t>
            </a:r>
            <a:r>
              <a:rPr lang="zh-TW" altLang="en-US" dirty="0"/>
              <a:t>，教他們</a:t>
            </a:r>
            <a:r>
              <a:rPr lang="en-US" altLang="zh-TW" dirty="0"/>
              <a:t>1+1+…..</a:t>
            </a:r>
            <a:r>
              <a:rPr lang="zh-TW" altLang="en-US" dirty="0"/>
              <a:t>到</a:t>
            </a:r>
            <a:r>
              <a:rPr lang="en-US" altLang="zh-TW" dirty="0"/>
              <a:t>1000</a:t>
            </a:r>
          </a:p>
          <a:p>
            <a:r>
              <a:rPr lang="zh-TW" altLang="en-US" dirty="0"/>
              <a:t>跟</a:t>
            </a:r>
            <a:r>
              <a:rPr lang="en-US" altLang="zh-TW" dirty="0"/>
              <a:t>4</a:t>
            </a:r>
            <a:r>
              <a:rPr lang="zh-TW" altLang="en-US" dirty="0"/>
              <a:t>個人中</a:t>
            </a:r>
            <a:r>
              <a:rPr lang="en-US" altLang="zh-TW" dirty="0"/>
              <a:t>1</a:t>
            </a:r>
            <a:r>
              <a:rPr lang="zh-TW" altLang="en-US" dirty="0"/>
              <a:t>個人</a:t>
            </a:r>
            <a:r>
              <a:rPr lang="en-US" altLang="zh-TW" dirty="0"/>
              <a:t>(4</a:t>
            </a:r>
            <a:r>
              <a:rPr lang="zh-TW" altLang="en-US" dirty="0"/>
              <a:t>核心但只有一顆在計算</a:t>
            </a:r>
            <a:r>
              <a:rPr lang="en-US" altLang="zh-TW" dirty="0"/>
              <a:t>)</a:t>
            </a:r>
            <a:r>
              <a:rPr lang="zh-TW" altLang="en-US" dirty="0"/>
              <a:t>，自己數</a:t>
            </a:r>
            <a:endParaRPr lang="en-US" altLang="zh-TW" dirty="0"/>
          </a:p>
          <a:p>
            <a:r>
              <a:rPr lang="zh-TW" altLang="en-US" dirty="0"/>
              <a:t>實際上</a:t>
            </a:r>
            <a:r>
              <a:rPr lang="en-US" altLang="zh-TW" dirty="0"/>
              <a:t>1</a:t>
            </a:r>
            <a:r>
              <a:rPr lang="zh-TW" altLang="en-US" dirty="0"/>
              <a:t>個人算得比</a:t>
            </a:r>
            <a:r>
              <a:rPr lang="en-US" altLang="zh-TW" dirty="0"/>
              <a:t>4</a:t>
            </a:r>
            <a:r>
              <a:rPr lang="zh-TW" altLang="en-US" dirty="0"/>
              <a:t>個人快，因為</a:t>
            </a:r>
            <a:r>
              <a:rPr lang="en-US" altLang="zh-TW" dirty="0"/>
              <a:t>4</a:t>
            </a:r>
            <a:r>
              <a:rPr lang="zh-TW" altLang="en-US" dirty="0"/>
              <a:t>個人需要協調各自情況</a:t>
            </a:r>
            <a:endParaRPr lang="en-US" altLang="zh-TW" dirty="0"/>
          </a:p>
          <a:p>
            <a:r>
              <a:rPr lang="zh-TW" altLang="en-US" dirty="0"/>
              <a:t>目前測出 </a:t>
            </a:r>
            <a:r>
              <a:rPr lang="en-US" altLang="zh-TW" dirty="0"/>
              <a:t>O(n) Update </a:t>
            </a:r>
            <a:r>
              <a:rPr lang="zh-TW" altLang="en-US" dirty="0"/>
              <a:t>快</a:t>
            </a:r>
            <a:r>
              <a:rPr lang="en-US" altLang="zh-TW" dirty="0"/>
              <a:t>&gt;Job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                   </a:t>
            </a:r>
            <a:r>
              <a:rPr lang="en-US" altLang="zh-TW" dirty="0"/>
              <a:t>O(n^2</a:t>
            </a:r>
            <a:r>
              <a:rPr lang="zh-TW" altLang="en-US" dirty="0"/>
              <a:t>以上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Job </a:t>
            </a:r>
            <a:r>
              <a:rPr lang="zh-TW" altLang="en-US" dirty="0"/>
              <a:t>快 </a:t>
            </a:r>
            <a:r>
              <a:rPr lang="en-US" altLang="zh-TW" dirty="0"/>
              <a:t>&gt;Update</a:t>
            </a:r>
          </a:p>
        </p:txBody>
      </p:sp>
    </p:spTree>
    <p:extLst>
      <p:ext uri="{BB962C8B-B14F-4D97-AF65-F5344CB8AC3E}">
        <p14:creationId xmlns:p14="http://schemas.microsoft.com/office/powerpoint/2010/main" val="25945484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019209-2ADD-42E6-B4F3-9CE59BC3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505A34-180C-4189-ACDC-10902AD8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Job</a:t>
            </a:r>
            <a:r>
              <a:rPr lang="zh-TW" altLang="en-US" sz="3200" dirty="0"/>
              <a:t>系統在多工處理下有非常好效能，</a:t>
            </a:r>
            <a:endParaRPr lang="en-US" altLang="zh-TW" sz="3200" dirty="0"/>
          </a:p>
          <a:p>
            <a:r>
              <a:rPr lang="en-US" altLang="zh-TW" sz="3200" dirty="0"/>
              <a:t>Unity</a:t>
            </a:r>
            <a:r>
              <a:rPr lang="zh-TW" altLang="en-US" sz="3200" dirty="0"/>
              <a:t>在這邊讓開發者與硬體設計隔離開來，</a:t>
            </a:r>
            <a:endParaRPr lang="en-US" altLang="zh-TW" sz="3200" dirty="0"/>
          </a:p>
          <a:p>
            <a:r>
              <a:rPr lang="zh-TW" altLang="en-US" sz="3200" dirty="0"/>
              <a:t>讓開發者輕鬆開發多核分工，</a:t>
            </a:r>
            <a:endParaRPr lang="en-US" altLang="zh-TW" sz="3200" dirty="0"/>
          </a:p>
          <a:p>
            <a:r>
              <a:rPr lang="zh-TW" altLang="en-US" sz="3200" dirty="0"/>
              <a:t>雖然現在還在預覽版本，但</a:t>
            </a:r>
            <a:r>
              <a:rPr lang="en-US" altLang="zh-TW" sz="3200" dirty="0" err="1"/>
              <a:t>ECS+Job</a:t>
            </a:r>
            <a:r>
              <a:rPr lang="zh-TW" altLang="en-US" sz="3200" dirty="0"/>
              <a:t>會是非常好的一條路</a:t>
            </a:r>
          </a:p>
        </p:txBody>
      </p:sp>
    </p:spTree>
    <p:extLst>
      <p:ext uri="{BB962C8B-B14F-4D97-AF65-F5344CB8AC3E}">
        <p14:creationId xmlns:p14="http://schemas.microsoft.com/office/powerpoint/2010/main" val="4153893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3B5C5-6982-4D92-B009-2954E67F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A16092-A1F9-4462-ADAA-C6A339D0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Job</a:t>
            </a:r>
            <a:r>
              <a:rPr lang="zh-TW" altLang="en-US" sz="3200" dirty="0"/>
              <a:t> </a:t>
            </a:r>
            <a:r>
              <a:rPr lang="en-US" altLang="zh-TW" sz="3200" dirty="0"/>
              <a:t>System</a:t>
            </a:r>
          </a:p>
          <a:p>
            <a:r>
              <a:rPr lang="en-US" altLang="zh-TW" sz="3200" dirty="0">
                <a:hlinkClick r:id="rId2"/>
              </a:rPr>
              <a:t>https://www.youtube.com/watch?v=C56bbgtPr_w</a:t>
            </a:r>
            <a:endParaRPr lang="en-US" altLang="zh-TW" sz="3200" dirty="0"/>
          </a:p>
          <a:p>
            <a:endParaRPr lang="en-US" altLang="zh-TW" sz="3200" dirty="0">
              <a:solidFill>
                <a:schemeClr val="tx1"/>
              </a:solidFill>
            </a:endParaRPr>
          </a:p>
          <a:p>
            <a:r>
              <a:rPr lang="zh-TW" altLang="en-US" sz="3200" dirty="0"/>
              <a:t>這是上面網址</a:t>
            </a:r>
            <a:r>
              <a:rPr lang="en-US" altLang="zh-TW" sz="3200" dirty="0"/>
              <a:t>Youtuber</a:t>
            </a:r>
            <a:r>
              <a:rPr lang="zh-TW" altLang="en-US" sz="3200" dirty="0"/>
              <a:t>的部落格能下載</a:t>
            </a:r>
            <a:r>
              <a:rPr lang="en-US" altLang="zh-TW" sz="3200" dirty="0"/>
              <a:t>Unity</a:t>
            </a:r>
            <a:r>
              <a:rPr lang="zh-TW" altLang="en-US" sz="3200" dirty="0"/>
              <a:t>專案</a:t>
            </a:r>
          </a:p>
          <a:p>
            <a:r>
              <a:rPr lang="en-US" altLang="zh-TW" sz="3200" dirty="0">
                <a:hlinkClick r:id="rId3"/>
              </a:rPr>
              <a:t>https://unitycodemonkey.com/video.php?v=C56bbgtPr_w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1705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504611-F79F-433A-BE9C-C77A6E3A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</a:t>
            </a:r>
            <a:r>
              <a:rPr lang="zh-TW" altLang="en-US" dirty="0"/>
              <a:t> 圖解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49CBF4-F777-4929-A4CE-852F30119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zh-TW" dirty="0"/>
              <a:t>Job</a:t>
            </a:r>
            <a:r>
              <a:rPr lang="zh-TW" altLang="en-US" dirty="0"/>
              <a:t>就是利用</a:t>
            </a:r>
            <a:r>
              <a:rPr lang="en-US" altLang="zh-TW" dirty="0"/>
              <a:t>CPU</a:t>
            </a:r>
            <a:r>
              <a:rPr lang="zh-TW" altLang="en-US" dirty="0"/>
              <a:t>多核來負責運算</a:t>
            </a:r>
            <a:endParaRPr lang="en-US" altLang="zh-TW" dirty="0"/>
          </a:p>
          <a:p>
            <a:r>
              <a:rPr lang="zh-TW" altLang="en-US" dirty="0"/>
              <a:t>就像右圖，</a:t>
            </a:r>
            <a:r>
              <a:rPr lang="en-US" altLang="zh-TW" dirty="0"/>
              <a:t>4</a:t>
            </a:r>
            <a:r>
              <a:rPr lang="zh-TW" altLang="en-US" dirty="0"/>
              <a:t>核能理解成</a:t>
            </a:r>
            <a:r>
              <a:rPr lang="en-US" altLang="zh-TW" dirty="0"/>
              <a:t>4</a:t>
            </a:r>
            <a:r>
              <a:rPr lang="zh-TW" altLang="en-US" dirty="0"/>
              <a:t>個人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3DBCCDE8-22BB-463D-AEE2-322F8924C7BE}"/>
              </a:ext>
            </a:extLst>
          </p:cNvPr>
          <p:cNvSpPr/>
          <p:nvPr/>
        </p:nvSpPr>
        <p:spPr>
          <a:xfrm>
            <a:off x="5181600" y="2346037"/>
            <a:ext cx="849745" cy="84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91462D-F25C-41A8-921E-1722DE520E5F}"/>
              </a:ext>
            </a:extLst>
          </p:cNvPr>
          <p:cNvSpPr/>
          <p:nvPr/>
        </p:nvSpPr>
        <p:spPr>
          <a:xfrm>
            <a:off x="5430982" y="3195782"/>
            <a:ext cx="314036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98537B9-5A9B-4100-878A-A72B27DD6462}"/>
              </a:ext>
            </a:extLst>
          </p:cNvPr>
          <p:cNvCxnSpPr>
            <a:cxnSpLocks/>
          </p:cNvCxnSpPr>
          <p:nvPr/>
        </p:nvCxnSpPr>
        <p:spPr>
          <a:xfrm flipH="1">
            <a:off x="4747491" y="3385129"/>
            <a:ext cx="600363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1EC0C5C-0992-45EB-B946-7D2A14D6B5A0}"/>
              </a:ext>
            </a:extLst>
          </p:cNvPr>
          <p:cNvCxnSpPr>
            <a:cxnSpLocks/>
          </p:cNvCxnSpPr>
          <p:nvPr/>
        </p:nvCxnSpPr>
        <p:spPr>
          <a:xfrm>
            <a:off x="5892800" y="3385129"/>
            <a:ext cx="449501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2CDB14C-3DD1-4739-8AEB-8A50B345E953}"/>
              </a:ext>
            </a:extLst>
          </p:cNvPr>
          <p:cNvCxnSpPr>
            <a:cxnSpLocks/>
          </p:cNvCxnSpPr>
          <p:nvPr/>
        </p:nvCxnSpPr>
        <p:spPr>
          <a:xfrm flipH="1">
            <a:off x="5181600" y="4535055"/>
            <a:ext cx="310956" cy="83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EEC468C-DBA4-429F-B86A-E3730820B90D}"/>
              </a:ext>
            </a:extLst>
          </p:cNvPr>
          <p:cNvCxnSpPr>
            <a:cxnSpLocks/>
          </p:cNvCxnSpPr>
          <p:nvPr/>
        </p:nvCxnSpPr>
        <p:spPr>
          <a:xfrm>
            <a:off x="5745018" y="4535055"/>
            <a:ext cx="350982" cy="84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86EEE844-95AC-47C2-86CF-CCB5026FC08A}"/>
              </a:ext>
            </a:extLst>
          </p:cNvPr>
          <p:cNvSpPr/>
          <p:nvPr/>
        </p:nvSpPr>
        <p:spPr>
          <a:xfrm>
            <a:off x="3562154" y="3722255"/>
            <a:ext cx="1102209" cy="692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810F2B6-8412-42AC-B99F-7E8ACC20AFB8}"/>
              </a:ext>
            </a:extLst>
          </p:cNvPr>
          <p:cNvSpPr/>
          <p:nvPr/>
        </p:nvSpPr>
        <p:spPr>
          <a:xfrm>
            <a:off x="2490736" y="3722255"/>
            <a:ext cx="988290" cy="812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人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C6CA8118-B61C-4246-BFB4-2ADD5CCE3AE1}"/>
              </a:ext>
            </a:extLst>
          </p:cNvPr>
          <p:cNvSpPr/>
          <p:nvPr/>
        </p:nvSpPr>
        <p:spPr>
          <a:xfrm>
            <a:off x="6930356" y="2346037"/>
            <a:ext cx="849745" cy="84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CDBCC2-BB33-467F-8B2A-7A13671C188C}"/>
              </a:ext>
            </a:extLst>
          </p:cNvPr>
          <p:cNvSpPr/>
          <p:nvPr/>
        </p:nvSpPr>
        <p:spPr>
          <a:xfrm>
            <a:off x="7179738" y="3195782"/>
            <a:ext cx="314036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4092B70-075E-4A15-B2A6-DE78516494E3}"/>
              </a:ext>
            </a:extLst>
          </p:cNvPr>
          <p:cNvCxnSpPr>
            <a:cxnSpLocks/>
          </p:cNvCxnSpPr>
          <p:nvPr/>
        </p:nvCxnSpPr>
        <p:spPr>
          <a:xfrm flipH="1">
            <a:off x="6496247" y="3385129"/>
            <a:ext cx="600363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8391DEB4-BDC3-43FE-AF83-DC1DB57F856B}"/>
              </a:ext>
            </a:extLst>
          </p:cNvPr>
          <p:cNvCxnSpPr>
            <a:cxnSpLocks/>
          </p:cNvCxnSpPr>
          <p:nvPr/>
        </p:nvCxnSpPr>
        <p:spPr>
          <a:xfrm>
            <a:off x="7641556" y="3385129"/>
            <a:ext cx="449501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E124066-C7F5-4A5B-A637-01EB16C5EE93}"/>
              </a:ext>
            </a:extLst>
          </p:cNvPr>
          <p:cNvCxnSpPr>
            <a:cxnSpLocks/>
          </p:cNvCxnSpPr>
          <p:nvPr/>
        </p:nvCxnSpPr>
        <p:spPr>
          <a:xfrm flipH="1">
            <a:off x="6930356" y="4535055"/>
            <a:ext cx="310956" cy="83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6876D39-9E96-491E-9C0A-9F47A2525CAC}"/>
              </a:ext>
            </a:extLst>
          </p:cNvPr>
          <p:cNvCxnSpPr>
            <a:cxnSpLocks/>
          </p:cNvCxnSpPr>
          <p:nvPr/>
        </p:nvCxnSpPr>
        <p:spPr>
          <a:xfrm>
            <a:off x="7493774" y="4535055"/>
            <a:ext cx="350982" cy="84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5BA5852D-0BC9-41EB-B596-AC43BEF2C776}"/>
              </a:ext>
            </a:extLst>
          </p:cNvPr>
          <p:cNvSpPr/>
          <p:nvPr/>
        </p:nvSpPr>
        <p:spPr>
          <a:xfrm>
            <a:off x="8614457" y="2336801"/>
            <a:ext cx="849745" cy="84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89C5AE7-8931-417D-B1CD-DD893B7E5EEF}"/>
              </a:ext>
            </a:extLst>
          </p:cNvPr>
          <p:cNvSpPr/>
          <p:nvPr/>
        </p:nvSpPr>
        <p:spPr>
          <a:xfrm>
            <a:off x="8863839" y="3186546"/>
            <a:ext cx="314036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AFF1F8B8-D210-4FB0-BEFA-C447CAE4E87C}"/>
              </a:ext>
            </a:extLst>
          </p:cNvPr>
          <p:cNvCxnSpPr>
            <a:cxnSpLocks/>
          </p:cNvCxnSpPr>
          <p:nvPr/>
        </p:nvCxnSpPr>
        <p:spPr>
          <a:xfrm flipH="1">
            <a:off x="8180348" y="3375893"/>
            <a:ext cx="600363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1ED99B62-17C6-4D2E-948D-9855A348FB99}"/>
              </a:ext>
            </a:extLst>
          </p:cNvPr>
          <p:cNvCxnSpPr>
            <a:cxnSpLocks/>
          </p:cNvCxnSpPr>
          <p:nvPr/>
        </p:nvCxnSpPr>
        <p:spPr>
          <a:xfrm>
            <a:off x="9325657" y="3375893"/>
            <a:ext cx="449501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9B666012-7424-42C3-9ED7-E2FFE4767F28}"/>
              </a:ext>
            </a:extLst>
          </p:cNvPr>
          <p:cNvCxnSpPr>
            <a:cxnSpLocks/>
          </p:cNvCxnSpPr>
          <p:nvPr/>
        </p:nvCxnSpPr>
        <p:spPr>
          <a:xfrm flipH="1">
            <a:off x="8614457" y="4525819"/>
            <a:ext cx="310956" cy="83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A0541E6-B7A5-402B-ACD0-AFB5EB9ABC4D}"/>
              </a:ext>
            </a:extLst>
          </p:cNvPr>
          <p:cNvCxnSpPr>
            <a:cxnSpLocks/>
          </p:cNvCxnSpPr>
          <p:nvPr/>
        </p:nvCxnSpPr>
        <p:spPr>
          <a:xfrm>
            <a:off x="9177875" y="4525819"/>
            <a:ext cx="350982" cy="84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>
            <a:extLst>
              <a:ext uri="{FF2B5EF4-FFF2-40B4-BE49-F238E27FC236}">
                <a16:creationId xmlns:a16="http://schemas.microsoft.com/office/drawing/2014/main" id="{D60605B7-DD3C-4BD0-8151-9CDAAC8ABA7F}"/>
              </a:ext>
            </a:extLst>
          </p:cNvPr>
          <p:cNvSpPr/>
          <p:nvPr/>
        </p:nvSpPr>
        <p:spPr>
          <a:xfrm>
            <a:off x="10241280" y="2346037"/>
            <a:ext cx="849745" cy="84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A70DA66-2C9E-4955-AB8A-F4B37CA3909E}"/>
              </a:ext>
            </a:extLst>
          </p:cNvPr>
          <p:cNvSpPr/>
          <p:nvPr/>
        </p:nvSpPr>
        <p:spPr>
          <a:xfrm>
            <a:off x="10490662" y="3195782"/>
            <a:ext cx="314036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22856D8D-8FF7-45FB-91E3-6E5065170FCF}"/>
              </a:ext>
            </a:extLst>
          </p:cNvPr>
          <p:cNvCxnSpPr>
            <a:cxnSpLocks/>
          </p:cNvCxnSpPr>
          <p:nvPr/>
        </p:nvCxnSpPr>
        <p:spPr>
          <a:xfrm flipH="1">
            <a:off x="9807171" y="3385129"/>
            <a:ext cx="600363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C2059FC9-0AAC-4A0E-82CD-19DBA97E5763}"/>
              </a:ext>
            </a:extLst>
          </p:cNvPr>
          <p:cNvCxnSpPr>
            <a:cxnSpLocks/>
          </p:cNvCxnSpPr>
          <p:nvPr/>
        </p:nvCxnSpPr>
        <p:spPr>
          <a:xfrm>
            <a:off x="10952480" y="3385129"/>
            <a:ext cx="449501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721B7B36-CBCC-460F-86E8-5B8D2068D843}"/>
              </a:ext>
            </a:extLst>
          </p:cNvPr>
          <p:cNvCxnSpPr>
            <a:cxnSpLocks/>
          </p:cNvCxnSpPr>
          <p:nvPr/>
        </p:nvCxnSpPr>
        <p:spPr>
          <a:xfrm flipH="1">
            <a:off x="10241280" y="4535055"/>
            <a:ext cx="310956" cy="83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DEBD1BA-F70E-4F8A-85BA-BEC2123BDA5A}"/>
              </a:ext>
            </a:extLst>
          </p:cNvPr>
          <p:cNvCxnSpPr>
            <a:cxnSpLocks/>
          </p:cNvCxnSpPr>
          <p:nvPr/>
        </p:nvCxnSpPr>
        <p:spPr>
          <a:xfrm>
            <a:off x="10804698" y="4535055"/>
            <a:ext cx="350982" cy="84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07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504611-F79F-433A-BE9C-C77A6E3A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</a:t>
            </a:r>
            <a:r>
              <a:rPr lang="zh-TW" altLang="en-US" dirty="0"/>
              <a:t> 圖解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49CBF4-F777-4929-A4CE-852F30119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Update</a:t>
            </a:r>
            <a:r>
              <a:rPr lang="zh-TW" altLang="en-US" dirty="0"/>
              <a:t>類似於</a:t>
            </a:r>
            <a:endParaRPr lang="en-US" altLang="zh-TW" dirty="0"/>
          </a:p>
          <a:p>
            <a:r>
              <a:rPr lang="en-US" altLang="zh-TW" dirty="0"/>
              <a:t>1</a:t>
            </a:r>
            <a:r>
              <a:rPr lang="zh-TW" altLang="en-US" dirty="0"/>
              <a:t>個人在做事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3DBCCDE8-22BB-463D-AEE2-322F8924C7BE}"/>
              </a:ext>
            </a:extLst>
          </p:cNvPr>
          <p:cNvSpPr/>
          <p:nvPr/>
        </p:nvSpPr>
        <p:spPr>
          <a:xfrm>
            <a:off x="5181600" y="2346037"/>
            <a:ext cx="849745" cy="84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91462D-F25C-41A8-921E-1722DE520E5F}"/>
              </a:ext>
            </a:extLst>
          </p:cNvPr>
          <p:cNvSpPr/>
          <p:nvPr/>
        </p:nvSpPr>
        <p:spPr>
          <a:xfrm>
            <a:off x="5430982" y="3195782"/>
            <a:ext cx="314036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98537B9-5A9B-4100-878A-A72B27DD6462}"/>
              </a:ext>
            </a:extLst>
          </p:cNvPr>
          <p:cNvCxnSpPr>
            <a:cxnSpLocks/>
          </p:cNvCxnSpPr>
          <p:nvPr/>
        </p:nvCxnSpPr>
        <p:spPr>
          <a:xfrm flipH="1">
            <a:off x="4747491" y="3385129"/>
            <a:ext cx="600363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1EC0C5C-0992-45EB-B946-7D2A14D6B5A0}"/>
              </a:ext>
            </a:extLst>
          </p:cNvPr>
          <p:cNvCxnSpPr>
            <a:cxnSpLocks/>
          </p:cNvCxnSpPr>
          <p:nvPr/>
        </p:nvCxnSpPr>
        <p:spPr>
          <a:xfrm>
            <a:off x="5892800" y="3385129"/>
            <a:ext cx="449501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2CDB14C-3DD1-4739-8AEB-8A50B345E953}"/>
              </a:ext>
            </a:extLst>
          </p:cNvPr>
          <p:cNvCxnSpPr>
            <a:cxnSpLocks/>
          </p:cNvCxnSpPr>
          <p:nvPr/>
        </p:nvCxnSpPr>
        <p:spPr>
          <a:xfrm flipH="1">
            <a:off x="5181600" y="4535055"/>
            <a:ext cx="310956" cy="83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EEC468C-DBA4-429F-B86A-E3730820B90D}"/>
              </a:ext>
            </a:extLst>
          </p:cNvPr>
          <p:cNvCxnSpPr>
            <a:cxnSpLocks/>
          </p:cNvCxnSpPr>
          <p:nvPr/>
        </p:nvCxnSpPr>
        <p:spPr>
          <a:xfrm>
            <a:off x="5745018" y="4535055"/>
            <a:ext cx="350982" cy="84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C6CA8118-B61C-4246-BFB4-2ADD5CCE3AE1}"/>
              </a:ext>
            </a:extLst>
          </p:cNvPr>
          <p:cNvSpPr/>
          <p:nvPr/>
        </p:nvSpPr>
        <p:spPr>
          <a:xfrm>
            <a:off x="6930356" y="2346037"/>
            <a:ext cx="849745" cy="84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CDBCC2-BB33-467F-8B2A-7A13671C188C}"/>
              </a:ext>
            </a:extLst>
          </p:cNvPr>
          <p:cNvSpPr/>
          <p:nvPr/>
        </p:nvSpPr>
        <p:spPr>
          <a:xfrm>
            <a:off x="7179738" y="3195782"/>
            <a:ext cx="314036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4092B70-075E-4A15-B2A6-DE78516494E3}"/>
              </a:ext>
            </a:extLst>
          </p:cNvPr>
          <p:cNvCxnSpPr>
            <a:cxnSpLocks/>
          </p:cNvCxnSpPr>
          <p:nvPr/>
        </p:nvCxnSpPr>
        <p:spPr>
          <a:xfrm flipH="1">
            <a:off x="6496247" y="3385129"/>
            <a:ext cx="600363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8391DEB4-BDC3-43FE-AF83-DC1DB57F856B}"/>
              </a:ext>
            </a:extLst>
          </p:cNvPr>
          <p:cNvCxnSpPr>
            <a:cxnSpLocks/>
          </p:cNvCxnSpPr>
          <p:nvPr/>
        </p:nvCxnSpPr>
        <p:spPr>
          <a:xfrm>
            <a:off x="7641556" y="3385129"/>
            <a:ext cx="449501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E124066-C7F5-4A5B-A637-01EB16C5EE93}"/>
              </a:ext>
            </a:extLst>
          </p:cNvPr>
          <p:cNvCxnSpPr>
            <a:cxnSpLocks/>
          </p:cNvCxnSpPr>
          <p:nvPr/>
        </p:nvCxnSpPr>
        <p:spPr>
          <a:xfrm flipH="1">
            <a:off x="6930356" y="4535055"/>
            <a:ext cx="310956" cy="83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6876D39-9E96-491E-9C0A-9F47A2525CAC}"/>
              </a:ext>
            </a:extLst>
          </p:cNvPr>
          <p:cNvCxnSpPr>
            <a:cxnSpLocks/>
          </p:cNvCxnSpPr>
          <p:nvPr/>
        </p:nvCxnSpPr>
        <p:spPr>
          <a:xfrm>
            <a:off x="7493774" y="4535055"/>
            <a:ext cx="350982" cy="84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5BA5852D-0BC9-41EB-B596-AC43BEF2C776}"/>
              </a:ext>
            </a:extLst>
          </p:cNvPr>
          <p:cNvSpPr/>
          <p:nvPr/>
        </p:nvSpPr>
        <p:spPr>
          <a:xfrm>
            <a:off x="8614457" y="2336801"/>
            <a:ext cx="849745" cy="84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89C5AE7-8931-417D-B1CD-DD893B7E5EEF}"/>
              </a:ext>
            </a:extLst>
          </p:cNvPr>
          <p:cNvSpPr/>
          <p:nvPr/>
        </p:nvSpPr>
        <p:spPr>
          <a:xfrm>
            <a:off x="8863839" y="3186546"/>
            <a:ext cx="314036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AFF1F8B8-D210-4FB0-BEFA-C447CAE4E87C}"/>
              </a:ext>
            </a:extLst>
          </p:cNvPr>
          <p:cNvCxnSpPr>
            <a:cxnSpLocks/>
          </p:cNvCxnSpPr>
          <p:nvPr/>
        </p:nvCxnSpPr>
        <p:spPr>
          <a:xfrm flipH="1">
            <a:off x="8180348" y="3375893"/>
            <a:ext cx="600363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1ED99B62-17C6-4D2E-948D-9855A348FB99}"/>
              </a:ext>
            </a:extLst>
          </p:cNvPr>
          <p:cNvCxnSpPr>
            <a:cxnSpLocks/>
          </p:cNvCxnSpPr>
          <p:nvPr/>
        </p:nvCxnSpPr>
        <p:spPr>
          <a:xfrm>
            <a:off x="9325657" y="3375893"/>
            <a:ext cx="449501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9B666012-7424-42C3-9ED7-E2FFE4767F28}"/>
              </a:ext>
            </a:extLst>
          </p:cNvPr>
          <p:cNvCxnSpPr>
            <a:cxnSpLocks/>
          </p:cNvCxnSpPr>
          <p:nvPr/>
        </p:nvCxnSpPr>
        <p:spPr>
          <a:xfrm flipH="1">
            <a:off x="8614457" y="4525819"/>
            <a:ext cx="310956" cy="83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A0541E6-B7A5-402B-ACD0-AFB5EB9ABC4D}"/>
              </a:ext>
            </a:extLst>
          </p:cNvPr>
          <p:cNvCxnSpPr>
            <a:cxnSpLocks/>
          </p:cNvCxnSpPr>
          <p:nvPr/>
        </p:nvCxnSpPr>
        <p:spPr>
          <a:xfrm>
            <a:off x="9177875" y="4525819"/>
            <a:ext cx="350982" cy="84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>
            <a:extLst>
              <a:ext uri="{FF2B5EF4-FFF2-40B4-BE49-F238E27FC236}">
                <a16:creationId xmlns:a16="http://schemas.microsoft.com/office/drawing/2014/main" id="{D60605B7-DD3C-4BD0-8151-9CDAAC8ABA7F}"/>
              </a:ext>
            </a:extLst>
          </p:cNvPr>
          <p:cNvSpPr/>
          <p:nvPr/>
        </p:nvSpPr>
        <p:spPr>
          <a:xfrm>
            <a:off x="10241280" y="2346037"/>
            <a:ext cx="849745" cy="84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A70DA66-2C9E-4955-AB8A-F4B37CA3909E}"/>
              </a:ext>
            </a:extLst>
          </p:cNvPr>
          <p:cNvSpPr/>
          <p:nvPr/>
        </p:nvSpPr>
        <p:spPr>
          <a:xfrm>
            <a:off x="10490662" y="3195782"/>
            <a:ext cx="314036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22856D8D-8FF7-45FB-91E3-6E5065170FCF}"/>
              </a:ext>
            </a:extLst>
          </p:cNvPr>
          <p:cNvCxnSpPr>
            <a:cxnSpLocks/>
          </p:cNvCxnSpPr>
          <p:nvPr/>
        </p:nvCxnSpPr>
        <p:spPr>
          <a:xfrm flipH="1">
            <a:off x="9807171" y="3385129"/>
            <a:ext cx="600363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C2059FC9-0AAC-4A0E-82CD-19DBA97E5763}"/>
              </a:ext>
            </a:extLst>
          </p:cNvPr>
          <p:cNvCxnSpPr>
            <a:cxnSpLocks/>
          </p:cNvCxnSpPr>
          <p:nvPr/>
        </p:nvCxnSpPr>
        <p:spPr>
          <a:xfrm>
            <a:off x="10952480" y="3385129"/>
            <a:ext cx="449501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721B7B36-CBCC-460F-86E8-5B8D2068D843}"/>
              </a:ext>
            </a:extLst>
          </p:cNvPr>
          <p:cNvCxnSpPr>
            <a:cxnSpLocks/>
          </p:cNvCxnSpPr>
          <p:nvPr/>
        </p:nvCxnSpPr>
        <p:spPr>
          <a:xfrm flipH="1">
            <a:off x="10241280" y="4535055"/>
            <a:ext cx="310956" cy="83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DEBD1BA-F70E-4F8A-85BA-BEC2123BDA5A}"/>
              </a:ext>
            </a:extLst>
          </p:cNvPr>
          <p:cNvCxnSpPr>
            <a:cxnSpLocks/>
          </p:cNvCxnSpPr>
          <p:nvPr/>
        </p:nvCxnSpPr>
        <p:spPr>
          <a:xfrm>
            <a:off x="10804698" y="4535055"/>
            <a:ext cx="350982" cy="84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2D8EFC74-3785-4170-946D-F1CB13DB430B}"/>
              </a:ext>
            </a:extLst>
          </p:cNvPr>
          <p:cNvSpPr/>
          <p:nvPr/>
        </p:nvSpPr>
        <p:spPr>
          <a:xfrm>
            <a:off x="4842933" y="866372"/>
            <a:ext cx="1299246" cy="1067725"/>
          </a:xfrm>
          <a:prstGeom prst="wedgeRoundRectCallout">
            <a:avLst>
              <a:gd name="adj1" fmla="val -4482"/>
              <a:gd name="adj2" fmla="val 76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YES</a:t>
            </a:r>
            <a:endParaRPr lang="zh-TW" altLang="en-US" dirty="0"/>
          </a:p>
        </p:txBody>
      </p:sp>
      <p:sp>
        <p:nvSpPr>
          <p:cNvPr id="31" name="語音泡泡: 圓角矩形 30">
            <a:extLst>
              <a:ext uri="{FF2B5EF4-FFF2-40B4-BE49-F238E27FC236}">
                <a16:creationId xmlns:a16="http://schemas.microsoft.com/office/drawing/2014/main" id="{D8EFC110-7CCA-462B-8913-DCBA496C403D}"/>
              </a:ext>
            </a:extLst>
          </p:cNvPr>
          <p:cNvSpPr/>
          <p:nvPr/>
        </p:nvSpPr>
        <p:spPr>
          <a:xfrm>
            <a:off x="6718533" y="853439"/>
            <a:ext cx="1299246" cy="1067725"/>
          </a:xfrm>
          <a:prstGeom prst="wedgeRoundRectCallout">
            <a:avLst>
              <a:gd name="adj1" fmla="val -4482"/>
              <a:gd name="adj2" fmla="val 76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</a:t>
            </a:r>
            <a:endParaRPr lang="zh-TW" altLang="en-US" dirty="0"/>
          </a:p>
        </p:txBody>
      </p:sp>
      <p:sp>
        <p:nvSpPr>
          <p:cNvPr id="32" name="語音泡泡: 圓角矩形 31">
            <a:extLst>
              <a:ext uri="{FF2B5EF4-FFF2-40B4-BE49-F238E27FC236}">
                <a16:creationId xmlns:a16="http://schemas.microsoft.com/office/drawing/2014/main" id="{F6A3BCD5-9F42-41EB-B975-C73BE9FCBB7E}"/>
              </a:ext>
            </a:extLst>
          </p:cNvPr>
          <p:cNvSpPr/>
          <p:nvPr/>
        </p:nvSpPr>
        <p:spPr>
          <a:xfrm>
            <a:off x="8389706" y="819879"/>
            <a:ext cx="1299246" cy="1067725"/>
          </a:xfrm>
          <a:prstGeom prst="wedgeRoundRectCallout">
            <a:avLst>
              <a:gd name="adj1" fmla="val -4482"/>
              <a:gd name="adj2" fmla="val 76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</a:t>
            </a:r>
            <a:endParaRPr lang="zh-TW" altLang="en-US" dirty="0"/>
          </a:p>
        </p:txBody>
      </p:sp>
      <p:sp>
        <p:nvSpPr>
          <p:cNvPr id="33" name="語音泡泡: 圓角矩形 32">
            <a:extLst>
              <a:ext uri="{FF2B5EF4-FFF2-40B4-BE49-F238E27FC236}">
                <a16:creationId xmlns:a16="http://schemas.microsoft.com/office/drawing/2014/main" id="{48B7FAA9-C7C3-4A2C-A4ED-265CC8180F75}"/>
              </a:ext>
            </a:extLst>
          </p:cNvPr>
          <p:cNvSpPr/>
          <p:nvPr/>
        </p:nvSpPr>
        <p:spPr>
          <a:xfrm>
            <a:off x="10155075" y="827268"/>
            <a:ext cx="1299246" cy="1067725"/>
          </a:xfrm>
          <a:prstGeom prst="wedgeRoundRectCallout">
            <a:avLst>
              <a:gd name="adj1" fmla="val -4482"/>
              <a:gd name="adj2" fmla="val 76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151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504611-F79F-433A-BE9C-C77A6E3A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</a:t>
            </a:r>
            <a:r>
              <a:rPr lang="zh-TW" altLang="en-US" dirty="0"/>
              <a:t> 圖解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49CBF4-F777-4929-A4CE-852F30119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Job</a:t>
            </a:r>
            <a:r>
              <a:rPr lang="zh-TW" altLang="en-US" dirty="0"/>
              <a:t>類似於</a:t>
            </a:r>
            <a:endParaRPr lang="en-US" altLang="zh-TW" dirty="0"/>
          </a:p>
          <a:p>
            <a:r>
              <a:rPr lang="en-US" altLang="zh-TW" dirty="0"/>
              <a:t>4</a:t>
            </a:r>
            <a:r>
              <a:rPr lang="zh-TW" altLang="en-US" dirty="0"/>
              <a:t>個人先協商，在做事</a:t>
            </a:r>
            <a:endParaRPr lang="en-US" altLang="zh-TW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3DBCCDE8-22BB-463D-AEE2-322F8924C7BE}"/>
              </a:ext>
            </a:extLst>
          </p:cNvPr>
          <p:cNvSpPr/>
          <p:nvPr/>
        </p:nvSpPr>
        <p:spPr>
          <a:xfrm>
            <a:off x="5181600" y="2346037"/>
            <a:ext cx="849745" cy="84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91462D-F25C-41A8-921E-1722DE520E5F}"/>
              </a:ext>
            </a:extLst>
          </p:cNvPr>
          <p:cNvSpPr/>
          <p:nvPr/>
        </p:nvSpPr>
        <p:spPr>
          <a:xfrm>
            <a:off x="5430982" y="3195782"/>
            <a:ext cx="314036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98537B9-5A9B-4100-878A-A72B27DD6462}"/>
              </a:ext>
            </a:extLst>
          </p:cNvPr>
          <p:cNvCxnSpPr>
            <a:cxnSpLocks/>
          </p:cNvCxnSpPr>
          <p:nvPr/>
        </p:nvCxnSpPr>
        <p:spPr>
          <a:xfrm flipH="1">
            <a:off x="4747491" y="3385129"/>
            <a:ext cx="600363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1EC0C5C-0992-45EB-B946-7D2A14D6B5A0}"/>
              </a:ext>
            </a:extLst>
          </p:cNvPr>
          <p:cNvCxnSpPr>
            <a:cxnSpLocks/>
          </p:cNvCxnSpPr>
          <p:nvPr/>
        </p:nvCxnSpPr>
        <p:spPr>
          <a:xfrm>
            <a:off x="5892800" y="3385129"/>
            <a:ext cx="449501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2CDB14C-3DD1-4739-8AEB-8A50B345E953}"/>
              </a:ext>
            </a:extLst>
          </p:cNvPr>
          <p:cNvCxnSpPr>
            <a:cxnSpLocks/>
          </p:cNvCxnSpPr>
          <p:nvPr/>
        </p:nvCxnSpPr>
        <p:spPr>
          <a:xfrm flipH="1">
            <a:off x="5181600" y="4535055"/>
            <a:ext cx="310956" cy="83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EEC468C-DBA4-429F-B86A-E3730820B90D}"/>
              </a:ext>
            </a:extLst>
          </p:cNvPr>
          <p:cNvCxnSpPr>
            <a:cxnSpLocks/>
          </p:cNvCxnSpPr>
          <p:nvPr/>
        </p:nvCxnSpPr>
        <p:spPr>
          <a:xfrm>
            <a:off x="5745018" y="4535055"/>
            <a:ext cx="350982" cy="84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C6CA8118-B61C-4246-BFB4-2ADD5CCE3AE1}"/>
              </a:ext>
            </a:extLst>
          </p:cNvPr>
          <p:cNvSpPr/>
          <p:nvPr/>
        </p:nvSpPr>
        <p:spPr>
          <a:xfrm>
            <a:off x="6930356" y="2346037"/>
            <a:ext cx="849745" cy="84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CDBCC2-BB33-467F-8B2A-7A13671C188C}"/>
              </a:ext>
            </a:extLst>
          </p:cNvPr>
          <p:cNvSpPr/>
          <p:nvPr/>
        </p:nvSpPr>
        <p:spPr>
          <a:xfrm>
            <a:off x="7179738" y="3195782"/>
            <a:ext cx="314036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4092B70-075E-4A15-B2A6-DE78516494E3}"/>
              </a:ext>
            </a:extLst>
          </p:cNvPr>
          <p:cNvCxnSpPr>
            <a:cxnSpLocks/>
          </p:cNvCxnSpPr>
          <p:nvPr/>
        </p:nvCxnSpPr>
        <p:spPr>
          <a:xfrm flipH="1">
            <a:off x="6496247" y="3385129"/>
            <a:ext cx="600363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8391DEB4-BDC3-43FE-AF83-DC1DB57F856B}"/>
              </a:ext>
            </a:extLst>
          </p:cNvPr>
          <p:cNvCxnSpPr>
            <a:cxnSpLocks/>
          </p:cNvCxnSpPr>
          <p:nvPr/>
        </p:nvCxnSpPr>
        <p:spPr>
          <a:xfrm>
            <a:off x="7641556" y="3385129"/>
            <a:ext cx="449501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E124066-C7F5-4A5B-A637-01EB16C5EE93}"/>
              </a:ext>
            </a:extLst>
          </p:cNvPr>
          <p:cNvCxnSpPr>
            <a:cxnSpLocks/>
          </p:cNvCxnSpPr>
          <p:nvPr/>
        </p:nvCxnSpPr>
        <p:spPr>
          <a:xfrm flipH="1">
            <a:off x="6930356" y="4535055"/>
            <a:ext cx="310956" cy="83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6876D39-9E96-491E-9C0A-9F47A2525CAC}"/>
              </a:ext>
            </a:extLst>
          </p:cNvPr>
          <p:cNvCxnSpPr>
            <a:cxnSpLocks/>
          </p:cNvCxnSpPr>
          <p:nvPr/>
        </p:nvCxnSpPr>
        <p:spPr>
          <a:xfrm>
            <a:off x="7493774" y="4535055"/>
            <a:ext cx="350982" cy="84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5BA5852D-0BC9-41EB-B596-AC43BEF2C776}"/>
              </a:ext>
            </a:extLst>
          </p:cNvPr>
          <p:cNvSpPr/>
          <p:nvPr/>
        </p:nvSpPr>
        <p:spPr>
          <a:xfrm>
            <a:off x="8614457" y="2336801"/>
            <a:ext cx="849745" cy="84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89C5AE7-8931-417D-B1CD-DD893B7E5EEF}"/>
              </a:ext>
            </a:extLst>
          </p:cNvPr>
          <p:cNvSpPr/>
          <p:nvPr/>
        </p:nvSpPr>
        <p:spPr>
          <a:xfrm>
            <a:off x="8863839" y="3186546"/>
            <a:ext cx="314036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AFF1F8B8-D210-4FB0-BEFA-C447CAE4E87C}"/>
              </a:ext>
            </a:extLst>
          </p:cNvPr>
          <p:cNvCxnSpPr>
            <a:cxnSpLocks/>
          </p:cNvCxnSpPr>
          <p:nvPr/>
        </p:nvCxnSpPr>
        <p:spPr>
          <a:xfrm flipH="1">
            <a:off x="8180348" y="3375893"/>
            <a:ext cx="600363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1ED99B62-17C6-4D2E-948D-9855A348FB99}"/>
              </a:ext>
            </a:extLst>
          </p:cNvPr>
          <p:cNvCxnSpPr>
            <a:cxnSpLocks/>
          </p:cNvCxnSpPr>
          <p:nvPr/>
        </p:nvCxnSpPr>
        <p:spPr>
          <a:xfrm>
            <a:off x="9325657" y="3375893"/>
            <a:ext cx="449501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9B666012-7424-42C3-9ED7-E2FFE4767F28}"/>
              </a:ext>
            </a:extLst>
          </p:cNvPr>
          <p:cNvCxnSpPr>
            <a:cxnSpLocks/>
          </p:cNvCxnSpPr>
          <p:nvPr/>
        </p:nvCxnSpPr>
        <p:spPr>
          <a:xfrm flipH="1">
            <a:off x="8614457" y="4525819"/>
            <a:ext cx="310956" cy="83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A0541E6-B7A5-402B-ACD0-AFB5EB9ABC4D}"/>
              </a:ext>
            </a:extLst>
          </p:cNvPr>
          <p:cNvCxnSpPr>
            <a:cxnSpLocks/>
          </p:cNvCxnSpPr>
          <p:nvPr/>
        </p:nvCxnSpPr>
        <p:spPr>
          <a:xfrm>
            <a:off x="9177875" y="4525819"/>
            <a:ext cx="350982" cy="84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>
            <a:extLst>
              <a:ext uri="{FF2B5EF4-FFF2-40B4-BE49-F238E27FC236}">
                <a16:creationId xmlns:a16="http://schemas.microsoft.com/office/drawing/2014/main" id="{D60605B7-DD3C-4BD0-8151-9CDAAC8ABA7F}"/>
              </a:ext>
            </a:extLst>
          </p:cNvPr>
          <p:cNvSpPr/>
          <p:nvPr/>
        </p:nvSpPr>
        <p:spPr>
          <a:xfrm>
            <a:off x="10241280" y="2346037"/>
            <a:ext cx="849745" cy="84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A70DA66-2C9E-4955-AB8A-F4B37CA3909E}"/>
              </a:ext>
            </a:extLst>
          </p:cNvPr>
          <p:cNvSpPr/>
          <p:nvPr/>
        </p:nvSpPr>
        <p:spPr>
          <a:xfrm>
            <a:off x="10490662" y="3195782"/>
            <a:ext cx="314036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22856D8D-8FF7-45FB-91E3-6E5065170FCF}"/>
              </a:ext>
            </a:extLst>
          </p:cNvPr>
          <p:cNvCxnSpPr>
            <a:cxnSpLocks/>
          </p:cNvCxnSpPr>
          <p:nvPr/>
        </p:nvCxnSpPr>
        <p:spPr>
          <a:xfrm flipH="1">
            <a:off x="9807171" y="3385129"/>
            <a:ext cx="600363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C2059FC9-0AAC-4A0E-82CD-19DBA97E5763}"/>
              </a:ext>
            </a:extLst>
          </p:cNvPr>
          <p:cNvCxnSpPr>
            <a:cxnSpLocks/>
          </p:cNvCxnSpPr>
          <p:nvPr/>
        </p:nvCxnSpPr>
        <p:spPr>
          <a:xfrm>
            <a:off x="10952480" y="3385129"/>
            <a:ext cx="449501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721B7B36-CBCC-460F-86E8-5B8D2068D843}"/>
              </a:ext>
            </a:extLst>
          </p:cNvPr>
          <p:cNvCxnSpPr>
            <a:cxnSpLocks/>
          </p:cNvCxnSpPr>
          <p:nvPr/>
        </p:nvCxnSpPr>
        <p:spPr>
          <a:xfrm flipH="1">
            <a:off x="10241280" y="4535055"/>
            <a:ext cx="310956" cy="83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DEBD1BA-F70E-4F8A-85BA-BEC2123BDA5A}"/>
              </a:ext>
            </a:extLst>
          </p:cNvPr>
          <p:cNvCxnSpPr>
            <a:cxnSpLocks/>
          </p:cNvCxnSpPr>
          <p:nvPr/>
        </p:nvCxnSpPr>
        <p:spPr>
          <a:xfrm>
            <a:off x="10804698" y="4535055"/>
            <a:ext cx="350982" cy="84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2D8EFC74-3785-4170-946D-F1CB13DB430B}"/>
              </a:ext>
            </a:extLst>
          </p:cNvPr>
          <p:cNvSpPr/>
          <p:nvPr/>
        </p:nvSpPr>
        <p:spPr>
          <a:xfrm>
            <a:off x="4842933" y="866372"/>
            <a:ext cx="1299246" cy="1067725"/>
          </a:xfrm>
          <a:prstGeom prst="wedgeRoundRectCallout">
            <a:avLst>
              <a:gd name="adj1" fmla="val -4482"/>
              <a:gd name="adj2" fmla="val 76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我</a:t>
            </a:r>
            <a:endParaRPr lang="en-US" altLang="zh-TW" dirty="0"/>
          </a:p>
          <a:p>
            <a:pPr algn="ctr"/>
            <a:r>
              <a:rPr lang="en-US" altLang="zh-TW" dirty="0"/>
              <a:t>1~10</a:t>
            </a:r>
          </a:p>
          <a:p>
            <a:pPr algn="ctr"/>
            <a:r>
              <a:rPr lang="zh-TW" altLang="en-US" dirty="0"/>
              <a:t>你們是</a:t>
            </a:r>
            <a:r>
              <a:rPr lang="en-US" altLang="zh-TW" dirty="0"/>
              <a:t>11~30</a:t>
            </a:r>
            <a:endParaRPr lang="zh-TW" altLang="en-US" dirty="0"/>
          </a:p>
        </p:txBody>
      </p:sp>
      <p:sp>
        <p:nvSpPr>
          <p:cNvPr id="46" name="語音泡泡: 圓角矩形 45">
            <a:extLst>
              <a:ext uri="{FF2B5EF4-FFF2-40B4-BE49-F238E27FC236}">
                <a16:creationId xmlns:a16="http://schemas.microsoft.com/office/drawing/2014/main" id="{D21B60E5-4954-4C07-9976-8F212C20A50A}"/>
              </a:ext>
            </a:extLst>
          </p:cNvPr>
          <p:cNvSpPr/>
          <p:nvPr/>
        </p:nvSpPr>
        <p:spPr>
          <a:xfrm>
            <a:off x="6650802" y="842049"/>
            <a:ext cx="1299246" cy="1067725"/>
          </a:xfrm>
          <a:prstGeom prst="wedgeRoundRectCallout">
            <a:avLst>
              <a:gd name="adj1" fmla="val -4482"/>
              <a:gd name="adj2" fmla="val 76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我</a:t>
            </a:r>
            <a:endParaRPr lang="en-US" altLang="zh-TW" dirty="0"/>
          </a:p>
          <a:p>
            <a:pPr algn="ctr"/>
            <a:r>
              <a:rPr lang="en-US" altLang="zh-TW" dirty="0"/>
              <a:t>11~20</a:t>
            </a:r>
          </a:p>
          <a:p>
            <a:pPr algn="ctr"/>
            <a:r>
              <a:rPr lang="zh-TW" altLang="en-US" dirty="0"/>
              <a:t>你們是</a:t>
            </a:r>
            <a:r>
              <a:rPr lang="en-US" altLang="zh-TW" dirty="0"/>
              <a:t>21~30</a:t>
            </a:r>
            <a:endParaRPr lang="zh-TW" altLang="en-US" dirty="0"/>
          </a:p>
        </p:txBody>
      </p:sp>
      <p:sp>
        <p:nvSpPr>
          <p:cNvPr id="47" name="語音泡泡: 圓角矩形 46">
            <a:extLst>
              <a:ext uri="{FF2B5EF4-FFF2-40B4-BE49-F238E27FC236}">
                <a16:creationId xmlns:a16="http://schemas.microsoft.com/office/drawing/2014/main" id="{CDB5FEC0-5E1B-4F3E-AD92-08D055C07989}"/>
              </a:ext>
            </a:extLst>
          </p:cNvPr>
          <p:cNvSpPr/>
          <p:nvPr/>
        </p:nvSpPr>
        <p:spPr>
          <a:xfrm>
            <a:off x="8389706" y="789708"/>
            <a:ext cx="1299246" cy="1067725"/>
          </a:xfrm>
          <a:prstGeom prst="wedgeRoundRectCallout">
            <a:avLst>
              <a:gd name="adj1" fmla="val -4482"/>
              <a:gd name="adj2" fmla="val 76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我</a:t>
            </a:r>
            <a:endParaRPr lang="en-US" altLang="zh-TW" dirty="0"/>
          </a:p>
          <a:p>
            <a:pPr algn="ctr"/>
            <a:r>
              <a:rPr lang="en-US" altLang="zh-TW" dirty="0"/>
              <a:t>21~25</a:t>
            </a:r>
          </a:p>
          <a:p>
            <a:pPr algn="ctr"/>
            <a:r>
              <a:rPr lang="zh-TW" altLang="en-US" dirty="0"/>
              <a:t>你們是</a:t>
            </a:r>
            <a:r>
              <a:rPr lang="en-US" altLang="zh-TW" dirty="0"/>
              <a:t>26~30</a:t>
            </a:r>
            <a:endParaRPr lang="zh-TW" altLang="en-US" dirty="0"/>
          </a:p>
        </p:txBody>
      </p:sp>
      <p:sp>
        <p:nvSpPr>
          <p:cNvPr id="48" name="語音泡泡: 圓角矩形 47">
            <a:extLst>
              <a:ext uri="{FF2B5EF4-FFF2-40B4-BE49-F238E27FC236}">
                <a16:creationId xmlns:a16="http://schemas.microsoft.com/office/drawing/2014/main" id="{40021E04-996B-4C7C-A6AE-D4AB24F58BEC}"/>
              </a:ext>
            </a:extLst>
          </p:cNvPr>
          <p:cNvSpPr/>
          <p:nvPr/>
        </p:nvSpPr>
        <p:spPr>
          <a:xfrm>
            <a:off x="10102735" y="805409"/>
            <a:ext cx="1299246" cy="1067725"/>
          </a:xfrm>
          <a:prstGeom prst="wedgeRoundRectCallout">
            <a:avLst>
              <a:gd name="adj1" fmla="val -4482"/>
              <a:gd name="adj2" fmla="val 76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我</a:t>
            </a:r>
            <a:endParaRPr lang="en-US" altLang="zh-TW" dirty="0"/>
          </a:p>
          <a:p>
            <a:pPr algn="ctr"/>
            <a:r>
              <a:rPr lang="en-US" altLang="zh-TW" dirty="0"/>
              <a:t>26~30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05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7FB84-505D-4634-ADC6-0B08D82C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err="1">
                <a:solidFill>
                  <a:srgbClr val="FF0000"/>
                </a:solidFill>
              </a:rPr>
              <a:t>JoB</a:t>
            </a:r>
            <a:r>
              <a:rPr lang="zh-TW" altLang="en-US" sz="6600" dirty="0">
                <a:solidFill>
                  <a:srgbClr val="FF0000"/>
                </a:solidFill>
              </a:rPr>
              <a:t>誤區圖解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BAC920-0316-4E6A-B579-60535A0D8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3446783" cy="4023360"/>
          </a:xfrm>
        </p:spPr>
        <p:txBody>
          <a:bodyPr/>
          <a:lstStyle/>
          <a:p>
            <a:r>
              <a:rPr lang="zh-TW" altLang="en-US" dirty="0"/>
              <a:t>單線程，數</a:t>
            </a:r>
            <a:r>
              <a:rPr lang="en-US" altLang="zh-TW" dirty="0"/>
              <a:t>1~1000</a:t>
            </a:r>
            <a:r>
              <a:rPr lang="zh-TW" altLang="en-US" dirty="0"/>
              <a:t>會非常快</a:t>
            </a:r>
            <a:endParaRPr lang="en-US" altLang="zh-TW" dirty="0"/>
          </a:p>
          <a:p>
            <a:r>
              <a:rPr lang="zh-TW" altLang="en-US" dirty="0"/>
              <a:t>但多線程，</a:t>
            </a:r>
            <a:endParaRPr lang="en-US" altLang="zh-TW" dirty="0"/>
          </a:p>
          <a:p>
            <a:r>
              <a:rPr lang="zh-TW" altLang="en-US" dirty="0"/>
              <a:t>因為多了調整步驟所以會跟單線程比會比較慢</a:t>
            </a:r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A1A3D5D1-A71D-4BDE-817B-FF2CBBC3D0A9}"/>
              </a:ext>
            </a:extLst>
          </p:cNvPr>
          <p:cNvGrpSpPr/>
          <p:nvPr/>
        </p:nvGrpSpPr>
        <p:grpSpPr>
          <a:xfrm>
            <a:off x="5705612" y="1973990"/>
            <a:ext cx="804373" cy="1532659"/>
            <a:chOff x="4359564" y="2475346"/>
            <a:chExt cx="1594810" cy="3038763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FF18472-24C5-49C5-B583-595381F3C70B}"/>
                </a:ext>
              </a:extLst>
            </p:cNvPr>
            <p:cNvSpPr/>
            <p:nvPr/>
          </p:nvSpPr>
          <p:spPr>
            <a:xfrm>
              <a:off x="4793673" y="2475346"/>
              <a:ext cx="849745" cy="8497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6E59E9-95D8-4E35-8AFB-4885A7C570DC}"/>
                </a:ext>
              </a:extLst>
            </p:cNvPr>
            <p:cNvSpPr/>
            <p:nvPr/>
          </p:nvSpPr>
          <p:spPr>
            <a:xfrm>
              <a:off x="5043055" y="3325091"/>
              <a:ext cx="314036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BEE7A452-80C3-432E-89B8-41B82E670D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9564" y="3514438"/>
              <a:ext cx="600363" cy="449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25CF3CC2-F056-4FCC-A314-2BF29DEC8D38}"/>
                </a:ext>
              </a:extLst>
            </p:cNvPr>
            <p:cNvCxnSpPr>
              <a:cxnSpLocks/>
            </p:cNvCxnSpPr>
            <p:nvPr/>
          </p:nvCxnSpPr>
          <p:spPr>
            <a:xfrm>
              <a:off x="5504873" y="3514438"/>
              <a:ext cx="449501" cy="449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3CFBCFAB-1FD5-442F-82C2-76FEE06A0A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3673" y="4664364"/>
              <a:ext cx="310956" cy="831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6E5A30F9-90FF-49F6-A75B-393E9D2EFB69}"/>
                </a:ext>
              </a:extLst>
            </p:cNvPr>
            <p:cNvCxnSpPr>
              <a:cxnSpLocks/>
            </p:cNvCxnSpPr>
            <p:nvPr/>
          </p:nvCxnSpPr>
          <p:spPr>
            <a:xfrm>
              <a:off x="5357091" y="4664364"/>
              <a:ext cx="350982" cy="849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84D22CB4-E481-421B-82D1-4BF428E27416}"/>
              </a:ext>
            </a:extLst>
          </p:cNvPr>
          <p:cNvGrpSpPr/>
          <p:nvPr/>
        </p:nvGrpSpPr>
        <p:grpSpPr>
          <a:xfrm>
            <a:off x="5705612" y="4133210"/>
            <a:ext cx="3262664" cy="1531698"/>
            <a:chOff x="6549818" y="2447638"/>
            <a:chExt cx="6492531" cy="3047999"/>
          </a:xfrm>
        </p:grpSpPr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8CACE383-2FD7-4363-90BA-316B560406C8}"/>
                </a:ext>
              </a:extLst>
            </p:cNvPr>
            <p:cNvSpPr/>
            <p:nvPr/>
          </p:nvSpPr>
          <p:spPr>
            <a:xfrm>
              <a:off x="6983927" y="2456874"/>
              <a:ext cx="849745" cy="8497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6EB6CF0-44DA-4D27-95DB-B1C3C136FE21}"/>
                </a:ext>
              </a:extLst>
            </p:cNvPr>
            <p:cNvSpPr/>
            <p:nvPr/>
          </p:nvSpPr>
          <p:spPr>
            <a:xfrm>
              <a:off x="7233309" y="3306619"/>
              <a:ext cx="314036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079768AB-26CB-45FC-98B4-10C6E7701C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9818" y="3495966"/>
              <a:ext cx="600363" cy="449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FAB6FAE-A996-46AA-AA76-A5A8E6A61B61}"/>
                </a:ext>
              </a:extLst>
            </p:cNvPr>
            <p:cNvCxnSpPr>
              <a:cxnSpLocks/>
            </p:cNvCxnSpPr>
            <p:nvPr/>
          </p:nvCxnSpPr>
          <p:spPr>
            <a:xfrm>
              <a:off x="7695127" y="3495966"/>
              <a:ext cx="449501" cy="449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DB8B2D7F-BA5B-459C-AA6E-4E74B3EE74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3927" y="4645892"/>
              <a:ext cx="310956" cy="831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D2C732A5-4C6F-4BBF-9B6D-8AD6971C9BC8}"/>
                </a:ext>
              </a:extLst>
            </p:cNvPr>
            <p:cNvCxnSpPr>
              <a:cxnSpLocks/>
            </p:cNvCxnSpPr>
            <p:nvPr/>
          </p:nvCxnSpPr>
          <p:spPr>
            <a:xfrm>
              <a:off x="7547345" y="4645892"/>
              <a:ext cx="350982" cy="849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FBF29169-492B-4F46-A07B-0642403A99AD}"/>
                </a:ext>
              </a:extLst>
            </p:cNvPr>
            <p:cNvSpPr/>
            <p:nvPr/>
          </p:nvSpPr>
          <p:spPr>
            <a:xfrm>
              <a:off x="8668028" y="2447638"/>
              <a:ext cx="849745" cy="8497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1089817-A5B9-46D1-B0EB-EB73C55E317C}"/>
                </a:ext>
              </a:extLst>
            </p:cNvPr>
            <p:cNvSpPr/>
            <p:nvPr/>
          </p:nvSpPr>
          <p:spPr>
            <a:xfrm>
              <a:off x="8917410" y="3297383"/>
              <a:ext cx="314036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6C434D51-C00D-4AE9-997C-C95927704C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3919" y="3486730"/>
              <a:ext cx="600363" cy="449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8EB97976-008B-4CD3-97E5-70603F04A36E}"/>
                </a:ext>
              </a:extLst>
            </p:cNvPr>
            <p:cNvCxnSpPr>
              <a:cxnSpLocks/>
            </p:cNvCxnSpPr>
            <p:nvPr/>
          </p:nvCxnSpPr>
          <p:spPr>
            <a:xfrm>
              <a:off x="9379228" y="3486730"/>
              <a:ext cx="449501" cy="449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A84A43F-BCB3-484D-B8E2-321019470B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8028" y="4636656"/>
              <a:ext cx="310956" cy="831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65446E6-7C7B-4EBE-96D6-2BDEAA94E0F3}"/>
                </a:ext>
              </a:extLst>
            </p:cNvPr>
            <p:cNvCxnSpPr>
              <a:cxnSpLocks/>
            </p:cNvCxnSpPr>
            <p:nvPr/>
          </p:nvCxnSpPr>
          <p:spPr>
            <a:xfrm>
              <a:off x="9231446" y="4636656"/>
              <a:ext cx="350982" cy="849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FE704217-6A0D-4D59-8AD3-38DCEC96BBFD}"/>
                </a:ext>
              </a:extLst>
            </p:cNvPr>
            <p:cNvSpPr/>
            <p:nvPr/>
          </p:nvSpPr>
          <p:spPr>
            <a:xfrm>
              <a:off x="10294851" y="2456874"/>
              <a:ext cx="849745" cy="8497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61F343A-7EBD-4D73-BEA4-99B89205373A}"/>
                </a:ext>
              </a:extLst>
            </p:cNvPr>
            <p:cNvSpPr/>
            <p:nvPr/>
          </p:nvSpPr>
          <p:spPr>
            <a:xfrm>
              <a:off x="10544233" y="3306619"/>
              <a:ext cx="314036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8F983E15-F848-45B4-B824-C1C7941A5A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0742" y="3495966"/>
              <a:ext cx="600363" cy="449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CF85B36B-76D7-4F05-A11E-84CB3D854655}"/>
                </a:ext>
              </a:extLst>
            </p:cNvPr>
            <p:cNvCxnSpPr>
              <a:cxnSpLocks/>
            </p:cNvCxnSpPr>
            <p:nvPr/>
          </p:nvCxnSpPr>
          <p:spPr>
            <a:xfrm>
              <a:off x="11006051" y="3495966"/>
              <a:ext cx="449501" cy="449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F68F446A-318D-4086-BC70-AF030D3CC6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94851" y="4645892"/>
              <a:ext cx="310956" cy="831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EBC37E34-DF60-49D9-B535-BE0A6223D043}"/>
                </a:ext>
              </a:extLst>
            </p:cNvPr>
            <p:cNvCxnSpPr>
              <a:cxnSpLocks/>
            </p:cNvCxnSpPr>
            <p:nvPr/>
          </p:nvCxnSpPr>
          <p:spPr>
            <a:xfrm>
              <a:off x="10858269" y="4645892"/>
              <a:ext cx="350982" cy="849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5AAEAE9E-B2AE-4D8F-9B45-135E6A171639}"/>
                </a:ext>
              </a:extLst>
            </p:cNvPr>
            <p:cNvSpPr/>
            <p:nvPr/>
          </p:nvSpPr>
          <p:spPr>
            <a:xfrm>
              <a:off x="11881648" y="2456874"/>
              <a:ext cx="849745" cy="8497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B94C3E8A-E2F9-4211-BB71-89340BE830A7}"/>
                </a:ext>
              </a:extLst>
            </p:cNvPr>
            <p:cNvSpPr/>
            <p:nvPr/>
          </p:nvSpPr>
          <p:spPr>
            <a:xfrm>
              <a:off x="12131030" y="3306619"/>
              <a:ext cx="314036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4AB199F8-FF1D-4B27-BB5C-2EC374FC3D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47539" y="3495966"/>
              <a:ext cx="600363" cy="449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A09B8DC7-1CF4-4CE1-BCD9-F092B6717A78}"/>
                </a:ext>
              </a:extLst>
            </p:cNvPr>
            <p:cNvCxnSpPr>
              <a:cxnSpLocks/>
            </p:cNvCxnSpPr>
            <p:nvPr/>
          </p:nvCxnSpPr>
          <p:spPr>
            <a:xfrm>
              <a:off x="12592848" y="3495966"/>
              <a:ext cx="449501" cy="449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3722CA40-0D7D-4DB2-ACEB-BB871FC02D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81648" y="4645892"/>
              <a:ext cx="310956" cy="831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1BF11532-2CD2-4C20-B4BE-2306499E5836}"/>
                </a:ext>
              </a:extLst>
            </p:cNvPr>
            <p:cNvCxnSpPr>
              <a:cxnSpLocks/>
            </p:cNvCxnSpPr>
            <p:nvPr/>
          </p:nvCxnSpPr>
          <p:spPr>
            <a:xfrm>
              <a:off x="12445066" y="4645892"/>
              <a:ext cx="350982" cy="849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語音泡泡: 矩形 85">
            <a:extLst>
              <a:ext uri="{FF2B5EF4-FFF2-40B4-BE49-F238E27FC236}">
                <a16:creationId xmlns:a16="http://schemas.microsoft.com/office/drawing/2014/main" id="{CD8D1696-06A9-4FE1-A2C5-CBB4EE7F9FBD}"/>
              </a:ext>
            </a:extLst>
          </p:cNvPr>
          <p:cNvSpPr/>
          <p:nvPr/>
        </p:nvSpPr>
        <p:spPr>
          <a:xfrm>
            <a:off x="6895388" y="1973990"/>
            <a:ext cx="1772738" cy="1226410"/>
          </a:xfrm>
          <a:prstGeom prst="wedgeRectCallout">
            <a:avLst>
              <a:gd name="adj1" fmla="val -68116"/>
              <a:gd name="adj2" fmla="val -25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1~1000</a:t>
            </a:r>
            <a:endParaRPr lang="zh-TW" altLang="en-US" dirty="0"/>
          </a:p>
        </p:txBody>
      </p:sp>
      <p:sp>
        <p:nvSpPr>
          <p:cNvPr id="87" name="語音泡泡: 矩形 86">
            <a:extLst>
              <a:ext uri="{FF2B5EF4-FFF2-40B4-BE49-F238E27FC236}">
                <a16:creationId xmlns:a16="http://schemas.microsoft.com/office/drawing/2014/main" id="{732D559C-7760-4F34-B5AC-EB170664FE96}"/>
              </a:ext>
            </a:extLst>
          </p:cNvPr>
          <p:cNvSpPr/>
          <p:nvPr/>
        </p:nvSpPr>
        <p:spPr>
          <a:xfrm>
            <a:off x="9153525" y="3971925"/>
            <a:ext cx="2486025" cy="1688342"/>
          </a:xfrm>
          <a:prstGeom prst="wedgeRectCallout">
            <a:avLst>
              <a:gd name="adj1" fmla="val -60680"/>
              <a:gd name="adj2" fmla="val 26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1~300</a:t>
            </a:r>
          </a:p>
          <a:p>
            <a:pPr algn="ctr"/>
            <a:r>
              <a:rPr lang="en-US" altLang="zh-TW" dirty="0"/>
              <a:t>301~500</a:t>
            </a:r>
          </a:p>
          <a:p>
            <a:pPr algn="ctr"/>
            <a:r>
              <a:rPr lang="en-US" altLang="zh-TW" dirty="0"/>
              <a:t>501~700</a:t>
            </a:r>
          </a:p>
          <a:p>
            <a:pPr algn="ctr"/>
            <a:r>
              <a:rPr lang="en-US" altLang="zh-TW" dirty="0"/>
              <a:t>701~1000</a:t>
            </a:r>
          </a:p>
        </p:txBody>
      </p:sp>
    </p:spTree>
    <p:extLst>
      <p:ext uri="{BB962C8B-B14F-4D97-AF65-F5344CB8AC3E}">
        <p14:creationId xmlns:p14="http://schemas.microsoft.com/office/powerpoint/2010/main" val="419530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7FB84-505D-4634-ADC6-0B08D82C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err="1">
                <a:solidFill>
                  <a:srgbClr val="FF0000"/>
                </a:solidFill>
              </a:rPr>
              <a:t>JoB</a:t>
            </a:r>
            <a:r>
              <a:rPr lang="zh-TW" altLang="en-US" sz="6600" dirty="0">
                <a:solidFill>
                  <a:srgbClr val="FF0000"/>
                </a:solidFill>
              </a:rPr>
              <a:t>誤區圖解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BAC920-0316-4E6A-B579-60535A0D8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3446783" cy="4023360"/>
          </a:xfrm>
        </p:spPr>
        <p:txBody>
          <a:bodyPr/>
          <a:lstStyle/>
          <a:p>
            <a:r>
              <a:rPr lang="zh-TW" altLang="en-US" dirty="0"/>
              <a:t>但若是計算</a:t>
            </a:r>
            <a:endParaRPr lang="en-US" altLang="zh-TW" dirty="0"/>
          </a:p>
          <a:p>
            <a:r>
              <a:rPr lang="zh-TW" altLang="en-US" dirty="0"/>
              <a:t>次方以上，多核心優勢就出來了</a:t>
            </a:r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A1A3D5D1-A71D-4BDE-817B-FF2CBBC3D0A9}"/>
              </a:ext>
            </a:extLst>
          </p:cNvPr>
          <p:cNvGrpSpPr/>
          <p:nvPr/>
        </p:nvGrpSpPr>
        <p:grpSpPr>
          <a:xfrm>
            <a:off x="5705612" y="1973990"/>
            <a:ext cx="804373" cy="1532659"/>
            <a:chOff x="4359564" y="2475346"/>
            <a:chExt cx="1594810" cy="3038763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FF18472-24C5-49C5-B583-595381F3C70B}"/>
                </a:ext>
              </a:extLst>
            </p:cNvPr>
            <p:cNvSpPr/>
            <p:nvPr/>
          </p:nvSpPr>
          <p:spPr>
            <a:xfrm>
              <a:off x="4793673" y="2475346"/>
              <a:ext cx="849745" cy="8497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6E59E9-95D8-4E35-8AFB-4885A7C570DC}"/>
                </a:ext>
              </a:extLst>
            </p:cNvPr>
            <p:cNvSpPr/>
            <p:nvPr/>
          </p:nvSpPr>
          <p:spPr>
            <a:xfrm>
              <a:off x="5043055" y="3325091"/>
              <a:ext cx="314036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BEE7A452-80C3-432E-89B8-41B82E670D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9564" y="3514438"/>
              <a:ext cx="600363" cy="449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25CF3CC2-F056-4FCC-A314-2BF29DEC8D38}"/>
                </a:ext>
              </a:extLst>
            </p:cNvPr>
            <p:cNvCxnSpPr>
              <a:cxnSpLocks/>
            </p:cNvCxnSpPr>
            <p:nvPr/>
          </p:nvCxnSpPr>
          <p:spPr>
            <a:xfrm>
              <a:off x="5504873" y="3514438"/>
              <a:ext cx="449501" cy="449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3CFBCFAB-1FD5-442F-82C2-76FEE06A0A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3673" y="4664364"/>
              <a:ext cx="310956" cy="831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6E5A30F9-90FF-49F6-A75B-393E9D2EFB69}"/>
                </a:ext>
              </a:extLst>
            </p:cNvPr>
            <p:cNvCxnSpPr>
              <a:cxnSpLocks/>
            </p:cNvCxnSpPr>
            <p:nvPr/>
          </p:nvCxnSpPr>
          <p:spPr>
            <a:xfrm>
              <a:off x="5357091" y="4664364"/>
              <a:ext cx="350982" cy="849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84D22CB4-E481-421B-82D1-4BF428E27416}"/>
              </a:ext>
            </a:extLst>
          </p:cNvPr>
          <p:cNvGrpSpPr/>
          <p:nvPr/>
        </p:nvGrpSpPr>
        <p:grpSpPr>
          <a:xfrm>
            <a:off x="5705612" y="4133210"/>
            <a:ext cx="3262664" cy="1531698"/>
            <a:chOff x="6549818" y="2447638"/>
            <a:chExt cx="6492531" cy="3047999"/>
          </a:xfrm>
        </p:grpSpPr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8CACE383-2FD7-4363-90BA-316B560406C8}"/>
                </a:ext>
              </a:extLst>
            </p:cNvPr>
            <p:cNvSpPr/>
            <p:nvPr/>
          </p:nvSpPr>
          <p:spPr>
            <a:xfrm>
              <a:off x="6983927" y="2456874"/>
              <a:ext cx="849745" cy="8497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6EB6CF0-44DA-4D27-95DB-B1C3C136FE21}"/>
                </a:ext>
              </a:extLst>
            </p:cNvPr>
            <p:cNvSpPr/>
            <p:nvPr/>
          </p:nvSpPr>
          <p:spPr>
            <a:xfrm>
              <a:off x="7233309" y="3306619"/>
              <a:ext cx="314036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079768AB-26CB-45FC-98B4-10C6E7701C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9818" y="3495966"/>
              <a:ext cx="600363" cy="449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FAB6FAE-A996-46AA-AA76-A5A8E6A61B61}"/>
                </a:ext>
              </a:extLst>
            </p:cNvPr>
            <p:cNvCxnSpPr>
              <a:cxnSpLocks/>
            </p:cNvCxnSpPr>
            <p:nvPr/>
          </p:nvCxnSpPr>
          <p:spPr>
            <a:xfrm>
              <a:off x="7695127" y="3495966"/>
              <a:ext cx="449501" cy="449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DB8B2D7F-BA5B-459C-AA6E-4E74B3EE74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3927" y="4645892"/>
              <a:ext cx="310956" cy="831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D2C732A5-4C6F-4BBF-9B6D-8AD6971C9BC8}"/>
                </a:ext>
              </a:extLst>
            </p:cNvPr>
            <p:cNvCxnSpPr>
              <a:cxnSpLocks/>
            </p:cNvCxnSpPr>
            <p:nvPr/>
          </p:nvCxnSpPr>
          <p:spPr>
            <a:xfrm>
              <a:off x="7547345" y="4645892"/>
              <a:ext cx="350982" cy="849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FBF29169-492B-4F46-A07B-0642403A99AD}"/>
                </a:ext>
              </a:extLst>
            </p:cNvPr>
            <p:cNvSpPr/>
            <p:nvPr/>
          </p:nvSpPr>
          <p:spPr>
            <a:xfrm>
              <a:off x="8668028" y="2447638"/>
              <a:ext cx="849745" cy="8497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1089817-A5B9-46D1-B0EB-EB73C55E317C}"/>
                </a:ext>
              </a:extLst>
            </p:cNvPr>
            <p:cNvSpPr/>
            <p:nvPr/>
          </p:nvSpPr>
          <p:spPr>
            <a:xfrm>
              <a:off x="8917410" y="3297383"/>
              <a:ext cx="314036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6C434D51-C00D-4AE9-997C-C95927704C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3919" y="3486730"/>
              <a:ext cx="600363" cy="449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8EB97976-008B-4CD3-97E5-70603F04A36E}"/>
                </a:ext>
              </a:extLst>
            </p:cNvPr>
            <p:cNvCxnSpPr>
              <a:cxnSpLocks/>
            </p:cNvCxnSpPr>
            <p:nvPr/>
          </p:nvCxnSpPr>
          <p:spPr>
            <a:xfrm>
              <a:off x="9379228" y="3486730"/>
              <a:ext cx="449501" cy="449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A84A43F-BCB3-484D-B8E2-321019470B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8028" y="4636656"/>
              <a:ext cx="310956" cy="831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65446E6-7C7B-4EBE-96D6-2BDEAA94E0F3}"/>
                </a:ext>
              </a:extLst>
            </p:cNvPr>
            <p:cNvCxnSpPr>
              <a:cxnSpLocks/>
            </p:cNvCxnSpPr>
            <p:nvPr/>
          </p:nvCxnSpPr>
          <p:spPr>
            <a:xfrm>
              <a:off x="9231446" y="4636656"/>
              <a:ext cx="350982" cy="849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FE704217-6A0D-4D59-8AD3-38DCEC96BBFD}"/>
                </a:ext>
              </a:extLst>
            </p:cNvPr>
            <p:cNvSpPr/>
            <p:nvPr/>
          </p:nvSpPr>
          <p:spPr>
            <a:xfrm>
              <a:off x="10294851" y="2456874"/>
              <a:ext cx="849745" cy="8497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61F343A-7EBD-4D73-BEA4-99B89205373A}"/>
                </a:ext>
              </a:extLst>
            </p:cNvPr>
            <p:cNvSpPr/>
            <p:nvPr/>
          </p:nvSpPr>
          <p:spPr>
            <a:xfrm>
              <a:off x="10544233" y="3306619"/>
              <a:ext cx="314036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8F983E15-F848-45B4-B824-C1C7941A5A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0742" y="3495966"/>
              <a:ext cx="600363" cy="449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CF85B36B-76D7-4F05-A11E-84CB3D854655}"/>
                </a:ext>
              </a:extLst>
            </p:cNvPr>
            <p:cNvCxnSpPr>
              <a:cxnSpLocks/>
            </p:cNvCxnSpPr>
            <p:nvPr/>
          </p:nvCxnSpPr>
          <p:spPr>
            <a:xfrm>
              <a:off x="11006051" y="3495966"/>
              <a:ext cx="449501" cy="449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F68F446A-318D-4086-BC70-AF030D3CC6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94851" y="4645892"/>
              <a:ext cx="310956" cy="831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EBC37E34-DF60-49D9-B535-BE0A6223D043}"/>
                </a:ext>
              </a:extLst>
            </p:cNvPr>
            <p:cNvCxnSpPr>
              <a:cxnSpLocks/>
            </p:cNvCxnSpPr>
            <p:nvPr/>
          </p:nvCxnSpPr>
          <p:spPr>
            <a:xfrm>
              <a:off x="10858269" y="4645892"/>
              <a:ext cx="350982" cy="849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5AAEAE9E-B2AE-4D8F-9B45-135E6A171639}"/>
                </a:ext>
              </a:extLst>
            </p:cNvPr>
            <p:cNvSpPr/>
            <p:nvPr/>
          </p:nvSpPr>
          <p:spPr>
            <a:xfrm>
              <a:off x="11881648" y="2456874"/>
              <a:ext cx="849745" cy="8497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B94C3E8A-E2F9-4211-BB71-89340BE830A7}"/>
                </a:ext>
              </a:extLst>
            </p:cNvPr>
            <p:cNvSpPr/>
            <p:nvPr/>
          </p:nvSpPr>
          <p:spPr>
            <a:xfrm>
              <a:off x="12131030" y="3306619"/>
              <a:ext cx="314036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4AB199F8-FF1D-4B27-BB5C-2EC374FC3D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47539" y="3495966"/>
              <a:ext cx="600363" cy="449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A09B8DC7-1CF4-4CE1-BCD9-F092B6717A78}"/>
                </a:ext>
              </a:extLst>
            </p:cNvPr>
            <p:cNvCxnSpPr>
              <a:cxnSpLocks/>
            </p:cNvCxnSpPr>
            <p:nvPr/>
          </p:nvCxnSpPr>
          <p:spPr>
            <a:xfrm>
              <a:off x="12592848" y="3495966"/>
              <a:ext cx="449501" cy="449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3722CA40-0D7D-4DB2-ACEB-BB871FC02D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81648" y="4645892"/>
              <a:ext cx="310956" cy="831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1BF11532-2CD2-4C20-B4BE-2306499E5836}"/>
                </a:ext>
              </a:extLst>
            </p:cNvPr>
            <p:cNvCxnSpPr>
              <a:cxnSpLocks/>
            </p:cNvCxnSpPr>
            <p:nvPr/>
          </p:nvCxnSpPr>
          <p:spPr>
            <a:xfrm>
              <a:off x="12445066" y="4645892"/>
              <a:ext cx="350982" cy="849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語音泡泡: 矩形 85">
            <a:extLst>
              <a:ext uri="{FF2B5EF4-FFF2-40B4-BE49-F238E27FC236}">
                <a16:creationId xmlns:a16="http://schemas.microsoft.com/office/drawing/2014/main" id="{CD8D1696-06A9-4FE1-A2C5-CBB4EE7F9FBD}"/>
              </a:ext>
            </a:extLst>
          </p:cNvPr>
          <p:cNvSpPr/>
          <p:nvPr/>
        </p:nvSpPr>
        <p:spPr>
          <a:xfrm>
            <a:off x="6895388" y="1973990"/>
            <a:ext cx="1772738" cy="1226410"/>
          </a:xfrm>
          <a:prstGeom prst="wedgeRectCallout">
            <a:avLst>
              <a:gd name="adj1" fmla="val -68116"/>
              <a:gd name="adj2" fmla="val -25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1^2</a:t>
            </a:r>
          </a:p>
          <a:p>
            <a:pPr algn="ctr"/>
            <a:r>
              <a:rPr lang="en-US" altLang="zh-TW" dirty="0"/>
              <a:t>2^2</a:t>
            </a:r>
          </a:p>
          <a:p>
            <a:pPr algn="ctr"/>
            <a:r>
              <a:rPr lang="en-US" altLang="zh-TW" dirty="0"/>
              <a:t>3^2</a:t>
            </a:r>
            <a:endParaRPr lang="zh-TW" altLang="en-US" dirty="0"/>
          </a:p>
        </p:txBody>
      </p:sp>
      <p:sp>
        <p:nvSpPr>
          <p:cNvPr id="87" name="語音泡泡: 矩形 86">
            <a:extLst>
              <a:ext uri="{FF2B5EF4-FFF2-40B4-BE49-F238E27FC236}">
                <a16:creationId xmlns:a16="http://schemas.microsoft.com/office/drawing/2014/main" id="{732D559C-7760-4F34-B5AC-EB170664FE96}"/>
              </a:ext>
            </a:extLst>
          </p:cNvPr>
          <p:cNvSpPr/>
          <p:nvPr/>
        </p:nvSpPr>
        <p:spPr>
          <a:xfrm>
            <a:off x="9153525" y="3971925"/>
            <a:ext cx="2486025" cy="1688342"/>
          </a:xfrm>
          <a:prstGeom prst="wedgeRectCallout">
            <a:avLst>
              <a:gd name="adj1" fmla="val -60680"/>
              <a:gd name="adj2" fmla="val 26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1^2~300^2</a:t>
            </a:r>
          </a:p>
          <a:p>
            <a:pPr algn="ctr"/>
            <a:r>
              <a:rPr lang="en-US" altLang="zh-TW" dirty="0"/>
              <a:t>301^2~500^2</a:t>
            </a:r>
          </a:p>
          <a:p>
            <a:pPr algn="ctr"/>
            <a:r>
              <a:rPr lang="en-US" altLang="zh-TW" dirty="0"/>
              <a:t>501^2~700^2</a:t>
            </a:r>
          </a:p>
          <a:p>
            <a:pPr algn="ctr"/>
            <a:r>
              <a:rPr lang="en-US" altLang="zh-TW" dirty="0"/>
              <a:t>701^2~1000^2</a:t>
            </a:r>
          </a:p>
        </p:txBody>
      </p:sp>
    </p:spTree>
    <p:extLst>
      <p:ext uri="{BB962C8B-B14F-4D97-AF65-F5344CB8AC3E}">
        <p14:creationId xmlns:p14="http://schemas.microsoft.com/office/powerpoint/2010/main" val="244967045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</TotalTime>
  <Words>1382</Words>
  <Application>Microsoft Office PowerPoint</Application>
  <PresentationFormat>寬螢幕</PresentationFormat>
  <Paragraphs>221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4" baseType="lpstr">
      <vt:lpstr>Calibri</vt:lpstr>
      <vt:lpstr>Calibri Light</vt:lpstr>
      <vt:lpstr>回顧</vt:lpstr>
      <vt:lpstr>Unity DTOS之  Job System入門</vt:lpstr>
      <vt:lpstr>入門須知</vt:lpstr>
      <vt:lpstr>CPU多核簡易結論</vt:lpstr>
      <vt:lpstr>Job誤區</vt:lpstr>
      <vt:lpstr>Job 圖解</vt:lpstr>
      <vt:lpstr>Job 圖解</vt:lpstr>
      <vt:lpstr>Job 圖解</vt:lpstr>
      <vt:lpstr>JoB誤區圖解</vt:lpstr>
      <vt:lpstr>JoB誤區圖解</vt:lpstr>
      <vt:lpstr>Job實作1-數學運算 </vt:lpstr>
      <vt:lpstr>Job事前準備</vt:lpstr>
      <vt:lpstr>Job設定方式</vt:lpstr>
      <vt:lpstr>Job實作1-數學運算1 </vt:lpstr>
      <vt:lpstr>Job實作1-數學運算 2</vt:lpstr>
      <vt:lpstr>Job實作1-數學運算 3</vt:lpstr>
      <vt:lpstr>Job實作1-數學運算 4</vt:lpstr>
      <vt:lpstr>Job實作1-數學運算 5</vt:lpstr>
      <vt:lpstr>Job實作1-數學運算 5</vt:lpstr>
      <vt:lpstr>Job實作1-數學運算 6</vt:lpstr>
      <vt:lpstr>Job實作1-數學運算 7</vt:lpstr>
      <vt:lpstr>Job實作1-數學運算 7.2 BurstCompile</vt:lpstr>
      <vt:lpstr>Job實作1-數學運算 7.5 Burst設定</vt:lpstr>
      <vt:lpstr>Job實作1-數學運算 7.9</vt:lpstr>
      <vt:lpstr>Job實作1 結論</vt:lpstr>
      <vt:lpstr>Job-實作2-物件移動</vt:lpstr>
      <vt:lpstr>成品預覽</vt:lpstr>
      <vt:lpstr>Job-實作2-物件移動1</vt:lpstr>
      <vt:lpstr>Job-實作2-物件移動2</vt:lpstr>
      <vt:lpstr>Job-實作2-物件移動3</vt:lpstr>
      <vt:lpstr>Job-實作2-物件移動3.5</vt:lpstr>
      <vt:lpstr>Job-實作2-物件移動4</vt:lpstr>
      <vt:lpstr>Job-實作2-物件移動5</vt:lpstr>
      <vt:lpstr>PowerPoint 簡報</vt:lpstr>
      <vt:lpstr>Job-實作2-小結</vt:lpstr>
      <vt:lpstr>Job-實作2-物件移動5</vt:lpstr>
      <vt:lpstr>Job-實作2-物件移動6</vt:lpstr>
      <vt:lpstr>Job-實作2-物件移動7</vt:lpstr>
      <vt:lpstr>Job-實作2-物件移動8</vt:lpstr>
      <vt:lpstr>小節</vt:lpstr>
      <vt:lpstr>總結</vt:lpstr>
      <vt:lpstr>附錄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DTOS之  Job System入門</dc:title>
  <dc:creator>Peter</dc:creator>
  <cp:lastModifiedBy>Peter</cp:lastModifiedBy>
  <cp:revision>130</cp:revision>
  <dcterms:created xsi:type="dcterms:W3CDTF">2019-08-11T10:22:29Z</dcterms:created>
  <dcterms:modified xsi:type="dcterms:W3CDTF">2019-08-11T12:57:40Z</dcterms:modified>
</cp:coreProperties>
</file>