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92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5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6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4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2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17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3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55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7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8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148A74-15C5-41CD-BAAA-1DE4EE82EA1A}" type="datetimeFigureOut">
              <a:rPr lang="zh-TW" altLang="en-US" smtClean="0"/>
              <a:t>2019/8/7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B97C4A-4F8F-4B19-A937-97F653DB857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9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ment3ds.com/forum.php?mod=viewthread&amp;tid=178379" TargetMode="External"/><Relationship Id="rId2" Type="http://schemas.openxmlformats.org/officeDocument/2006/relationships/hyperlink" Target="https://www.facebook.com/tedsieblog/photos/a.1220829157966304/2159729377409606/?type=3&amp;eid=ARAldQxKxvel07Oh_sBOjo1CSRqPlHID4VaU6yq7mLZEOK5jEX5msbUEbd0oq0sQEISZ7ndBjvb0oYiG&amp;__tn__=EHH-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ankorz.com/2019/05/07/simple-talk-unity-dots/" TargetMode="External"/><Relationship Id="rId5" Type="http://schemas.openxmlformats.org/officeDocument/2006/relationships/hyperlink" Target="https://unitycodemonkey.com/video.php?v=ILfUuBLfzGI" TargetMode="External"/><Relationship Id="rId4" Type="http://schemas.openxmlformats.org/officeDocument/2006/relationships/hyperlink" Target="https://www.element3ds.com/forum.php?mod=viewthread&amp;tid=17470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LukGit/ECS-Introduc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D1A4D-B5B7-483A-B513-EBFFE5FCB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 </a:t>
            </a:r>
            <a:r>
              <a:rPr lang="en-US" altLang="zh-TW" dirty="0"/>
              <a:t>DTOS</a:t>
            </a:r>
            <a:r>
              <a:rPr lang="zh-TW" altLang="en-US" dirty="0"/>
              <a:t>之 </a:t>
            </a:r>
            <a:r>
              <a:rPr lang="en-US" altLang="zh-TW" dirty="0"/>
              <a:t>ECS </a:t>
            </a:r>
            <a:r>
              <a:rPr lang="zh-TW" altLang="en-US" dirty="0"/>
              <a:t>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977D1F-4B02-414F-946B-416A3067D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陸思翰</a:t>
            </a:r>
          </a:p>
        </p:txBody>
      </p:sp>
    </p:spTree>
    <p:extLst>
      <p:ext uri="{BB962C8B-B14F-4D97-AF65-F5344CB8AC3E}">
        <p14:creationId xmlns:p14="http://schemas.microsoft.com/office/powerpoint/2010/main" val="112000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D41F8-C82C-4A3D-AB25-CC521A0C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圖解執行順序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72482-F57E-4054-82A7-3A81BE48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放到</a:t>
            </a:r>
            <a:r>
              <a:rPr lang="en-US" altLang="zh-TW" sz="2400" dirty="0"/>
              <a:t>Unity</a:t>
            </a:r>
            <a:r>
              <a:rPr lang="zh-TW" altLang="en-US" sz="2400" dirty="0"/>
              <a:t>世界後</a:t>
            </a:r>
            <a:endParaRPr lang="en-US" altLang="zh-TW" sz="2400" dirty="0"/>
          </a:p>
          <a:p>
            <a:r>
              <a:rPr lang="zh-TW" altLang="en-US" sz="2400" dirty="0"/>
              <a:t>因為拿盾的不符合</a:t>
            </a:r>
            <a:r>
              <a:rPr lang="en-US" altLang="zh-TW" sz="2400" dirty="0"/>
              <a:t>System</a:t>
            </a:r>
            <a:r>
              <a:rPr lang="zh-TW" altLang="en-US" sz="2400" dirty="0"/>
              <a:t>要求</a:t>
            </a:r>
            <a:endParaRPr lang="en-US" altLang="zh-TW" sz="2400" dirty="0"/>
          </a:p>
          <a:p>
            <a:r>
              <a:rPr lang="zh-TW" altLang="en-US" sz="2400" dirty="0"/>
              <a:t>所以它不會做事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31" name="語音泡泡: 矩形 30">
            <a:extLst>
              <a:ext uri="{FF2B5EF4-FFF2-40B4-BE49-F238E27FC236}">
                <a16:creationId xmlns:a16="http://schemas.microsoft.com/office/drawing/2014/main" id="{E082A648-D5B9-4BD3-A694-490BB89C2F71}"/>
              </a:ext>
            </a:extLst>
          </p:cNvPr>
          <p:cNvSpPr/>
          <p:nvPr/>
        </p:nvSpPr>
        <p:spPr>
          <a:xfrm>
            <a:off x="736148" y="3875038"/>
            <a:ext cx="2202872" cy="1546324"/>
          </a:xfrm>
          <a:prstGeom prst="wedgeRectCallout">
            <a:avLst>
              <a:gd name="adj1" fmla="val -46992"/>
              <a:gd name="adj2" fmla="val 9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有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書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的去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執行加法函式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32" name="語音泡泡: 矩形 31">
            <a:extLst>
              <a:ext uri="{FF2B5EF4-FFF2-40B4-BE49-F238E27FC236}">
                <a16:creationId xmlns:a16="http://schemas.microsoft.com/office/drawing/2014/main" id="{8DCFA4E1-A233-4777-B9AA-85ADEEF43DBC}"/>
              </a:ext>
            </a:extLst>
          </p:cNvPr>
          <p:cNvSpPr/>
          <p:nvPr/>
        </p:nvSpPr>
        <p:spPr>
          <a:xfrm>
            <a:off x="3086803" y="3875038"/>
            <a:ext cx="2202872" cy="1546324"/>
          </a:xfrm>
          <a:prstGeom prst="wedgeRectCallout">
            <a:avLst>
              <a:gd name="adj1" fmla="val -46992"/>
              <a:gd name="adj2" fmla="val 990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有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劍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的去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執行打怪函式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F4945177-6E66-4B3F-AA00-D53561012B07}"/>
              </a:ext>
            </a:extLst>
          </p:cNvPr>
          <p:cNvSpPr/>
          <p:nvPr/>
        </p:nvSpPr>
        <p:spPr>
          <a:xfrm>
            <a:off x="8272558" y="2579255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A54AED5-18A3-45A9-8743-644F4EBB85DE}"/>
              </a:ext>
            </a:extLst>
          </p:cNvPr>
          <p:cNvSpPr/>
          <p:nvPr/>
        </p:nvSpPr>
        <p:spPr>
          <a:xfrm>
            <a:off x="8521940" y="3429000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E7CC2C4-EDF1-4858-BA55-29452A56DF98}"/>
              </a:ext>
            </a:extLst>
          </p:cNvPr>
          <p:cNvCxnSpPr/>
          <p:nvPr/>
        </p:nvCxnSpPr>
        <p:spPr>
          <a:xfrm flipH="1">
            <a:off x="7838449" y="3618347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7F775F4-8121-4566-A0F4-08A40989712F}"/>
              </a:ext>
            </a:extLst>
          </p:cNvPr>
          <p:cNvCxnSpPr/>
          <p:nvPr/>
        </p:nvCxnSpPr>
        <p:spPr>
          <a:xfrm>
            <a:off x="8983758" y="3618347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CCCEA5B-E9B8-49FB-9CB3-F6E0C8841C1E}"/>
              </a:ext>
            </a:extLst>
          </p:cNvPr>
          <p:cNvCxnSpPr/>
          <p:nvPr/>
        </p:nvCxnSpPr>
        <p:spPr>
          <a:xfrm flipH="1">
            <a:off x="8272558" y="4768273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52132A23-932E-4C65-808D-EC971ECC11D9}"/>
              </a:ext>
            </a:extLst>
          </p:cNvPr>
          <p:cNvCxnSpPr/>
          <p:nvPr/>
        </p:nvCxnSpPr>
        <p:spPr>
          <a:xfrm>
            <a:off x="8835976" y="4768273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8A660BF-BA9B-42AA-9F64-39290EF1D336}"/>
              </a:ext>
            </a:extLst>
          </p:cNvPr>
          <p:cNvSpPr/>
          <p:nvPr/>
        </p:nvSpPr>
        <p:spPr>
          <a:xfrm>
            <a:off x="7488847" y="3071859"/>
            <a:ext cx="685510" cy="75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書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B447871-B154-4DEE-8C58-9F13C3736FC2}"/>
              </a:ext>
            </a:extLst>
          </p:cNvPr>
          <p:cNvSpPr/>
          <p:nvPr/>
        </p:nvSpPr>
        <p:spPr>
          <a:xfrm>
            <a:off x="10488049" y="259772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B0E9CF-C320-413E-AF97-44B37056EC17}"/>
              </a:ext>
            </a:extLst>
          </p:cNvPr>
          <p:cNvSpPr/>
          <p:nvPr/>
        </p:nvSpPr>
        <p:spPr>
          <a:xfrm>
            <a:off x="10737431" y="344747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02A1CC1F-F10B-40DE-906C-3F87DF1A6E1C}"/>
              </a:ext>
            </a:extLst>
          </p:cNvPr>
          <p:cNvCxnSpPr/>
          <p:nvPr/>
        </p:nvCxnSpPr>
        <p:spPr>
          <a:xfrm flipH="1">
            <a:off x="10053940" y="363681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3DEADFD-B2A8-458C-BD65-2899469CFC6C}"/>
              </a:ext>
            </a:extLst>
          </p:cNvPr>
          <p:cNvCxnSpPr/>
          <p:nvPr/>
        </p:nvCxnSpPr>
        <p:spPr>
          <a:xfrm>
            <a:off x="11199249" y="363681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F064565-8C40-454E-8A8D-2ABBC844C994}"/>
              </a:ext>
            </a:extLst>
          </p:cNvPr>
          <p:cNvCxnSpPr/>
          <p:nvPr/>
        </p:nvCxnSpPr>
        <p:spPr>
          <a:xfrm flipH="1">
            <a:off x="10488049" y="478674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075F1A37-049C-4B38-AA1B-883F592339C7}"/>
              </a:ext>
            </a:extLst>
          </p:cNvPr>
          <p:cNvCxnSpPr/>
          <p:nvPr/>
        </p:nvCxnSpPr>
        <p:spPr>
          <a:xfrm>
            <a:off x="11051467" y="478674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1051A18D-4EF3-4414-A38D-33B67E0C0CBB}"/>
              </a:ext>
            </a:extLst>
          </p:cNvPr>
          <p:cNvSpPr/>
          <p:nvPr/>
        </p:nvSpPr>
        <p:spPr>
          <a:xfrm>
            <a:off x="9819338" y="2337108"/>
            <a:ext cx="332509" cy="237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A3B8046-00D5-4DA6-9F4A-C8CF852928EE}"/>
              </a:ext>
            </a:extLst>
          </p:cNvPr>
          <p:cNvSpPr/>
          <p:nvPr/>
        </p:nvSpPr>
        <p:spPr>
          <a:xfrm>
            <a:off x="9819337" y="2565400"/>
            <a:ext cx="332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60F23A-D6CD-45E6-ABFE-CE90FF77D9DC}"/>
              </a:ext>
            </a:extLst>
          </p:cNvPr>
          <p:cNvSpPr/>
          <p:nvPr/>
        </p:nvSpPr>
        <p:spPr>
          <a:xfrm>
            <a:off x="9509918" y="3458557"/>
            <a:ext cx="951346" cy="23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A9A913-0141-4ACB-A8E9-4C1EB7D27D7E}"/>
              </a:ext>
            </a:extLst>
          </p:cNvPr>
          <p:cNvSpPr/>
          <p:nvPr/>
        </p:nvSpPr>
        <p:spPr>
          <a:xfrm>
            <a:off x="9819337" y="3696393"/>
            <a:ext cx="332509" cy="37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語音泡泡: 橢圓形 49">
            <a:extLst>
              <a:ext uri="{FF2B5EF4-FFF2-40B4-BE49-F238E27FC236}">
                <a16:creationId xmlns:a16="http://schemas.microsoft.com/office/drawing/2014/main" id="{5B64F121-9D4F-4F61-A3BA-54744E47D8C7}"/>
              </a:ext>
            </a:extLst>
          </p:cNvPr>
          <p:cNvSpPr/>
          <p:nvPr/>
        </p:nvSpPr>
        <p:spPr>
          <a:xfrm>
            <a:off x="8249467" y="1438026"/>
            <a:ext cx="1173018" cy="849745"/>
          </a:xfrm>
          <a:prstGeom prst="wedgeEllipse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OK</a:t>
            </a:r>
            <a:endParaRPr lang="zh-TW" altLang="en-US" sz="3200" dirty="0"/>
          </a:p>
        </p:txBody>
      </p:sp>
      <p:sp>
        <p:nvSpPr>
          <p:cNvPr id="51" name="語音泡泡: 橢圓形 50">
            <a:extLst>
              <a:ext uri="{FF2B5EF4-FFF2-40B4-BE49-F238E27FC236}">
                <a16:creationId xmlns:a16="http://schemas.microsoft.com/office/drawing/2014/main" id="{98388D40-61E3-4677-A095-12692D59ED21}"/>
              </a:ext>
            </a:extLst>
          </p:cNvPr>
          <p:cNvSpPr/>
          <p:nvPr/>
        </p:nvSpPr>
        <p:spPr>
          <a:xfrm>
            <a:off x="10612740" y="1323109"/>
            <a:ext cx="1173018" cy="849745"/>
          </a:xfrm>
          <a:prstGeom prst="wedgeEllipse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OK</a:t>
            </a:r>
            <a:endParaRPr lang="zh-TW" altLang="en-US" sz="32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9F3E1B36-A83C-410B-A36F-73A363153C9E}"/>
              </a:ext>
            </a:extLst>
          </p:cNvPr>
          <p:cNvSpPr/>
          <p:nvPr/>
        </p:nvSpPr>
        <p:spPr>
          <a:xfrm>
            <a:off x="6201480" y="2699328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01246A9-E3A8-48E8-AA15-99D992E876DD}"/>
              </a:ext>
            </a:extLst>
          </p:cNvPr>
          <p:cNvSpPr/>
          <p:nvPr/>
        </p:nvSpPr>
        <p:spPr>
          <a:xfrm>
            <a:off x="6450862" y="3549073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B01279B-F2FF-4B94-961C-C4C5432D732C}"/>
              </a:ext>
            </a:extLst>
          </p:cNvPr>
          <p:cNvCxnSpPr/>
          <p:nvPr/>
        </p:nvCxnSpPr>
        <p:spPr>
          <a:xfrm flipH="1">
            <a:off x="5767371" y="3738420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A97039C6-69E1-4E22-AB5B-CBADCF7277E8}"/>
              </a:ext>
            </a:extLst>
          </p:cNvPr>
          <p:cNvCxnSpPr/>
          <p:nvPr/>
        </p:nvCxnSpPr>
        <p:spPr>
          <a:xfrm>
            <a:off x="6912680" y="3738420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B85D49B1-6E4E-4007-8475-A53C82E3DC39}"/>
              </a:ext>
            </a:extLst>
          </p:cNvPr>
          <p:cNvCxnSpPr/>
          <p:nvPr/>
        </p:nvCxnSpPr>
        <p:spPr>
          <a:xfrm flipH="1">
            <a:off x="6201480" y="4888346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5930519D-92A1-41F7-BD41-635E12576B1A}"/>
              </a:ext>
            </a:extLst>
          </p:cNvPr>
          <p:cNvCxnSpPr/>
          <p:nvPr/>
        </p:nvCxnSpPr>
        <p:spPr>
          <a:xfrm>
            <a:off x="6764898" y="4888346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語音泡泡: 橢圓形 57">
            <a:extLst>
              <a:ext uri="{FF2B5EF4-FFF2-40B4-BE49-F238E27FC236}">
                <a16:creationId xmlns:a16="http://schemas.microsoft.com/office/drawing/2014/main" id="{6A9F420F-2E0A-4E1B-8A54-0B05BE5AD6AB}"/>
              </a:ext>
            </a:extLst>
          </p:cNvPr>
          <p:cNvSpPr/>
          <p:nvPr/>
        </p:nvSpPr>
        <p:spPr>
          <a:xfrm>
            <a:off x="5834204" y="1360055"/>
            <a:ext cx="1415310" cy="1007150"/>
          </a:xfrm>
          <a:prstGeom prst="wedgeEllipseCallout">
            <a:avLst>
              <a:gd name="adj1" fmla="val 3966"/>
              <a:gd name="adj2" fmla="val 7992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Not</a:t>
            </a:r>
          </a:p>
          <a:p>
            <a:pPr algn="ctr"/>
            <a:r>
              <a:rPr lang="en-US" altLang="zh-TW" sz="3200" dirty="0"/>
              <a:t>Me</a:t>
            </a:r>
            <a:endParaRPr lang="zh-TW" altLang="en-US" sz="32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EB93442-A3A8-4B56-B8E6-AA819617C26A}"/>
              </a:ext>
            </a:extLst>
          </p:cNvPr>
          <p:cNvSpPr/>
          <p:nvPr/>
        </p:nvSpPr>
        <p:spPr>
          <a:xfrm>
            <a:off x="5453273" y="3440546"/>
            <a:ext cx="599295" cy="1309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盾</a:t>
            </a:r>
          </a:p>
        </p:txBody>
      </p:sp>
    </p:spTree>
    <p:extLst>
      <p:ext uri="{BB962C8B-B14F-4D97-AF65-F5344CB8AC3E}">
        <p14:creationId xmlns:p14="http://schemas.microsoft.com/office/powerpoint/2010/main" val="334099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0A096-0B1C-4A81-9B41-E29CBB55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8D868-3F47-46AA-B58E-BE52C511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ECS</a:t>
            </a:r>
            <a:r>
              <a:rPr lang="zh-TW" altLang="en-US" sz="3200" dirty="0"/>
              <a:t>就像是圖解講的</a:t>
            </a:r>
            <a:endParaRPr lang="en-US" altLang="zh-TW" sz="3200" dirty="0"/>
          </a:p>
          <a:p>
            <a:r>
              <a:rPr lang="zh-TW" altLang="en-US" sz="3200" dirty="0"/>
              <a:t>將物體、組件、命令，分開已用於節省效能</a:t>
            </a:r>
            <a:endParaRPr lang="en-US" altLang="zh-TW" sz="3200" dirty="0"/>
          </a:p>
          <a:p>
            <a:r>
              <a:rPr lang="zh-TW" altLang="en-US" sz="3200" dirty="0"/>
              <a:t>接下來將進入實戰</a:t>
            </a:r>
            <a:endParaRPr lang="en-US" altLang="zh-TW" sz="3200" dirty="0"/>
          </a:p>
          <a:p>
            <a:r>
              <a:rPr lang="zh-TW" altLang="en-US" sz="3200" dirty="0"/>
              <a:t>實戰只是非常簡單的寫法，慢慢來就看得懂</a:t>
            </a:r>
          </a:p>
        </p:txBody>
      </p:sp>
    </p:spTree>
    <p:extLst>
      <p:ext uri="{BB962C8B-B14F-4D97-AF65-F5344CB8AC3E}">
        <p14:creationId xmlns:p14="http://schemas.microsoft.com/office/powerpoint/2010/main" val="408576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A5C55-0BB4-4FA9-8CF9-11727DB2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詳細解釋</a:t>
            </a:r>
            <a:r>
              <a:rPr lang="en-US" altLang="zh-TW" dirty="0"/>
              <a:t>ECS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2729B8-B102-461D-A929-4CC311FF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這邊用簡單講述，需要詳細解釋以下網站參考一下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還可以去</a:t>
            </a:r>
            <a:r>
              <a:rPr lang="en-US" altLang="zh-TW" dirty="0" err="1"/>
              <a:t>UnityTaiwan</a:t>
            </a:r>
            <a:r>
              <a:rPr lang="zh-TW" altLang="en-US" dirty="0"/>
              <a:t> </a:t>
            </a:r>
            <a:r>
              <a:rPr lang="en-US" altLang="zh-TW" dirty="0"/>
              <a:t>FB</a:t>
            </a:r>
            <a:r>
              <a:rPr lang="zh-TW" altLang="en-US" dirty="0"/>
              <a:t>或</a:t>
            </a:r>
            <a:r>
              <a:rPr lang="en-US" altLang="zh-TW" dirty="0" err="1"/>
              <a:t>Youtube</a:t>
            </a:r>
            <a:r>
              <a:rPr lang="zh-TW" altLang="en-US" dirty="0"/>
              <a:t>去找資料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https://www.facebook.com/tedsieblog/photos/a.1220829157966304/2159729377409606/?type=3&amp;eid=ARAldQxKxvel07Oh_sBOjo1CSRqPlHID4VaU6yq7mLZEOK5jEX5msbUEbd0oq0sQEISZ7ndBjvb0oYiG&amp;__tn__=EHH-R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https://www.element3ds.com/forum.php?mod=viewthread&amp;tid=178379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https://www.element3ds.com/forum.php?mod=viewthread&amp;tid=174709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https://unitycodemonkey.com/video.php?v=ILfUuBLfzGI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6"/>
              </a:rPr>
              <a:t>http://frankorz.com/2019/05/07/simple-talk-unity-dots/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17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22552-1F2A-48BF-8C5D-9762E1BA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ECS</a:t>
            </a:r>
            <a:r>
              <a:rPr lang="zh-TW" altLang="en-US" dirty="0"/>
              <a:t>實戰</a:t>
            </a:r>
            <a:r>
              <a:rPr lang="en-US" altLang="zh-TW" dirty="0"/>
              <a:t>-</a:t>
            </a:r>
            <a:r>
              <a:rPr lang="zh-TW" altLang="en-US" dirty="0"/>
              <a:t>方塊波浪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C893B8-1C8D-47AA-B959-336075E31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05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C59EF-F8A0-4AE0-BF73-30225306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成品展示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275D6-3EAB-417D-8FE5-6AAC61BA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要製作向右圖這樣，</a:t>
            </a:r>
            <a:endParaRPr lang="en-US" altLang="zh-TW" sz="2800" dirty="0"/>
          </a:p>
          <a:p>
            <a:r>
              <a:rPr lang="zh-TW" altLang="en-US" sz="2800" dirty="0"/>
              <a:t>地板會像波浪一樣動起來</a:t>
            </a:r>
            <a:endParaRPr lang="en-US" altLang="zh-TW" sz="2800" dirty="0"/>
          </a:p>
          <a:p>
            <a:r>
              <a:rPr lang="zh-TW" altLang="en-US" sz="2800" dirty="0"/>
              <a:t>但在實戰前要先講解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962E73-5184-40A4-A468-316A83BF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5" y="1845734"/>
            <a:ext cx="4867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4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CCDC9-4659-4F9B-878B-BDA3D8CF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理論講解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2EF29-5199-4B39-A3E2-3B5C731E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實際上理論很簡單</a:t>
            </a:r>
            <a:endParaRPr lang="en-US" altLang="zh-TW" dirty="0"/>
          </a:p>
          <a:p>
            <a:r>
              <a:rPr lang="zh-TW" altLang="en-US" dirty="0"/>
              <a:t>就是讓方塊隨噪點圖</a:t>
            </a:r>
            <a:r>
              <a:rPr lang="en-US" altLang="zh-TW" dirty="0"/>
              <a:t>(</a:t>
            </a:r>
            <a:r>
              <a:rPr lang="zh-TW" altLang="en-US" dirty="0"/>
              <a:t>右圖就叫噪點圖</a:t>
            </a:r>
            <a:r>
              <a:rPr lang="en-US" altLang="zh-TW" dirty="0"/>
              <a:t>)</a:t>
            </a:r>
            <a:r>
              <a:rPr lang="zh-TW" altLang="en-US" dirty="0"/>
              <a:t>移動</a:t>
            </a:r>
            <a:endParaRPr lang="en-US" altLang="zh-TW" dirty="0"/>
          </a:p>
          <a:p>
            <a:r>
              <a:rPr lang="zh-TW" altLang="en-US" dirty="0"/>
              <a:t>只是</a:t>
            </a:r>
            <a:r>
              <a:rPr lang="en-US" altLang="zh-TW" dirty="0" err="1"/>
              <a:t>Untiy</a:t>
            </a:r>
            <a:r>
              <a:rPr lang="zh-TW" altLang="en-US" dirty="0"/>
              <a:t>有自帶噪點函式，所以我們使用這函式運作</a:t>
            </a:r>
            <a:endParaRPr lang="en-US" altLang="zh-TW" dirty="0"/>
          </a:p>
          <a:p>
            <a:r>
              <a:rPr lang="zh-TW" altLang="en-US" dirty="0"/>
              <a:t>在噪點，黑色為</a:t>
            </a:r>
            <a:r>
              <a:rPr lang="en-US" altLang="zh-TW" dirty="0"/>
              <a:t>0</a:t>
            </a:r>
            <a:r>
              <a:rPr lang="zh-TW" altLang="en-US" dirty="0"/>
              <a:t>方塊處在低點，白色為</a:t>
            </a:r>
            <a:r>
              <a:rPr lang="en-US" altLang="zh-TW" dirty="0"/>
              <a:t>1</a:t>
            </a:r>
            <a:r>
              <a:rPr lang="zh-TW" altLang="en-US" dirty="0"/>
              <a:t>方塊處在最高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3C1B0B-088D-476C-AC14-7B5A250B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1947073"/>
            <a:ext cx="32004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8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9AAC9-AD15-46D2-8578-3BCDFF78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理論圖解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A25FA-A987-4C45-9539-F6EE89E2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右圖，從箭頭方向過去顏色為白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灰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黑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白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方塊就會像下圖一樣運作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這是拆開來看，實際上方塊只會沿著</a:t>
            </a:r>
            <a:r>
              <a:rPr lang="en-US" altLang="zh-TW" dirty="0">
                <a:sym typeface="Wingdings" panose="05000000000000000000" pitchFamily="2" charset="2"/>
              </a:rPr>
              <a:t>Y</a:t>
            </a:r>
            <a:r>
              <a:rPr lang="zh-TW" altLang="en-US" dirty="0">
                <a:sym typeface="Wingdings" panose="05000000000000000000" pitchFamily="2" charset="2"/>
              </a:rPr>
              <a:t>軸上下動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61A26C-964C-4627-9EFD-8032C505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3" y="2057909"/>
            <a:ext cx="3200400" cy="3248025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BF7DAA95-1F7B-4C19-8E00-728988A523C5}"/>
              </a:ext>
            </a:extLst>
          </p:cNvPr>
          <p:cNvSpPr/>
          <p:nvPr/>
        </p:nvSpPr>
        <p:spPr>
          <a:xfrm>
            <a:off x="7009245" y="4866641"/>
            <a:ext cx="4261196" cy="507999"/>
          </a:xfrm>
          <a:prstGeom prst="rightArrow">
            <a:avLst>
              <a:gd name="adj1" fmla="val 50000"/>
              <a:gd name="adj2" fmla="val 86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45BBAA-FBC0-4319-BCA5-C89D98648D59}"/>
              </a:ext>
            </a:extLst>
          </p:cNvPr>
          <p:cNvSpPr/>
          <p:nvPr/>
        </p:nvSpPr>
        <p:spPr>
          <a:xfrm>
            <a:off x="1257993" y="3101618"/>
            <a:ext cx="487679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26D1C6-FB76-4999-925B-C889EA939BF3}"/>
              </a:ext>
            </a:extLst>
          </p:cNvPr>
          <p:cNvSpPr/>
          <p:nvPr/>
        </p:nvSpPr>
        <p:spPr>
          <a:xfrm>
            <a:off x="1788391" y="3586528"/>
            <a:ext cx="487679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8F11F-D5DB-411B-9F93-B851A7A10E0E}"/>
              </a:ext>
            </a:extLst>
          </p:cNvPr>
          <p:cNvSpPr/>
          <p:nvPr/>
        </p:nvSpPr>
        <p:spPr>
          <a:xfrm>
            <a:off x="2318789" y="4071438"/>
            <a:ext cx="487679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993B04-3099-4EF0-8ABD-B52319AB14F4}"/>
              </a:ext>
            </a:extLst>
          </p:cNvPr>
          <p:cNvSpPr/>
          <p:nvPr/>
        </p:nvSpPr>
        <p:spPr>
          <a:xfrm>
            <a:off x="2819746" y="4556348"/>
            <a:ext cx="487679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DCDA66-0F8F-4ED9-A5AF-D8947F8008CF}"/>
              </a:ext>
            </a:extLst>
          </p:cNvPr>
          <p:cNvSpPr/>
          <p:nvPr/>
        </p:nvSpPr>
        <p:spPr>
          <a:xfrm>
            <a:off x="3307425" y="5041258"/>
            <a:ext cx="487679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EDD826-480F-4641-9FCA-B46C0766A924}"/>
              </a:ext>
            </a:extLst>
          </p:cNvPr>
          <p:cNvSpPr/>
          <p:nvPr/>
        </p:nvSpPr>
        <p:spPr>
          <a:xfrm>
            <a:off x="3837823" y="5041258"/>
            <a:ext cx="487679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AA607A-6B3E-41CD-9B18-BBD1AB77B892}"/>
              </a:ext>
            </a:extLst>
          </p:cNvPr>
          <p:cNvSpPr/>
          <p:nvPr/>
        </p:nvSpPr>
        <p:spPr>
          <a:xfrm>
            <a:off x="4334627" y="4556348"/>
            <a:ext cx="487679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DA0513-A295-4D4E-B0F3-3C12766107E1}"/>
              </a:ext>
            </a:extLst>
          </p:cNvPr>
          <p:cNvSpPr/>
          <p:nvPr/>
        </p:nvSpPr>
        <p:spPr>
          <a:xfrm>
            <a:off x="4822306" y="4071438"/>
            <a:ext cx="487679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762E7F-3B97-424C-A3B1-C677F0B27499}"/>
              </a:ext>
            </a:extLst>
          </p:cNvPr>
          <p:cNvSpPr/>
          <p:nvPr/>
        </p:nvSpPr>
        <p:spPr>
          <a:xfrm>
            <a:off x="5309985" y="3586528"/>
            <a:ext cx="487679" cy="48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7FF5FC-3BED-4ADC-80E7-42CFD600F499}"/>
              </a:ext>
            </a:extLst>
          </p:cNvPr>
          <p:cNvSpPr/>
          <p:nvPr/>
        </p:nvSpPr>
        <p:spPr>
          <a:xfrm>
            <a:off x="7369696" y="4767503"/>
            <a:ext cx="3509818" cy="31224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1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7C2EF-D5C1-4DE4-9097-8FADC66F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MonoBehaviour</a:t>
            </a:r>
            <a:r>
              <a:rPr lang="zh-TW" altLang="en-US" dirty="0"/>
              <a:t>實戰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CD28F5-B94E-43C3-BD14-C96B803D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首先先用</a:t>
            </a:r>
            <a:r>
              <a:rPr lang="en-US" altLang="zh-TW" sz="3200" dirty="0" err="1"/>
              <a:t>MonoBehaviour</a:t>
            </a:r>
            <a:r>
              <a:rPr lang="zh-TW" altLang="en-US" sz="3200" dirty="0"/>
              <a:t>製作原型專案，</a:t>
            </a:r>
            <a:endParaRPr lang="en-US" altLang="zh-TW" sz="3200" dirty="0"/>
          </a:p>
          <a:p>
            <a:r>
              <a:rPr lang="zh-TW" altLang="en-US" sz="3200" dirty="0"/>
              <a:t>因為在不熟悉狀況下，先用</a:t>
            </a:r>
            <a:r>
              <a:rPr lang="en-US" altLang="zh-TW" sz="3200" dirty="0" err="1"/>
              <a:t>MonoBehaviour</a:t>
            </a:r>
            <a:r>
              <a:rPr lang="zh-TW" altLang="en-US" sz="3200" dirty="0"/>
              <a:t>製作原型</a:t>
            </a:r>
            <a:endParaRPr lang="en-US" altLang="zh-TW" sz="3200" dirty="0"/>
          </a:p>
          <a:p>
            <a:r>
              <a:rPr lang="zh-TW" altLang="en-US" sz="3200" dirty="0"/>
              <a:t>能確保演算法正確以及確定流程，</a:t>
            </a:r>
            <a:endParaRPr lang="en-US" altLang="zh-TW" sz="3200" dirty="0"/>
          </a:p>
          <a:p>
            <a:r>
              <a:rPr lang="zh-TW" altLang="en-US" sz="3200" dirty="0"/>
              <a:t>所以先用</a:t>
            </a:r>
            <a:r>
              <a:rPr lang="en-US" altLang="zh-TW" sz="3200" dirty="0" err="1"/>
              <a:t>MonoBehaviour</a:t>
            </a:r>
            <a:r>
              <a:rPr lang="zh-TW" altLang="en-US" sz="3200" dirty="0"/>
              <a:t>做完再轉成</a:t>
            </a:r>
            <a:r>
              <a:rPr lang="en-US" altLang="zh-TW" sz="3200" dirty="0"/>
              <a:t>ECS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9755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13A65-D034-41CD-80E0-5305D4D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單一方塊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4FFD9-7686-478A-B969-5F4F476F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60BBD9-2877-48EE-86AF-5CBD49FD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143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13A65-D034-41CD-80E0-5305D4D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單一方塊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4FFD9-7686-478A-B969-5F4F476F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651DA5-97F3-4494-B7C9-54CED5A1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1737360"/>
            <a:ext cx="10344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7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65415-1E81-438B-A992-36748F19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ECS</a:t>
            </a:r>
            <a:r>
              <a:rPr lang="zh-TW" altLang="en-US" dirty="0"/>
              <a:t>理論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68AE71-08C4-4D47-973D-4A876C902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60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3274B-235E-4DF4-8C3D-E4D8F63A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方塊產生器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BBF13-158C-4F7E-A03B-D8234DAA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BB1B79-4D88-47DE-9DB1-380EF1A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4801"/>
            <a:ext cx="42100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3274B-235E-4DF4-8C3D-E4D8F63A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方塊產生器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BBF13-158C-4F7E-A03B-D8234DAA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FCC28D-D240-48E8-A71F-5A2B0D6E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37360"/>
            <a:ext cx="5151554" cy="42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4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42177-39A3-4A34-8B5D-8440B57B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MonoBehaviour</a:t>
            </a:r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44F53-DD29-48C1-B4B1-5C4F9E4F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/>
              <a:t>程式碼就兩部分，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單一個方塊跟著噪點移動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生成這些單一方塊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全部就這兩個程式碼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Unity </a:t>
            </a:r>
            <a:r>
              <a:rPr lang="en-US" altLang="zh-TW" sz="2800" dirty="0" err="1"/>
              <a:t>Scence</a:t>
            </a:r>
            <a:r>
              <a:rPr lang="zh-TW" altLang="en-US" sz="2800" dirty="0"/>
              <a:t>位置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Assets\Test\ECS</a:t>
            </a:r>
            <a:r>
              <a:rPr lang="zh-TW" altLang="en-US" sz="2800" dirty="0"/>
              <a:t>波浪方塊</a:t>
            </a:r>
            <a:r>
              <a:rPr lang="en-US" altLang="zh-TW" sz="2800" dirty="0"/>
              <a:t>\</a:t>
            </a:r>
            <a:r>
              <a:rPr lang="zh-TW" altLang="en-US" sz="2800" dirty="0"/>
              <a:t>練習</a:t>
            </a:r>
            <a:r>
              <a:rPr lang="en-US" altLang="zh-TW" sz="2800" dirty="0"/>
              <a:t>Mono\</a:t>
            </a:r>
            <a:r>
              <a:rPr lang="en-US" altLang="zh-TW" sz="2800" dirty="0" err="1"/>
              <a:t>MONO_version</a:t>
            </a:r>
            <a:endParaRPr lang="en-US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50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556B7-A8A3-4577-BF74-80A0CD84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ECS</a:t>
            </a:r>
            <a:r>
              <a:rPr lang="zh-TW" altLang="en-US" dirty="0"/>
              <a:t>理論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7D9BA-67BA-466A-9518-5548D02C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來到</a:t>
            </a:r>
            <a:r>
              <a:rPr lang="en-US" altLang="zh-TW" dirty="0"/>
              <a:t>ECS</a:t>
            </a:r>
            <a:r>
              <a:rPr lang="zh-TW" altLang="en-US" dirty="0"/>
              <a:t>理論，</a:t>
            </a:r>
            <a:endParaRPr lang="en-US" altLang="zh-TW" dirty="0"/>
          </a:p>
          <a:p>
            <a:r>
              <a:rPr lang="zh-TW" altLang="en-US" dirty="0"/>
              <a:t>首先先將</a:t>
            </a:r>
            <a:r>
              <a:rPr lang="en-US" altLang="zh-TW" dirty="0"/>
              <a:t>Mono</a:t>
            </a:r>
            <a:r>
              <a:rPr lang="zh-TW" altLang="en-US" dirty="0"/>
              <a:t>的程式碼拆分</a:t>
            </a:r>
            <a:endParaRPr lang="en-US" altLang="zh-TW" dirty="0"/>
          </a:p>
          <a:p>
            <a:r>
              <a:rPr lang="zh-TW" altLang="en-US" dirty="0"/>
              <a:t>單一方塊</a:t>
            </a:r>
            <a:endParaRPr lang="en-US" altLang="zh-TW" dirty="0"/>
          </a:p>
          <a:p>
            <a:r>
              <a:rPr lang="zh-TW" altLang="en-US" dirty="0"/>
              <a:t>拆分成物件、數據、執行部分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物件</a:t>
            </a:r>
            <a:r>
              <a:rPr lang="en-US" altLang="zh-TW" dirty="0"/>
              <a:t>(</a:t>
            </a:r>
            <a:r>
              <a:rPr lang="zh-TW" altLang="en-US" dirty="0"/>
              <a:t>方塊</a:t>
            </a:r>
            <a:r>
              <a:rPr lang="en-US" altLang="zh-TW" dirty="0"/>
              <a:t>)</a:t>
            </a:r>
            <a:r>
              <a:rPr lang="zh-TW" altLang="en-US" dirty="0"/>
              <a:t>歸類在</a:t>
            </a:r>
            <a:r>
              <a:rPr lang="en-US" altLang="zh-TW" dirty="0"/>
              <a:t>Entity</a:t>
            </a:r>
          </a:p>
          <a:p>
            <a:r>
              <a:rPr lang="zh-TW" altLang="en-US" dirty="0"/>
              <a:t>數據</a:t>
            </a:r>
            <a:r>
              <a:rPr lang="en-US" altLang="zh-TW" dirty="0"/>
              <a:t>(</a:t>
            </a:r>
            <a:r>
              <a:rPr lang="zh-TW" altLang="en-US" dirty="0"/>
              <a:t>存的資料</a:t>
            </a:r>
            <a:r>
              <a:rPr lang="en-US" altLang="zh-TW" dirty="0"/>
              <a:t>)</a:t>
            </a:r>
            <a:r>
              <a:rPr lang="zh-TW" altLang="en-US" dirty="0"/>
              <a:t>歸類分在</a:t>
            </a:r>
            <a:r>
              <a:rPr lang="en-US" altLang="zh-TW" dirty="0"/>
              <a:t>Component</a:t>
            </a:r>
          </a:p>
          <a:p>
            <a:r>
              <a:rPr lang="zh-TW" altLang="en-US" dirty="0"/>
              <a:t>執行</a:t>
            </a:r>
            <a:r>
              <a:rPr lang="en-US" altLang="zh-TW" dirty="0"/>
              <a:t>(</a:t>
            </a:r>
            <a:r>
              <a:rPr lang="zh-TW" altLang="en-US" dirty="0"/>
              <a:t>移動</a:t>
            </a:r>
            <a:r>
              <a:rPr lang="en-US" altLang="zh-TW" dirty="0"/>
              <a:t>)</a:t>
            </a:r>
            <a:r>
              <a:rPr lang="zh-TW" altLang="en-US" dirty="0"/>
              <a:t>歸類在</a:t>
            </a:r>
            <a:r>
              <a:rPr lang="en-US" altLang="zh-TW" dirty="0"/>
              <a:t>System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B3C96A-9212-4C3A-A318-C6F513E4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09" y="1988597"/>
            <a:ext cx="2746837" cy="19512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B4AA6A-4A8E-4E0F-827D-3C4D338F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709" y="3993985"/>
            <a:ext cx="5248102" cy="23341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7F5A4B-56C9-4170-B27F-82ABF77AE375}"/>
              </a:ext>
            </a:extLst>
          </p:cNvPr>
          <p:cNvSpPr/>
          <p:nvPr/>
        </p:nvSpPr>
        <p:spPr>
          <a:xfrm>
            <a:off x="5242069" y="23922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EA2BCC-31CA-48BA-A064-E3306EE42BC8}"/>
              </a:ext>
            </a:extLst>
          </p:cNvPr>
          <p:cNvSpPr/>
          <p:nvPr/>
        </p:nvSpPr>
        <p:spPr>
          <a:xfrm>
            <a:off x="5242069" y="463203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執行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614A0B1-1353-4268-9D4B-3FAD2D61958B}"/>
              </a:ext>
            </a:extLst>
          </p:cNvPr>
          <p:cNvSpPr/>
          <p:nvPr/>
        </p:nvSpPr>
        <p:spPr>
          <a:xfrm>
            <a:off x="6156469" y="2685472"/>
            <a:ext cx="475240" cy="327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8FF1E938-E18B-43CE-8A45-076B9C787F80}"/>
              </a:ext>
            </a:extLst>
          </p:cNvPr>
          <p:cNvSpPr/>
          <p:nvPr/>
        </p:nvSpPr>
        <p:spPr>
          <a:xfrm>
            <a:off x="6179127" y="4925291"/>
            <a:ext cx="416502" cy="327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55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556B7-A8A3-4577-BF74-80A0CD84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ECS</a:t>
            </a:r>
            <a:r>
              <a:rPr lang="zh-TW" altLang="en-US" dirty="0"/>
              <a:t>理論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97D9BA-67BA-466A-9518-5548D02C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接下來就是生成</a:t>
            </a:r>
            <a:r>
              <a:rPr lang="en-US" altLang="zh-TW" sz="2800" dirty="0"/>
              <a:t>Entity</a:t>
            </a:r>
            <a:r>
              <a:rPr lang="zh-TW" altLang="en-US" sz="2800" dirty="0"/>
              <a:t>，生成</a:t>
            </a:r>
            <a:r>
              <a:rPr lang="en-US" altLang="zh-TW" sz="2800" dirty="0"/>
              <a:t>Entity</a:t>
            </a:r>
            <a:r>
              <a:rPr lang="zh-TW" altLang="en-US" sz="2800" dirty="0"/>
              <a:t>是有步驟的</a:t>
            </a:r>
            <a:endParaRPr lang="en-US" altLang="zh-TW" sz="2800" dirty="0"/>
          </a:p>
          <a:p>
            <a:r>
              <a:rPr lang="en-US" altLang="zh-TW" sz="2800" dirty="0"/>
              <a:t>1.</a:t>
            </a:r>
            <a:r>
              <a:rPr lang="zh-TW" altLang="en-US" sz="2800" dirty="0"/>
              <a:t>生成方塊</a:t>
            </a:r>
            <a:r>
              <a:rPr lang="en-US" altLang="zh-TW" sz="2800" dirty="0"/>
              <a:t>(Entity)</a:t>
            </a:r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加入組件</a:t>
            </a:r>
            <a:r>
              <a:rPr lang="en-US" altLang="zh-TW" sz="2800" dirty="0"/>
              <a:t>(Component)</a:t>
            </a:r>
          </a:p>
          <a:p>
            <a:r>
              <a:rPr lang="en-US" altLang="zh-TW" sz="2800" dirty="0"/>
              <a:t>3.</a:t>
            </a:r>
            <a:r>
              <a:rPr lang="zh-TW" altLang="en-US" sz="2800" dirty="0"/>
              <a:t>修改組件數據</a:t>
            </a:r>
            <a:r>
              <a:rPr lang="en-US" altLang="zh-TW" sz="2800" dirty="0"/>
              <a:t>(</a:t>
            </a:r>
            <a:r>
              <a:rPr lang="zh-TW" altLang="en-US" sz="2800" dirty="0"/>
              <a:t>更改位子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就以上這些步驟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63293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4C19C-1691-43F9-853E-B6A3C8A7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053"/>
            <a:ext cx="10058400" cy="855632"/>
          </a:xfrm>
        </p:spPr>
        <p:txBody>
          <a:bodyPr/>
          <a:lstStyle/>
          <a:p>
            <a:r>
              <a:rPr lang="en-US" altLang="zh-TW" dirty="0"/>
              <a:t>ECS</a:t>
            </a:r>
            <a:r>
              <a:rPr lang="zh-TW" altLang="en-US" dirty="0"/>
              <a:t>圖解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797C95-90EE-4F62-98F0-E388012236A3}"/>
              </a:ext>
            </a:extLst>
          </p:cNvPr>
          <p:cNvSpPr/>
          <p:nvPr/>
        </p:nvSpPr>
        <p:spPr>
          <a:xfrm>
            <a:off x="1983806" y="4063776"/>
            <a:ext cx="979054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方塊</a:t>
            </a:r>
            <a:endParaRPr lang="en-US" altLang="zh-TW" dirty="0"/>
          </a:p>
          <a:p>
            <a:pPr algn="ctr"/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D21FBACD-254B-43CF-AADE-DFBE89D1A7DF}"/>
              </a:ext>
            </a:extLst>
          </p:cNvPr>
          <p:cNvSpPr/>
          <p:nvPr/>
        </p:nvSpPr>
        <p:spPr>
          <a:xfrm>
            <a:off x="9140002" y="1832223"/>
            <a:ext cx="1450109" cy="1168692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命令</a:t>
            </a:r>
            <a:endParaRPr lang="en-US" altLang="zh-TW" dirty="0"/>
          </a:p>
          <a:p>
            <a:pPr algn="ctr"/>
            <a:r>
              <a:rPr lang="zh-TW" altLang="en-US" dirty="0"/>
              <a:t>方塊移動</a:t>
            </a:r>
            <a:endParaRPr lang="en-US" altLang="zh-TW" dirty="0"/>
          </a:p>
          <a:p>
            <a:pPr algn="ctr"/>
            <a:r>
              <a:rPr lang="en-US" altLang="zh-TW" dirty="0"/>
              <a:t>System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E0A57-8C00-4621-BCE2-52BBCD9C2086}"/>
              </a:ext>
            </a:extLst>
          </p:cNvPr>
          <p:cNvSpPr/>
          <p:nvPr/>
        </p:nvSpPr>
        <p:spPr>
          <a:xfrm>
            <a:off x="842814" y="1886039"/>
            <a:ext cx="1987665" cy="9236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設定方塊和組件</a:t>
            </a:r>
            <a:endParaRPr lang="en-US" altLang="zh-TW" dirty="0"/>
          </a:p>
          <a:p>
            <a:pPr algn="ctr"/>
            <a:r>
              <a:rPr lang="en-US" altLang="zh-TW" dirty="0"/>
              <a:t>Mono</a:t>
            </a:r>
            <a:endParaRPr lang="zh-TW" altLang="en-US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39B784AB-786C-424F-8A01-9EC4768344AB}"/>
              </a:ext>
            </a:extLst>
          </p:cNvPr>
          <p:cNvSpPr/>
          <p:nvPr/>
        </p:nvSpPr>
        <p:spPr>
          <a:xfrm>
            <a:off x="105811" y="4116396"/>
            <a:ext cx="1729987" cy="488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</a:t>
            </a:r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B67CB9B-3398-49F0-B554-4A652E8D672A}"/>
              </a:ext>
            </a:extLst>
          </p:cNvPr>
          <p:cNvSpPr/>
          <p:nvPr/>
        </p:nvSpPr>
        <p:spPr>
          <a:xfrm>
            <a:off x="3103880" y="1737360"/>
            <a:ext cx="203201" cy="454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273BBE-ED66-4CAF-B9E5-7A9F541C581D}"/>
              </a:ext>
            </a:extLst>
          </p:cNvPr>
          <p:cNvSpPr/>
          <p:nvPr/>
        </p:nvSpPr>
        <p:spPr>
          <a:xfrm>
            <a:off x="4592327" y="1886039"/>
            <a:ext cx="1987665" cy="92363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生成方塊和組件</a:t>
            </a:r>
            <a:endParaRPr lang="en-US" altLang="zh-TW" dirty="0"/>
          </a:p>
          <a:p>
            <a:pPr algn="ctr"/>
            <a:r>
              <a:rPr lang="en-US" altLang="zh-TW" dirty="0"/>
              <a:t>Mono</a:t>
            </a:r>
            <a:endParaRPr lang="zh-TW" altLang="en-US" dirty="0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8F9A084-7FF0-4D48-A182-2442150D28E3}"/>
              </a:ext>
            </a:extLst>
          </p:cNvPr>
          <p:cNvSpPr/>
          <p:nvPr/>
        </p:nvSpPr>
        <p:spPr>
          <a:xfrm>
            <a:off x="3527830" y="4088631"/>
            <a:ext cx="1865750" cy="18631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FEE9732-6874-491B-918E-10ABEE8B2D7F}"/>
              </a:ext>
            </a:extLst>
          </p:cNvPr>
          <p:cNvSpPr/>
          <p:nvPr/>
        </p:nvSpPr>
        <p:spPr>
          <a:xfrm>
            <a:off x="3966558" y="4197005"/>
            <a:ext cx="979054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方塊</a:t>
            </a:r>
            <a:endParaRPr lang="en-US" altLang="zh-TW" dirty="0"/>
          </a:p>
          <a:p>
            <a:pPr algn="ctr"/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9B17202F-023A-47F4-87AB-57C76B529A02}"/>
              </a:ext>
            </a:extLst>
          </p:cNvPr>
          <p:cNvSpPr/>
          <p:nvPr/>
        </p:nvSpPr>
        <p:spPr>
          <a:xfrm>
            <a:off x="3591091" y="5205583"/>
            <a:ext cx="1729987" cy="488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</a:t>
            </a:r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336747C3-4AE2-441A-94CE-647FDBA4D28E}"/>
              </a:ext>
            </a:extLst>
          </p:cNvPr>
          <p:cNvSpPr/>
          <p:nvPr/>
        </p:nvSpPr>
        <p:spPr>
          <a:xfrm>
            <a:off x="5491473" y="4082193"/>
            <a:ext cx="1865750" cy="18631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34DED7-99F5-4E88-8B37-6F55500C9513}"/>
              </a:ext>
            </a:extLst>
          </p:cNvPr>
          <p:cNvSpPr/>
          <p:nvPr/>
        </p:nvSpPr>
        <p:spPr>
          <a:xfrm>
            <a:off x="5930201" y="4190567"/>
            <a:ext cx="979054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方塊</a:t>
            </a:r>
            <a:endParaRPr lang="en-US" altLang="zh-TW" dirty="0"/>
          </a:p>
          <a:p>
            <a:pPr algn="ctr"/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579722D7-37BA-4C5D-8AD2-3C1F17B99291}"/>
              </a:ext>
            </a:extLst>
          </p:cNvPr>
          <p:cNvSpPr/>
          <p:nvPr/>
        </p:nvSpPr>
        <p:spPr>
          <a:xfrm>
            <a:off x="5554734" y="5199145"/>
            <a:ext cx="1729987" cy="488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</a:t>
            </a:r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4941D1EF-ADCE-4B63-9B19-4E61A58CC703}"/>
              </a:ext>
            </a:extLst>
          </p:cNvPr>
          <p:cNvSpPr/>
          <p:nvPr/>
        </p:nvSpPr>
        <p:spPr>
          <a:xfrm rot="7127329">
            <a:off x="4748410" y="3294893"/>
            <a:ext cx="88669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E5EE87A4-D11A-4562-9C2D-9AB9A23265A6}"/>
              </a:ext>
            </a:extLst>
          </p:cNvPr>
          <p:cNvSpPr/>
          <p:nvPr/>
        </p:nvSpPr>
        <p:spPr>
          <a:xfrm rot="3845001">
            <a:off x="5427965" y="3335047"/>
            <a:ext cx="88669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B8CC3C7-484C-4B5D-89F6-FFD31671313A}"/>
              </a:ext>
            </a:extLst>
          </p:cNvPr>
          <p:cNvSpPr/>
          <p:nvPr/>
        </p:nvSpPr>
        <p:spPr>
          <a:xfrm>
            <a:off x="7626674" y="1737360"/>
            <a:ext cx="203201" cy="454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10BD97E-DB93-47D1-BF0C-0FF994EF498F}"/>
              </a:ext>
            </a:extLst>
          </p:cNvPr>
          <p:cNvSpPr/>
          <p:nvPr/>
        </p:nvSpPr>
        <p:spPr>
          <a:xfrm>
            <a:off x="7999307" y="4109902"/>
            <a:ext cx="1865750" cy="18631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2C0B31-CF70-410D-BAFE-26A5F6F6A2D6}"/>
              </a:ext>
            </a:extLst>
          </p:cNvPr>
          <p:cNvSpPr/>
          <p:nvPr/>
        </p:nvSpPr>
        <p:spPr>
          <a:xfrm>
            <a:off x="8438035" y="4218276"/>
            <a:ext cx="979054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方塊</a:t>
            </a:r>
            <a:endParaRPr lang="en-US" altLang="zh-TW" dirty="0"/>
          </a:p>
          <a:p>
            <a:pPr algn="ctr"/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AD77DE84-F275-42A5-83D6-39DFC0498967}"/>
              </a:ext>
            </a:extLst>
          </p:cNvPr>
          <p:cNvSpPr/>
          <p:nvPr/>
        </p:nvSpPr>
        <p:spPr>
          <a:xfrm>
            <a:off x="8062568" y="5226854"/>
            <a:ext cx="1729987" cy="488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</a:t>
            </a:r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A5EAFB63-F6B3-4F57-A9DA-A0092A80D28A}"/>
              </a:ext>
            </a:extLst>
          </p:cNvPr>
          <p:cNvSpPr/>
          <p:nvPr/>
        </p:nvSpPr>
        <p:spPr>
          <a:xfrm>
            <a:off x="9962950" y="4103464"/>
            <a:ext cx="1865750" cy="18631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B172E8-94BB-4FD7-8AFB-3FD959D96D66}"/>
              </a:ext>
            </a:extLst>
          </p:cNvPr>
          <p:cNvSpPr/>
          <p:nvPr/>
        </p:nvSpPr>
        <p:spPr>
          <a:xfrm>
            <a:off x="10401678" y="4211838"/>
            <a:ext cx="979054" cy="923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方塊</a:t>
            </a:r>
            <a:endParaRPr lang="en-US" altLang="zh-TW" dirty="0"/>
          </a:p>
          <a:p>
            <a:pPr algn="ctr"/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25C8DDF3-D0FB-4C07-9B21-880AD0B38D5B}"/>
              </a:ext>
            </a:extLst>
          </p:cNvPr>
          <p:cNvSpPr/>
          <p:nvPr/>
        </p:nvSpPr>
        <p:spPr>
          <a:xfrm>
            <a:off x="10026211" y="5220416"/>
            <a:ext cx="1729987" cy="488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數據</a:t>
            </a:r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1F5E65CC-1F01-4C68-B686-5F348CF1FD36}"/>
              </a:ext>
            </a:extLst>
          </p:cNvPr>
          <p:cNvSpPr/>
          <p:nvPr/>
        </p:nvSpPr>
        <p:spPr>
          <a:xfrm rot="7127329">
            <a:off x="9027309" y="3453564"/>
            <a:ext cx="88669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74F42A74-3E31-4CD0-A77A-80BB2831347C}"/>
              </a:ext>
            </a:extLst>
          </p:cNvPr>
          <p:cNvSpPr/>
          <p:nvPr/>
        </p:nvSpPr>
        <p:spPr>
          <a:xfrm rot="3845001">
            <a:off x="9706864" y="3493718"/>
            <a:ext cx="88669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1">
            <a:extLst>
              <a:ext uri="{FF2B5EF4-FFF2-40B4-BE49-F238E27FC236}">
                <a16:creationId xmlns:a16="http://schemas.microsoft.com/office/drawing/2014/main" id="{D30412F9-4A89-4132-9136-791C9FF4079C}"/>
              </a:ext>
            </a:extLst>
          </p:cNvPr>
          <p:cNvSpPr txBox="1">
            <a:spLocks/>
          </p:cNvSpPr>
          <p:nvPr/>
        </p:nvSpPr>
        <p:spPr>
          <a:xfrm>
            <a:off x="1602506" y="861681"/>
            <a:ext cx="468279" cy="855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標題 1">
            <a:extLst>
              <a:ext uri="{FF2B5EF4-FFF2-40B4-BE49-F238E27FC236}">
                <a16:creationId xmlns:a16="http://schemas.microsoft.com/office/drawing/2014/main" id="{6FD6513C-B8D5-4998-9A46-B3249F148388}"/>
              </a:ext>
            </a:extLst>
          </p:cNvPr>
          <p:cNvSpPr txBox="1">
            <a:spLocks/>
          </p:cNvSpPr>
          <p:nvPr/>
        </p:nvSpPr>
        <p:spPr>
          <a:xfrm>
            <a:off x="5263818" y="828026"/>
            <a:ext cx="468279" cy="855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</a:t>
            </a:r>
          </a:p>
        </p:txBody>
      </p:sp>
      <p:sp>
        <p:nvSpPr>
          <p:cNvPr id="62" name="標題 1">
            <a:extLst>
              <a:ext uri="{FF2B5EF4-FFF2-40B4-BE49-F238E27FC236}">
                <a16:creationId xmlns:a16="http://schemas.microsoft.com/office/drawing/2014/main" id="{61DE1354-A1FA-4230-8D24-C0C16A4A9CEC}"/>
              </a:ext>
            </a:extLst>
          </p:cNvPr>
          <p:cNvSpPr txBox="1">
            <a:spLocks/>
          </p:cNvSpPr>
          <p:nvPr/>
        </p:nvSpPr>
        <p:spPr>
          <a:xfrm>
            <a:off x="9630916" y="863759"/>
            <a:ext cx="468279" cy="855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F2897644-E4FA-442E-B858-34ED004248A2}"/>
              </a:ext>
            </a:extLst>
          </p:cNvPr>
          <p:cNvSpPr/>
          <p:nvPr/>
        </p:nvSpPr>
        <p:spPr>
          <a:xfrm rot="7127329">
            <a:off x="947886" y="3290101"/>
            <a:ext cx="88669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2C8B390A-FDEC-4F34-A1C1-57A996A243C0}"/>
              </a:ext>
            </a:extLst>
          </p:cNvPr>
          <p:cNvSpPr/>
          <p:nvPr/>
        </p:nvSpPr>
        <p:spPr>
          <a:xfrm rot="3845001">
            <a:off x="1627441" y="3330255"/>
            <a:ext cx="88669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900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0D28C-7BD3-48CB-90C0-59D94AC5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543425" cy="1450757"/>
          </a:xfrm>
        </p:spPr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ECS</a:t>
            </a:r>
            <a:r>
              <a:rPr lang="zh-TW" altLang="en-US" dirty="0"/>
              <a:t>程式碼</a:t>
            </a:r>
            <a:r>
              <a:rPr lang="en-US" altLang="zh-TW" dirty="0"/>
              <a:t>-</a:t>
            </a:r>
            <a:r>
              <a:rPr lang="zh-TW" altLang="en-US" dirty="0"/>
              <a:t>組件設定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A7C8E9-E3A8-4140-849C-A68FE063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對，沒看錯，就這些而已</a:t>
            </a:r>
            <a:endParaRPr lang="en-US" altLang="zh-TW" dirty="0"/>
          </a:p>
          <a:p>
            <a:r>
              <a:rPr lang="zh-TW" altLang="en-US" dirty="0"/>
              <a:t>因為剩下</a:t>
            </a:r>
            <a:endParaRPr lang="en-US" altLang="zh-TW" dirty="0"/>
          </a:p>
          <a:p>
            <a:r>
              <a:rPr lang="zh-TW" altLang="en-US" dirty="0"/>
              <a:t>位移、渲染、座標問題</a:t>
            </a:r>
            <a:endParaRPr lang="en-US" altLang="zh-TW" dirty="0"/>
          </a:p>
          <a:p>
            <a:r>
              <a:rPr lang="zh-TW" altLang="en-US" dirty="0"/>
              <a:t>都是直接使用</a:t>
            </a:r>
            <a:r>
              <a:rPr lang="en-US" altLang="zh-TW" dirty="0"/>
              <a:t>Unity</a:t>
            </a:r>
            <a:r>
              <a:rPr lang="zh-TW" altLang="en-US" dirty="0"/>
              <a:t>自帶</a:t>
            </a:r>
            <a:r>
              <a:rPr lang="en-US" altLang="zh-TW" dirty="0"/>
              <a:t>ECS</a:t>
            </a:r>
            <a:r>
              <a:rPr lang="zh-TW" altLang="en-US" dirty="0"/>
              <a:t>專用組件</a:t>
            </a:r>
            <a:endParaRPr lang="en-US" altLang="zh-TW" dirty="0"/>
          </a:p>
          <a:p>
            <a:r>
              <a:rPr lang="zh-TW" altLang="en-US" dirty="0"/>
              <a:t>唯一要設定的就是每個方塊上要帶的資料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32145E-211C-45B2-A5A2-30E4778D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635866"/>
            <a:ext cx="55149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55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4C80-8879-4603-976B-AE595446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ECS</a:t>
            </a:r>
            <a:r>
              <a:rPr lang="zh-TW" altLang="en-US" dirty="0"/>
              <a:t>程式碼</a:t>
            </a:r>
            <a:r>
              <a:rPr lang="en-US" altLang="zh-TW" dirty="0"/>
              <a:t>-</a:t>
            </a:r>
            <a:r>
              <a:rPr lang="zh-TW" altLang="en-US" dirty="0"/>
              <a:t>生成</a:t>
            </a:r>
            <a:r>
              <a:rPr lang="en-US" altLang="zh-TW" dirty="0"/>
              <a:t>Entity</a:t>
            </a:r>
            <a:r>
              <a:rPr lang="zh-TW" altLang="en-US" dirty="0"/>
              <a:t>方塊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8632A-59DB-4749-B9FB-005223FF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引入數據庫</a:t>
            </a:r>
            <a:endParaRPr lang="en-US" altLang="zh-TW" dirty="0"/>
          </a:p>
          <a:p>
            <a:r>
              <a:rPr lang="zh-TW" altLang="en-US" dirty="0"/>
              <a:t>沒看到就打開</a:t>
            </a:r>
            <a:r>
              <a:rPr lang="en-US" altLang="zh-TW" dirty="0"/>
              <a:t>Package</a:t>
            </a:r>
            <a:r>
              <a:rPr lang="zh-TW" altLang="en-US" dirty="0"/>
              <a:t>看看</a:t>
            </a:r>
            <a:endParaRPr lang="en-US" altLang="zh-TW" dirty="0"/>
          </a:p>
          <a:p>
            <a:r>
              <a:rPr lang="en-US" altLang="zh-TW" dirty="0"/>
              <a:t>Show preview </a:t>
            </a:r>
            <a:r>
              <a:rPr lang="zh-TW" altLang="en-US" dirty="0"/>
              <a:t>要打開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093FBC-736A-473A-BCC8-FD84466B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5" y="3298305"/>
            <a:ext cx="4419600" cy="2247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5AE91E-1FCC-4922-A5DB-9F3F69A3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98" y="1878349"/>
            <a:ext cx="6247550" cy="31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41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62A7A-33F5-4E3A-A1E3-0E92FAD1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開始</a:t>
            </a:r>
            <a:r>
              <a:rPr lang="en-US" altLang="zh-TW" sz="4000" dirty="0"/>
              <a:t>ECS</a:t>
            </a:r>
            <a:r>
              <a:rPr lang="zh-TW" altLang="en-US" sz="4000" dirty="0"/>
              <a:t>程式碼</a:t>
            </a:r>
            <a:r>
              <a:rPr lang="en-US" altLang="zh-TW" sz="4000" dirty="0"/>
              <a:t>-</a:t>
            </a:r>
            <a:br>
              <a:rPr lang="en-US" altLang="zh-TW" sz="4000" dirty="0"/>
            </a:br>
            <a:r>
              <a:rPr lang="zh-TW" altLang="en-US" sz="4000" dirty="0"/>
              <a:t>生成</a:t>
            </a:r>
            <a:r>
              <a:rPr lang="en-US" altLang="zh-TW" sz="4000" dirty="0"/>
              <a:t>Entity</a:t>
            </a:r>
            <a:r>
              <a:rPr lang="zh-TW" altLang="en-US" sz="4000" dirty="0"/>
              <a:t>方塊</a:t>
            </a:r>
            <a:r>
              <a:rPr lang="en-US" altLang="zh-TW" sz="4000" dirty="0"/>
              <a:t>2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3C775-C1E2-437B-90FA-F2FC7C7D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2.</a:t>
            </a:r>
            <a:r>
              <a:rPr lang="zh-TW" altLang="en-US" sz="3200" dirty="0"/>
              <a:t>宣告變數</a:t>
            </a:r>
            <a:endParaRPr lang="en-US" altLang="zh-TW" sz="3200" dirty="0"/>
          </a:p>
          <a:p>
            <a:r>
              <a:rPr lang="zh-TW" altLang="en-US" sz="3200" dirty="0"/>
              <a:t>這些變數是用來控制方塊生成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858E70-3A5C-4D14-9931-59C0023E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67" y="161925"/>
            <a:ext cx="41433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48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E9F50-57C6-4FAA-887A-95C09CE6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ECS</a:t>
            </a:r>
            <a:r>
              <a:rPr lang="zh-TW" altLang="en-US" dirty="0"/>
              <a:t>程式碼</a:t>
            </a:r>
            <a:r>
              <a:rPr lang="en-US" altLang="zh-TW" dirty="0"/>
              <a:t>-</a:t>
            </a:r>
            <a:r>
              <a:rPr lang="zh-TW" altLang="en-US" dirty="0"/>
              <a:t>生成</a:t>
            </a:r>
            <a:r>
              <a:rPr lang="en-US" altLang="zh-TW" dirty="0"/>
              <a:t>Entity</a:t>
            </a:r>
            <a:r>
              <a:rPr lang="zh-TW" altLang="en-US" dirty="0"/>
              <a:t>方塊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173D6-F952-480C-A2E5-61D50EA8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首先找到</a:t>
            </a:r>
            <a:endParaRPr lang="en-US" altLang="zh-TW" sz="2800" dirty="0"/>
          </a:p>
          <a:p>
            <a:r>
              <a:rPr lang="en-US" altLang="zh-TW" sz="2800" dirty="0" err="1"/>
              <a:t>EntityManager</a:t>
            </a:r>
            <a:r>
              <a:rPr lang="zh-TW" altLang="en-US" sz="2800" dirty="0"/>
              <a:t>就是</a:t>
            </a:r>
            <a:endParaRPr lang="en-US" altLang="zh-TW" sz="2800" dirty="0"/>
          </a:p>
          <a:p>
            <a:r>
              <a:rPr lang="zh-TW" altLang="en-US" sz="2800" dirty="0"/>
              <a:t>管</a:t>
            </a:r>
            <a:r>
              <a:rPr lang="en-US" altLang="zh-TW" sz="2800" dirty="0"/>
              <a:t>Entity</a:t>
            </a:r>
            <a:r>
              <a:rPr lang="zh-TW" altLang="en-US" sz="2800" dirty="0"/>
              <a:t>的</a:t>
            </a:r>
            <a:r>
              <a:rPr lang="en-US" altLang="zh-TW" sz="2800" dirty="0"/>
              <a:t>Class</a:t>
            </a:r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設定</a:t>
            </a:r>
            <a:r>
              <a:rPr lang="en-US" altLang="zh-TW" sz="2800" dirty="0" err="1"/>
              <a:t>EntityArchetype</a:t>
            </a:r>
            <a:endParaRPr lang="en-US" altLang="zh-TW" sz="2800" dirty="0"/>
          </a:p>
          <a:p>
            <a:r>
              <a:rPr lang="zh-TW" altLang="en-US" sz="2800" dirty="0"/>
              <a:t>什麼叫</a:t>
            </a:r>
            <a:r>
              <a:rPr lang="en-US" altLang="zh-TW" sz="2800" dirty="0" err="1"/>
              <a:t>EntityArchetype</a:t>
            </a:r>
            <a:endParaRPr lang="en-US" altLang="zh-TW" sz="2800" dirty="0"/>
          </a:p>
          <a:p>
            <a:r>
              <a:rPr lang="zh-TW" altLang="en-US" sz="2800" dirty="0"/>
              <a:t>就當成是</a:t>
            </a:r>
            <a:r>
              <a:rPr lang="en-US" altLang="zh-TW" sz="2800" dirty="0"/>
              <a:t>Entity</a:t>
            </a:r>
            <a:r>
              <a:rPr lang="zh-TW" altLang="en-US" sz="2800" dirty="0"/>
              <a:t>的設計圖，設定要加入的組件，</a:t>
            </a:r>
            <a:endParaRPr lang="en-US" altLang="zh-TW" sz="2800" dirty="0"/>
          </a:p>
          <a:p>
            <a:r>
              <a:rPr lang="zh-TW" altLang="en-US" sz="2800" dirty="0"/>
              <a:t>這樣以後生成就比較方便，不用一行行打程式碼</a:t>
            </a:r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D710AD-F626-4294-B2DF-91BB81E3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41" y="1737360"/>
            <a:ext cx="6652520" cy="28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3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F36A2-BE9A-477F-9DE0-BFC0473D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Unity DTOS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177CF-00AD-41D3-A3E2-9C149A01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包含</a:t>
            </a:r>
            <a:r>
              <a:rPr lang="en-US" altLang="zh-TW" sz="2800" dirty="0"/>
              <a:t>Entity Component System(</a:t>
            </a:r>
            <a:r>
              <a:rPr lang="zh-TW" altLang="en-US" sz="2800" dirty="0"/>
              <a:t>以下簡寫</a:t>
            </a:r>
            <a:r>
              <a:rPr lang="en-US" altLang="zh-TW" sz="2800" dirty="0"/>
              <a:t>ECS)</a:t>
            </a:r>
            <a:r>
              <a:rPr lang="zh-TW" altLang="en-US" sz="2800" dirty="0"/>
              <a:t>、</a:t>
            </a:r>
            <a:r>
              <a:rPr lang="en-US" altLang="zh-TW" sz="2800" dirty="0"/>
              <a:t>Job System</a:t>
            </a:r>
            <a:r>
              <a:rPr lang="zh-TW" altLang="en-US" sz="2800" dirty="0"/>
              <a:t>、</a:t>
            </a:r>
            <a:r>
              <a:rPr lang="en-US" altLang="zh-TW" sz="2800" dirty="0"/>
              <a:t>Burst</a:t>
            </a:r>
            <a:r>
              <a:rPr lang="zh-TW" altLang="en-US" sz="2800" dirty="0"/>
              <a:t>及</a:t>
            </a:r>
            <a:r>
              <a:rPr lang="en-US" altLang="zh-TW" sz="2800" dirty="0"/>
              <a:t>Tiny Unity</a:t>
            </a:r>
          </a:p>
          <a:p>
            <a:endParaRPr lang="en-US" altLang="zh-TW" sz="2800" dirty="0"/>
          </a:p>
          <a:p>
            <a:r>
              <a:rPr lang="zh-TW" altLang="en-US" sz="2800" dirty="0"/>
              <a:t>主要是改善</a:t>
            </a:r>
            <a:r>
              <a:rPr lang="en-US" altLang="zh-TW" sz="2800" dirty="0" err="1"/>
              <a:t>MonoBehavior</a:t>
            </a:r>
            <a:r>
              <a:rPr lang="zh-TW" altLang="en-US" sz="2800" dirty="0"/>
              <a:t>對於系統效能不足之處，</a:t>
            </a:r>
            <a:endParaRPr lang="en-US" altLang="zh-TW" sz="2800" dirty="0"/>
          </a:p>
          <a:p>
            <a:r>
              <a:rPr lang="zh-TW" altLang="en-US" sz="2800" dirty="0"/>
              <a:t>這邊只介紹</a:t>
            </a:r>
            <a:r>
              <a:rPr lang="en-US" altLang="zh-TW" sz="2800" dirty="0"/>
              <a:t>ECS</a:t>
            </a:r>
            <a:r>
              <a:rPr lang="zh-TW" altLang="en-US" sz="2800" dirty="0"/>
              <a:t>，並不會介紹</a:t>
            </a:r>
            <a:r>
              <a:rPr lang="en-US" altLang="zh-TW" sz="2800" dirty="0"/>
              <a:t>Job System</a:t>
            </a:r>
            <a:r>
              <a:rPr lang="zh-TW" altLang="en-US" sz="2800" dirty="0"/>
              <a:t>、</a:t>
            </a:r>
            <a:r>
              <a:rPr lang="en-US" altLang="zh-TW" sz="2800" dirty="0"/>
              <a:t>Burst</a:t>
            </a:r>
            <a:r>
              <a:rPr lang="zh-TW" altLang="en-US" sz="2800" dirty="0"/>
              <a:t>及</a:t>
            </a:r>
            <a:r>
              <a:rPr lang="en-US" altLang="zh-TW" sz="2800" dirty="0"/>
              <a:t>Tiny Unity</a:t>
            </a:r>
          </a:p>
          <a:p>
            <a:endParaRPr lang="en-US" altLang="zh-TW" sz="2800" dirty="0"/>
          </a:p>
          <a:p>
            <a:r>
              <a:rPr lang="zh-TW" altLang="en-US" sz="2800" dirty="0"/>
              <a:t>專案網址</a:t>
            </a:r>
            <a:endParaRPr lang="en-US" altLang="zh-TW" sz="2800" dirty="0"/>
          </a:p>
          <a:p>
            <a:r>
              <a:rPr lang="en-US" altLang="zh-TW" sz="2800" dirty="0">
                <a:hlinkClick r:id="rId2"/>
              </a:rPr>
              <a:t>https://github.com/PeterLukGit/ECS-Introduction</a:t>
            </a:r>
            <a:br>
              <a:rPr lang="en-US" altLang="zh-TW" sz="2800" dirty="0"/>
            </a:b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0011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2E566-D6A8-4A35-921A-191489FF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ECS</a:t>
            </a:r>
            <a:r>
              <a:rPr lang="zh-TW" altLang="en-US" dirty="0"/>
              <a:t>程式碼</a:t>
            </a:r>
            <a:r>
              <a:rPr lang="en-US" altLang="zh-TW" dirty="0"/>
              <a:t>-</a:t>
            </a:r>
            <a:r>
              <a:rPr lang="zh-TW" altLang="en-US" dirty="0"/>
              <a:t>生成</a:t>
            </a:r>
            <a:r>
              <a:rPr lang="en-US" altLang="zh-TW" dirty="0"/>
              <a:t>Entity</a:t>
            </a:r>
            <a:r>
              <a:rPr lang="zh-TW" altLang="en-US" dirty="0"/>
              <a:t>方塊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8C1B6-FA54-4301-AA4C-3E0160AA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1.</a:t>
            </a:r>
            <a:r>
              <a:rPr lang="zh-TW" altLang="en-US" sz="2200" dirty="0"/>
              <a:t>再來就是宣告陣列</a:t>
            </a:r>
            <a:r>
              <a:rPr lang="en-US" altLang="zh-TW" sz="2200" dirty="0" err="1"/>
              <a:t>NativeArray</a:t>
            </a:r>
            <a:r>
              <a:rPr lang="zh-TW" altLang="en-US" sz="2200" dirty="0"/>
              <a:t>，注意宣告陣列時要填入大小</a:t>
            </a:r>
            <a:r>
              <a:rPr lang="en-US" altLang="zh-TW" sz="2200" dirty="0"/>
              <a:t>(Cube * Cube)</a:t>
            </a:r>
            <a:r>
              <a:rPr lang="zh-TW" altLang="en-US" sz="2200" dirty="0"/>
              <a:t>，而後面</a:t>
            </a:r>
            <a:endParaRPr lang="en-US" altLang="zh-TW" sz="2200" dirty="0"/>
          </a:p>
          <a:p>
            <a:r>
              <a:rPr lang="en-US" altLang="zh-TW" sz="2200" dirty="0" err="1"/>
              <a:t>Allocator.Temp</a:t>
            </a:r>
            <a:r>
              <a:rPr lang="zh-TW" altLang="en-US" sz="2200" dirty="0"/>
              <a:t>意思指的是這是個臨時陣列，所以最後結尾要釋放掉</a:t>
            </a:r>
            <a:endParaRPr lang="en-US" altLang="zh-TW" sz="2200" dirty="0"/>
          </a:p>
          <a:p>
            <a:r>
              <a:rPr lang="en-US" altLang="zh-TW" sz="2200" dirty="0"/>
              <a:t>2.</a:t>
            </a:r>
            <a:r>
              <a:rPr lang="zh-TW" altLang="en-US" sz="2200" dirty="0"/>
              <a:t>生成方塊，丟到陣列裡</a:t>
            </a:r>
            <a:endParaRPr lang="en-US" altLang="zh-TW" sz="2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543246-8ACE-466E-9600-AC91BCD4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0694"/>
            <a:ext cx="10296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8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CA3D6-99F1-4F6C-ABAF-F7F05C67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111470" cy="1450757"/>
          </a:xfrm>
        </p:spPr>
        <p:txBody>
          <a:bodyPr>
            <a:normAutofit fontScale="90000"/>
          </a:bodyPr>
          <a:lstStyle/>
          <a:p>
            <a:r>
              <a:rPr lang="zh-TW" altLang="en-US" sz="3600" dirty="0"/>
              <a:t>開始</a:t>
            </a:r>
            <a:r>
              <a:rPr lang="en-US" altLang="zh-TW" sz="3600" dirty="0"/>
              <a:t>ECS</a:t>
            </a:r>
            <a:r>
              <a:rPr lang="zh-TW" altLang="en-US" sz="3600" dirty="0"/>
              <a:t>程式碼</a:t>
            </a:r>
            <a:r>
              <a:rPr lang="en-US" altLang="zh-TW" sz="3600" dirty="0"/>
              <a:t>-</a:t>
            </a:r>
            <a:r>
              <a:rPr lang="zh-TW" altLang="en-US" sz="3600" dirty="0"/>
              <a:t>生成</a:t>
            </a:r>
            <a:r>
              <a:rPr lang="en-US" altLang="zh-TW" sz="3600" dirty="0"/>
              <a:t>Entity</a:t>
            </a:r>
            <a:r>
              <a:rPr lang="zh-TW" altLang="en-US" sz="3600" dirty="0"/>
              <a:t>方塊</a:t>
            </a:r>
            <a:r>
              <a:rPr lang="en-US" altLang="zh-TW" sz="3600" dirty="0"/>
              <a:t>5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A80C4-A3F8-4CB7-A7CF-316356F5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99229" cy="402336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首先確定方塊在</a:t>
            </a:r>
            <a:br>
              <a:rPr lang="en-US" altLang="zh-TW" dirty="0"/>
            </a:br>
            <a:r>
              <a:rPr lang="zh-TW" altLang="en-US" dirty="0"/>
              <a:t>噪點圖</a:t>
            </a:r>
            <a:r>
              <a:rPr lang="en-US" altLang="zh-TW" dirty="0"/>
              <a:t>(</a:t>
            </a:r>
            <a:r>
              <a:rPr lang="en-US" altLang="zh-TW" dirty="0" err="1"/>
              <a:t>Mathf.PerlinNoise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dirty="0"/>
              <a:t>的</a:t>
            </a:r>
            <a:r>
              <a:rPr lang="en-US" altLang="zh-TW" dirty="0"/>
              <a:t>XY</a:t>
            </a:r>
            <a:r>
              <a:rPr lang="zh-TW" altLang="en-US" dirty="0"/>
              <a:t>位置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用</a:t>
            </a:r>
            <a:r>
              <a:rPr lang="en-US" altLang="zh-TW" dirty="0"/>
              <a:t>For</a:t>
            </a:r>
            <a:r>
              <a:rPr lang="zh-TW" altLang="en-US" dirty="0"/>
              <a:t>迴圈設定每一塊方塊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修正組件數據</a:t>
            </a:r>
            <a:br>
              <a:rPr lang="en-US" altLang="zh-TW" dirty="0"/>
            </a:br>
            <a:r>
              <a:rPr lang="en-US" altLang="zh-TW" dirty="0"/>
              <a:t>Translation</a:t>
            </a:r>
            <a:r>
              <a:rPr lang="zh-TW" altLang="en-US" dirty="0"/>
              <a:t>就是</a:t>
            </a:r>
            <a:r>
              <a:rPr lang="en-US" altLang="zh-TW" dirty="0"/>
              <a:t>ECS</a:t>
            </a:r>
            <a:r>
              <a:rPr lang="zh-TW" altLang="en-US" dirty="0"/>
              <a:t>的座標</a:t>
            </a:r>
            <a:br>
              <a:rPr lang="en-US" altLang="zh-TW" dirty="0"/>
            </a:br>
            <a:r>
              <a:rPr lang="en-US" altLang="zh-TW" dirty="0" err="1"/>
              <a:t>PerlinComponent</a:t>
            </a:r>
            <a:r>
              <a:rPr lang="zh-TW" altLang="en-US" dirty="0"/>
              <a:t>是我們加進去的噪點紀錄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下頁繼續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B950B-18B4-475E-9899-803048F7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13" y="66675"/>
            <a:ext cx="782002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7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CA3D6-99F1-4F6C-ABAF-F7F05C67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171083" cy="145075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開始</a:t>
            </a:r>
            <a:r>
              <a:rPr lang="en-US" altLang="zh-TW" sz="3600" dirty="0"/>
              <a:t>ECS</a:t>
            </a:r>
            <a:r>
              <a:rPr lang="zh-TW" altLang="en-US" sz="3600" dirty="0"/>
              <a:t>程式碼</a:t>
            </a:r>
            <a:r>
              <a:rPr lang="en-US" altLang="zh-TW" sz="3600" dirty="0"/>
              <a:t>-</a:t>
            </a:r>
            <a:r>
              <a:rPr lang="zh-TW" altLang="en-US" sz="3600" dirty="0"/>
              <a:t>生成</a:t>
            </a:r>
            <a:r>
              <a:rPr lang="en-US" altLang="zh-TW" sz="3600" dirty="0"/>
              <a:t>Entity</a:t>
            </a:r>
            <a:r>
              <a:rPr lang="zh-TW" altLang="en-US" sz="3600" dirty="0"/>
              <a:t>方塊</a:t>
            </a:r>
            <a:r>
              <a:rPr lang="en-US" altLang="zh-TW" sz="3600" dirty="0"/>
              <a:t>6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A80C4-A3F8-4CB7-A7CF-316356F5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1084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這邊要特別拉出來，是因為</a:t>
            </a:r>
            <a:r>
              <a:rPr lang="en-US" altLang="zh-TW" dirty="0" err="1"/>
              <a:t>RenderMesh</a:t>
            </a:r>
            <a:r>
              <a:rPr lang="zh-TW" altLang="en-US" dirty="0"/>
              <a:t>渲染組件要用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err="1"/>
              <a:t>SetSharedComponentData</a:t>
            </a:r>
            <a:r>
              <a:rPr lang="en-US" altLang="zh-TW" dirty="0"/>
              <a:t>(</a:t>
            </a:r>
            <a:r>
              <a:rPr lang="zh-TW" altLang="en-US" dirty="0"/>
              <a:t>共享組件</a:t>
            </a:r>
            <a:r>
              <a:rPr lang="en-US" altLang="zh-TW" dirty="0"/>
              <a:t>)</a:t>
            </a:r>
            <a:r>
              <a:rPr lang="zh-TW" altLang="en-US" dirty="0"/>
              <a:t>設定，這樣一堆方塊共用一個組件比較省效能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釋放陣列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FDBD0D-623B-4570-8B07-2E9214F3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3429000"/>
            <a:ext cx="10010775" cy="2628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721D407-76FA-4BB2-B6F2-0A1BA26C4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03" y="5977468"/>
            <a:ext cx="32289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70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D881-271B-4CD6-A08E-1F5C66C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ECS</a:t>
            </a:r>
            <a:r>
              <a:rPr lang="zh-TW" altLang="en-US" dirty="0"/>
              <a:t>程式碼</a:t>
            </a:r>
            <a:r>
              <a:rPr lang="en-US" altLang="zh-TW" dirty="0"/>
              <a:t>-System</a:t>
            </a:r>
            <a:r>
              <a:rPr lang="zh-TW" altLang="en-US" dirty="0"/>
              <a:t>設定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E36E2-12D3-4C20-81F7-18B729F8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1.</a:t>
            </a:r>
            <a:r>
              <a:rPr lang="zh-TW" altLang="en-US" sz="3600" dirty="0"/>
              <a:t>一樣引入數據庫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F31CD7-5FAC-443C-9805-E0DA87BE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09" y="1845734"/>
            <a:ext cx="5401426" cy="39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5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0FED7-B520-4369-9439-02F4D3D0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ECS</a:t>
            </a:r>
            <a:r>
              <a:rPr lang="zh-TW" altLang="en-US" dirty="0"/>
              <a:t>程式碼</a:t>
            </a:r>
            <a:r>
              <a:rPr lang="en-US" altLang="zh-TW" dirty="0"/>
              <a:t>-System</a:t>
            </a:r>
            <a:r>
              <a:rPr lang="zh-TW" altLang="en-US" dirty="0"/>
              <a:t>設定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2F939-4A27-41EB-907D-AD3FCD2C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25338" cy="402336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搜尋</a:t>
            </a:r>
            <a:r>
              <a:rPr lang="en-US" altLang="zh-TW" dirty="0"/>
              <a:t>Entity</a:t>
            </a:r>
            <a:br>
              <a:rPr lang="en-US" altLang="zh-TW" dirty="0"/>
            </a:br>
            <a:r>
              <a:rPr lang="zh-TW" altLang="en-US" dirty="0"/>
              <a:t>後面</a:t>
            </a:r>
            <a:r>
              <a:rPr lang="en-US" altLang="zh-TW" dirty="0"/>
              <a:t>Translation</a:t>
            </a:r>
            <a:r>
              <a:rPr lang="zh-TW" altLang="en-US" dirty="0"/>
              <a:t>、</a:t>
            </a:r>
            <a:r>
              <a:rPr lang="en-US" altLang="zh-TW" dirty="0" err="1"/>
              <a:t>PerlinComponent</a:t>
            </a:r>
            <a:br>
              <a:rPr lang="en-US" altLang="zh-TW" dirty="0"/>
            </a:br>
            <a:r>
              <a:rPr lang="zh-TW" altLang="en-US" dirty="0"/>
              <a:t>指的就是需要同時有這</a:t>
            </a:r>
            <a:r>
              <a:rPr lang="en-US" altLang="zh-TW" dirty="0"/>
              <a:t>2</a:t>
            </a:r>
            <a:r>
              <a:rPr lang="zh-TW" altLang="en-US" dirty="0"/>
              <a:t>個組件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更改組件數據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位移</a:t>
            </a:r>
            <a:endParaRPr lang="en-US" altLang="zh-TW" dirty="0"/>
          </a:p>
          <a:p>
            <a:r>
              <a:rPr lang="zh-TW" altLang="en-US" dirty="0"/>
              <a:t>其實除了一些地方</a:t>
            </a:r>
            <a:endParaRPr lang="en-US" altLang="zh-TW" dirty="0"/>
          </a:p>
          <a:p>
            <a:r>
              <a:rPr lang="zh-TW" altLang="en-US" dirty="0"/>
              <a:t>演算部分跟</a:t>
            </a:r>
            <a:r>
              <a:rPr lang="en-US" altLang="zh-TW" dirty="0"/>
              <a:t>Mono</a:t>
            </a:r>
            <a:r>
              <a:rPr lang="zh-TW" altLang="en-US" dirty="0"/>
              <a:t>差不多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79B93C-3CA9-4FCD-A027-9F0FE236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007" y="1659144"/>
            <a:ext cx="7807601" cy="49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1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FA236-E75C-4814-B92A-9172634B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ECS</a:t>
            </a:r>
            <a:r>
              <a:rPr lang="zh-TW" altLang="en-US" dirty="0"/>
              <a:t>程式碼</a:t>
            </a:r>
            <a:r>
              <a:rPr lang="en-US" altLang="zh-TW" dirty="0"/>
              <a:t>-Unity</a:t>
            </a:r>
            <a:r>
              <a:rPr lang="zh-TW" altLang="en-US" dirty="0"/>
              <a:t>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EB2CB-D1F7-468F-B038-8465C31A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找個空物件把生成腳本掛上去</a:t>
            </a:r>
            <a:endParaRPr lang="en-US" altLang="zh-TW" dirty="0"/>
          </a:p>
          <a:p>
            <a:r>
              <a:rPr lang="zh-TW" altLang="en-US" dirty="0"/>
              <a:t>這樣就成欣賞方塊波浪</a:t>
            </a:r>
            <a:endParaRPr lang="en-US" altLang="zh-TW" dirty="0"/>
          </a:p>
          <a:p>
            <a:r>
              <a:rPr lang="en-US" altLang="zh-TW" dirty="0"/>
              <a:t>Unity </a:t>
            </a:r>
            <a:r>
              <a:rPr lang="en-US" altLang="zh-TW" dirty="0" err="1"/>
              <a:t>Scence</a:t>
            </a:r>
            <a:r>
              <a:rPr lang="zh-TW" altLang="en-US" dirty="0"/>
              <a:t>位置 </a:t>
            </a:r>
            <a:r>
              <a:rPr lang="en-US" altLang="zh-TW" dirty="0"/>
              <a:t>Assets\Test\ECS</a:t>
            </a:r>
            <a:r>
              <a:rPr lang="zh-TW" altLang="en-US" dirty="0"/>
              <a:t>波浪方塊</a:t>
            </a:r>
            <a:r>
              <a:rPr lang="en-US" altLang="zh-TW" dirty="0"/>
              <a:t>\</a:t>
            </a:r>
            <a:r>
              <a:rPr lang="en-US" altLang="zh-TW" dirty="0" err="1"/>
              <a:t>ECS_version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A9BACD3-E1C6-4152-8B28-CFF80D17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62" y="3323245"/>
            <a:ext cx="5575734" cy="29775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7ADF1A-62C4-4F91-AC68-5046A20B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978" y="557212"/>
            <a:ext cx="33147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2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E22CA-11A5-4029-829B-B0A71D5F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5CCAE-5DD7-4C11-B3C0-77E90D76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在我測試裡</a:t>
            </a:r>
            <a:endParaRPr lang="en-US" altLang="zh-TW" dirty="0"/>
          </a:p>
          <a:p>
            <a:r>
              <a:rPr lang="en-US" altLang="zh-TW" dirty="0"/>
              <a:t>ECS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*</a:t>
            </a:r>
            <a:r>
              <a:rPr lang="en-US" altLang="zh-TW" dirty="0"/>
              <a:t>100</a:t>
            </a:r>
            <a:r>
              <a:rPr lang="zh-TW" altLang="en-US" dirty="0"/>
              <a:t>方塊能達</a:t>
            </a:r>
            <a:r>
              <a:rPr lang="en-US" altLang="zh-TW" dirty="0"/>
              <a:t>27</a:t>
            </a:r>
            <a:r>
              <a:rPr lang="zh-TW" altLang="en-US" dirty="0"/>
              <a:t> </a:t>
            </a:r>
            <a:r>
              <a:rPr lang="en-US" altLang="zh-TW" dirty="0"/>
              <a:t>FPS</a:t>
            </a:r>
          </a:p>
          <a:p>
            <a:r>
              <a:rPr lang="en-US" altLang="zh-TW" dirty="0"/>
              <a:t>Mono</a:t>
            </a:r>
            <a:r>
              <a:rPr lang="zh-TW" altLang="en-US" dirty="0"/>
              <a:t> </a:t>
            </a:r>
            <a:r>
              <a:rPr lang="en-US" altLang="zh-TW" dirty="0"/>
              <a:t>50</a:t>
            </a:r>
            <a:r>
              <a:rPr lang="zh-TW" altLang="en-US" dirty="0"/>
              <a:t>*</a:t>
            </a:r>
            <a:r>
              <a:rPr lang="en-US" altLang="zh-TW" dirty="0"/>
              <a:t>50</a:t>
            </a:r>
            <a:r>
              <a:rPr lang="zh-TW" altLang="en-US" dirty="0"/>
              <a:t>方塊就差不多</a:t>
            </a:r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FPS</a:t>
            </a:r>
          </a:p>
          <a:p>
            <a:r>
              <a:rPr lang="zh-TW" altLang="en-US" dirty="0"/>
              <a:t>由此可見 </a:t>
            </a:r>
            <a:r>
              <a:rPr lang="en-US" altLang="zh-TW" dirty="0"/>
              <a:t>ECS</a:t>
            </a:r>
            <a:r>
              <a:rPr lang="zh-TW" altLang="en-US" dirty="0"/>
              <a:t>對於遊戲</a:t>
            </a:r>
            <a:r>
              <a:rPr lang="en-US" altLang="zh-TW" dirty="0"/>
              <a:t>FPS</a:t>
            </a:r>
            <a:r>
              <a:rPr lang="zh-TW" altLang="en-US" dirty="0"/>
              <a:t>有很大的幫助，但在現階段</a:t>
            </a:r>
            <a:r>
              <a:rPr lang="en-US" altLang="zh-TW" dirty="0"/>
              <a:t>ECS</a:t>
            </a:r>
            <a:r>
              <a:rPr lang="zh-TW" altLang="en-US" dirty="0"/>
              <a:t>並沒有加上物理系統</a:t>
            </a:r>
            <a:endParaRPr lang="en-US" altLang="zh-TW" dirty="0"/>
          </a:p>
          <a:p>
            <a:r>
              <a:rPr lang="zh-TW" altLang="en-US" dirty="0"/>
              <a:t>所以有關碰撞就會很麻煩，但</a:t>
            </a:r>
            <a:r>
              <a:rPr lang="en-US" altLang="zh-TW" dirty="0"/>
              <a:t>ECS</a:t>
            </a:r>
            <a:r>
              <a:rPr lang="zh-TW" altLang="en-US" dirty="0"/>
              <a:t>是一個趨勢，所以就學吧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9135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9F18B-66B9-4416-99EF-05B15038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AED90-1C69-49A1-AF33-2ABB7057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fi-FI" dirty="0"/>
              <a:t>方塊波浪</a:t>
            </a:r>
          </a:p>
          <a:p>
            <a:r>
              <a:rPr lang="fi-FI" altLang="zh-TW" dirty="0"/>
              <a:t>https://www.youtube.com/watch?v=gdSFs0PeBNQ</a:t>
            </a:r>
          </a:p>
          <a:p>
            <a:endParaRPr lang="fi-FI" altLang="zh-TW" dirty="0"/>
          </a:p>
          <a:p>
            <a:r>
              <a:rPr lang="fi-FI" altLang="zh-TW" dirty="0"/>
              <a:t>ECS</a:t>
            </a:r>
            <a:r>
              <a:rPr lang="zh-TW" altLang="fi-FI" dirty="0"/>
              <a:t>基礎</a:t>
            </a:r>
          </a:p>
          <a:p>
            <a:r>
              <a:rPr lang="fi-FI" altLang="zh-TW" dirty="0"/>
              <a:t>https://www.youtube.com/watch?v=ILfUuBLfzGI</a:t>
            </a:r>
          </a:p>
          <a:p>
            <a:endParaRPr lang="fi-FI" altLang="zh-TW" dirty="0"/>
          </a:p>
          <a:p>
            <a:r>
              <a:rPr lang="fi-FI" altLang="zh-TW" dirty="0"/>
              <a:t>Unity Taiwan ECS</a:t>
            </a:r>
          </a:p>
          <a:p>
            <a:r>
              <a:rPr lang="fi-FI" altLang="zh-TW" dirty="0"/>
              <a:t>https://www.youtube.com/watch?v=Kn7RtsTI_wI&amp;t=423s</a:t>
            </a:r>
          </a:p>
          <a:p>
            <a:r>
              <a:rPr lang="fi-FI" altLang="zh-TW" dirty="0"/>
              <a:t>https://www.youtube.com/watch?v=qILR9gLzmVA&amp;t=240s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9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88FB8-AF55-427C-8EC2-1D562EF2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簡單圖解</a:t>
            </a:r>
            <a:r>
              <a:rPr lang="en-US" altLang="zh-TW" dirty="0"/>
              <a:t>ECS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8D4B5-E637-4403-92F3-FC66CD4C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ECS</a:t>
            </a:r>
            <a:r>
              <a:rPr lang="zh-TW" altLang="en-US" sz="3600" dirty="0"/>
              <a:t>是</a:t>
            </a:r>
            <a:r>
              <a:rPr lang="en-US" altLang="zh-TW" sz="3600" dirty="0"/>
              <a:t>Entity Component System</a:t>
            </a:r>
            <a:r>
              <a:rPr lang="zh-TW" altLang="en-US" sz="3600" dirty="0"/>
              <a:t>縮寫，主要分成</a:t>
            </a:r>
            <a:endParaRPr lang="en-US" altLang="zh-TW" sz="3600" dirty="0"/>
          </a:p>
          <a:p>
            <a:r>
              <a:rPr lang="en-US" altLang="zh-TW" sz="3600" dirty="0"/>
              <a:t>1.Entity</a:t>
            </a:r>
          </a:p>
          <a:p>
            <a:r>
              <a:rPr lang="en-US" altLang="zh-TW" sz="3600" dirty="0"/>
              <a:t>2.Component</a:t>
            </a:r>
            <a:r>
              <a:rPr lang="zh-TW" altLang="en-US" sz="3600" dirty="0"/>
              <a:t> </a:t>
            </a:r>
            <a:endParaRPr lang="en-US" altLang="zh-TW" sz="3600" dirty="0"/>
          </a:p>
          <a:p>
            <a:r>
              <a:rPr lang="en-US" altLang="zh-TW" sz="3600" dirty="0"/>
              <a:t>3.System</a:t>
            </a:r>
            <a:r>
              <a:rPr lang="zh-TW" altLang="en-US" sz="3600" dirty="0"/>
              <a:t> </a:t>
            </a:r>
            <a:endParaRPr lang="en-US" altLang="zh-TW" sz="3600" dirty="0"/>
          </a:p>
          <a:p>
            <a:r>
              <a:rPr lang="zh-TW" altLang="en-US" sz="3600" dirty="0">
                <a:sym typeface="Wingdings" panose="05000000000000000000" pitchFamily="2" charset="2"/>
              </a:rPr>
              <a:t>下面圖解了解如何運作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171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BE13-3738-4580-A1DC-3B4C3B6E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4E93FB-4BAB-4AF0-8919-BEAE4769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Entity</a:t>
            </a:r>
            <a:r>
              <a:rPr lang="zh-TW" altLang="en-US" sz="4000" dirty="0"/>
              <a:t>我們先把它當成一個</a:t>
            </a:r>
            <a:r>
              <a:rPr lang="en-US" altLang="zh-TW" sz="4000" dirty="0"/>
              <a:t>”</a:t>
            </a:r>
            <a:r>
              <a:rPr lang="zh-TW" altLang="en-US" sz="4000" dirty="0"/>
              <a:t>人</a:t>
            </a:r>
            <a:r>
              <a:rPr lang="en-US" altLang="zh-TW" sz="4000" dirty="0"/>
              <a:t>”</a:t>
            </a:r>
          </a:p>
          <a:p>
            <a:pPr marL="0" indent="0">
              <a:buNone/>
            </a:pPr>
            <a:r>
              <a:rPr lang="zh-TW" altLang="en-US" sz="4000" dirty="0"/>
              <a:t>他什麼都不會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23D6FAF-D2AC-492B-9C94-61595838719E}"/>
              </a:ext>
            </a:extLst>
          </p:cNvPr>
          <p:cNvSpPr/>
          <p:nvPr/>
        </p:nvSpPr>
        <p:spPr>
          <a:xfrm>
            <a:off x="8297337" y="2299855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4A043C-322A-4814-AAAD-A23993B141D8}"/>
              </a:ext>
            </a:extLst>
          </p:cNvPr>
          <p:cNvSpPr/>
          <p:nvPr/>
        </p:nvSpPr>
        <p:spPr>
          <a:xfrm>
            <a:off x="8546719" y="3149600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8FCC3C5-8FF5-4BE7-BED3-AE0C54FE3E85}"/>
              </a:ext>
            </a:extLst>
          </p:cNvPr>
          <p:cNvCxnSpPr/>
          <p:nvPr/>
        </p:nvCxnSpPr>
        <p:spPr>
          <a:xfrm flipH="1">
            <a:off x="7863228" y="3338947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9063304-49D0-4CAC-854A-A3596D2FB6E7}"/>
              </a:ext>
            </a:extLst>
          </p:cNvPr>
          <p:cNvCxnSpPr/>
          <p:nvPr/>
        </p:nvCxnSpPr>
        <p:spPr>
          <a:xfrm>
            <a:off x="9008537" y="3338947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97BDF37-3C7F-4D5C-B8CD-7D39055818C3}"/>
              </a:ext>
            </a:extLst>
          </p:cNvPr>
          <p:cNvCxnSpPr/>
          <p:nvPr/>
        </p:nvCxnSpPr>
        <p:spPr>
          <a:xfrm flipH="1">
            <a:off x="8297337" y="4488873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10A9876-7F41-4A44-9AF2-F0D72CD2724C}"/>
              </a:ext>
            </a:extLst>
          </p:cNvPr>
          <p:cNvCxnSpPr/>
          <p:nvPr/>
        </p:nvCxnSpPr>
        <p:spPr>
          <a:xfrm>
            <a:off x="8860755" y="4488873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E2E0E76-251F-4A2B-871C-7310A70EDAC5}"/>
              </a:ext>
            </a:extLst>
          </p:cNvPr>
          <p:cNvSpPr/>
          <p:nvPr/>
        </p:nvSpPr>
        <p:spPr>
          <a:xfrm>
            <a:off x="6677891" y="3676073"/>
            <a:ext cx="1102209" cy="69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2D2430-3007-4BE9-9FA9-20B7CA458C00}"/>
              </a:ext>
            </a:extLst>
          </p:cNvPr>
          <p:cNvSpPr/>
          <p:nvPr/>
        </p:nvSpPr>
        <p:spPr>
          <a:xfrm>
            <a:off x="5606473" y="3676073"/>
            <a:ext cx="988290" cy="81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308983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4900D-E468-4275-8CAC-BB87D2E8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96616-0815-4278-AE30-EB24DC02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Component</a:t>
            </a:r>
            <a:r>
              <a:rPr lang="zh-TW" altLang="en-US" dirty="0"/>
              <a:t> 當成道具，</a:t>
            </a:r>
            <a:endParaRPr lang="en-US" altLang="zh-TW" dirty="0"/>
          </a:p>
          <a:p>
            <a:r>
              <a:rPr lang="zh-TW" altLang="en-US" dirty="0"/>
              <a:t>道具裡面就會有它的</a:t>
            </a:r>
            <a:r>
              <a:rPr lang="en-US" altLang="zh-TW" dirty="0"/>
              <a:t>”</a:t>
            </a:r>
            <a:r>
              <a:rPr lang="zh-TW" altLang="en-US" dirty="0"/>
              <a:t>數據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例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書裡面有知識</a:t>
            </a:r>
            <a:r>
              <a:rPr lang="en-US" altLang="zh-TW" dirty="0"/>
              <a:t>(Tag)</a:t>
            </a:r>
          </a:p>
          <a:p>
            <a:r>
              <a:rPr lang="zh-TW" altLang="en-US" dirty="0"/>
              <a:t>劍有攻擊力</a:t>
            </a:r>
            <a:r>
              <a:rPr lang="en-US" altLang="zh-TW" dirty="0"/>
              <a:t>(data)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C13FA1-772E-4A80-967F-33F527F6D0AF}"/>
              </a:ext>
            </a:extLst>
          </p:cNvPr>
          <p:cNvSpPr/>
          <p:nvPr/>
        </p:nvSpPr>
        <p:spPr>
          <a:xfrm>
            <a:off x="7629236" y="2050473"/>
            <a:ext cx="107141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書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8AF68E4-D2EB-4356-9906-24C550143116}"/>
              </a:ext>
            </a:extLst>
          </p:cNvPr>
          <p:cNvSpPr/>
          <p:nvPr/>
        </p:nvSpPr>
        <p:spPr>
          <a:xfrm>
            <a:off x="9254833" y="2336800"/>
            <a:ext cx="1385455" cy="443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知識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98EAAC7-9CAE-4657-8D21-46B2EBED3820}"/>
              </a:ext>
            </a:extLst>
          </p:cNvPr>
          <p:cNvSpPr/>
          <p:nvPr/>
        </p:nvSpPr>
        <p:spPr>
          <a:xfrm>
            <a:off x="8700655" y="2299855"/>
            <a:ext cx="508000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C54D9B5-55F5-4BEE-A89C-C7906757B357}"/>
              </a:ext>
            </a:extLst>
          </p:cNvPr>
          <p:cNvSpPr/>
          <p:nvPr/>
        </p:nvSpPr>
        <p:spPr>
          <a:xfrm>
            <a:off x="7970982" y="3429000"/>
            <a:ext cx="332509" cy="237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73C967-95AA-40E8-94E3-8454727BF67B}"/>
              </a:ext>
            </a:extLst>
          </p:cNvPr>
          <p:cNvSpPr/>
          <p:nvPr/>
        </p:nvSpPr>
        <p:spPr>
          <a:xfrm>
            <a:off x="7970981" y="3657292"/>
            <a:ext cx="332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CD0680-0697-45C5-9FFD-60519C46803D}"/>
              </a:ext>
            </a:extLst>
          </p:cNvPr>
          <p:cNvSpPr/>
          <p:nvPr/>
        </p:nvSpPr>
        <p:spPr>
          <a:xfrm>
            <a:off x="7661562" y="4550449"/>
            <a:ext cx="951346" cy="23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4B4B0F-9A8B-459E-AFCE-9304654CD464}"/>
              </a:ext>
            </a:extLst>
          </p:cNvPr>
          <p:cNvSpPr/>
          <p:nvPr/>
        </p:nvSpPr>
        <p:spPr>
          <a:xfrm>
            <a:off x="7970981" y="4788285"/>
            <a:ext cx="332509" cy="37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AC2808ED-0B50-4458-B9DF-AFB85D610565}"/>
              </a:ext>
            </a:extLst>
          </p:cNvPr>
          <p:cNvSpPr/>
          <p:nvPr/>
        </p:nvSpPr>
        <p:spPr>
          <a:xfrm>
            <a:off x="8766697" y="4188998"/>
            <a:ext cx="641925" cy="435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E712C17-F745-454A-95CE-3B2D39735823}"/>
              </a:ext>
            </a:extLst>
          </p:cNvPr>
          <p:cNvSpPr/>
          <p:nvPr/>
        </p:nvSpPr>
        <p:spPr>
          <a:xfrm>
            <a:off x="9408622" y="4188998"/>
            <a:ext cx="1385455" cy="443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攻擊力</a:t>
            </a:r>
          </a:p>
        </p:txBody>
      </p:sp>
    </p:spTree>
    <p:extLst>
      <p:ext uri="{BB962C8B-B14F-4D97-AF65-F5344CB8AC3E}">
        <p14:creationId xmlns:p14="http://schemas.microsoft.com/office/powerpoint/2010/main" val="46962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245E4-A727-478D-8129-F876CA2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0B167-FEBF-4FEA-AC1E-A8A2C71C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System</a:t>
            </a:r>
            <a:r>
              <a:rPr lang="zh-TW" altLang="en-US" sz="3200" dirty="0"/>
              <a:t>就是當成只有一張嘴，</a:t>
            </a:r>
            <a:endParaRPr lang="en-US" altLang="zh-TW" sz="3200" dirty="0"/>
          </a:p>
          <a:p>
            <a:r>
              <a:rPr lang="zh-TW" altLang="en-US" sz="3200" dirty="0"/>
              <a:t>只會命令人的慣老闆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403FADE3-96C7-4BAD-9D49-D3D4D2DB23AE}"/>
              </a:ext>
            </a:extLst>
          </p:cNvPr>
          <p:cNvSpPr/>
          <p:nvPr/>
        </p:nvSpPr>
        <p:spPr>
          <a:xfrm>
            <a:off x="7204364" y="2595418"/>
            <a:ext cx="2789381" cy="1995055"/>
          </a:xfrm>
          <a:prstGeom prst="wedgeRectCallout">
            <a:avLst>
              <a:gd name="adj1" fmla="val -46992"/>
              <a:gd name="adj2" fmla="val 9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有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書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的去幹什麼</a:t>
            </a:r>
          </a:p>
        </p:txBody>
      </p:sp>
    </p:spTree>
    <p:extLst>
      <p:ext uri="{BB962C8B-B14F-4D97-AF65-F5344CB8AC3E}">
        <p14:creationId xmlns:p14="http://schemas.microsoft.com/office/powerpoint/2010/main" val="241752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02C6C-D30E-4D6C-9F5F-E1141561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圖解執行順序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D0E2E-F6CF-4A22-A432-8551FE41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首先要創造</a:t>
            </a:r>
            <a:r>
              <a:rPr lang="en-US" altLang="zh-TW" sz="2400" dirty="0"/>
              <a:t>Entity(</a:t>
            </a:r>
            <a:r>
              <a:rPr lang="zh-TW" altLang="en-US" sz="2400" dirty="0"/>
              <a:t>人</a:t>
            </a:r>
            <a:r>
              <a:rPr lang="en-US" altLang="zh-TW" sz="2400" dirty="0"/>
              <a:t>)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r>
              <a:rPr lang="zh-TW" altLang="en-US" sz="2400" dirty="0"/>
              <a:t>並給它</a:t>
            </a:r>
            <a:r>
              <a:rPr lang="en-US" altLang="zh-TW" sz="2400" dirty="0"/>
              <a:t>Component(</a:t>
            </a:r>
            <a:r>
              <a:rPr lang="zh-TW" altLang="en-US" sz="2400" dirty="0"/>
              <a:t>道具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如圖右，</a:t>
            </a:r>
            <a:endParaRPr lang="en-US" altLang="zh-TW" sz="2400" dirty="0"/>
          </a:p>
          <a:p>
            <a:r>
              <a:rPr lang="zh-TW" altLang="en-US" sz="2400" dirty="0"/>
              <a:t>我們創造一個，</a:t>
            </a:r>
            <a:endParaRPr lang="en-US" altLang="zh-TW" sz="2400" dirty="0"/>
          </a:p>
          <a:p>
            <a:r>
              <a:rPr lang="zh-TW" altLang="en-US" sz="2400" dirty="0"/>
              <a:t>有書的人</a:t>
            </a:r>
            <a:endParaRPr lang="en-US" altLang="zh-TW" sz="2400" dirty="0"/>
          </a:p>
          <a:p>
            <a:r>
              <a:rPr lang="zh-TW" altLang="en-US" sz="2400" dirty="0">
                <a:solidFill>
                  <a:schemeClr val="tx1"/>
                </a:solidFill>
              </a:rPr>
              <a:t>有劍的人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>
                <a:solidFill>
                  <a:schemeClr val="tx1"/>
                </a:solidFill>
              </a:rPr>
              <a:t>還有個盾牌的人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5CF20E7-7630-428E-A54B-C2515CC8A693}"/>
              </a:ext>
            </a:extLst>
          </p:cNvPr>
          <p:cNvSpPr/>
          <p:nvPr/>
        </p:nvSpPr>
        <p:spPr>
          <a:xfrm>
            <a:off x="8297337" y="2299855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6739EC-A77F-4AA4-9F97-B5871716CC86}"/>
              </a:ext>
            </a:extLst>
          </p:cNvPr>
          <p:cNvSpPr/>
          <p:nvPr/>
        </p:nvSpPr>
        <p:spPr>
          <a:xfrm>
            <a:off x="8546719" y="3149600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8D25313-020C-4133-B6C6-830DB077FDFE}"/>
              </a:ext>
            </a:extLst>
          </p:cNvPr>
          <p:cNvCxnSpPr/>
          <p:nvPr/>
        </p:nvCxnSpPr>
        <p:spPr>
          <a:xfrm flipH="1">
            <a:off x="7863228" y="3338947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F5AF91E-4587-4B7F-A4F0-104E3067EDEA}"/>
              </a:ext>
            </a:extLst>
          </p:cNvPr>
          <p:cNvCxnSpPr/>
          <p:nvPr/>
        </p:nvCxnSpPr>
        <p:spPr>
          <a:xfrm>
            <a:off x="9008537" y="3338947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0914100-668A-4D8B-8A69-68F05E8624A9}"/>
              </a:ext>
            </a:extLst>
          </p:cNvPr>
          <p:cNvCxnSpPr/>
          <p:nvPr/>
        </p:nvCxnSpPr>
        <p:spPr>
          <a:xfrm flipH="1">
            <a:off x="8297337" y="4488873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18E9EFD-0B76-4A48-89A7-6D821CE81301}"/>
              </a:ext>
            </a:extLst>
          </p:cNvPr>
          <p:cNvCxnSpPr/>
          <p:nvPr/>
        </p:nvCxnSpPr>
        <p:spPr>
          <a:xfrm>
            <a:off x="8860755" y="4488873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6AF0534-A822-4A7A-83FF-380B29A36264}"/>
              </a:ext>
            </a:extLst>
          </p:cNvPr>
          <p:cNvSpPr/>
          <p:nvPr/>
        </p:nvSpPr>
        <p:spPr>
          <a:xfrm>
            <a:off x="6814900" y="2743200"/>
            <a:ext cx="107141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書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F6EBCC0-B406-4BB3-8112-70CE0D7F462C}"/>
              </a:ext>
            </a:extLst>
          </p:cNvPr>
          <p:cNvSpPr/>
          <p:nvPr/>
        </p:nvSpPr>
        <p:spPr>
          <a:xfrm>
            <a:off x="10512828" y="2318327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1D8066-F4AA-4789-93E9-4F9AF24F98CC}"/>
              </a:ext>
            </a:extLst>
          </p:cNvPr>
          <p:cNvSpPr/>
          <p:nvPr/>
        </p:nvSpPr>
        <p:spPr>
          <a:xfrm>
            <a:off x="10762210" y="3168072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356FFB3-21D9-472C-BA3B-83E5CCA5E927}"/>
              </a:ext>
            </a:extLst>
          </p:cNvPr>
          <p:cNvCxnSpPr/>
          <p:nvPr/>
        </p:nvCxnSpPr>
        <p:spPr>
          <a:xfrm flipH="1">
            <a:off x="10078719" y="3357419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C8D2C8B-BA28-450B-9D8F-D8B218FC89DB}"/>
              </a:ext>
            </a:extLst>
          </p:cNvPr>
          <p:cNvCxnSpPr/>
          <p:nvPr/>
        </p:nvCxnSpPr>
        <p:spPr>
          <a:xfrm>
            <a:off x="11224028" y="3357419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2105FFA-6935-4BFA-93A2-B7751549494F}"/>
              </a:ext>
            </a:extLst>
          </p:cNvPr>
          <p:cNvCxnSpPr/>
          <p:nvPr/>
        </p:nvCxnSpPr>
        <p:spPr>
          <a:xfrm flipH="1">
            <a:off x="10512828" y="4507345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202D647-E1E5-4332-9FEA-31484E3FD683}"/>
              </a:ext>
            </a:extLst>
          </p:cNvPr>
          <p:cNvCxnSpPr/>
          <p:nvPr/>
        </p:nvCxnSpPr>
        <p:spPr>
          <a:xfrm>
            <a:off x="11076246" y="4507345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9B04EB5E-5BDC-4DBD-827B-18C0C0A050A0}"/>
              </a:ext>
            </a:extLst>
          </p:cNvPr>
          <p:cNvSpPr/>
          <p:nvPr/>
        </p:nvSpPr>
        <p:spPr>
          <a:xfrm>
            <a:off x="9844117" y="2057708"/>
            <a:ext cx="332509" cy="2378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5E0F0C-7116-4AA1-8904-E3CFE2F3E44A}"/>
              </a:ext>
            </a:extLst>
          </p:cNvPr>
          <p:cNvSpPr/>
          <p:nvPr/>
        </p:nvSpPr>
        <p:spPr>
          <a:xfrm>
            <a:off x="9844116" y="2286000"/>
            <a:ext cx="332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637D10-32E5-4BEA-BCD5-7F451DC8BE9B}"/>
              </a:ext>
            </a:extLst>
          </p:cNvPr>
          <p:cNvSpPr/>
          <p:nvPr/>
        </p:nvSpPr>
        <p:spPr>
          <a:xfrm>
            <a:off x="9534697" y="3179157"/>
            <a:ext cx="951346" cy="237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297845A-0084-4091-AB23-6B23BF6EDA05}"/>
              </a:ext>
            </a:extLst>
          </p:cNvPr>
          <p:cNvSpPr/>
          <p:nvPr/>
        </p:nvSpPr>
        <p:spPr>
          <a:xfrm>
            <a:off x="9844116" y="3416993"/>
            <a:ext cx="332509" cy="37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6F5DBCC-8ECB-4B77-8594-A319931BF9B6}"/>
              </a:ext>
            </a:extLst>
          </p:cNvPr>
          <p:cNvSpPr/>
          <p:nvPr/>
        </p:nvSpPr>
        <p:spPr>
          <a:xfrm>
            <a:off x="5437913" y="2281383"/>
            <a:ext cx="849745" cy="849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743577-EE50-456C-8F3A-626A8F16D52B}"/>
              </a:ext>
            </a:extLst>
          </p:cNvPr>
          <p:cNvSpPr/>
          <p:nvPr/>
        </p:nvSpPr>
        <p:spPr>
          <a:xfrm>
            <a:off x="5687295" y="3131128"/>
            <a:ext cx="314036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79FFBF2-91AC-4978-AF5A-679F82A10707}"/>
              </a:ext>
            </a:extLst>
          </p:cNvPr>
          <p:cNvCxnSpPr/>
          <p:nvPr/>
        </p:nvCxnSpPr>
        <p:spPr>
          <a:xfrm flipH="1">
            <a:off x="5003804" y="3320475"/>
            <a:ext cx="600363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70D9CFC-A8C8-4974-9866-75CE22B7DEA0}"/>
              </a:ext>
            </a:extLst>
          </p:cNvPr>
          <p:cNvCxnSpPr/>
          <p:nvPr/>
        </p:nvCxnSpPr>
        <p:spPr>
          <a:xfrm>
            <a:off x="6149113" y="3320475"/>
            <a:ext cx="449501" cy="4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6381565-A4DF-4031-84FE-1E752E4ED4D7}"/>
              </a:ext>
            </a:extLst>
          </p:cNvPr>
          <p:cNvCxnSpPr/>
          <p:nvPr/>
        </p:nvCxnSpPr>
        <p:spPr>
          <a:xfrm flipH="1">
            <a:off x="5437913" y="4470401"/>
            <a:ext cx="310956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35612C8-37C9-4994-BD96-905928A81292}"/>
              </a:ext>
            </a:extLst>
          </p:cNvPr>
          <p:cNvCxnSpPr/>
          <p:nvPr/>
        </p:nvCxnSpPr>
        <p:spPr>
          <a:xfrm>
            <a:off x="6001331" y="4470401"/>
            <a:ext cx="350982" cy="84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0C96E25F-0CEE-4834-B8FE-14C02F9A34C5}"/>
              </a:ext>
            </a:extLst>
          </p:cNvPr>
          <p:cNvSpPr/>
          <p:nvPr/>
        </p:nvSpPr>
        <p:spPr>
          <a:xfrm>
            <a:off x="4443466" y="3086100"/>
            <a:ext cx="599295" cy="1309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盾</a:t>
            </a:r>
          </a:p>
        </p:txBody>
      </p:sp>
    </p:spTree>
    <p:extLst>
      <p:ext uri="{BB962C8B-B14F-4D97-AF65-F5344CB8AC3E}">
        <p14:creationId xmlns:p14="http://schemas.microsoft.com/office/powerpoint/2010/main" val="267263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BD48D-191A-4689-B5EA-8599FF8E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圖解執行順序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C168D-1921-433A-93D5-AE2DEC798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接下來開始寫</a:t>
            </a:r>
            <a:r>
              <a:rPr lang="en-US" altLang="zh-TW" sz="2800" dirty="0"/>
              <a:t>System(</a:t>
            </a:r>
            <a:r>
              <a:rPr lang="zh-TW" altLang="en-US" sz="2800" dirty="0"/>
              <a:t>命令人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r>
              <a:rPr lang="zh-TW" altLang="en-US" sz="2800" dirty="0"/>
              <a:t>例</a:t>
            </a:r>
            <a:r>
              <a:rPr lang="en-US" altLang="zh-TW" sz="2800" dirty="0"/>
              <a:t>:</a:t>
            </a:r>
          </a:p>
          <a:p>
            <a:r>
              <a:rPr lang="zh-TW" altLang="en-US" sz="2800" dirty="0"/>
              <a:t>現在寫好</a:t>
            </a:r>
            <a:endParaRPr lang="en-US" altLang="zh-TW" sz="2800" dirty="0"/>
          </a:p>
          <a:p>
            <a:r>
              <a:rPr lang="zh-TW" altLang="en-US" sz="2800" dirty="0"/>
              <a:t>持有書的要執行加法</a:t>
            </a:r>
            <a:endParaRPr lang="en-US" altLang="zh-TW" sz="2800" dirty="0"/>
          </a:p>
          <a:p>
            <a:r>
              <a:rPr lang="zh-TW" altLang="en-US" sz="2800" dirty="0"/>
              <a:t>拿劍的要執行打怪</a:t>
            </a:r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96AB335E-FA85-47F7-8D7E-11092E23857E}"/>
              </a:ext>
            </a:extLst>
          </p:cNvPr>
          <p:cNvSpPr/>
          <p:nvPr/>
        </p:nvSpPr>
        <p:spPr>
          <a:xfrm>
            <a:off x="6243782" y="2540000"/>
            <a:ext cx="2789381" cy="1995055"/>
          </a:xfrm>
          <a:prstGeom prst="wedgeRectCallout">
            <a:avLst>
              <a:gd name="adj1" fmla="val -46992"/>
              <a:gd name="adj2" fmla="val 9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有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書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的去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執行加法函式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5" name="語音泡泡: 矩形 4">
            <a:extLst>
              <a:ext uri="{FF2B5EF4-FFF2-40B4-BE49-F238E27FC236}">
                <a16:creationId xmlns:a16="http://schemas.microsoft.com/office/drawing/2014/main" id="{B0D495F0-BA61-4DCF-9775-E6DC68AC485B}"/>
              </a:ext>
            </a:extLst>
          </p:cNvPr>
          <p:cNvSpPr/>
          <p:nvPr/>
        </p:nvSpPr>
        <p:spPr>
          <a:xfrm>
            <a:off x="9120910" y="2540000"/>
            <a:ext cx="2789381" cy="1995055"/>
          </a:xfrm>
          <a:prstGeom prst="wedgeRectCallout">
            <a:avLst>
              <a:gd name="adj1" fmla="val -46992"/>
              <a:gd name="adj2" fmla="val 990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有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劍</a:t>
            </a:r>
            <a:r>
              <a:rPr lang="en-US" altLang="zh-TW" sz="3200" dirty="0">
                <a:solidFill>
                  <a:schemeClr val="tx1"/>
                </a:solidFill>
              </a:rPr>
              <a:t>”</a:t>
            </a:r>
            <a:r>
              <a:rPr lang="zh-TW" altLang="en-US" sz="3200" dirty="0">
                <a:solidFill>
                  <a:schemeClr val="tx1"/>
                </a:solidFill>
              </a:rPr>
              <a:t>的去</a:t>
            </a:r>
            <a:endParaRPr lang="en-US" altLang="zh-TW" sz="3200" dirty="0">
              <a:solidFill>
                <a:schemeClr val="tx1"/>
              </a:solidFill>
            </a:endParaRPr>
          </a:p>
          <a:p>
            <a:pPr algn="ctr"/>
            <a:r>
              <a:rPr lang="zh-TW" altLang="en-US" sz="3200" dirty="0">
                <a:solidFill>
                  <a:schemeClr val="tx1"/>
                </a:solidFill>
              </a:rPr>
              <a:t>執行打怪函式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499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</TotalTime>
  <Words>1246</Words>
  <Application>Microsoft Office PowerPoint</Application>
  <PresentationFormat>寬螢幕</PresentationFormat>
  <Paragraphs>219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0" baseType="lpstr">
      <vt:lpstr>Calibri</vt:lpstr>
      <vt:lpstr>Calibri Light</vt:lpstr>
      <vt:lpstr>回顧</vt:lpstr>
      <vt:lpstr>Unity DTOS之 ECS 入門</vt:lpstr>
      <vt:lpstr>ECS理論</vt:lpstr>
      <vt:lpstr>Unity DTOS</vt:lpstr>
      <vt:lpstr>簡單圖解ECS</vt:lpstr>
      <vt:lpstr>Entity</vt:lpstr>
      <vt:lpstr>Component</vt:lpstr>
      <vt:lpstr>System</vt:lpstr>
      <vt:lpstr>圖解執行順序(1)</vt:lpstr>
      <vt:lpstr>圖解執行順序(2)</vt:lpstr>
      <vt:lpstr>圖解執行順序(3)</vt:lpstr>
      <vt:lpstr>結論</vt:lpstr>
      <vt:lpstr>詳細解釋ECS</vt:lpstr>
      <vt:lpstr>ECS實戰-方塊波浪</vt:lpstr>
      <vt:lpstr>成品展示</vt:lpstr>
      <vt:lpstr>理論講解</vt:lpstr>
      <vt:lpstr>理論圖解</vt:lpstr>
      <vt:lpstr>MonoBehaviour實戰</vt:lpstr>
      <vt:lpstr>單一方塊</vt:lpstr>
      <vt:lpstr>單一方塊</vt:lpstr>
      <vt:lpstr>方塊產生器</vt:lpstr>
      <vt:lpstr>方塊產生器</vt:lpstr>
      <vt:lpstr>MonoBehaviour結論</vt:lpstr>
      <vt:lpstr>ECS理論</vt:lpstr>
      <vt:lpstr>ECS理論2</vt:lpstr>
      <vt:lpstr>ECS圖解</vt:lpstr>
      <vt:lpstr>開始ECS程式碼-組件設定</vt:lpstr>
      <vt:lpstr>開始ECS程式碼-生成Entity方塊1</vt:lpstr>
      <vt:lpstr>開始ECS程式碼- 生成Entity方塊2</vt:lpstr>
      <vt:lpstr>開始ECS程式碼-生成Entity方塊3</vt:lpstr>
      <vt:lpstr>開始ECS程式碼-生成Entity方塊4</vt:lpstr>
      <vt:lpstr>開始ECS程式碼-生成Entity方塊5</vt:lpstr>
      <vt:lpstr>開始ECS程式碼-生成Entity方塊6</vt:lpstr>
      <vt:lpstr>開始ECS程式碼-System設定1</vt:lpstr>
      <vt:lpstr>開始ECS程式碼-System設定2</vt:lpstr>
      <vt:lpstr>開始ECS程式碼-Unity配置</vt:lpstr>
      <vt:lpstr>總結</vt:lpstr>
      <vt:lpstr>附錄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ECS 入門</dc:title>
  <dc:creator>Peter</dc:creator>
  <cp:lastModifiedBy>Peter</cp:lastModifiedBy>
  <cp:revision>199</cp:revision>
  <dcterms:created xsi:type="dcterms:W3CDTF">2019-08-07T03:37:08Z</dcterms:created>
  <dcterms:modified xsi:type="dcterms:W3CDTF">2019-08-07T10:50:53Z</dcterms:modified>
</cp:coreProperties>
</file>