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1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43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1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6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6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70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69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0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3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7A403C-F665-4DFA-A5DC-2A671499AD5D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80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73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7A403C-F665-4DFA-A5DC-2A671499AD5D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4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LukGit/ECS-Introduc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codemonkey.com/video.php?v=t11uB7Gl6m8" TargetMode="External"/><Relationship Id="rId2" Type="http://schemas.openxmlformats.org/officeDocument/2006/relationships/hyperlink" Target="https://www.youtube.com/watch?v=t11uB7Gl6m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Packages/com.unity.entities@0.0/api/Unity.Entities.EntityManage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71B35-5C2B-4375-A5DB-8BFD6C4C3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Unity</a:t>
            </a:r>
            <a:r>
              <a:rPr lang="zh-TW" altLang="en-US" dirty="0"/>
              <a:t> </a:t>
            </a:r>
            <a:r>
              <a:rPr lang="en-US" altLang="zh-TW" dirty="0"/>
              <a:t>DTOS</a:t>
            </a:r>
            <a:r>
              <a:rPr lang="zh-TW" altLang="en-US" dirty="0"/>
              <a:t>之 </a:t>
            </a:r>
            <a:r>
              <a:rPr lang="en-US" altLang="zh-TW" dirty="0"/>
              <a:t>ECS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C2FF1A-CAF5-45D4-82D9-8B80ABD7E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陸思翰</a:t>
            </a:r>
          </a:p>
        </p:txBody>
      </p:sp>
    </p:spTree>
    <p:extLst>
      <p:ext uri="{BB962C8B-B14F-4D97-AF65-F5344CB8AC3E}">
        <p14:creationId xmlns:p14="http://schemas.microsoft.com/office/powerpoint/2010/main" val="148862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>
            <a:extLst>
              <a:ext uri="{FF2B5EF4-FFF2-40B4-BE49-F238E27FC236}">
                <a16:creationId xmlns:a16="http://schemas.microsoft.com/office/drawing/2014/main" id="{9AE39B23-033C-45E2-B640-A17033C3F5BD}"/>
              </a:ext>
            </a:extLst>
          </p:cNvPr>
          <p:cNvSpPr/>
          <p:nvPr/>
        </p:nvSpPr>
        <p:spPr>
          <a:xfrm>
            <a:off x="171533" y="5169719"/>
            <a:ext cx="4737181" cy="14080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989540-3164-4EEC-A906-D002CE5C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52"/>
            <a:ext cx="2894617" cy="748454"/>
          </a:xfrm>
        </p:spPr>
        <p:txBody>
          <a:bodyPr/>
          <a:lstStyle/>
          <a:p>
            <a:r>
              <a:rPr lang="en-US" altLang="zh-TW" dirty="0"/>
              <a:t>ECS</a:t>
            </a:r>
            <a:r>
              <a:rPr lang="zh-TW" altLang="en-US" dirty="0"/>
              <a:t>全圖解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7A589AE-7FCB-448E-A8D0-2BFC956DDD62}"/>
              </a:ext>
            </a:extLst>
          </p:cNvPr>
          <p:cNvSpPr/>
          <p:nvPr/>
        </p:nvSpPr>
        <p:spPr>
          <a:xfrm>
            <a:off x="78658" y="973394"/>
            <a:ext cx="4473677" cy="37126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80DD23C-B984-4F67-B1FE-E362A2DC514C}"/>
              </a:ext>
            </a:extLst>
          </p:cNvPr>
          <p:cNvSpPr/>
          <p:nvPr/>
        </p:nvSpPr>
        <p:spPr>
          <a:xfrm>
            <a:off x="4650657" y="973394"/>
            <a:ext cx="4473677" cy="37126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E3CA8418-F018-437D-9610-F944AAB5F922}"/>
              </a:ext>
            </a:extLst>
          </p:cNvPr>
          <p:cNvSpPr/>
          <p:nvPr/>
        </p:nvSpPr>
        <p:spPr>
          <a:xfrm>
            <a:off x="9334744" y="796953"/>
            <a:ext cx="2635045" cy="225158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搜尋目標球</a:t>
            </a:r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74A07D64-931F-4572-A5C3-AF2DD75B60ED}"/>
              </a:ext>
            </a:extLst>
          </p:cNvPr>
          <p:cNvSpPr/>
          <p:nvPr/>
        </p:nvSpPr>
        <p:spPr>
          <a:xfrm>
            <a:off x="9334744" y="3571076"/>
            <a:ext cx="2635045" cy="225158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移動和</a:t>
            </a:r>
            <a:endParaRPr lang="en-US" altLang="zh-TW" sz="3600" dirty="0"/>
          </a:p>
          <a:p>
            <a:pPr algn="ctr"/>
            <a:r>
              <a:rPr lang="zh-TW" altLang="en-US" sz="3600" dirty="0"/>
              <a:t>刪除目標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D58A23-6EA5-4FE1-91D1-683AA311BA84}"/>
              </a:ext>
            </a:extLst>
          </p:cNvPr>
          <p:cNvSpPr/>
          <p:nvPr/>
        </p:nvSpPr>
        <p:spPr>
          <a:xfrm>
            <a:off x="2879868" y="1448832"/>
            <a:ext cx="1392248" cy="1341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C39D023-6E2C-4980-8B92-93A47E4E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" y="1559396"/>
            <a:ext cx="4367488" cy="3126659"/>
          </a:xfrm>
        </p:spPr>
        <p:txBody>
          <a:bodyPr/>
          <a:lstStyle/>
          <a:p>
            <a:r>
              <a:rPr lang="en-US" altLang="zh-TW" dirty="0"/>
              <a:t>Translation</a:t>
            </a:r>
            <a:r>
              <a:rPr lang="zh-TW" altLang="en-US" dirty="0"/>
              <a:t> 位置</a:t>
            </a:r>
          </a:p>
          <a:p>
            <a:r>
              <a:rPr lang="en-US" altLang="zh-TW" dirty="0" err="1"/>
              <a:t>LocalToWorld</a:t>
            </a:r>
            <a:r>
              <a:rPr lang="zh-TW" altLang="en-US" dirty="0"/>
              <a:t> 轉換座標</a:t>
            </a:r>
          </a:p>
          <a:p>
            <a:r>
              <a:rPr lang="en-US" altLang="zh-TW" dirty="0" err="1"/>
              <a:t>RenderMesh</a:t>
            </a:r>
            <a:r>
              <a:rPr lang="zh-TW" altLang="en-US" dirty="0"/>
              <a:t> 渲染</a:t>
            </a:r>
          </a:p>
          <a:p>
            <a:r>
              <a:rPr lang="en-US" altLang="zh-TW" dirty="0"/>
              <a:t>Scale</a:t>
            </a:r>
            <a:r>
              <a:rPr lang="zh-TW" altLang="en-US" dirty="0"/>
              <a:t> 大小（這是等比縮放）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2200" dirty="0" err="1">
                <a:solidFill>
                  <a:srgbClr val="FF0000"/>
                </a:solidFill>
              </a:rPr>
              <a:t>Cube_Unit</a:t>
            </a:r>
            <a:r>
              <a:rPr lang="zh-TW" altLang="en-US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Tag</a:t>
            </a:r>
            <a:r>
              <a:rPr lang="zh-TW" altLang="en-US" sz="2200" dirty="0">
                <a:solidFill>
                  <a:srgbClr val="FF0000"/>
                </a:solidFill>
              </a:rPr>
              <a:t> 用於定位這是方塊</a:t>
            </a:r>
            <a:endParaRPr lang="en-US" altLang="zh-TW" sz="2200" dirty="0">
              <a:solidFill>
                <a:srgbClr val="FF0000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13477D5-BA95-4B72-9F4D-82671E007ECA}"/>
              </a:ext>
            </a:extLst>
          </p:cNvPr>
          <p:cNvSpPr txBox="1">
            <a:spLocks/>
          </p:cNvSpPr>
          <p:nvPr/>
        </p:nvSpPr>
        <p:spPr>
          <a:xfrm>
            <a:off x="4762745" y="1559396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Translation</a:t>
            </a:r>
            <a:r>
              <a:rPr lang="zh-TW" altLang="en-US" dirty="0"/>
              <a:t> 位置</a:t>
            </a:r>
          </a:p>
          <a:p>
            <a:r>
              <a:rPr lang="en-US" altLang="zh-TW" dirty="0" err="1"/>
              <a:t>LocalToWorld</a:t>
            </a:r>
            <a:r>
              <a:rPr lang="zh-TW" altLang="en-US" dirty="0"/>
              <a:t> 轉換座標</a:t>
            </a:r>
          </a:p>
          <a:p>
            <a:r>
              <a:rPr lang="en-US" altLang="zh-TW" dirty="0" err="1"/>
              <a:t>RenderMesh</a:t>
            </a:r>
            <a:r>
              <a:rPr lang="zh-TW" altLang="en-US" dirty="0"/>
              <a:t> 渲染</a:t>
            </a:r>
          </a:p>
          <a:p>
            <a:r>
              <a:rPr lang="en-US" altLang="zh-TW" dirty="0"/>
              <a:t>Scale</a:t>
            </a:r>
            <a:r>
              <a:rPr lang="zh-TW" altLang="en-US" dirty="0"/>
              <a:t> 大小（這是等比縮放）</a:t>
            </a:r>
          </a:p>
          <a:p>
            <a:endParaRPr lang="en-US" altLang="zh-TW" dirty="0"/>
          </a:p>
          <a:p>
            <a:r>
              <a:rPr lang="en-US" altLang="zh-TW" sz="2400" dirty="0" err="1">
                <a:solidFill>
                  <a:srgbClr val="FF0000"/>
                </a:solidFill>
              </a:rPr>
              <a:t>Ball_Target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Tag</a:t>
            </a:r>
            <a:r>
              <a:rPr lang="zh-TW" altLang="en-US" sz="2400" dirty="0">
                <a:solidFill>
                  <a:srgbClr val="FF0000"/>
                </a:solidFill>
              </a:rPr>
              <a:t>用於定位目標球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32AE277-7789-436F-94F0-1DB2C4DE2D72}"/>
              </a:ext>
            </a:extLst>
          </p:cNvPr>
          <p:cNvSpPr/>
          <p:nvPr/>
        </p:nvSpPr>
        <p:spPr>
          <a:xfrm>
            <a:off x="7391891" y="1319489"/>
            <a:ext cx="1470906" cy="1470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E1295F-A8A3-4ED8-87E0-2135EB151C3F}"/>
              </a:ext>
            </a:extLst>
          </p:cNvPr>
          <p:cNvSpPr/>
          <p:nvPr/>
        </p:nvSpPr>
        <p:spPr>
          <a:xfrm>
            <a:off x="480717" y="5386390"/>
            <a:ext cx="3904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Cube_Look_Target</a:t>
            </a:r>
            <a:r>
              <a:rPr lang="zh-TW" altLang="en-US" dirty="0">
                <a:solidFill>
                  <a:srgbClr val="FF0000"/>
                </a:solidFill>
              </a:rPr>
              <a:t> 用於存放目標</a:t>
            </a:r>
            <a:r>
              <a:rPr lang="en-US" altLang="zh-TW" dirty="0">
                <a:solidFill>
                  <a:srgbClr val="FF0000"/>
                </a:solidFill>
              </a:rPr>
              <a:t>Entity</a:t>
            </a:r>
          </a:p>
          <a:p>
            <a:r>
              <a:rPr lang="zh-TW" altLang="en-US" dirty="0"/>
              <a:t>並未在初始方塊裡面</a:t>
            </a:r>
            <a:endParaRPr lang="en-US" altLang="zh-TW" dirty="0"/>
          </a:p>
          <a:p>
            <a:r>
              <a:rPr lang="zh-TW" altLang="en-US" dirty="0"/>
              <a:t>屬於動態組件</a:t>
            </a:r>
          </a:p>
        </p:txBody>
      </p:sp>
    </p:spTree>
    <p:extLst>
      <p:ext uri="{BB962C8B-B14F-4D97-AF65-F5344CB8AC3E}">
        <p14:creationId xmlns:p14="http://schemas.microsoft.com/office/powerpoint/2010/main" val="250621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379FA-2A7D-4E56-A82F-2C176E80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ECS</a:t>
            </a:r>
            <a:r>
              <a:rPr lang="zh-TW" altLang="en-US" dirty="0"/>
              <a:t>開工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D7031-E896-4B34-AF42-B8C03A631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98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DABEC-4DE1-47F1-86FC-26B5D530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CC36FD-4E2C-4AD6-A39B-4601F89E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宣告變數</a:t>
            </a:r>
            <a:endParaRPr lang="en-US" altLang="zh-TW" dirty="0"/>
          </a:p>
          <a:p>
            <a:r>
              <a:rPr lang="zh-TW" altLang="en-US" dirty="0"/>
              <a:t>設定材質、</a:t>
            </a:r>
            <a:r>
              <a:rPr lang="en-US" altLang="zh-TW" dirty="0"/>
              <a:t>Mesh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C7B939-6969-40F4-9997-2FA676FD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766" y="791036"/>
            <a:ext cx="73723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8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58AC0-E180-4CAF-8C2B-17CD40CB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生成方塊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809351-CEC5-4DF2-8E5F-035674B7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0327DA-EA21-4AB6-984E-0E793D59B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7" y="1737360"/>
            <a:ext cx="4954947" cy="47042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E04631-BE28-45FA-B29B-A8E44CE72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54" y="2130650"/>
            <a:ext cx="60388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2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87D04-A375-47E6-8B70-5E6BFED7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C9C05B-5C88-4895-989C-8B92B65D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4" y="3103794"/>
            <a:ext cx="4290798" cy="3706092"/>
          </a:xfrm>
        </p:spPr>
        <p:txBody>
          <a:bodyPr/>
          <a:lstStyle/>
          <a:p>
            <a:r>
              <a:rPr lang="zh-TW" altLang="en-US" dirty="0"/>
              <a:t>球和方塊</a:t>
            </a:r>
            <a:endParaRPr lang="en-US" altLang="zh-TW" dirty="0"/>
          </a:p>
          <a:p>
            <a:r>
              <a:rPr lang="zh-TW" altLang="en-US" dirty="0"/>
              <a:t>程式碼一樣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AB393-CE28-4503-8B96-8D83E6BE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36403" cy="30556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C653AF2-E5B2-43C0-9FEA-7DE0A668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12" y="1737360"/>
            <a:ext cx="7886288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6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77EF6-E822-4EE9-92AD-64CE464F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r>
              <a:rPr lang="zh-TW" altLang="en-US" dirty="0"/>
              <a:t>搜尋目標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896C17-77B8-464B-8806-100FA32D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56733" cy="402336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這邊是重點</a:t>
            </a:r>
            <a:r>
              <a:rPr lang="en-US" altLang="zh-TW" dirty="0" err="1"/>
              <a:t>WithNone</a:t>
            </a:r>
            <a:r>
              <a:rPr lang="en-US" altLang="zh-TW" dirty="0"/>
              <a:t>&lt;</a:t>
            </a:r>
            <a:r>
              <a:rPr lang="en-US" altLang="zh-TW" dirty="0" err="1"/>
              <a:t>Cube_Look_TargetWithAll</a:t>
            </a:r>
            <a:r>
              <a:rPr lang="en-US" altLang="zh-TW" dirty="0"/>
              <a:t>&lt;</a:t>
            </a:r>
            <a:r>
              <a:rPr lang="en-US" altLang="zh-TW" dirty="0" err="1"/>
              <a:t>Cube_Unit</a:t>
            </a:r>
            <a:r>
              <a:rPr lang="en-US" altLang="zh-TW" dirty="0"/>
              <a:t>&gt;</a:t>
            </a:r>
          </a:p>
          <a:p>
            <a:r>
              <a:rPr lang="en-US" altLang="zh-TW" sz="1800" dirty="0" err="1">
                <a:solidFill>
                  <a:schemeClr val="tx1"/>
                </a:solidFill>
              </a:rPr>
              <a:t>WithNone</a:t>
            </a:r>
            <a:r>
              <a:rPr lang="zh-TW" altLang="en-US" sz="1800" dirty="0">
                <a:solidFill>
                  <a:schemeClr val="tx1"/>
                </a:solidFill>
              </a:rPr>
              <a:t>意思是</a:t>
            </a:r>
            <a:r>
              <a:rPr lang="zh-TW" altLang="en-US" sz="1800" dirty="0">
                <a:solidFill>
                  <a:srgbClr val="FF0000"/>
                </a:solidFill>
              </a:rPr>
              <a:t>不要</a:t>
            </a:r>
            <a:r>
              <a:rPr lang="zh-TW" altLang="en-US" sz="1800" dirty="0">
                <a:solidFill>
                  <a:schemeClr val="tx1"/>
                </a:solidFill>
              </a:rPr>
              <a:t>這組</a:t>
            </a:r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en-US" altLang="zh-TW" sz="1800" dirty="0" err="1"/>
              <a:t>WithAll</a:t>
            </a:r>
            <a:r>
              <a:rPr lang="zh-TW" altLang="en-US" sz="1800" dirty="0">
                <a:solidFill>
                  <a:schemeClr val="tx1"/>
                </a:solidFill>
              </a:rPr>
              <a:t>意思是</a:t>
            </a:r>
            <a:r>
              <a:rPr lang="zh-TW" altLang="en-US" sz="1800" dirty="0">
                <a:solidFill>
                  <a:srgbClr val="FF0000"/>
                </a:solidFill>
              </a:rPr>
              <a:t>需要</a:t>
            </a:r>
            <a:r>
              <a:rPr lang="zh-TW" altLang="en-US" sz="1800" dirty="0">
                <a:solidFill>
                  <a:schemeClr val="tx1"/>
                </a:solidFill>
              </a:rPr>
              <a:t>這組</a:t>
            </a:r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zh-TW" altLang="en-US" sz="1800" dirty="0">
                <a:solidFill>
                  <a:schemeClr val="tx1"/>
                </a:solidFill>
              </a:rPr>
              <a:t>兩句聯再一起就是</a:t>
            </a:r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rgbClr val="FF0000"/>
                </a:solidFill>
              </a:rPr>
              <a:t>Entity</a:t>
            </a:r>
            <a:r>
              <a:rPr lang="zh-TW" altLang="en-US" sz="2800" dirty="0">
                <a:solidFill>
                  <a:srgbClr val="FF0000"/>
                </a:solidFill>
              </a:rPr>
              <a:t>要是方塊且他沒有找到目標</a:t>
            </a:r>
            <a:endParaRPr lang="en-US" altLang="zh-TW" sz="2800" dirty="0">
              <a:solidFill>
                <a:srgbClr val="FF0000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BFF665-2C30-49DE-8DD7-4264C4BE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91" y="1737360"/>
            <a:ext cx="74104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9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1CC98-C3AB-49A6-90EE-9B2BEEFC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081430" cy="1450757"/>
          </a:xfrm>
        </p:spPr>
        <p:txBody>
          <a:bodyPr/>
          <a:lstStyle/>
          <a:p>
            <a:r>
              <a:rPr lang="en-US" altLang="zh-TW" dirty="0"/>
              <a:t>System</a:t>
            </a:r>
            <a:r>
              <a:rPr lang="zh-TW" altLang="en-US" dirty="0"/>
              <a:t>搜尋目標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BA2BBC-0D28-4E10-B7C3-ADB876265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458894"/>
            <a:ext cx="8096250" cy="54102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F0F81B-F23B-4EAD-ACB4-B891FD4B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248578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紅圈處是第一個搜尋</a:t>
            </a:r>
            <a:endParaRPr lang="en-US" altLang="zh-TW" dirty="0"/>
          </a:p>
          <a:p>
            <a:r>
              <a:rPr lang="zh-TW" altLang="en-US" dirty="0"/>
              <a:t>藍圈處是第二個搜尋</a:t>
            </a:r>
            <a:endParaRPr lang="en-US" altLang="zh-TW" dirty="0"/>
          </a:p>
          <a:p>
            <a:r>
              <a:rPr lang="zh-TW" altLang="en-US" dirty="0"/>
              <a:t>藍圈是包在紅圈的函式裡面</a:t>
            </a:r>
            <a:endParaRPr lang="en-US" altLang="zh-TW" dirty="0"/>
          </a:p>
          <a:p>
            <a:r>
              <a:rPr lang="zh-TW" altLang="en-US" dirty="0"/>
              <a:t>意思是當搜尋完方塊，又搜尋目標</a:t>
            </a:r>
            <a:endParaRPr lang="en-US" altLang="zh-TW" dirty="0"/>
          </a:p>
          <a:p>
            <a:r>
              <a:rPr lang="zh-TW" altLang="en-US" dirty="0"/>
              <a:t>就像</a:t>
            </a:r>
            <a:endParaRPr lang="en-US" altLang="zh-TW" dirty="0"/>
          </a:p>
          <a:p>
            <a:r>
              <a:rPr lang="en-US" altLang="zh-TW" dirty="0"/>
              <a:t>For(){For()}</a:t>
            </a:r>
          </a:p>
          <a:p>
            <a:r>
              <a:rPr lang="zh-TW" altLang="en-US" dirty="0"/>
              <a:t>二層巢狀迴圈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51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AD1AD-20F2-437C-B6D6-9A8469B7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356733" cy="1450757"/>
          </a:xfrm>
        </p:spPr>
        <p:txBody>
          <a:bodyPr/>
          <a:lstStyle/>
          <a:p>
            <a:r>
              <a:rPr lang="en-US" altLang="zh-TW" dirty="0"/>
              <a:t>System</a:t>
            </a:r>
            <a:r>
              <a:rPr lang="zh-TW" altLang="en-US" dirty="0"/>
              <a:t>搜尋目標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9AC7E-634E-44EF-9C37-B0DF9AA6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35391" cy="4023360"/>
          </a:xfrm>
        </p:spPr>
        <p:txBody>
          <a:bodyPr/>
          <a:lstStyle/>
          <a:p>
            <a:r>
              <a:rPr lang="zh-TW" altLang="en-US" dirty="0"/>
              <a:t>就比對兩個距離再判斷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F670C5-7381-47F1-9803-CFB7987A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006" y="286603"/>
            <a:ext cx="75152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0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0872A-4885-4258-926D-1163E6E7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r>
              <a:rPr lang="zh-TW" altLang="en-US" dirty="0"/>
              <a:t>搜尋目標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0282C-BF8B-43BA-A998-76B21DE0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在方塊上新增</a:t>
            </a:r>
            <a:r>
              <a:rPr lang="en-US" altLang="zh-TW" dirty="0" err="1">
                <a:solidFill>
                  <a:schemeClr val="tx1"/>
                </a:solidFill>
              </a:rPr>
              <a:t>Cube_Look_Target</a:t>
            </a:r>
            <a:r>
              <a:rPr lang="zh-TW" altLang="en-US" dirty="0">
                <a:solidFill>
                  <a:schemeClr val="tx1"/>
                </a:solidFill>
              </a:rPr>
              <a:t> 組件，並丟入數據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3200" dirty="0">
                <a:solidFill>
                  <a:srgbClr val="FF0000"/>
                </a:solidFill>
              </a:rPr>
              <a:t>重點</a:t>
            </a:r>
            <a:r>
              <a:rPr lang="zh-TW" altLang="en-US" sz="3200" dirty="0">
                <a:solidFill>
                  <a:schemeClr val="tx1"/>
                </a:solidFill>
              </a:rPr>
              <a:t> 在紅圈處，</a:t>
            </a:r>
            <a:endParaRPr lang="en-US" altLang="zh-TW" sz="3200" dirty="0">
              <a:solidFill>
                <a:schemeClr val="tx1"/>
              </a:solidFill>
            </a:endParaRPr>
          </a:p>
          <a:p>
            <a:r>
              <a:rPr lang="en-US" altLang="zh-TW" sz="3200" dirty="0" err="1">
                <a:solidFill>
                  <a:schemeClr val="tx1"/>
                </a:solidFill>
              </a:rPr>
              <a:t>PostUpdateCommands</a:t>
            </a:r>
            <a:r>
              <a:rPr lang="zh-TW" altLang="en-US" sz="3200" dirty="0">
                <a:solidFill>
                  <a:schemeClr val="tx1"/>
                </a:solidFill>
              </a:rPr>
              <a:t>這指令會在</a:t>
            </a:r>
            <a:r>
              <a:rPr lang="en-US" altLang="zh-TW" sz="3200" dirty="0">
                <a:solidFill>
                  <a:schemeClr val="tx1"/>
                </a:solidFill>
              </a:rPr>
              <a:t>Update</a:t>
            </a:r>
            <a:r>
              <a:rPr lang="zh-TW" altLang="en-US" sz="3200" dirty="0">
                <a:solidFill>
                  <a:schemeClr val="tx1"/>
                </a:solidFill>
              </a:rPr>
              <a:t>結束後執行</a:t>
            </a:r>
            <a:endParaRPr lang="en-US" altLang="zh-TW" sz="3200" dirty="0">
              <a:solidFill>
                <a:schemeClr val="tx1"/>
              </a:solidFill>
            </a:endParaRPr>
          </a:p>
          <a:p>
            <a:r>
              <a:rPr lang="zh-TW" altLang="en-US" sz="3200" dirty="0">
                <a:solidFill>
                  <a:schemeClr val="tx1"/>
                </a:solidFill>
              </a:rPr>
              <a:t>用於確定組件執行，類似安全裝置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A7EA56-1072-4E94-9047-0C69D570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80" y="4599504"/>
            <a:ext cx="8362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1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F7B40-7ADE-4603-AE86-D159DC2A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r>
              <a:rPr lang="zh-TW" altLang="en-US" dirty="0"/>
              <a:t>方塊移動和刪除目標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CCC3D8-2E64-4C6B-955B-F7590941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406844" cy="4023360"/>
          </a:xfrm>
        </p:spPr>
        <p:txBody>
          <a:bodyPr/>
          <a:lstStyle/>
          <a:p>
            <a:r>
              <a:rPr lang="zh-TW" altLang="en-US" dirty="0"/>
              <a:t>搜尋方塊</a:t>
            </a:r>
            <a:endParaRPr lang="en-US" altLang="zh-TW" dirty="0"/>
          </a:p>
          <a:p>
            <a:r>
              <a:rPr lang="zh-TW" altLang="en-US" dirty="0"/>
              <a:t>並取得圓球是否存在</a:t>
            </a:r>
            <a:endParaRPr lang="en-US" altLang="zh-TW" dirty="0"/>
          </a:p>
          <a:p>
            <a:r>
              <a:rPr lang="zh-TW" altLang="en-US" dirty="0"/>
              <a:t>是的話就</a:t>
            </a:r>
            <a:endParaRPr lang="en-US" altLang="zh-TW" dirty="0"/>
          </a:p>
          <a:p>
            <a:r>
              <a:rPr lang="zh-TW" altLang="en-US" dirty="0"/>
              <a:t>取的圓球座標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321582-57D1-4F34-B7D0-1D9FC119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24" y="1971464"/>
            <a:ext cx="7858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6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DB1FA-D8A8-4C29-8016-418180C5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注意！！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13235-0807-4233-8F82-3AA83140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在學習這篇前，請先學習上一篇</a:t>
            </a:r>
            <a:endParaRPr lang="en-US" altLang="zh-TW" sz="3200" dirty="0"/>
          </a:p>
          <a:p>
            <a:r>
              <a:rPr lang="en-US" altLang="zh-TW" sz="5400" dirty="0"/>
              <a:t>Unity DTOS</a:t>
            </a:r>
            <a:r>
              <a:rPr lang="zh-TW" altLang="en-US" sz="5400" dirty="0"/>
              <a:t>之 </a:t>
            </a:r>
            <a:r>
              <a:rPr lang="en-US" altLang="zh-TW" sz="5400" dirty="0"/>
              <a:t>ECS </a:t>
            </a:r>
            <a:r>
              <a:rPr lang="zh-TW" altLang="en-US" sz="5400" dirty="0"/>
              <a:t>入門</a:t>
            </a:r>
            <a:endParaRPr lang="en-US" altLang="zh-TW" sz="5400" dirty="0"/>
          </a:p>
          <a:p>
            <a:r>
              <a:rPr lang="zh-TW" altLang="en-US" sz="3200" dirty="0"/>
              <a:t>專案網址</a:t>
            </a:r>
            <a:endParaRPr lang="en-US" altLang="zh-TW" sz="3200" dirty="0"/>
          </a:p>
          <a:p>
            <a:r>
              <a:rPr lang="en-US" altLang="zh-TW" sz="3200" dirty="0">
                <a:hlinkClick r:id="rId2"/>
              </a:rPr>
              <a:t>https://github.com/PeterLukGit/ECS-Introduction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722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2467E-9ACD-4AD4-9CEB-68B09BAE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r>
              <a:rPr lang="zh-TW" altLang="en-US" dirty="0"/>
              <a:t>方塊移動和刪除目標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80AF78-41F1-48E9-9F1A-180D9734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1" y="1845734"/>
            <a:ext cx="2438399" cy="40233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距離短就刪除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一樣刪除要用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PostUpdateCommands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E2313B-04B6-4B75-B5D4-F4C1DB55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60" y="1845734"/>
            <a:ext cx="7989939" cy="40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4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C3520-C3E0-4EA5-B3E9-EB89F2E3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ECS</a:t>
            </a:r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9BDFF2-F0A1-4324-A8E1-080F655C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這案例中，最重要的是</a:t>
            </a:r>
            <a:r>
              <a:rPr lang="en-US" altLang="zh-TW" sz="3200" dirty="0"/>
              <a:t>Tag</a:t>
            </a:r>
            <a:r>
              <a:rPr lang="zh-TW" altLang="en-US" sz="3200" dirty="0"/>
              <a:t>組件</a:t>
            </a:r>
            <a:endParaRPr lang="en-US" altLang="zh-TW" sz="3200" dirty="0"/>
          </a:p>
          <a:p>
            <a:r>
              <a:rPr lang="zh-TW" altLang="en-US" sz="3200" dirty="0"/>
              <a:t>這組件透過增加減少，來讓不同</a:t>
            </a:r>
            <a:r>
              <a:rPr lang="en-US" altLang="zh-TW" sz="3200" dirty="0"/>
              <a:t>System</a:t>
            </a:r>
            <a:r>
              <a:rPr lang="zh-TW" altLang="en-US" sz="3200" dirty="0"/>
              <a:t>使用，</a:t>
            </a:r>
            <a:endParaRPr lang="en-US" altLang="zh-TW" sz="3200" dirty="0"/>
          </a:p>
          <a:p>
            <a:r>
              <a:rPr lang="zh-TW" altLang="en-US" sz="3200" dirty="0"/>
              <a:t>同時避免</a:t>
            </a:r>
            <a:r>
              <a:rPr lang="en-US" altLang="zh-TW" sz="3200" dirty="0"/>
              <a:t>System</a:t>
            </a:r>
            <a:r>
              <a:rPr lang="zh-TW" altLang="en-US" sz="3200" dirty="0"/>
              <a:t>用錯對象</a:t>
            </a:r>
            <a:endParaRPr lang="en-US" altLang="zh-TW" sz="3200" dirty="0"/>
          </a:p>
          <a:p>
            <a:r>
              <a:rPr lang="zh-TW" altLang="en-US" sz="3200" dirty="0"/>
              <a:t>這在</a:t>
            </a:r>
            <a:r>
              <a:rPr lang="en-US" altLang="zh-TW" sz="3200" dirty="0"/>
              <a:t>ECS</a:t>
            </a:r>
            <a:r>
              <a:rPr lang="zh-TW" altLang="en-US" sz="3200" dirty="0"/>
              <a:t>架構是非常重要，因為</a:t>
            </a:r>
            <a:r>
              <a:rPr lang="en-US" altLang="zh-TW" sz="3200" dirty="0"/>
              <a:t>System</a:t>
            </a:r>
            <a:r>
              <a:rPr lang="zh-TW" altLang="en-US" sz="3200" dirty="0"/>
              <a:t>是全部都搜尋，</a:t>
            </a:r>
            <a:endParaRPr lang="en-US" altLang="zh-TW" sz="3200" dirty="0"/>
          </a:p>
          <a:p>
            <a:r>
              <a:rPr lang="zh-TW" altLang="en-US" sz="3200"/>
              <a:t>所以組件一旦符合就會動作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8714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E55E6-4B46-471A-B70D-CE9C35A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8B8A6-6F52-4D82-A79B-498B43525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教學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https://www.youtube.com/watch?v=t11uB7Gl6m8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https://unitycodemonkey.com/video.php?v=t11uB7Gl6m8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https://docs.unity3d.com/Packages/com.unity.entities@0.0/api/Unity.Entities.EntityManager.html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9812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880FD-B4D8-4BC0-AA8B-4BB2B093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AD6BE7-A7B5-459F-A62F-3D3221D3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用</a:t>
            </a:r>
            <a:r>
              <a:rPr lang="en-US" altLang="zh-TW" sz="2800" dirty="0"/>
              <a:t>ECS</a:t>
            </a:r>
            <a:r>
              <a:rPr lang="zh-TW" altLang="en-US" sz="2800" dirty="0"/>
              <a:t>製作</a:t>
            </a:r>
            <a:endParaRPr lang="en-US" altLang="zh-TW" sz="2800" dirty="0"/>
          </a:p>
          <a:p>
            <a:r>
              <a:rPr lang="zh-TW" altLang="en-US" sz="2800" dirty="0"/>
              <a:t>方塊搜尋球，並追蹤他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100A9E-6BF4-46B0-A675-FC215140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26" y="1845734"/>
            <a:ext cx="6803308" cy="32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4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3BFE8-FEEF-4F32-8E17-42D9E5AD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E753BB-E389-4698-A3BF-AAB5E971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現在開始分析所有的</a:t>
            </a:r>
            <a:r>
              <a:rPr lang="en-US" altLang="zh-TW" sz="4800" dirty="0"/>
              <a:t>ECS</a:t>
            </a:r>
            <a:r>
              <a:rPr lang="zh-TW" altLang="en-US" sz="4800" dirty="0"/>
              <a:t>結構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145324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4567E-B22E-4BC9-883C-7C0D1843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8800" dirty="0"/>
              <a:t>E</a:t>
            </a:r>
            <a:endParaRPr lang="zh-TW" altLang="en-US" sz="8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D314FC-E2FF-49EC-8E68-46A6640E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整個專案就兩個實體</a:t>
            </a:r>
            <a:endParaRPr lang="en-US" altLang="zh-TW" dirty="0"/>
          </a:p>
          <a:p>
            <a:r>
              <a:rPr lang="zh-TW" altLang="en-US" dirty="0"/>
              <a:t>方塊</a:t>
            </a:r>
            <a:endParaRPr lang="en-US" altLang="zh-TW" dirty="0"/>
          </a:p>
          <a:p>
            <a:r>
              <a:rPr lang="zh-TW" altLang="en-US" dirty="0"/>
              <a:t>球體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4D9A14-D42B-4E31-A321-828FA34A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457" y="1845734"/>
            <a:ext cx="63150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6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48053-4FC5-44CB-AD83-520B04A1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/>
              <a:t>C</a:t>
            </a:r>
            <a:endParaRPr lang="zh-TW" altLang="en-US" sz="8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1ADF37-CCEF-4ADD-9F41-C4BAD841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altLang="zh-TW" dirty="0"/>
              <a:t>Translation</a:t>
            </a:r>
            <a:r>
              <a:rPr lang="zh-TW" altLang="en-US" dirty="0"/>
              <a:t> 位置</a:t>
            </a:r>
          </a:p>
          <a:p>
            <a:r>
              <a:rPr lang="en-US" altLang="zh-TW" dirty="0" err="1"/>
              <a:t>LocalToWorld</a:t>
            </a:r>
            <a:r>
              <a:rPr lang="zh-TW" altLang="en-US" dirty="0"/>
              <a:t> 轉換座標</a:t>
            </a:r>
          </a:p>
          <a:p>
            <a:r>
              <a:rPr lang="en-US" altLang="zh-TW" dirty="0" err="1"/>
              <a:t>RenderMesh</a:t>
            </a:r>
            <a:r>
              <a:rPr lang="zh-TW" altLang="en-US" dirty="0"/>
              <a:t> 渲染</a:t>
            </a:r>
          </a:p>
          <a:p>
            <a:r>
              <a:rPr lang="en-US" altLang="zh-TW" dirty="0"/>
              <a:t>Scale</a:t>
            </a:r>
            <a:r>
              <a:rPr lang="zh-TW" altLang="en-US" dirty="0"/>
              <a:t> 大小（這是等比縮放）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2200" dirty="0" err="1">
                <a:solidFill>
                  <a:srgbClr val="FF0000"/>
                </a:solidFill>
              </a:rPr>
              <a:t>Cube_Unit</a:t>
            </a:r>
            <a:r>
              <a:rPr lang="zh-TW" altLang="en-US" sz="2200" dirty="0">
                <a:solidFill>
                  <a:srgbClr val="FF0000"/>
                </a:solidFill>
              </a:rPr>
              <a:t> 這是</a:t>
            </a:r>
            <a:r>
              <a:rPr lang="en-US" altLang="zh-TW" sz="2200" dirty="0">
                <a:solidFill>
                  <a:srgbClr val="FF0000"/>
                </a:solidFill>
              </a:rPr>
              <a:t>Tag</a:t>
            </a:r>
            <a:r>
              <a:rPr lang="zh-TW" altLang="en-US" sz="2200" dirty="0">
                <a:solidFill>
                  <a:srgbClr val="FF0000"/>
                </a:solidFill>
              </a:rPr>
              <a:t> 用於定位這是方塊</a:t>
            </a:r>
            <a:endParaRPr lang="en-US" altLang="zh-TW" sz="2200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Cube_Look_Target</a:t>
            </a:r>
            <a:r>
              <a:rPr lang="zh-TW" altLang="en-US" dirty="0">
                <a:solidFill>
                  <a:srgbClr val="FF0000"/>
                </a:solidFill>
              </a:rPr>
              <a:t> 用於存放目標</a:t>
            </a:r>
            <a:r>
              <a:rPr lang="en-US" altLang="zh-TW" dirty="0">
                <a:solidFill>
                  <a:srgbClr val="FF0000"/>
                </a:solidFill>
              </a:rPr>
              <a:t>Entity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AB73006-FB07-40C2-9A1F-B72A9A944516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Translation</a:t>
            </a:r>
            <a:r>
              <a:rPr lang="zh-TW" altLang="en-US" dirty="0"/>
              <a:t> 位置</a:t>
            </a:r>
          </a:p>
          <a:p>
            <a:r>
              <a:rPr lang="en-US" altLang="zh-TW" dirty="0" err="1"/>
              <a:t>LocalToWorld</a:t>
            </a:r>
            <a:r>
              <a:rPr lang="zh-TW" altLang="en-US" dirty="0"/>
              <a:t> 轉換座標</a:t>
            </a:r>
          </a:p>
          <a:p>
            <a:r>
              <a:rPr lang="en-US" altLang="zh-TW" dirty="0" err="1"/>
              <a:t>RenderMesh</a:t>
            </a:r>
            <a:r>
              <a:rPr lang="zh-TW" altLang="en-US" dirty="0"/>
              <a:t> 渲染</a:t>
            </a:r>
          </a:p>
          <a:p>
            <a:r>
              <a:rPr lang="en-US" altLang="zh-TW" dirty="0"/>
              <a:t>Scale</a:t>
            </a:r>
            <a:r>
              <a:rPr lang="zh-TW" altLang="en-US" dirty="0"/>
              <a:t> 大小（這是等比縮放）</a:t>
            </a:r>
          </a:p>
          <a:p>
            <a:endParaRPr lang="en-US" altLang="zh-TW" dirty="0"/>
          </a:p>
          <a:p>
            <a:r>
              <a:rPr lang="en-US" altLang="zh-TW" sz="2400" dirty="0" err="1">
                <a:solidFill>
                  <a:srgbClr val="FF0000"/>
                </a:solidFill>
              </a:rPr>
              <a:t>Ball_Target</a:t>
            </a:r>
            <a:r>
              <a:rPr lang="zh-TW" altLang="en-US" sz="2400" dirty="0">
                <a:solidFill>
                  <a:srgbClr val="FF0000"/>
                </a:solidFill>
              </a:rPr>
              <a:t> 這是</a:t>
            </a:r>
            <a:r>
              <a:rPr lang="en-US" altLang="zh-TW" sz="2400" dirty="0">
                <a:solidFill>
                  <a:srgbClr val="FF0000"/>
                </a:solidFill>
              </a:rPr>
              <a:t>Tag</a:t>
            </a:r>
            <a:r>
              <a:rPr lang="zh-TW" altLang="en-US" sz="2400" dirty="0">
                <a:solidFill>
                  <a:srgbClr val="FF0000"/>
                </a:solidFill>
              </a:rPr>
              <a:t>用於定位目標球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4F4077-B3D1-411B-BD41-CD5091274856}"/>
              </a:ext>
            </a:extLst>
          </p:cNvPr>
          <p:cNvSpPr/>
          <p:nvPr/>
        </p:nvSpPr>
        <p:spPr>
          <a:xfrm>
            <a:off x="4257367" y="1973825"/>
            <a:ext cx="1455175" cy="1455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9DC55-56E8-4B83-A62B-2BE4D4966D5B}"/>
              </a:ext>
            </a:extLst>
          </p:cNvPr>
          <p:cNvSpPr/>
          <p:nvPr/>
        </p:nvSpPr>
        <p:spPr>
          <a:xfrm>
            <a:off x="9608082" y="1958094"/>
            <a:ext cx="1470906" cy="1470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7837E1-456C-48EA-9C4D-F80766E1C818}"/>
              </a:ext>
            </a:extLst>
          </p:cNvPr>
          <p:cNvSpPr txBox="1"/>
          <p:nvPr/>
        </p:nvSpPr>
        <p:spPr>
          <a:xfrm>
            <a:off x="1097280" y="5002792"/>
            <a:ext cx="9997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注意</a:t>
            </a:r>
            <a:r>
              <a:rPr lang="en-US" altLang="zh-TW" sz="2800" dirty="0"/>
              <a:t>:ECS</a:t>
            </a:r>
            <a:r>
              <a:rPr lang="zh-TW" altLang="en-US" sz="2800" dirty="0"/>
              <a:t>中縮放有兩種</a:t>
            </a:r>
            <a:endParaRPr lang="en-US" altLang="zh-TW" sz="2800" dirty="0"/>
          </a:p>
          <a:p>
            <a:r>
              <a:rPr lang="en-US" altLang="zh-TW" sz="2800" dirty="0"/>
              <a:t>1.Scale</a:t>
            </a:r>
            <a:r>
              <a:rPr lang="zh-TW" altLang="en-US" sz="2800" dirty="0"/>
              <a:t> （這是等比縮放）</a:t>
            </a:r>
            <a:endParaRPr lang="en-US" altLang="zh-TW" sz="2800" dirty="0"/>
          </a:p>
          <a:p>
            <a:r>
              <a:rPr lang="en-US" altLang="zh-TW" sz="2800" dirty="0"/>
              <a:t>2.NonUniformScale</a:t>
            </a:r>
            <a:r>
              <a:rPr lang="zh-TW" altLang="en-US" sz="2800" dirty="0"/>
              <a:t> （這是非等比縮放）</a:t>
            </a:r>
            <a:r>
              <a:rPr lang="en-US" altLang="zh-TW" sz="2800" dirty="0"/>
              <a:t>(XYZ</a:t>
            </a:r>
            <a:r>
              <a:rPr lang="zh-TW" altLang="en-US" sz="2800" dirty="0"/>
              <a:t>三軸縮放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196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B43BA02C-E2A5-4C1D-8B3D-73290F622A9F}"/>
              </a:ext>
            </a:extLst>
          </p:cNvPr>
          <p:cNvSpPr/>
          <p:nvPr/>
        </p:nvSpPr>
        <p:spPr>
          <a:xfrm>
            <a:off x="393291" y="2071128"/>
            <a:ext cx="11779045" cy="3910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5E21227F-126C-48FB-A685-4C8A3B8FD0D1}"/>
              </a:ext>
            </a:extLst>
          </p:cNvPr>
          <p:cNvSpPr/>
          <p:nvPr/>
        </p:nvSpPr>
        <p:spPr>
          <a:xfrm>
            <a:off x="6144177" y="2172929"/>
            <a:ext cx="5932293" cy="34904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2DD5711-CB1D-4E8A-AFC9-FD9E50D366CD}"/>
              </a:ext>
            </a:extLst>
          </p:cNvPr>
          <p:cNvSpPr/>
          <p:nvPr/>
        </p:nvSpPr>
        <p:spPr>
          <a:xfrm>
            <a:off x="2422669" y="2172929"/>
            <a:ext cx="3673332" cy="34904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63BC9A-C6D4-4993-AA5D-A1F0E3AAB3EB}"/>
              </a:ext>
            </a:extLst>
          </p:cNvPr>
          <p:cNvSpPr/>
          <p:nvPr/>
        </p:nvSpPr>
        <p:spPr>
          <a:xfrm>
            <a:off x="393291" y="639097"/>
            <a:ext cx="6099933" cy="13592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0BC57F-50AE-4889-A74D-7A6545A7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14747" cy="748454"/>
          </a:xfrm>
        </p:spPr>
        <p:txBody>
          <a:bodyPr/>
          <a:lstStyle/>
          <a:p>
            <a:r>
              <a:rPr lang="en-US" altLang="zh-TW" dirty="0"/>
              <a:t>S</a:t>
            </a:r>
            <a:r>
              <a:rPr lang="zh-TW" altLang="en-US" dirty="0"/>
              <a:t>圖解</a:t>
            </a:r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F06178C4-68A9-45B2-B771-2714A4816F1D}"/>
              </a:ext>
            </a:extLst>
          </p:cNvPr>
          <p:cNvSpPr/>
          <p:nvPr/>
        </p:nvSpPr>
        <p:spPr>
          <a:xfrm>
            <a:off x="599768" y="787978"/>
            <a:ext cx="1822901" cy="9371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沒有</a:t>
            </a:r>
            <a:r>
              <a:rPr lang="en-US" altLang="zh-TW" sz="1600" dirty="0" err="1"/>
              <a:t>Cube_Look_Target</a:t>
            </a:r>
            <a:r>
              <a:rPr lang="en-US" altLang="zh-TW" sz="1600" dirty="0"/>
              <a:t> </a:t>
            </a:r>
            <a:endParaRPr lang="zh-TW" altLang="en-US" sz="1600" dirty="0"/>
          </a:p>
          <a:p>
            <a:pPr algn="ctr"/>
            <a:endParaRPr lang="zh-TW" altLang="en-US" sz="1400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719F76C5-774C-422F-ABAE-9A0E3C41FF69}"/>
              </a:ext>
            </a:extLst>
          </p:cNvPr>
          <p:cNvSpPr/>
          <p:nvPr/>
        </p:nvSpPr>
        <p:spPr>
          <a:xfrm>
            <a:off x="2546555" y="986264"/>
            <a:ext cx="934065" cy="46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1B798C96-3B5D-4BB8-BFBE-889ACCD5DDC6}"/>
              </a:ext>
            </a:extLst>
          </p:cNvPr>
          <p:cNvSpPr/>
          <p:nvPr/>
        </p:nvSpPr>
        <p:spPr>
          <a:xfrm>
            <a:off x="3604506" y="748454"/>
            <a:ext cx="2688138" cy="93828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找到目標</a:t>
            </a:r>
            <a:endParaRPr lang="en-US" altLang="zh-TW" sz="2000" dirty="0"/>
          </a:p>
          <a:p>
            <a:pPr algn="ctr"/>
            <a:r>
              <a:rPr lang="zh-TW" altLang="en-US" sz="2000" dirty="0"/>
              <a:t>新增</a:t>
            </a:r>
            <a:r>
              <a:rPr lang="en-US" altLang="zh-TW" sz="2000" dirty="0" err="1"/>
              <a:t>Cube_Look_Target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0DD28B72-C4E3-4F6F-9E92-0A27429949BC}"/>
              </a:ext>
            </a:extLst>
          </p:cNvPr>
          <p:cNvSpPr/>
          <p:nvPr/>
        </p:nvSpPr>
        <p:spPr>
          <a:xfrm>
            <a:off x="617466" y="2471603"/>
            <a:ext cx="1714746" cy="86852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擁有</a:t>
            </a:r>
            <a:r>
              <a:rPr lang="en-US" altLang="zh-TW" sz="1600" dirty="0" err="1"/>
              <a:t>Cube_Look_Target</a:t>
            </a:r>
            <a:r>
              <a:rPr lang="en-US" altLang="zh-TW" sz="1600" dirty="0"/>
              <a:t> </a:t>
            </a:r>
            <a:endParaRPr lang="zh-TW" altLang="en-US" sz="1600" dirty="0"/>
          </a:p>
        </p:txBody>
      </p:sp>
      <p:sp>
        <p:nvSpPr>
          <p:cNvPr id="10" name="想法泡泡: 雲朵 9">
            <a:extLst>
              <a:ext uri="{FF2B5EF4-FFF2-40B4-BE49-F238E27FC236}">
                <a16:creationId xmlns:a16="http://schemas.microsoft.com/office/drawing/2014/main" id="{61C7F36D-9DAB-4811-B326-9C3325376705}"/>
              </a:ext>
            </a:extLst>
          </p:cNvPr>
          <p:cNvSpPr/>
          <p:nvPr/>
        </p:nvSpPr>
        <p:spPr>
          <a:xfrm>
            <a:off x="2422668" y="3305241"/>
            <a:ext cx="1847481" cy="806245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目標還在</a:t>
            </a:r>
            <a:r>
              <a:rPr lang="en-US" altLang="zh-TW" dirty="0"/>
              <a:t>??</a:t>
            </a:r>
            <a:endParaRPr lang="zh-TW" alt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FE0BC9D-3785-4044-BCD2-BC934274E3AA}"/>
              </a:ext>
            </a:extLst>
          </p:cNvPr>
          <p:cNvSpPr/>
          <p:nvPr/>
        </p:nvSpPr>
        <p:spPr>
          <a:xfrm>
            <a:off x="2529840" y="4399177"/>
            <a:ext cx="1235915" cy="46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ED5AF4-B6B0-4076-8A2F-65196A9F6EF5}"/>
              </a:ext>
            </a:extLst>
          </p:cNvPr>
          <p:cNvSpPr txBox="1"/>
          <p:nvPr/>
        </p:nvSpPr>
        <p:spPr>
          <a:xfrm>
            <a:off x="2549503" y="4732807"/>
            <a:ext cx="110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不在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390B71-EBC3-4997-87BD-6217E3F1DAFA}"/>
              </a:ext>
            </a:extLst>
          </p:cNvPr>
          <p:cNvSpPr txBox="1"/>
          <p:nvPr/>
        </p:nvSpPr>
        <p:spPr>
          <a:xfrm>
            <a:off x="2660116" y="2186775"/>
            <a:ext cx="83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在</a:t>
            </a:r>
          </a:p>
        </p:txBody>
      </p:sp>
      <p:sp>
        <p:nvSpPr>
          <p:cNvPr id="14" name="語音泡泡: 矩形 13">
            <a:extLst>
              <a:ext uri="{FF2B5EF4-FFF2-40B4-BE49-F238E27FC236}">
                <a16:creationId xmlns:a16="http://schemas.microsoft.com/office/drawing/2014/main" id="{6B56AFD1-0571-4831-9976-EA1086AEC76D}"/>
              </a:ext>
            </a:extLst>
          </p:cNvPr>
          <p:cNvSpPr/>
          <p:nvPr/>
        </p:nvSpPr>
        <p:spPr>
          <a:xfrm>
            <a:off x="3788369" y="4425911"/>
            <a:ext cx="2196526" cy="93828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刪除</a:t>
            </a:r>
            <a:r>
              <a:rPr lang="en-US" altLang="zh-TW" sz="2000" dirty="0" err="1"/>
              <a:t>Cube_Look_Target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6B0A632-B134-417C-92C3-D737CF62A257}"/>
              </a:ext>
            </a:extLst>
          </p:cNvPr>
          <p:cNvSpPr/>
          <p:nvPr/>
        </p:nvSpPr>
        <p:spPr>
          <a:xfrm>
            <a:off x="7774366" y="2680451"/>
            <a:ext cx="838692" cy="46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想法泡泡: 雲朵 15">
            <a:extLst>
              <a:ext uri="{FF2B5EF4-FFF2-40B4-BE49-F238E27FC236}">
                <a16:creationId xmlns:a16="http://schemas.microsoft.com/office/drawing/2014/main" id="{01253469-978E-4A69-872A-D94CE94EA1E4}"/>
              </a:ext>
            </a:extLst>
          </p:cNvPr>
          <p:cNvSpPr/>
          <p:nvPr/>
        </p:nvSpPr>
        <p:spPr>
          <a:xfrm>
            <a:off x="6394900" y="3212700"/>
            <a:ext cx="1847481" cy="806245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接近目標</a:t>
            </a:r>
            <a:r>
              <a:rPr lang="en-US" altLang="zh-TW" dirty="0"/>
              <a:t>??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6EDFFA7-CB7C-4E4B-844C-D736434DC072}"/>
              </a:ext>
            </a:extLst>
          </p:cNvPr>
          <p:cNvSpPr txBox="1"/>
          <p:nvPr/>
        </p:nvSpPr>
        <p:spPr>
          <a:xfrm>
            <a:off x="8089981" y="2067951"/>
            <a:ext cx="83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是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CE885A8-9DAD-4EF8-8796-363226537586}"/>
              </a:ext>
            </a:extLst>
          </p:cNvPr>
          <p:cNvSpPr txBox="1"/>
          <p:nvPr/>
        </p:nvSpPr>
        <p:spPr>
          <a:xfrm>
            <a:off x="8089981" y="3765360"/>
            <a:ext cx="83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否</a:t>
            </a: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BCA861C0-0CA6-482B-BE8E-1A2CE197BACD}"/>
              </a:ext>
            </a:extLst>
          </p:cNvPr>
          <p:cNvSpPr/>
          <p:nvPr/>
        </p:nvSpPr>
        <p:spPr>
          <a:xfrm>
            <a:off x="7791082" y="4396978"/>
            <a:ext cx="821976" cy="46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語音泡泡: 矩形 23">
            <a:extLst>
              <a:ext uri="{FF2B5EF4-FFF2-40B4-BE49-F238E27FC236}">
                <a16:creationId xmlns:a16="http://schemas.microsoft.com/office/drawing/2014/main" id="{F23CF364-054C-4E2C-A3BE-4228DA49B0FD}"/>
              </a:ext>
            </a:extLst>
          </p:cNvPr>
          <p:cNvSpPr/>
          <p:nvPr/>
        </p:nvSpPr>
        <p:spPr>
          <a:xfrm>
            <a:off x="8796922" y="4237223"/>
            <a:ext cx="934064" cy="86852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移動</a:t>
            </a:r>
          </a:p>
        </p:txBody>
      </p:sp>
      <p:sp>
        <p:nvSpPr>
          <p:cNvPr id="31" name="語音泡泡: 矩形 30">
            <a:extLst>
              <a:ext uri="{FF2B5EF4-FFF2-40B4-BE49-F238E27FC236}">
                <a16:creationId xmlns:a16="http://schemas.microsoft.com/office/drawing/2014/main" id="{68F56500-ED9A-4DB6-A94B-3038C9C3EE9B}"/>
              </a:ext>
            </a:extLst>
          </p:cNvPr>
          <p:cNvSpPr/>
          <p:nvPr/>
        </p:nvSpPr>
        <p:spPr>
          <a:xfrm>
            <a:off x="8796922" y="2436720"/>
            <a:ext cx="972410" cy="86852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刪除目標</a:t>
            </a:r>
          </a:p>
        </p:txBody>
      </p:sp>
      <p:sp>
        <p:nvSpPr>
          <p:cNvPr id="32" name="語音泡泡: 矩形 31">
            <a:extLst>
              <a:ext uri="{FF2B5EF4-FFF2-40B4-BE49-F238E27FC236}">
                <a16:creationId xmlns:a16="http://schemas.microsoft.com/office/drawing/2014/main" id="{58702A26-54F5-4B74-A509-4C5CE7EC739A}"/>
              </a:ext>
            </a:extLst>
          </p:cNvPr>
          <p:cNvSpPr/>
          <p:nvPr/>
        </p:nvSpPr>
        <p:spPr>
          <a:xfrm>
            <a:off x="9894202" y="2436720"/>
            <a:ext cx="2196526" cy="93828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刪除</a:t>
            </a:r>
            <a:r>
              <a:rPr lang="en-US" altLang="zh-TW" sz="2000" dirty="0" err="1"/>
              <a:t>Cube_Look_Target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5B5FB9D2-B946-4C5E-8FAB-97491B7DFC74}"/>
              </a:ext>
            </a:extLst>
          </p:cNvPr>
          <p:cNvCxnSpPr>
            <a:endCxn id="16" idx="0"/>
          </p:cNvCxnSpPr>
          <p:nvPr/>
        </p:nvCxnSpPr>
        <p:spPr>
          <a:xfrm>
            <a:off x="2546555" y="2905864"/>
            <a:ext cx="3854076" cy="709959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5667-CA2C-4E79-8159-53F7A848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zh-TW" altLang="en-US" dirty="0"/>
              <a:t>文字版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C35AA-5683-44F1-9DF0-CA162A0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方塊有沒有</a:t>
            </a:r>
            <a:r>
              <a:rPr lang="en-US" altLang="zh-TW" sz="2800" dirty="0" err="1"/>
              <a:t>Cube_Look_Target</a:t>
            </a:r>
            <a:r>
              <a:rPr lang="en-US" altLang="zh-TW" sz="2800" dirty="0"/>
              <a:t> (</a:t>
            </a:r>
            <a:r>
              <a:rPr lang="zh-TW" altLang="en-US" sz="2800" dirty="0"/>
              <a:t>是否有目標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沒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 找目標 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找到新增</a:t>
            </a:r>
            <a:r>
              <a:rPr lang="en-US" altLang="zh-TW" sz="2800" dirty="0" err="1"/>
              <a:t>Cube_Look_Target</a:t>
            </a:r>
            <a:r>
              <a:rPr lang="en-US" altLang="zh-TW" sz="2800" dirty="0"/>
              <a:t> </a:t>
            </a:r>
            <a:r>
              <a:rPr lang="zh-TW" altLang="en-US" sz="2800" dirty="0"/>
              <a:t>並把目標存入數據</a:t>
            </a:r>
            <a:endParaRPr lang="en-US" altLang="zh-TW" sz="2800" dirty="0"/>
          </a:p>
          <a:p>
            <a:r>
              <a:rPr lang="zh-TW" altLang="en-US" sz="2800" dirty="0"/>
              <a:t>     </a:t>
            </a:r>
            <a:endParaRPr lang="en-US" altLang="zh-TW" sz="2800" dirty="0"/>
          </a:p>
          <a:p>
            <a:r>
              <a:rPr lang="zh-TW" altLang="en-US" sz="2800" dirty="0"/>
              <a:t>有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目標還在</a:t>
            </a:r>
            <a:r>
              <a:rPr lang="en-US" altLang="zh-TW" sz="2800" dirty="0">
                <a:sym typeface="Wingdings" panose="05000000000000000000" pitchFamily="2" charset="2"/>
              </a:rPr>
              <a:t>??</a:t>
            </a:r>
          </a:p>
          <a:p>
            <a:r>
              <a:rPr lang="zh-TW" altLang="en-US" sz="2800" dirty="0">
                <a:sym typeface="Wingdings" panose="05000000000000000000" pitchFamily="2" charset="2"/>
              </a:rPr>
              <a:t>          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在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接近目標</a:t>
            </a:r>
            <a:r>
              <a:rPr lang="en-US" altLang="zh-TW" sz="2800" dirty="0">
                <a:sym typeface="Wingdings" panose="05000000000000000000" pitchFamily="2" charset="2"/>
              </a:rPr>
              <a:t>??</a:t>
            </a:r>
          </a:p>
          <a:p>
            <a:r>
              <a:rPr lang="zh-TW" altLang="en-US" sz="2800" dirty="0">
                <a:sym typeface="Wingdings" panose="05000000000000000000" pitchFamily="2" charset="2"/>
              </a:rPr>
              <a:t>          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不在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刪除</a:t>
            </a:r>
            <a:r>
              <a:rPr lang="en-US" altLang="zh-TW" sz="2800" dirty="0" err="1"/>
              <a:t>Cube_Look_Target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03D7192-037F-434C-A719-65191DC38DF2}"/>
              </a:ext>
            </a:extLst>
          </p:cNvPr>
          <p:cNvCxnSpPr>
            <a:cxnSpLocks/>
          </p:cNvCxnSpPr>
          <p:nvPr/>
        </p:nvCxnSpPr>
        <p:spPr>
          <a:xfrm>
            <a:off x="4965290" y="4306529"/>
            <a:ext cx="246908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180B925-071E-4BB8-B852-9F9ED3896216}"/>
              </a:ext>
            </a:extLst>
          </p:cNvPr>
          <p:cNvSpPr txBox="1"/>
          <p:nvPr/>
        </p:nvSpPr>
        <p:spPr>
          <a:xfrm>
            <a:off x="7434377" y="4053212"/>
            <a:ext cx="4757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是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刪除目標、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r>
              <a:rPr lang="zh-TW" altLang="en-US" sz="2800" dirty="0">
                <a:sym typeface="Wingdings" panose="05000000000000000000" pitchFamily="2" charset="2"/>
              </a:rPr>
              <a:t>              刪除</a:t>
            </a:r>
            <a:r>
              <a:rPr lang="en-US" altLang="zh-TW" sz="2800" dirty="0" err="1"/>
              <a:t>Cube_Look_Target</a:t>
            </a:r>
            <a:r>
              <a:rPr lang="en-US" altLang="zh-TW" sz="2800" dirty="0"/>
              <a:t> </a:t>
            </a:r>
          </a:p>
          <a:p>
            <a:endParaRPr lang="en-US" altLang="zh-TW" sz="2800" dirty="0">
              <a:sym typeface="Wingdings" panose="05000000000000000000" pitchFamily="2" charset="2"/>
            </a:endParaRPr>
          </a:p>
          <a:p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/>
              <a:t>不是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移動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791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05538-9DE8-48AD-86F6-38509211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6620F2-99A3-49F1-A91E-C5048C34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Q1. </a:t>
            </a:r>
            <a:r>
              <a:rPr lang="en-US" altLang="zh-TW" sz="2400" dirty="0" err="1"/>
              <a:t>Cube_Unit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Ball_Target</a:t>
            </a:r>
            <a:r>
              <a:rPr lang="zh-TW" altLang="en-US" sz="2400" dirty="0"/>
              <a:t>這組件是做什麼的</a:t>
            </a:r>
            <a:endParaRPr lang="en-US" altLang="zh-TW" sz="2400" dirty="0"/>
          </a:p>
          <a:p>
            <a:r>
              <a:rPr lang="en-US" altLang="zh-TW" sz="2400" dirty="0"/>
              <a:t>A1.Cube_Unit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Ball_Target</a:t>
            </a:r>
            <a:r>
              <a:rPr lang="zh-TW" altLang="en-US" sz="2400" dirty="0"/>
              <a:t>實際上就是</a:t>
            </a:r>
            <a:r>
              <a:rPr lang="en-US" altLang="zh-TW" sz="2400" dirty="0"/>
              <a:t>Tag</a:t>
            </a:r>
            <a:r>
              <a:rPr lang="zh-TW" altLang="en-US" sz="2400" dirty="0"/>
              <a:t>，因為</a:t>
            </a:r>
            <a:r>
              <a:rPr lang="en-US" altLang="zh-TW" sz="2400" dirty="0"/>
              <a:t>System</a:t>
            </a:r>
            <a:r>
              <a:rPr lang="zh-TW" altLang="en-US" sz="2400" dirty="0"/>
              <a:t>在搜尋是不管的，所以加上</a:t>
            </a:r>
            <a:r>
              <a:rPr lang="en-US" altLang="zh-TW" sz="2400" dirty="0"/>
              <a:t>Tag</a:t>
            </a:r>
            <a:r>
              <a:rPr lang="zh-TW" altLang="en-US" sz="2400" dirty="0"/>
              <a:t>來縮小範圍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Q2.</a:t>
            </a:r>
            <a:r>
              <a:rPr lang="zh-TW" altLang="en-US" sz="2400" dirty="0"/>
              <a:t> </a:t>
            </a:r>
            <a:r>
              <a:rPr lang="en-US" altLang="zh-TW" sz="2400" dirty="0" err="1"/>
              <a:t>Cube_Look_Target</a:t>
            </a:r>
            <a:r>
              <a:rPr lang="zh-TW" altLang="en-US" sz="2400" dirty="0"/>
              <a:t>這組件是做什麼的</a:t>
            </a:r>
            <a:endParaRPr lang="en-US" altLang="zh-TW" sz="2400" dirty="0"/>
          </a:p>
          <a:p>
            <a:r>
              <a:rPr lang="en-US" altLang="zh-TW" sz="2400" dirty="0"/>
              <a:t>A2. </a:t>
            </a:r>
            <a:r>
              <a:rPr lang="en-US" altLang="zh-TW" sz="2400" dirty="0" err="1"/>
              <a:t>Cube_Look_Target</a:t>
            </a:r>
            <a:r>
              <a:rPr lang="zh-TW" altLang="en-US" sz="2400" dirty="0"/>
              <a:t>裡面只有一個數據 </a:t>
            </a:r>
            <a:r>
              <a:rPr lang="en-US" altLang="zh-TW" sz="2400" dirty="0"/>
              <a:t>public Entity </a:t>
            </a:r>
            <a:r>
              <a:rPr lang="en-US" altLang="zh-TW" sz="2400" dirty="0" err="1"/>
              <a:t>targetEntity</a:t>
            </a:r>
            <a:r>
              <a:rPr lang="zh-TW" altLang="en-US" sz="2400" dirty="0"/>
              <a:t>，就是存放目標的</a:t>
            </a:r>
            <a:r>
              <a:rPr lang="en-US" altLang="zh-TW" sz="2400" dirty="0"/>
              <a:t>Entity</a:t>
            </a:r>
            <a:r>
              <a:rPr lang="zh-TW" altLang="en-US" sz="2400" dirty="0"/>
              <a:t>而且有兼任</a:t>
            </a:r>
            <a:r>
              <a:rPr lang="en-US" altLang="zh-TW" sz="2400" dirty="0"/>
              <a:t>Tag</a:t>
            </a:r>
            <a:r>
              <a:rPr lang="zh-TW" altLang="en-US" sz="2400" dirty="0"/>
              <a:t>，就是當有這組件時代表方塊找到目標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308776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522</TotalTime>
  <Words>767</Words>
  <Application>Microsoft Office PowerPoint</Application>
  <PresentationFormat>寬螢幕</PresentationFormat>
  <Paragraphs>133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回顧</vt:lpstr>
      <vt:lpstr>Unity DTOS之 ECS 2</vt:lpstr>
      <vt:lpstr>注意！！</vt:lpstr>
      <vt:lpstr>製作項目</vt:lpstr>
      <vt:lpstr>分析</vt:lpstr>
      <vt:lpstr>E</vt:lpstr>
      <vt:lpstr>C</vt:lpstr>
      <vt:lpstr>S圖解</vt:lpstr>
      <vt:lpstr>S文字版</vt:lpstr>
      <vt:lpstr>問題說明</vt:lpstr>
      <vt:lpstr>ECS全圖解</vt:lpstr>
      <vt:lpstr>ECS開工</vt:lpstr>
      <vt:lpstr>建構環境</vt:lpstr>
      <vt:lpstr>生成方塊</vt:lpstr>
      <vt:lpstr>PowerPoint 簡報</vt:lpstr>
      <vt:lpstr>System搜尋目標</vt:lpstr>
      <vt:lpstr>System搜尋目標2</vt:lpstr>
      <vt:lpstr>System搜尋目標3</vt:lpstr>
      <vt:lpstr>System搜尋目標3</vt:lpstr>
      <vt:lpstr>System方塊移動和刪除目標</vt:lpstr>
      <vt:lpstr>System方塊移動和刪除目標2</vt:lpstr>
      <vt:lpstr>ECS總結</vt:lpstr>
      <vt:lpstr>附錄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DTOS之 ECS 2</dc:title>
  <dc:creator>Peter</dc:creator>
  <cp:lastModifiedBy>Peter</cp:lastModifiedBy>
  <cp:revision>93</cp:revision>
  <dcterms:created xsi:type="dcterms:W3CDTF">2019-09-05T07:27:45Z</dcterms:created>
  <dcterms:modified xsi:type="dcterms:W3CDTF">2019-09-05T16:12:19Z</dcterms:modified>
</cp:coreProperties>
</file>