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43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A403C-F665-4DFA-A5DC-2A671499AD5D}" type="datetimeFigureOut">
              <a:rPr lang="zh-TW" altLang="en-US" smtClean="0"/>
              <a:t>2020/1/28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E4F4F-1B5D-4A5A-8AE6-E99CBD21AE5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Packages/com.unity.entities@0.1/manual/entity_command_buffer.html" TargetMode="External"/><Relationship Id="rId2" Type="http://schemas.openxmlformats.org/officeDocument/2006/relationships/hyperlink" Target="https://forum.unity.com/threads/addcomponent-from-inside-jobcomponentsystem-job.67873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LukGit/ECS-Introdu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uxTq0AQAyY" TargetMode="External"/><Relationship Id="rId2" Type="http://schemas.openxmlformats.org/officeDocument/2006/relationships/hyperlink" Target="https://unitycodemonkey.com/video.php?v=nuxTq0AQAy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71B35-5C2B-4375-A5DB-8BFD6C4C3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DTOS</a:t>
            </a:r>
            <a:r>
              <a:rPr lang="zh-TW" altLang="en-US" dirty="0"/>
              <a:t>之 </a:t>
            </a:r>
            <a:r>
              <a:rPr lang="en-US" altLang="zh-TW" dirty="0"/>
              <a:t>ECS &amp; Job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2FF1A-CAF5-45D4-82D9-8B80ABD7E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陸思翰</a:t>
            </a:r>
          </a:p>
        </p:txBody>
      </p:sp>
    </p:spTree>
    <p:extLst>
      <p:ext uri="{BB962C8B-B14F-4D97-AF65-F5344CB8AC3E}">
        <p14:creationId xmlns:p14="http://schemas.microsoft.com/office/powerpoint/2010/main" val="148862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379FA-2A7D-4E56-A82F-2C176E80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JobSystem</a:t>
            </a:r>
            <a:r>
              <a:rPr lang="zh-TW" altLang="en-US" dirty="0"/>
              <a:t>開工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D7031-E896-4B34-AF42-B8C03A631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8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FCFCE-1709-4BF6-822E-96C72BA5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2D960-ADB0-42A1-9BB0-21D7AA44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把</a:t>
            </a:r>
            <a:br>
              <a:rPr lang="en-US" altLang="zh-TW" sz="3600" dirty="0"/>
            </a:br>
            <a:r>
              <a:rPr lang="en-US" altLang="zh-TW" sz="3600" dirty="0">
                <a:solidFill>
                  <a:srgbClr val="FF0000"/>
                </a:solidFill>
              </a:rPr>
              <a:t>Unity ECS </a:t>
            </a:r>
            <a:r>
              <a:rPr lang="zh-TW" altLang="en-US" sz="3600" dirty="0">
                <a:solidFill>
                  <a:srgbClr val="FF0000"/>
                </a:solidFill>
              </a:rPr>
              <a:t>追縱物體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zh-TW" altLang="en-US" sz="3600" dirty="0"/>
              <a:t>專案複製一份</a:t>
            </a:r>
            <a:endParaRPr lang="en-US" altLang="zh-TW" sz="3600" dirty="0"/>
          </a:p>
          <a:p>
            <a:r>
              <a:rPr lang="zh-TW" altLang="en-US" sz="3600" dirty="0"/>
              <a:t>對</a:t>
            </a:r>
            <a:r>
              <a:rPr lang="en-US" altLang="zh-TW" sz="3600" dirty="0"/>
              <a:t>!!</a:t>
            </a:r>
            <a:r>
              <a:rPr lang="zh-TW" altLang="en-US" sz="3600" dirty="0"/>
              <a:t>這就是從這專案改造出來的</a:t>
            </a:r>
            <a:endParaRPr lang="en-US" altLang="zh-TW" sz="3600" dirty="0"/>
          </a:p>
          <a:p>
            <a:r>
              <a:rPr lang="zh-TW" altLang="en-US" sz="3600" dirty="0"/>
              <a:t>然後把</a:t>
            </a:r>
            <a:r>
              <a:rPr lang="en-US" altLang="zh-TW" sz="3600" dirty="0" err="1"/>
              <a:t>LookTargetSystem</a:t>
            </a:r>
            <a:r>
              <a:rPr lang="zh-TW" altLang="en-US" sz="3600" dirty="0"/>
              <a:t>腳本刪除</a:t>
            </a:r>
            <a:endParaRPr lang="en-US" altLang="zh-TW" sz="3600" dirty="0"/>
          </a:p>
          <a:p>
            <a:r>
              <a:rPr lang="zh-TW" altLang="en-US" sz="3600" dirty="0"/>
              <a:t>就準備好了</a:t>
            </a:r>
          </a:p>
        </p:txBody>
      </p:sp>
    </p:spTree>
    <p:extLst>
      <p:ext uri="{BB962C8B-B14F-4D97-AF65-F5344CB8AC3E}">
        <p14:creationId xmlns:p14="http://schemas.microsoft.com/office/powerpoint/2010/main" val="41935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8C4DD-1E68-492F-ADCF-E17EEC0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JobComponentSystem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F51B3-53A4-4EC8-BD3F-CD2CB89F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先新增腳本，</a:t>
            </a:r>
            <a:endParaRPr lang="en-US" altLang="zh-TW" dirty="0"/>
          </a:p>
          <a:p>
            <a:r>
              <a:rPr lang="zh-TW" altLang="en-US" dirty="0"/>
              <a:t>並繼承</a:t>
            </a:r>
            <a:r>
              <a:rPr lang="en-US" altLang="zh-TW" dirty="0" err="1"/>
              <a:t>JobComponentSystem</a:t>
            </a:r>
            <a:endParaRPr lang="en-US" altLang="zh-TW" dirty="0"/>
          </a:p>
          <a:p>
            <a:r>
              <a:rPr lang="zh-TW" altLang="en-US" dirty="0"/>
              <a:t>接下來</a:t>
            </a:r>
            <a:endParaRPr lang="en-US" altLang="zh-TW" dirty="0"/>
          </a:p>
          <a:p>
            <a:r>
              <a:rPr lang="zh-TW" altLang="en-US" dirty="0"/>
              <a:t>就像在</a:t>
            </a:r>
            <a:r>
              <a:rPr lang="en-US" altLang="zh-TW" dirty="0"/>
              <a:t>Job System</a:t>
            </a:r>
            <a:r>
              <a:rPr lang="zh-TW" altLang="en-US" dirty="0"/>
              <a:t>專案那樣要先寫上</a:t>
            </a:r>
            <a:r>
              <a:rPr lang="en-US" altLang="zh-TW" dirty="0"/>
              <a:t>Job</a:t>
            </a:r>
            <a:r>
              <a:rPr lang="zh-TW" altLang="en-US" dirty="0"/>
              <a:t>要執行的內容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1A18C1-5EED-47DC-9DDB-C4069BDD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62231"/>
            <a:ext cx="6629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A8E90-8598-4A08-B316-6758179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JobComponentSystem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3AF84-02C2-486B-BF08-32313EEC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412576" cy="4572821"/>
          </a:xfrm>
        </p:spPr>
        <p:txBody>
          <a:bodyPr/>
          <a:lstStyle/>
          <a:p>
            <a:r>
              <a:rPr lang="zh-TW" altLang="en-US" dirty="0"/>
              <a:t>首先要撰寫</a:t>
            </a:r>
            <a:r>
              <a:rPr lang="en-US" altLang="zh-TW" dirty="0" err="1"/>
              <a:t>JobSystem</a:t>
            </a:r>
            <a:r>
              <a:rPr lang="zh-TW" altLang="en-US" dirty="0"/>
              <a:t>的</a:t>
            </a:r>
            <a:endParaRPr lang="en-US" altLang="zh-TW" dirty="0"/>
          </a:p>
          <a:p>
            <a:r>
              <a:rPr lang="en-US" altLang="zh-TW" dirty="0"/>
              <a:t>Struct</a:t>
            </a:r>
            <a:r>
              <a:rPr lang="zh-TW" altLang="en-US" dirty="0"/>
              <a:t>，並在上面加註</a:t>
            </a:r>
            <a:endParaRPr lang="en-US" altLang="zh-TW" dirty="0"/>
          </a:p>
          <a:p>
            <a:r>
              <a:rPr lang="zh-TW" altLang="en-US" dirty="0"/>
              <a:t>就能向</a:t>
            </a:r>
            <a:r>
              <a:rPr lang="en-US" altLang="zh-TW" dirty="0" err="1"/>
              <a:t>ComponentSystem</a:t>
            </a:r>
            <a:r>
              <a:rPr lang="zh-TW" altLang="en-US" dirty="0"/>
              <a:t>那樣</a:t>
            </a:r>
            <a:endParaRPr lang="en-US" altLang="zh-TW" dirty="0"/>
          </a:p>
          <a:p>
            <a:r>
              <a:rPr lang="zh-TW" altLang="en-US" dirty="0"/>
              <a:t>排除特定</a:t>
            </a:r>
            <a:r>
              <a:rPr lang="en-US" altLang="zh-TW" dirty="0"/>
              <a:t>Component</a:t>
            </a:r>
          </a:p>
          <a:p>
            <a:r>
              <a:rPr lang="zh-TW" altLang="en-US" dirty="0"/>
              <a:t>再來就是變數陣列，這是為了</a:t>
            </a:r>
            <a:endParaRPr lang="en-US" altLang="zh-TW" dirty="0"/>
          </a:p>
          <a:p>
            <a:r>
              <a:rPr lang="zh-TW" altLang="en-US" dirty="0"/>
              <a:t>存放目標位置，至於</a:t>
            </a:r>
            <a:r>
              <a:rPr lang="en-US" altLang="zh-TW" dirty="0" err="1"/>
              <a:t>ReadOnly</a:t>
            </a:r>
            <a:endParaRPr lang="en-US" altLang="zh-TW" dirty="0"/>
          </a:p>
          <a:p>
            <a:r>
              <a:rPr lang="zh-TW" altLang="en-US" dirty="0"/>
              <a:t>是因為避免被修改到而加上的，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Job</a:t>
            </a:r>
            <a:r>
              <a:rPr lang="zh-TW" altLang="en-US" dirty="0"/>
              <a:t>理這是很重要的。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6B254C-2043-440B-B68C-F7846D94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56" y="1835990"/>
            <a:ext cx="7682144" cy="50220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958AD8-6180-4C18-A017-BE518878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222" y="0"/>
            <a:ext cx="2891487" cy="18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9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24973-298D-4C4D-80F3-99D08559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JobComponentSystem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0618D-BA2A-4CE8-BC2C-CE564593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這東西在</a:t>
            </a:r>
            <a:r>
              <a:rPr lang="en-US" altLang="zh-TW" dirty="0" err="1"/>
              <a:t>JobComponentSystem</a:t>
            </a:r>
            <a:r>
              <a:rPr lang="zh-TW" altLang="en-US" dirty="0"/>
              <a:t>裡是很重要的，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 err="1"/>
              <a:t>ComponentSystem</a:t>
            </a:r>
            <a:r>
              <a:rPr lang="zh-TW" altLang="en-US" dirty="0"/>
              <a:t>裡我們是能隨便幫</a:t>
            </a:r>
            <a:r>
              <a:rPr lang="en-US" altLang="zh-TW" dirty="0"/>
              <a:t>Entity</a:t>
            </a:r>
            <a:r>
              <a:rPr lang="zh-TW" altLang="en-US" dirty="0"/>
              <a:t>添加</a:t>
            </a:r>
            <a:r>
              <a:rPr lang="en-US" altLang="zh-TW" dirty="0"/>
              <a:t>Component</a:t>
            </a:r>
            <a:r>
              <a:rPr lang="zh-TW" altLang="en-US" dirty="0"/>
              <a:t>但在</a:t>
            </a:r>
            <a:r>
              <a:rPr lang="en-US" altLang="zh-TW" dirty="0" err="1"/>
              <a:t>JobComponentSystem</a:t>
            </a:r>
            <a:r>
              <a:rPr lang="zh-TW" altLang="en-US" dirty="0"/>
              <a:t>不行因為是多核心同時運行時，並無法訪問到世界</a:t>
            </a:r>
            <a:endParaRPr lang="en-US" altLang="zh-TW" dirty="0"/>
          </a:p>
          <a:p>
            <a:r>
              <a:rPr lang="zh-TW" altLang="en-US" dirty="0"/>
              <a:t>詳情見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https://forum.unity.com/threads/addcomponent-from-inside-jobcomponentsystem-job.678730/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https://docs.unity3d.com/Packages/com.unity.entities@0.1/manual/entity_command_buffer.html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952E63-6EA1-4E73-9C77-D758A2C7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4635958"/>
            <a:ext cx="5276294" cy="2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5B36A-B31E-467F-AB56-FE9BFE2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JobComponentSystem</a:t>
            </a:r>
            <a:r>
              <a:rPr lang="en-US" altLang="zh-TW" dirty="0"/>
              <a:t>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3CB66-3C32-4AFC-99C1-9D816673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66113" cy="4023360"/>
          </a:xfrm>
        </p:spPr>
        <p:txBody>
          <a:bodyPr/>
          <a:lstStyle/>
          <a:p>
            <a:r>
              <a:rPr lang="zh-TW" altLang="en-US" dirty="0"/>
              <a:t>撰寫</a:t>
            </a:r>
            <a:r>
              <a:rPr lang="en-US" altLang="zh-TW" dirty="0"/>
              <a:t>Job</a:t>
            </a:r>
            <a:r>
              <a:rPr lang="zh-TW" altLang="en-US" dirty="0"/>
              <a:t>的演算法</a:t>
            </a:r>
            <a:endParaRPr lang="en-US" altLang="zh-TW" dirty="0"/>
          </a:p>
          <a:p>
            <a:r>
              <a:rPr lang="zh-TW" altLang="en-US" dirty="0"/>
              <a:t>這邊原本要用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Unity ECS </a:t>
            </a:r>
            <a:r>
              <a:rPr lang="zh-TW" altLang="en-US" dirty="0">
                <a:solidFill>
                  <a:srgbClr val="FF0000"/>
                </a:solidFill>
              </a:rPr>
              <a:t>追縱物體</a:t>
            </a:r>
            <a:r>
              <a:rPr lang="zh-TW" altLang="en-US" dirty="0"/>
              <a:t>的演算法</a:t>
            </a:r>
            <a:endParaRPr lang="en-US" altLang="zh-TW" dirty="0"/>
          </a:p>
          <a:p>
            <a:r>
              <a:rPr lang="zh-TW" altLang="en-US" dirty="0"/>
              <a:t>但效果不好</a:t>
            </a:r>
            <a:endParaRPr lang="en-US" altLang="zh-TW" dirty="0"/>
          </a:p>
          <a:p>
            <a:r>
              <a:rPr lang="zh-TW" altLang="en-US" dirty="0"/>
              <a:t>這邊換個演算法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B7AE8-0D0D-46C2-A1F5-D6D5D56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07" y="1736619"/>
            <a:ext cx="6893233" cy="12986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1CACA2-C767-4E70-8026-1058FCFC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93" y="3089429"/>
            <a:ext cx="7428607" cy="37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05A05-4D38-45D2-A90C-1A8D49D3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JobComponentSystem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475492-5955-4F91-BD3F-9DD60C34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這邊就是</a:t>
            </a:r>
            <a:r>
              <a:rPr lang="en-US" altLang="zh-TW" dirty="0" err="1"/>
              <a:t>EntityCommandBuffer</a:t>
            </a:r>
            <a:r>
              <a:rPr lang="zh-TW" altLang="en-US" dirty="0"/>
              <a:t>使用的地方，用於添加組件</a:t>
            </a:r>
            <a:endParaRPr lang="en-US" altLang="zh-TW" dirty="0"/>
          </a:p>
          <a:p>
            <a:r>
              <a:rPr lang="zh-TW" altLang="en-US" dirty="0"/>
              <a:t>這點就跟</a:t>
            </a:r>
            <a:r>
              <a:rPr lang="en-US" altLang="zh-TW" dirty="0" err="1"/>
              <a:t>ComponentSystem</a:t>
            </a:r>
            <a:r>
              <a:rPr lang="zh-TW" altLang="en-US" dirty="0"/>
              <a:t>不一樣的地方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49ED2A-0C34-4FAE-AB2B-EBBFDADB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341"/>
            <a:ext cx="121920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0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FC4E1-8709-41D3-8264-68261B6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OnUpdate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65600-B6EF-4E09-A0C8-B5D67862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 err="1"/>
              <a:t>JobSystem</a:t>
            </a:r>
            <a:r>
              <a:rPr lang="zh-TW" altLang="en-US" dirty="0"/>
              <a:t>設定好了，接下來就是啟用他，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ComponentSystem</a:t>
            </a:r>
            <a:r>
              <a:rPr lang="zh-TW" altLang="en-US" dirty="0"/>
              <a:t>在</a:t>
            </a:r>
            <a:r>
              <a:rPr lang="en-US" altLang="zh-TW" dirty="0" err="1"/>
              <a:t>OnUpdate</a:t>
            </a:r>
            <a:r>
              <a:rPr lang="zh-TW" altLang="en-US" dirty="0"/>
              <a:t>裡製作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 err="1"/>
              <a:t>JobComponentSystem</a:t>
            </a:r>
            <a:r>
              <a:rPr lang="zh-TW" altLang="en-US" dirty="0"/>
              <a:t>也是一樣，在外面設定</a:t>
            </a:r>
            <a:r>
              <a:rPr lang="en-US" altLang="zh-TW" dirty="0"/>
              <a:t>Job</a:t>
            </a:r>
            <a:r>
              <a:rPr lang="zh-TW" altLang="en-US" dirty="0"/>
              <a:t>在</a:t>
            </a:r>
            <a:r>
              <a:rPr lang="en-US" altLang="zh-TW" dirty="0" err="1"/>
              <a:t>OnUpdate</a:t>
            </a:r>
            <a:r>
              <a:rPr lang="zh-TW" altLang="en-US" dirty="0"/>
              <a:t>裡啟用</a:t>
            </a:r>
          </a:p>
        </p:txBody>
      </p:sp>
    </p:spTree>
    <p:extLst>
      <p:ext uri="{BB962C8B-B14F-4D97-AF65-F5344CB8AC3E}">
        <p14:creationId xmlns:p14="http://schemas.microsoft.com/office/powerpoint/2010/main" val="65793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10136-8E29-4ED6-B5F3-812881A9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OnUpdate</a:t>
            </a:r>
            <a:r>
              <a:rPr lang="zh-TW" altLang="en-US" dirty="0"/>
              <a:t> 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DE344-9755-4559-82C3-833EE63E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978625" cy="4023360"/>
          </a:xfrm>
        </p:spPr>
        <p:txBody>
          <a:bodyPr/>
          <a:lstStyle/>
          <a:p>
            <a:r>
              <a:rPr lang="zh-TW" altLang="en-US" dirty="0"/>
              <a:t>這邊有個最重要的，</a:t>
            </a:r>
            <a:endParaRPr lang="en-US" altLang="zh-TW" dirty="0"/>
          </a:p>
          <a:p>
            <a:r>
              <a:rPr lang="zh-TW" altLang="en-US" dirty="0"/>
              <a:t>必須在宣告變數中要多宣</a:t>
            </a:r>
            <a:endParaRPr lang="en-US" altLang="zh-TW" dirty="0"/>
          </a:p>
          <a:p>
            <a:r>
              <a:rPr lang="zh-TW" altLang="en-US" dirty="0"/>
              <a:t>告這個，</a:t>
            </a:r>
            <a:endParaRPr lang="en-US" altLang="zh-TW" dirty="0"/>
          </a:p>
          <a:p>
            <a:r>
              <a:rPr lang="zh-TW" altLang="en-US" dirty="0"/>
              <a:t>因為只有這樣才能輸出</a:t>
            </a:r>
            <a:endParaRPr lang="en-US" altLang="zh-TW" dirty="0"/>
          </a:p>
          <a:p>
            <a:r>
              <a:rPr lang="en-US" altLang="zh-TW" dirty="0" err="1"/>
              <a:t>EntityCommandBuffer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D6911-B3E4-43E1-A31E-E8D09261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905" y="1845734"/>
            <a:ext cx="8116095" cy="18177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28F3EE-A9A9-47CE-8B8D-64A9D482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63" y="4261458"/>
            <a:ext cx="7025141" cy="4585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785510-19E9-4DD8-9144-47A41CDF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57" y="5041463"/>
            <a:ext cx="4772025" cy="552450"/>
          </a:xfrm>
          <a:prstGeom prst="rect">
            <a:avLst/>
          </a:prstGeom>
        </p:spPr>
      </p:pic>
      <p:sp>
        <p:nvSpPr>
          <p:cNvPr id="7" name="箭號: 上彎 6">
            <a:extLst>
              <a:ext uri="{FF2B5EF4-FFF2-40B4-BE49-F238E27FC236}">
                <a16:creationId xmlns:a16="http://schemas.microsoft.com/office/drawing/2014/main" id="{40526217-C4CF-4211-AC7C-DDCBC335E540}"/>
              </a:ext>
            </a:extLst>
          </p:cNvPr>
          <p:cNvSpPr/>
          <p:nvPr/>
        </p:nvSpPr>
        <p:spPr>
          <a:xfrm rot="5400000">
            <a:off x="6220500" y="4765570"/>
            <a:ext cx="715706" cy="7368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上彎 7">
            <a:extLst>
              <a:ext uri="{FF2B5EF4-FFF2-40B4-BE49-F238E27FC236}">
                <a16:creationId xmlns:a16="http://schemas.microsoft.com/office/drawing/2014/main" id="{4C7AEA58-0604-4516-A449-DC7FBBA32420}"/>
              </a:ext>
            </a:extLst>
          </p:cNvPr>
          <p:cNvSpPr/>
          <p:nvPr/>
        </p:nvSpPr>
        <p:spPr>
          <a:xfrm rot="5400000">
            <a:off x="4116955" y="3844988"/>
            <a:ext cx="952917" cy="720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2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90681-B5EF-4DEA-9D35-CB44F49B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OnUpdate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2553C-DF96-4C88-9CB9-C09E5F94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139189" cy="4023360"/>
          </a:xfrm>
        </p:spPr>
        <p:txBody>
          <a:bodyPr/>
          <a:lstStyle/>
          <a:p>
            <a:r>
              <a:rPr lang="zh-TW" altLang="en-US" dirty="0"/>
              <a:t>這邊就跟</a:t>
            </a:r>
            <a:r>
              <a:rPr lang="en-US" altLang="zh-TW" dirty="0" err="1"/>
              <a:t>ComponentSystem</a:t>
            </a:r>
            <a:r>
              <a:rPr lang="zh-TW" altLang="en-US" dirty="0"/>
              <a:t>不一樣，因為</a:t>
            </a:r>
            <a:r>
              <a:rPr lang="en-US" altLang="zh-TW" dirty="0" err="1"/>
              <a:t>JobComponentSystem</a:t>
            </a:r>
            <a:r>
              <a:rPr lang="zh-TW" altLang="en-US" dirty="0"/>
              <a:t>無法訪問到</a:t>
            </a:r>
            <a:r>
              <a:rPr lang="en-US" altLang="zh-TW" dirty="0"/>
              <a:t>ECS</a:t>
            </a:r>
            <a:r>
              <a:rPr lang="zh-TW" altLang="en-US" dirty="0"/>
              <a:t>的世界，所以有點拐彎的方式記取的</a:t>
            </a:r>
            <a:r>
              <a:rPr lang="en-US" altLang="zh-TW" dirty="0"/>
              <a:t>Entity</a:t>
            </a:r>
            <a:r>
              <a:rPr lang="zh-TW" altLang="en-US" dirty="0"/>
              <a:t>數據，才可以放入要啟動的</a:t>
            </a:r>
            <a:r>
              <a:rPr lang="en-US" altLang="zh-TW" dirty="0"/>
              <a:t>Job</a:t>
            </a:r>
            <a:r>
              <a:rPr lang="zh-TW" altLang="en-US" dirty="0"/>
              <a:t>裡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966C8D-776F-4CE8-B37D-C7BF5912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69" y="1698938"/>
            <a:ext cx="8955531" cy="43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DB1FA-D8A8-4C29-8016-418180C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13235-0807-4233-8F82-3AA83140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200" dirty="0"/>
              <a:t>在學習這篇前，請先學習</a:t>
            </a:r>
            <a:endParaRPr lang="en-US" altLang="zh-TW" sz="3200" dirty="0"/>
          </a:p>
          <a:p>
            <a:r>
              <a:rPr lang="en-US" altLang="zh-TW" sz="5400" dirty="0"/>
              <a:t>Unity DTOS</a:t>
            </a:r>
            <a:r>
              <a:rPr lang="zh-TW" altLang="en-US" sz="5400" dirty="0"/>
              <a:t>之 </a:t>
            </a:r>
            <a:r>
              <a:rPr lang="en-US" altLang="zh-TW" sz="5400" dirty="0"/>
              <a:t>ECS </a:t>
            </a:r>
            <a:r>
              <a:rPr lang="zh-TW" altLang="en-US" sz="5400" dirty="0"/>
              <a:t>入門</a:t>
            </a:r>
            <a:endParaRPr lang="en-US" altLang="zh-TW" sz="5400" dirty="0"/>
          </a:p>
          <a:p>
            <a:r>
              <a:rPr lang="en-US" altLang="zh-TW" sz="5400" dirty="0"/>
              <a:t>Unity ECS </a:t>
            </a:r>
            <a:r>
              <a:rPr lang="zh-TW" altLang="en-US" sz="5400" dirty="0"/>
              <a:t>追縱物體</a:t>
            </a:r>
            <a:endParaRPr lang="en-US" altLang="zh-TW" sz="5400" dirty="0"/>
          </a:p>
          <a:p>
            <a:r>
              <a:rPr lang="en-US" altLang="zh-TW" sz="5400" dirty="0"/>
              <a:t>Job System</a:t>
            </a:r>
          </a:p>
          <a:p>
            <a:r>
              <a:rPr lang="zh-TW" altLang="en-US" sz="3200" dirty="0"/>
              <a:t>專案網址</a:t>
            </a:r>
            <a:endParaRPr lang="en-US" altLang="zh-TW" sz="3200" dirty="0"/>
          </a:p>
          <a:p>
            <a:r>
              <a:rPr lang="en-US" altLang="zh-TW" sz="3200" dirty="0">
                <a:hlinkClick r:id="rId2"/>
              </a:rPr>
              <a:t>https://github.com/PeterLukGit/ECS-Introduction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72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121BB-0DF8-4718-A77F-A55FF7B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OnUpdate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762C4-4F29-4393-90F3-4D7CF8DC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Job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E73091-DD0F-473D-B776-46BE3350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2634616"/>
            <a:ext cx="11172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43C67-6FF6-4440-A9C2-FDC31DD5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OnUpdate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3AFC1-7EDE-44A1-AD57-7D0C9485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endSimulationEntityCommandBufferSystem</a:t>
            </a:r>
            <a:r>
              <a:rPr lang="zh-TW" altLang="en-US" dirty="0"/>
              <a:t>是這裡面最重要</a:t>
            </a:r>
            <a:r>
              <a:rPr lang="en-US" altLang="zh-TW" dirty="0"/>
              <a:t>???</a:t>
            </a:r>
          </a:p>
          <a:p>
            <a:r>
              <a:rPr lang="zh-TW" altLang="en-US" dirty="0"/>
              <a:t>按照</a:t>
            </a:r>
            <a:r>
              <a:rPr lang="en-US" altLang="zh-TW" dirty="0"/>
              <a:t>Unity</a:t>
            </a:r>
            <a:r>
              <a:rPr lang="zh-TW" altLang="en-US" dirty="0"/>
              <a:t>官方寫的必須加上去，避免出現問題</a:t>
            </a:r>
            <a:endParaRPr lang="en-US" altLang="zh-TW" dirty="0"/>
          </a:p>
          <a:p>
            <a:r>
              <a:rPr lang="zh-TW" altLang="en-US" dirty="0"/>
              <a:t>但使用過程中，刪除掉並沒有任何問題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507845-A11D-417E-8FD4-AD211C41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" y="3113518"/>
            <a:ext cx="11763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26238-AB28-40C8-A6BE-CFA9964D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96C1E-53B1-47D0-98FD-A9B816C5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把修改好的，和沒修改的一起對比</a:t>
            </a:r>
            <a:endParaRPr lang="en-US" altLang="zh-TW" dirty="0"/>
          </a:p>
          <a:p>
            <a:r>
              <a:rPr lang="en-US" altLang="zh-TW" dirty="0"/>
              <a:t>????</a:t>
            </a:r>
          </a:p>
          <a:p>
            <a:r>
              <a:rPr lang="zh-TW" altLang="en-US" dirty="0"/>
              <a:t>好像沒差多少</a:t>
            </a:r>
            <a:r>
              <a:rPr lang="en-US" altLang="zh-TW" dirty="0"/>
              <a:t>???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8896BB-57DC-4016-8F0D-0ED3FEE6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4" y="3255294"/>
            <a:ext cx="5538476" cy="33985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8D102A-8AA2-4BAB-A019-F7DB271F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5294"/>
            <a:ext cx="5604156" cy="33985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2840076-317D-46D1-9627-CC30C76E3797}"/>
              </a:ext>
            </a:extLst>
          </p:cNvPr>
          <p:cNvSpPr txBox="1"/>
          <p:nvPr/>
        </p:nvSpPr>
        <p:spPr>
          <a:xfrm>
            <a:off x="7022237" y="3672748"/>
            <a:ext cx="227568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JobComponentSystem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5107-5FC4-4389-9BD3-0D3FB0884D91}"/>
              </a:ext>
            </a:extLst>
          </p:cNvPr>
          <p:cNvSpPr txBox="1"/>
          <p:nvPr/>
        </p:nvSpPr>
        <p:spPr>
          <a:xfrm>
            <a:off x="1564609" y="3672748"/>
            <a:ext cx="203203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ComponentSystem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C20BD-0C25-4741-8771-0991923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4074A6-60ED-42E6-85C1-F9721E4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原因是當時畫面長的像這樣</a:t>
            </a:r>
            <a:endParaRPr lang="en-US" altLang="zh-TW" dirty="0"/>
          </a:p>
          <a:p>
            <a:r>
              <a:rPr lang="zh-TW" altLang="en-US" dirty="0"/>
              <a:t>數量多到</a:t>
            </a:r>
            <a:r>
              <a:rPr lang="en-US" altLang="zh-TW" dirty="0"/>
              <a:t>CPU</a:t>
            </a:r>
            <a:r>
              <a:rPr lang="zh-TW" altLang="en-US" dirty="0"/>
              <a:t>無法負荷的目標</a:t>
            </a:r>
            <a:endParaRPr lang="en-US" altLang="zh-TW" dirty="0"/>
          </a:p>
          <a:p>
            <a:r>
              <a:rPr lang="en-US" altLang="zh-TW" dirty="0" err="1"/>
              <a:t>JobComponentSystem</a:t>
            </a:r>
            <a:r>
              <a:rPr lang="zh-TW" altLang="en-US" dirty="0"/>
              <a:t>只比</a:t>
            </a:r>
            <a:r>
              <a:rPr lang="en-US" altLang="zh-TW" dirty="0" err="1"/>
              <a:t>ComponentSystem</a:t>
            </a:r>
            <a:endParaRPr lang="en-US" altLang="zh-TW" dirty="0"/>
          </a:p>
          <a:p>
            <a:r>
              <a:rPr lang="zh-TW" altLang="en-US" dirty="0"/>
              <a:t>好一點，起碼有點波谷，這邊印證</a:t>
            </a:r>
            <a:endParaRPr lang="en-US" altLang="zh-TW" dirty="0"/>
          </a:p>
          <a:p>
            <a:r>
              <a:rPr lang="en-US" altLang="zh-TW" sz="4800" dirty="0">
                <a:solidFill>
                  <a:srgbClr val="FF0000"/>
                </a:solidFill>
              </a:rPr>
              <a:t>Job</a:t>
            </a:r>
            <a:r>
              <a:rPr lang="zh-TW" altLang="en-US" sz="4800" dirty="0">
                <a:solidFill>
                  <a:srgbClr val="FF0000"/>
                </a:solidFill>
              </a:rPr>
              <a:t>是有其極限，當到一定程度，</a:t>
            </a:r>
            <a:endParaRPr lang="en-US" altLang="zh-TW" sz="4800" dirty="0">
              <a:solidFill>
                <a:srgbClr val="FF0000"/>
              </a:solidFill>
            </a:endParaRPr>
          </a:p>
          <a:p>
            <a:r>
              <a:rPr lang="en-US" altLang="zh-TW" sz="4800" dirty="0">
                <a:solidFill>
                  <a:srgbClr val="FF0000"/>
                </a:solidFill>
              </a:rPr>
              <a:t>Job</a:t>
            </a:r>
            <a:r>
              <a:rPr lang="zh-TW" altLang="en-US" sz="4800" dirty="0">
                <a:solidFill>
                  <a:srgbClr val="FF0000"/>
                </a:solidFill>
              </a:rPr>
              <a:t>也沒多大用處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EF22F-C06C-40E2-9BD0-E4CF45EA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342"/>
            <a:ext cx="6096000" cy="27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6AC64-EF28-4493-ABC5-B2A3D51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1B56B-9243-487F-938E-5F235C8E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那該怎麼辦</a:t>
            </a:r>
            <a:r>
              <a:rPr lang="en-US" altLang="zh-TW" dirty="0"/>
              <a:t>???</a:t>
            </a:r>
          </a:p>
          <a:p>
            <a:r>
              <a:rPr lang="zh-TW" altLang="en-US" dirty="0"/>
              <a:t>才能變得更好</a:t>
            </a:r>
            <a:endParaRPr lang="en-US" altLang="zh-TW" dirty="0"/>
          </a:p>
          <a:p>
            <a:r>
              <a:rPr lang="zh-TW" altLang="en-US" dirty="0"/>
              <a:t>答案很簡單</a:t>
            </a:r>
            <a:endParaRPr lang="en-US" altLang="zh-TW" dirty="0"/>
          </a:p>
          <a:p>
            <a:r>
              <a:rPr lang="en-US" altLang="zh-TW" dirty="0" err="1"/>
              <a:t>BurstCompile</a:t>
            </a:r>
            <a:endParaRPr lang="en-US" altLang="zh-TW" dirty="0"/>
          </a:p>
          <a:p>
            <a:r>
              <a:rPr lang="zh-TW" altLang="en-US" dirty="0"/>
              <a:t>加上去</a:t>
            </a:r>
            <a:endParaRPr lang="en-US" altLang="zh-TW" dirty="0"/>
          </a:p>
          <a:p>
            <a:r>
              <a:rPr lang="zh-TW" altLang="en-US" dirty="0"/>
              <a:t>立馬超快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B89BDB-3FDE-439A-8844-37EE0509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68" y="1225118"/>
            <a:ext cx="8461503" cy="45444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B63134-2F96-4B9B-A344-C52AECE139A5}"/>
              </a:ext>
            </a:extLst>
          </p:cNvPr>
          <p:cNvSpPr/>
          <p:nvPr/>
        </p:nvSpPr>
        <p:spPr>
          <a:xfrm>
            <a:off x="8495930" y="1225118"/>
            <a:ext cx="1464815" cy="2203882"/>
          </a:xfrm>
          <a:prstGeom prst="rect">
            <a:avLst/>
          </a:prstGeom>
          <a:noFill/>
          <a:ln w="698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422B71-D381-4B53-9C9D-675C1C1523C7}"/>
              </a:ext>
            </a:extLst>
          </p:cNvPr>
          <p:cNvSpPr/>
          <p:nvPr/>
        </p:nvSpPr>
        <p:spPr>
          <a:xfrm>
            <a:off x="10017816" y="1225118"/>
            <a:ext cx="1464815" cy="2203882"/>
          </a:xfrm>
          <a:prstGeom prst="rect">
            <a:avLst/>
          </a:prstGeom>
          <a:noFill/>
          <a:ln w="698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A663E4-06BD-4B09-BE3B-2BE8FAF4133D}"/>
              </a:ext>
            </a:extLst>
          </p:cNvPr>
          <p:cNvSpPr txBox="1"/>
          <p:nvPr/>
        </p:nvSpPr>
        <p:spPr>
          <a:xfrm>
            <a:off x="7607188" y="2838247"/>
            <a:ext cx="227568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JobComponentSystem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0D4C23-3F35-4540-9E20-316EF25EEEBD}"/>
              </a:ext>
            </a:extLst>
          </p:cNvPr>
          <p:cNvSpPr txBox="1"/>
          <p:nvPr/>
        </p:nvSpPr>
        <p:spPr>
          <a:xfrm>
            <a:off x="10095204" y="2838247"/>
            <a:ext cx="144449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BurstCompile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2921B-C474-4D6B-B6B9-839CF0E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02867-005D-491B-A8F5-452ECE73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所以直接加上</a:t>
            </a:r>
            <a:r>
              <a:rPr lang="en-US" altLang="zh-TW" sz="3200" dirty="0" err="1"/>
              <a:t>BurstCompile</a:t>
            </a:r>
            <a:r>
              <a:rPr lang="zh-TW" altLang="en-US" sz="3200" dirty="0"/>
              <a:t>就好</a:t>
            </a:r>
            <a:r>
              <a:rPr lang="en-US" altLang="zh-TW" sz="3200" dirty="0"/>
              <a:t>??</a:t>
            </a:r>
          </a:p>
          <a:p>
            <a:r>
              <a:rPr lang="zh-TW" altLang="en-US" sz="6600" dirty="0">
                <a:solidFill>
                  <a:srgbClr val="FF0000"/>
                </a:solidFill>
              </a:rPr>
              <a:t>錯</a:t>
            </a:r>
            <a:endParaRPr lang="en-US" altLang="zh-TW" sz="6600" dirty="0">
              <a:solidFill>
                <a:srgbClr val="FF0000"/>
              </a:solidFill>
            </a:endParaRPr>
          </a:p>
          <a:p>
            <a:r>
              <a:rPr lang="en-US" altLang="zh-TW" sz="3200" dirty="0" err="1"/>
              <a:t>BurstCompile</a:t>
            </a:r>
            <a:r>
              <a:rPr lang="zh-TW" altLang="en-US" sz="3200" dirty="0"/>
              <a:t> 跟 </a:t>
            </a:r>
            <a:r>
              <a:rPr lang="en-US" altLang="zh-TW" sz="3200" dirty="0" err="1"/>
              <a:t>EntityCommandBuffer</a:t>
            </a:r>
            <a:r>
              <a:rPr lang="zh-TW" altLang="en-US" sz="3200" dirty="0"/>
              <a:t> 是衝突的</a:t>
            </a:r>
            <a:endParaRPr lang="en-US" altLang="zh-TW" sz="3200" dirty="0"/>
          </a:p>
          <a:p>
            <a:r>
              <a:rPr lang="zh-TW" altLang="en-US" sz="3200" dirty="0"/>
              <a:t>一但加上</a:t>
            </a:r>
            <a:r>
              <a:rPr lang="en-US" altLang="zh-TW" sz="3200" dirty="0" err="1"/>
              <a:t>BurstCompile</a:t>
            </a:r>
            <a:r>
              <a:rPr lang="zh-TW" altLang="en-US" sz="3200" dirty="0"/>
              <a:t>反而會報錯</a:t>
            </a:r>
          </a:p>
        </p:txBody>
      </p:sp>
    </p:spTree>
    <p:extLst>
      <p:ext uri="{BB962C8B-B14F-4D97-AF65-F5344CB8AC3E}">
        <p14:creationId xmlns:p14="http://schemas.microsoft.com/office/powerpoint/2010/main" val="425311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5F0B6-5892-4D19-8B52-C2BB10E0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34F1D-574C-4DC9-9F46-5DFF2251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該怎辦</a:t>
            </a:r>
            <a:r>
              <a:rPr lang="en-US" altLang="zh-TW" sz="2800" dirty="0"/>
              <a:t>??</a:t>
            </a:r>
          </a:p>
          <a:p>
            <a:r>
              <a:rPr lang="zh-TW" altLang="en-US" sz="2800" dirty="0"/>
              <a:t>答案</a:t>
            </a:r>
            <a:endParaRPr lang="en-US" altLang="zh-TW" sz="2800" dirty="0"/>
          </a:p>
          <a:p>
            <a:r>
              <a:rPr lang="zh-TW" altLang="en-US" sz="2800" dirty="0"/>
              <a:t>把搜尋與加組件分成兩個</a:t>
            </a:r>
            <a:r>
              <a:rPr lang="en-US" altLang="zh-TW" sz="2800" dirty="0"/>
              <a:t>Job</a:t>
            </a:r>
            <a:r>
              <a:rPr lang="zh-TW" altLang="en-US" sz="2800" dirty="0"/>
              <a:t>就好</a:t>
            </a:r>
            <a:endParaRPr lang="en-US" altLang="zh-TW" sz="2800" dirty="0"/>
          </a:p>
          <a:p>
            <a:r>
              <a:rPr lang="zh-TW" altLang="en-US" sz="2800" dirty="0"/>
              <a:t>搜尋</a:t>
            </a:r>
            <a:r>
              <a:rPr lang="en-US" altLang="zh-TW" sz="2800" dirty="0"/>
              <a:t>Job</a:t>
            </a:r>
            <a:r>
              <a:rPr lang="zh-TW" altLang="en-US" sz="2800" dirty="0"/>
              <a:t>和加組件</a:t>
            </a:r>
            <a:r>
              <a:rPr lang="en-US" altLang="zh-TW" sz="2800" dirty="0"/>
              <a:t>Job</a:t>
            </a:r>
            <a:r>
              <a:rPr lang="zh-TW" altLang="en-US" sz="2800" dirty="0"/>
              <a:t>，而且加組件這動作本身就是就容易拖時間</a:t>
            </a:r>
            <a:endParaRPr lang="en-US" altLang="zh-TW" sz="2800" dirty="0"/>
          </a:p>
          <a:p>
            <a:r>
              <a:rPr lang="zh-TW" altLang="en-US" sz="2800" dirty="0"/>
              <a:t>所以分開後在搜尋</a:t>
            </a:r>
            <a:r>
              <a:rPr lang="en-US" altLang="zh-TW" sz="2800" dirty="0"/>
              <a:t>Job</a:t>
            </a:r>
            <a:r>
              <a:rPr lang="zh-TW" altLang="en-US" sz="2800" dirty="0"/>
              <a:t>上加入</a:t>
            </a:r>
            <a:r>
              <a:rPr lang="en-US" altLang="zh-TW" sz="2800" dirty="0" err="1"/>
              <a:t>BurstCompile</a:t>
            </a:r>
            <a:r>
              <a:rPr lang="zh-TW" altLang="en-US" sz="2800" dirty="0"/>
              <a:t>可以加快時間，</a:t>
            </a:r>
            <a:endParaRPr lang="en-US" altLang="zh-TW" sz="2800" dirty="0"/>
          </a:p>
          <a:p>
            <a:r>
              <a:rPr lang="zh-TW" altLang="en-US" sz="2800" dirty="0"/>
              <a:t>加組件</a:t>
            </a:r>
            <a:r>
              <a:rPr lang="en-US" altLang="zh-TW" sz="2800" dirty="0"/>
              <a:t>Job</a:t>
            </a:r>
            <a:r>
              <a:rPr lang="zh-TW" altLang="en-US" sz="2800" dirty="0"/>
              <a:t>也只做一件事，</a:t>
            </a:r>
            <a:endParaRPr lang="en-US" altLang="zh-TW" sz="2800" dirty="0"/>
          </a:p>
          <a:p>
            <a:r>
              <a:rPr lang="zh-TW" altLang="en-US" sz="2800" dirty="0"/>
              <a:t>這樣就能優化時間分布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6753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03324-7CDE-425C-91DF-1EDE0C15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拆分</a:t>
            </a:r>
            <a:r>
              <a:rPr lang="en-US" altLang="zh-TW" dirty="0"/>
              <a:t>Job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1F46D8-7841-4A89-B94F-679F2894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18603" cy="4023360"/>
          </a:xfrm>
        </p:spPr>
        <p:txBody>
          <a:bodyPr/>
          <a:lstStyle/>
          <a:p>
            <a:r>
              <a:rPr lang="zh-TW" altLang="en-US" dirty="0"/>
              <a:t>首先要把</a:t>
            </a:r>
            <a:r>
              <a:rPr lang="en-US" altLang="zh-TW" dirty="0" err="1"/>
              <a:t>entityCommandBuffer</a:t>
            </a:r>
            <a:r>
              <a:rPr lang="zh-TW" altLang="en-US" dirty="0"/>
              <a:t>拆出來，因為他跟</a:t>
            </a:r>
            <a:r>
              <a:rPr lang="en-US" altLang="zh-TW" dirty="0" err="1"/>
              <a:t>BurstCompile</a:t>
            </a:r>
            <a:r>
              <a:rPr lang="zh-TW" altLang="en-US" dirty="0"/>
              <a:t>衝突就把它拆出來</a:t>
            </a:r>
            <a:endParaRPr lang="en-US" altLang="zh-TW" dirty="0"/>
          </a:p>
          <a:p>
            <a:r>
              <a:rPr lang="zh-TW" altLang="en-US" dirty="0"/>
              <a:t>改成利用陣列存放數據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4FE9A5-73B4-4B95-92A2-B84BA54C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3" y="1115000"/>
            <a:ext cx="7064452" cy="16462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2A0B67-8E37-464E-93E3-E36F0FF1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03" y="4096747"/>
            <a:ext cx="6448425" cy="90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F88F6B-75FB-470A-9F89-768F7021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80" y="4977599"/>
            <a:ext cx="6134100" cy="1057275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96B06CA5-09D4-4745-B530-CF5BCB802F37}"/>
              </a:ext>
            </a:extLst>
          </p:cNvPr>
          <p:cNvSpPr/>
          <p:nvPr/>
        </p:nvSpPr>
        <p:spPr>
          <a:xfrm>
            <a:off x="7773965" y="2485477"/>
            <a:ext cx="736846" cy="1487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5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E2ACB-5D78-41FC-949C-BFB0356E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拆分</a:t>
            </a:r>
            <a:r>
              <a:rPr lang="en-US" altLang="zh-TW" dirty="0"/>
              <a:t>Job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F7185-CCA0-48B0-AD6F-C01E4408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689324" cy="4023360"/>
          </a:xfrm>
        </p:spPr>
        <p:txBody>
          <a:bodyPr/>
          <a:lstStyle/>
          <a:p>
            <a:r>
              <a:rPr lang="zh-TW" altLang="en-US" dirty="0"/>
              <a:t>開始製作</a:t>
            </a:r>
            <a:br>
              <a:rPr lang="en-US" altLang="zh-TW" dirty="0"/>
            </a:br>
            <a:r>
              <a:rPr lang="zh-TW" altLang="en-US" dirty="0"/>
              <a:t>增加組件</a:t>
            </a:r>
            <a:r>
              <a:rPr lang="en-US" altLang="zh-TW" dirty="0"/>
              <a:t>Job</a:t>
            </a:r>
            <a:br>
              <a:rPr lang="en-US" altLang="zh-TW" dirty="0"/>
            </a:br>
            <a:r>
              <a:rPr lang="zh-TW" altLang="en-US" dirty="0"/>
              <a:t>其實原理差不多</a:t>
            </a:r>
            <a:r>
              <a:rPr lang="en-US" altLang="zh-TW" dirty="0" err="1"/>
              <a:t>entityCommandBuffer</a:t>
            </a:r>
            <a:r>
              <a:rPr lang="zh-TW" altLang="en-US" dirty="0"/>
              <a:t>就是把這個弄出來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3D3B5-B6D4-4792-B0E0-10BE978E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04" y="35984"/>
            <a:ext cx="8134350" cy="1809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A7BD94-6F22-4C20-A713-6B3DCDECB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04" y="1572549"/>
            <a:ext cx="7591425" cy="2381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1501F1-097A-49F0-8FDB-693E90420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3855117"/>
            <a:ext cx="11972925" cy="29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1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FC93D-E3FB-4C8E-91BC-FBFC32BF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125A8-C7FE-4133-9BA6-D6201D3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845734"/>
            <a:ext cx="2039495" cy="402336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看的出來執行是將兩段</a:t>
            </a:r>
            <a:r>
              <a:rPr lang="en-US" altLang="zh-TW" sz="2800" dirty="0"/>
              <a:t>Job</a:t>
            </a:r>
            <a:r>
              <a:rPr lang="zh-TW" altLang="en-US" sz="2800" dirty="0"/>
              <a:t>拆分出來分別執行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4B5CED-5A5A-43B8-AAEC-144FE384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26" y="1737360"/>
            <a:ext cx="9671893" cy="46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880FD-B4D8-4BC0-AA8B-4BB2B093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D6BE7-A7B5-459F-A62F-3D3221D3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用</a:t>
            </a:r>
            <a:r>
              <a:rPr lang="en-US" altLang="zh-TW" sz="2800" dirty="0"/>
              <a:t>ECS</a:t>
            </a:r>
            <a:r>
              <a:rPr lang="zh-TW" altLang="en-US" sz="2800" dirty="0"/>
              <a:t>製作</a:t>
            </a:r>
            <a:endParaRPr lang="en-US" altLang="zh-TW" sz="2800" dirty="0"/>
          </a:p>
          <a:p>
            <a:r>
              <a:rPr lang="zh-TW" altLang="en-US" sz="2800" dirty="0"/>
              <a:t>方塊搜尋球，並追蹤他</a:t>
            </a:r>
            <a:endParaRPr lang="en-US" altLang="zh-TW" sz="2800" dirty="0"/>
          </a:p>
          <a:p>
            <a:r>
              <a:rPr lang="zh-TW" altLang="en-US" sz="2800" dirty="0">
                <a:solidFill>
                  <a:srgbClr val="FF0000"/>
                </a:solidFill>
              </a:rPr>
              <a:t>把搜尋部分更改為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 err="1">
                <a:solidFill>
                  <a:srgbClr val="FF0000"/>
                </a:solidFill>
              </a:rPr>
              <a:t>JobSystem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100A9E-6BF4-46B0-A675-FC215140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26" y="1845734"/>
            <a:ext cx="6803308" cy="32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8B530-CABE-4584-B381-1945B694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5BC92-5A28-4CAC-8428-23D49DF1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C85B7F-CB7B-4F56-90D8-67F9A83F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573280"/>
            <a:ext cx="5762683" cy="5219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A1A2B0-E63E-4C4F-8C04-AC33BFA3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45" y="469763"/>
            <a:ext cx="6331555" cy="59184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D4FBBB-34D1-48C9-AAA9-CA099D5122BB}"/>
              </a:ext>
            </a:extLst>
          </p:cNvPr>
          <p:cNvSpPr txBox="1"/>
          <p:nvPr/>
        </p:nvSpPr>
        <p:spPr>
          <a:xfrm>
            <a:off x="2618115" y="5022154"/>
            <a:ext cx="227568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JobComponentSystem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60A2D-61B8-404E-BB08-39FA492AEE69}"/>
              </a:ext>
            </a:extLst>
          </p:cNvPr>
          <p:cNvSpPr txBox="1"/>
          <p:nvPr/>
        </p:nvSpPr>
        <p:spPr>
          <a:xfrm>
            <a:off x="8790364" y="5608136"/>
            <a:ext cx="144449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BurstCompile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68235A3-3BCF-4E32-A78B-9187D132A2EC}"/>
              </a:ext>
            </a:extLst>
          </p:cNvPr>
          <p:cNvSpPr/>
          <p:nvPr/>
        </p:nvSpPr>
        <p:spPr>
          <a:xfrm>
            <a:off x="7395099" y="3950563"/>
            <a:ext cx="852256" cy="319596"/>
          </a:xfrm>
          <a:prstGeom prst="ellips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CBB0501-E1C3-44B1-B31A-C1E28C8FD6EF}"/>
              </a:ext>
            </a:extLst>
          </p:cNvPr>
          <p:cNvSpPr/>
          <p:nvPr/>
        </p:nvSpPr>
        <p:spPr>
          <a:xfrm>
            <a:off x="1439662" y="3429920"/>
            <a:ext cx="852256" cy="319596"/>
          </a:xfrm>
          <a:prstGeom prst="ellips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71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1E529-3A01-4F99-AD05-8A88237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32FD3-676B-48FA-AC1E-EAD35108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這裡總結下</a:t>
            </a:r>
            <a:endParaRPr lang="en-US" altLang="zh-TW" sz="2800" dirty="0"/>
          </a:p>
          <a:p>
            <a:r>
              <a:rPr lang="zh-TW" altLang="en-US" sz="2800" dirty="0"/>
              <a:t>首先</a:t>
            </a:r>
            <a:r>
              <a:rPr lang="en-US" altLang="zh-TW" sz="2800" dirty="0"/>
              <a:t>Job</a:t>
            </a:r>
            <a:r>
              <a:rPr lang="zh-TW" altLang="en-US" sz="2800" dirty="0">
                <a:solidFill>
                  <a:srgbClr val="FF0000"/>
                </a:solidFill>
              </a:rPr>
              <a:t>並非萬靈藥</a:t>
            </a:r>
            <a:r>
              <a:rPr lang="zh-TW" altLang="en-US" sz="2800" dirty="0"/>
              <a:t>，</a:t>
            </a:r>
            <a:r>
              <a:rPr lang="en-US" altLang="zh-TW" sz="2800" dirty="0"/>
              <a:t>Job</a:t>
            </a:r>
            <a:r>
              <a:rPr lang="zh-TW" altLang="en-US" sz="2800" dirty="0">
                <a:solidFill>
                  <a:srgbClr val="FF0000"/>
                </a:solidFill>
              </a:rPr>
              <a:t>只能改善</a:t>
            </a:r>
            <a:r>
              <a:rPr lang="zh-TW" altLang="en-US" sz="2800" dirty="0"/>
              <a:t>，數量一多</a:t>
            </a:r>
            <a:r>
              <a:rPr lang="en-US" altLang="zh-TW" sz="2800" dirty="0"/>
              <a:t>Job</a:t>
            </a:r>
            <a:r>
              <a:rPr lang="zh-TW" altLang="en-US" sz="2800" dirty="0"/>
              <a:t>也沒辦法把禎數壓下來</a:t>
            </a:r>
            <a:endParaRPr lang="en-US" altLang="zh-TW" sz="2800" dirty="0"/>
          </a:p>
          <a:p>
            <a:r>
              <a:rPr lang="en-US" altLang="zh-TW" sz="2800" dirty="0"/>
              <a:t>Job</a:t>
            </a:r>
            <a:r>
              <a:rPr lang="zh-TW" altLang="en-US" sz="2800" dirty="0"/>
              <a:t>在設定時，可以將工作拆開來設定 例</a:t>
            </a:r>
            <a:r>
              <a:rPr lang="en-US" altLang="zh-TW" sz="2800" dirty="0"/>
              <a:t>:</a:t>
            </a:r>
            <a:r>
              <a:rPr lang="zh-TW" altLang="en-US" sz="2800" dirty="0"/>
              <a:t>搜尋和添加，</a:t>
            </a:r>
            <a:endParaRPr lang="en-US" altLang="zh-TW" sz="2800" dirty="0"/>
          </a:p>
          <a:p>
            <a:r>
              <a:rPr lang="zh-TW" altLang="en-US" sz="2800" dirty="0"/>
              <a:t>這兩個工作基本上是可以分開，分開後不只是好管理，同時能應用</a:t>
            </a:r>
            <a:r>
              <a:rPr lang="en-US" altLang="zh-TW" sz="2800" dirty="0" err="1"/>
              <a:t>BurstCompile</a:t>
            </a:r>
            <a:endParaRPr lang="en-US" altLang="zh-TW" sz="2800" dirty="0"/>
          </a:p>
          <a:p>
            <a:r>
              <a:rPr lang="en-US" altLang="zh-TW" sz="2800" dirty="0" err="1"/>
              <a:t>BurstCompile</a:t>
            </a:r>
            <a:r>
              <a:rPr lang="zh-TW" altLang="en-US" sz="2800" dirty="0"/>
              <a:t>在應用上很強大，可以多多使用</a:t>
            </a:r>
            <a:endParaRPr lang="en-US" altLang="zh-TW" sz="28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62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4FB52-12EA-4BAE-BC5F-B7F305AB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C245D-7CBF-4458-9209-5BF53154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教學</a:t>
            </a:r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https://unitycodemonkey.com/video.php?v=nuxTq0AQAyY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https://www.youtube.com/watch?v=nuxTq0AQAyY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863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3BFE8-FEEF-4F32-8E17-42D9E5AD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753BB-E389-4698-A3BF-AAB5E971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現在開始分析所有的</a:t>
            </a:r>
            <a:r>
              <a:rPr lang="en-US" altLang="zh-TW" sz="4800" dirty="0"/>
              <a:t>ECS</a:t>
            </a:r>
            <a:r>
              <a:rPr lang="zh-TW" altLang="en-US" sz="4800" dirty="0"/>
              <a:t>結構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4532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4567E-B22E-4BC9-883C-7C0D1843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8800" dirty="0"/>
              <a:t>E</a:t>
            </a:r>
            <a:endParaRPr lang="zh-TW" altLang="en-US" sz="8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314FC-E2FF-49EC-8E68-46A6640E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整個專案就兩個實體</a:t>
            </a:r>
            <a:endParaRPr lang="en-US" altLang="zh-TW" dirty="0"/>
          </a:p>
          <a:p>
            <a:r>
              <a:rPr lang="zh-TW" altLang="en-US" dirty="0"/>
              <a:t>方塊</a:t>
            </a:r>
            <a:endParaRPr lang="en-US" altLang="zh-TW" dirty="0"/>
          </a:p>
          <a:p>
            <a:r>
              <a:rPr lang="zh-TW" altLang="en-US" dirty="0"/>
              <a:t>球體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4D9A14-D42B-4E31-A321-828FA34A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57" y="1845734"/>
            <a:ext cx="6315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48053-4FC5-44CB-AD83-520B04A1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C</a:t>
            </a:r>
            <a:endParaRPr lang="zh-TW" altLang="en-US" sz="8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1ADF37-CCEF-4ADD-9F41-C4BAD841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2200" dirty="0" err="1">
                <a:solidFill>
                  <a:srgbClr val="FF0000"/>
                </a:solidFill>
              </a:rPr>
              <a:t>Cube_Unit</a:t>
            </a:r>
            <a:r>
              <a:rPr lang="zh-TW" altLang="en-US" sz="2200" dirty="0">
                <a:solidFill>
                  <a:srgbClr val="FF0000"/>
                </a:solidFill>
              </a:rPr>
              <a:t> 這是</a:t>
            </a:r>
            <a:r>
              <a:rPr lang="en-US" altLang="zh-TW" sz="2200" dirty="0">
                <a:solidFill>
                  <a:srgbClr val="FF0000"/>
                </a:solidFill>
              </a:rPr>
              <a:t>Tag</a:t>
            </a:r>
            <a:r>
              <a:rPr lang="zh-TW" altLang="en-US" sz="2200" dirty="0">
                <a:solidFill>
                  <a:srgbClr val="FF0000"/>
                </a:solidFill>
              </a:rPr>
              <a:t> 用於定位這是方塊</a:t>
            </a:r>
            <a:endParaRPr lang="en-US" altLang="zh-TW" sz="2200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Cube_Look_Target</a:t>
            </a:r>
            <a:r>
              <a:rPr lang="zh-TW" altLang="en-US" dirty="0">
                <a:solidFill>
                  <a:srgbClr val="FF0000"/>
                </a:solidFill>
              </a:rPr>
              <a:t> 用於存放目標</a:t>
            </a:r>
            <a:r>
              <a:rPr lang="en-US" altLang="zh-TW" dirty="0">
                <a:solidFill>
                  <a:srgbClr val="FF0000"/>
                </a:solidFill>
              </a:rPr>
              <a:t>Entity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AB73006-FB07-40C2-9A1F-B72A9A944516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</a:p>
          <a:p>
            <a:endParaRPr lang="en-US" altLang="zh-TW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Ball_Target</a:t>
            </a:r>
            <a:r>
              <a:rPr lang="zh-TW" altLang="en-US" sz="2400" dirty="0">
                <a:solidFill>
                  <a:srgbClr val="FF0000"/>
                </a:solidFill>
              </a:rPr>
              <a:t> 這是</a:t>
            </a:r>
            <a:r>
              <a:rPr lang="en-US" altLang="zh-TW" sz="2400" dirty="0">
                <a:solidFill>
                  <a:srgbClr val="FF0000"/>
                </a:solidFill>
              </a:rPr>
              <a:t>Tag</a:t>
            </a:r>
            <a:r>
              <a:rPr lang="zh-TW" altLang="en-US" sz="2400" dirty="0">
                <a:solidFill>
                  <a:srgbClr val="FF0000"/>
                </a:solidFill>
              </a:rPr>
              <a:t>用於定位目標球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4F4077-B3D1-411B-BD41-CD5091274856}"/>
              </a:ext>
            </a:extLst>
          </p:cNvPr>
          <p:cNvSpPr/>
          <p:nvPr/>
        </p:nvSpPr>
        <p:spPr>
          <a:xfrm>
            <a:off x="4257367" y="1973825"/>
            <a:ext cx="1455175" cy="14551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D99DC55-56E8-4B83-A62B-2BE4D4966D5B}"/>
              </a:ext>
            </a:extLst>
          </p:cNvPr>
          <p:cNvSpPr/>
          <p:nvPr/>
        </p:nvSpPr>
        <p:spPr>
          <a:xfrm>
            <a:off x="9608082" y="1958094"/>
            <a:ext cx="1470906" cy="1470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7837E1-456C-48EA-9C4D-F80766E1C818}"/>
              </a:ext>
            </a:extLst>
          </p:cNvPr>
          <p:cNvSpPr txBox="1"/>
          <p:nvPr/>
        </p:nvSpPr>
        <p:spPr>
          <a:xfrm>
            <a:off x="1097280" y="5002792"/>
            <a:ext cx="999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注意</a:t>
            </a:r>
            <a:r>
              <a:rPr lang="en-US" altLang="zh-TW" sz="2800" dirty="0"/>
              <a:t>:ECS</a:t>
            </a:r>
            <a:r>
              <a:rPr lang="zh-TW" altLang="en-US" sz="2800" dirty="0"/>
              <a:t>中縮放有兩種</a:t>
            </a:r>
            <a:endParaRPr lang="en-US" altLang="zh-TW" sz="2800" dirty="0"/>
          </a:p>
          <a:p>
            <a:r>
              <a:rPr lang="en-US" altLang="zh-TW" sz="2800" dirty="0"/>
              <a:t>1.Scale</a:t>
            </a:r>
            <a:r>
              <a:rPr lang="zh-TW" altLang="en-US" sz="2800" dirty="0"/>
              <a:t> （這是等比縮放）</a:t>
            </a:r>
            <a:endParaRPr lang="en-US" altLang="zh-TW" sz="2800" dirty="0"/>
          </a:p>
          <a:p>
            <a:r>
              <a:rPr lang="en-US" altLang="zh-TW" sz="2800" dirty="0"/>
              <a:t>2.NonUniformScale</a:t>
            </a:r>
            <a:r>
              <a:rPr lang="zh-TW" altLang="en-US" sz="2800" dirty="0"/>
              <a:t> （這是非等比縮放）</a:t>
            </a:r>
            <a:r>
              <a:rPr lang="en-US" altLang="zh-TW" sz="2800" dirty="0"/>
              <a:t>(XYZ</a:t>
            </a:r>
            <a:r>
              <a:rPr lang="zh-TW" altLang="en-US" sz="2800" dirty="0"/>
              <a:t>三軸縮放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96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43BA02C-E2A5-4C1D-8B3D-73290F622A9F}"/>
              </a:ext>
            </a:extLst>
          </p:cNvPr>
          <p:cNvSpPr/>
          <p:nvPr/>
        </p:nvSpPr>
        <p:spPr>
          <a:xfrm>
            <a:off x="393291" y="2071128"/>
            <a:ext cx="11779045" cy="3910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E21227F-126C-48FB-A685-4C8A3B8FD0D1}"/>
              </a:ext>
            </a:extLst>
          </p:cNvPr>
          <p:cNvSpPr/>
          <p:nvPr/>
        </p:nvSpPr>
        <p:spPr>
          <a:xfrm>
            <a:off x="6144177" y="2172929"/>
            <a:ext cx="5932293" cy="34904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2DD5711-CB1D-4E8A-AFC9-FD9E50D366CD}"/>
              </a:ext>
            </a:extLst>
          </p:cNvPr>
          <p:cNvSpPr/>
          <p:nvPr/>
        </p:nvSpPr>
        <p:spPr>
          <a:xfrm>
            <a:off x="2422669" y="2172929"/>
            <a:ext cx="3673332" cy="34904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63BC9A-C6D4-4993-AA5D-A1F0E3AAB3EB}"/>
              </a:ext>
            </a:extLst>
          </p:cNvPr>
          <p:cNvSpPr/>
          <p:nvPr/>
        </p:nvSpPr>
        <p:spPr>
          <a:xfrm>
            <a:off x="393291" y="639097"/>
            <a:ext cx="6099933" cy="1359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0BC57F-50AE-4889-A74D-7A6545A7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14747" cy="748454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圖解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F06178C4-68A9-45B2-B771-2714A4816F1D}"/>
              </a:ext>
            </a:extLst>
          </p:cNvPr>
          <p:cNvSpPr/>
          <p:nvPr/>
        </p:nvSpPr>
        <p:spPr>
          <a:xfrm>
            <a:off x="599768" y="787978"/>
            <a:ext cx="1822901" cy="93714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沒有</a:t>
            </a:r>
            <a:r>
              <a:rPr lang="en-US" altLang="zh-TW" sz="1600" dirty="0" err="1"/>
              <a:t>Cube_Look_Target</a:t>
            </a:r>
            <a:r>
              <a:rPr lang="en-US" altLang="zh-TW" sz="1600" dirty="0"/>
              <a:t> </a:t>
            </a:r>
            <a:endParaRPr lang="zh-TW" altLang="en-US" sz="1600" dirty="0"/>
          </a:p>
          <a:p>
            <a:pPr algn="ctr"/>
            <a:endParaRPr lang="zh-TW" altLang="en-US" sz="1400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19F76C5-774C-422F-ABAE-9A0E3C41FF69}"/>
              </a:ext>
            </a:extLst>
          </p:cNvPr>
          <p:cNvSpPr/>
          <p:nvPr/>
        </p:nvSpPr>
        <p:spPr>
          <a:xfrm>
            <a:off x="2546555" y="986264"/>
            <a:ext cx="934065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1B798C96-3B5D-4BB8-BFBE-889ACCD5DDC6}"/>
              </a:ext>
            </a:extLst>
          </p:cNvPr>
          <p:cNvSpPr/>
          <p:nvPr/>
        </p:nvSpPr>
        <p:spPr>
          <a:xfrm>
            <a:off x="3604506" y="748454"/>
            <a:ext cx="2688138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找到目標</a:t>
            </a:r>
            <a:endParaRPr lang="en-US" altLang="zh-TW" sz="2000" dirty="0"/>
          </a:p>
          <a:p>
            <a:pPr algn="ctr"/>
            <a:r>
              <a:rPr lang="zh-TW" altLang="en-US" sz="2000" dirty="0"/>
              <a:t>新增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0DD28B72-C4E3-4F6F-9E92-0A27429949BC}"/>
              </a:ext>
            </a:extLst>
          </p:cNvPr>
          <p:cNvSpPr/>
          <p:nvPr/>
        </p:nvSpPr>
        <p:spPr>
          <a:xfrm>
            <a:off x="617466" y="2471603"/>
            <a:ext cx="1714746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擁有</a:t>
            </a:r>
            <a:r>
              <a:rPr lang="en-US" altLang="zh-TW" sz="1600" dirty="0" err="1"/>
              <a:t>Cube_Look_Target</a:t>
            </a:r>
            <a:r>
              <a:rPr lang="en-US" altLang="zh-TW" sz="1600" dirty="0"/>
              <a:t> </a:t>
            </a:r>
            <a:endParaRPr lang="zh-TW" altLang="en-US" sz="1600" dirty="0"/>
          </a:p>
        </p:txBody>
      </p:sp>
      <p:sp>
        <p:nvSpPr>
          <p:cNvPr id="10" name="想法泡泡: 雲朵 9">
            <a:extLst>
              <a:ext uri="{FF2B5EF4-FFF2-40B4-BE49-F238E27FC236}">
                <a16:creationId xmlns:a16="http://schemas.microsoft.com/office/drawing/2014/main" id="{61C7F36D-9DAB-4811-B326-9C3325376705}"/>
              </a:ext>
            </a:extLst>
          </p:cNvPr>
          <p:cNvSpPr/>
          <p:nvPr/>
        </p:nvSpPr>
        <p:spPr>
          <a:xfrm>
            <a:off x="2422668" y="3305241"/>
            <a:ext cx="1847481" cy="806245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目標還在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FE0BC9D-3785-4044-BCD2-BC934274E3AA}"/>
              </a:ext>
            </a:extLst>
          </p:cNvPr>
          <p:cNvSpPr/>
          <p:nvPr/>
        </p:nvSpPr>
        <p:spPr>
          <a:xfrm>
            <a:off x="2529840" y="4399177"/>
            <a:ext cx="1235915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ED5AF4-B6B0-4076-8A2F-65196A9F6EF5}"/>
              </a:ext>
            </a:extLst>
          </p:cNvPr>
          <p:cNvSpPr txBox="1"/>
          <p:nvPr/>
        </p:nvSpPr>
        <p:spPr>
          <a:xfrm>
            <a:off x="2549503" y="4732807"/>
            <a:ext cx="110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不在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90B71-EBC3-4997-87BD-6217E3F1DAFA}"/>
              </a:ext>
            </a:extLst>
          </p:cNvPr>
          <p:cNvSpPr txBox="1"/>
          <p:nvPr/>
        </p:nvSpPr>
        <p:spPr>
          <a:xfrm>
            <a:off x="2660116" y="2186775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在</a:t>
            </a:r>
          </a:p>
        </p:txBody>
      </p:sp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6B56AFD1-0571-4831-9976-EA1086AEC76D}"/>
              </a:ext>
            </a:extLst>
          </p:cNvPr>
          <p:cNvSpPr/>
          <p:nvPr/>
        </p:nvSpPr>
        <p:spPr>
          <a:xfrm>
            <a:off x="3788369" y="4425911"/>
            <a:ext cx="2196526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刪除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6B0A632-B134-417C-92C3-D737CF62A257}"/>
              </a:ext>
            </a:extLst>
          </p:cNvPr>
          <p:cNvSpPr/>
          <p:nvPr/>
        </p:nvSpPr>
        <p:spPr>
          <a:xfrm>
            <a:off x="7774366" y="2680451"/>
            <a:ext cx="838692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想法泡泡: 雲朵 15">
            <a:extLst>
              <a:ext uri="{FF2B5EF4-FFF2-40B4-BE49-F238E27FC236}">
                <a16:creationId xmlns:a16="http://schemas.microsoft.com/office/drawing/2014/main" id="{01253469-978E-4A69-872A-D94CE94EA1E4}"/>
              </a:ext>
            </a:extLst>
          </p:cNvPr>
          <p:cNvSpPr/>
          <p:nvPr/>
        </p:nvSpPr>
        <p:spPr>
          <a:xfrm>
            <a:off x="6394900" y="3212700"/>
            <a:ext cx="1847481" cy="806245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接近目標</a:t>
            </a:r>
            <a:r>
              <a:rPr lang="en-US" altLang="zh-TW" dirty="0"/>
              <a:t>??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EDFFA7-CB7C-4E4B-844C-D736434DC072}"/>
              </a:ext>
            </a:extLst>
          </p:cNvPr>
          <p:cNvSpPr txBox="1"/>
          <p:nvPr/>
        </p:nvSpPr>
        <p:spPr>
          <a:xfrm>
            <a:off x="8089981" y="2067951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CE885A8-9DAD-4EF8-8796-363226537586}"/>
              </a:ext>
            </a:extLst>
          </p:cNvPr>
          <p:cNvSpPr txBox="1"/>
          <p:nvPr/>
        </p:nvSpPr>
        <p:spPr>
          <a:xfrm>
            <a:off x="8089981" y="3765360"/>
            <a:ext cx="8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否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BCA861C0-0CA6-482B-BE8E-1A2CE197BACD}"/>
              </a:ext>
            </a:extLst>
          </p:cNvPr>
          <p:cNvSpPr/>
          <p:nvPr/>
        </p:nvSpPr>
        <p:spPr>
          <a:xfrm>
            <a:off x="7791082" y="4396978"/>
            <a:ext cx="821976" cy="46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語音泡泡: 矩形 23">
            <a:extLst>
              <a:ext uri="{FF2B5EF4-FFF2-40B4-BE49-F238E27FC236}">
                <a16:creationId xmlns:a16="http://schemas.microsoft.com/office/drawing/2014/main" id="{F23CF364-054C-4E2C-A3BE-4228DA49B0FD}"/>
              </a:ext>
            </a:extLst>
          </p:cNvPr>
          <p:cNvSpPr/>
          <p:nvPr/>
        </p:nvSpPr>
        <p:spPr>
          <a:xfrm>
            <a:off x="8796922" y="4237223"/>
            <a:ext cx="934064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移動</a:t>
            </a:r>
          </a:p>
        </p:txBody>
      </p:sp>
      <p:sp>
        <p:nvSpPr>
          <p:cNvPr id="31" name="語音泡泡: 矩形 30">
            <a:extLst>
              <a:ext uri="{FF2B5EF4-FFF2-40B4-BE49-F238E27FC236}">
                <a16:creationId xmlns:a16="http://schemas.microsoft.com/office/drawing/2014/main" id="{68F56500-ED9A-4DB6-A94B-3038C9C3EE9B}"/>
              </a:ext>
            </a:extLst>
          </p:cNvPr>
          <p:cNvSpPr/>
          <p:nvPr/>
        </p:nvSpPr>
        <p:spPr>
          <a:xfrm>
            <a:off x="8796922" y="2436720"/>
            <a:ext cx="972410" cy="86852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刪除目標</a:t>
            </a:r>
          </a:p>
        </p:txBody>
      </p:sp>
      <p:sp>
        <p:nvSpPr>
          <p:cNvPr id="32" name="語音泡泡: 矩形 31">
            <a:extLst>
              <a:ext uri="{FF2B5EF4-FFF2-40B4-BE49-F238E27FC236}">
                <a16:creationId xmlns:a16="http://schemas.microsoft.com/office/drawing/2014/main" id="{58702A26-54F5-4B74-A509-4C5CE7EC739A}"/>
              </a:ext>
            </a:extLst>
          </p:cNvPr>
          <p:cNvSpPr/>
          <p:nvPr/>
        </p:nvSpPr>
        <p:spPr>
          <a:xfrm>
            <a:off x="9894202" y="2436720"/>
            <a:ext cx="2196526" cy="9382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刪除</a:t>
            </a:r>
            <a:r>
              <a:rPr lang="en-US" altLang="zh-TW" sz="2000" dirty="0" err="1"/>
              <a:t>Cube_Look_Target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5B5FB9D2-B946-4C5E-8FAB-97491B7DFC74}"/>
              </a:ext>
            </a:extLst>
          </p:cNvPr>
          <p:cNvCxnSpPr>
            <a:endCxn id="16" idx="0"/>
          </p:cNvCxnSpPr>
          <p:nvPr/>
        </p:nvCxnSpPr>
        <p:spPr>
          <a:xfrm>
            <a:off x="2546555" y="2905864"/>
            <a:ext cx="3854076" cy="709959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E427657A-AAE9-40DB-958F-7C5F2229F437}"/>
              </a:ext>
            </a:extLst>
          </p:cNvPr>
          <p:cNvSpPr/>
          <p:nvPr/>
        </p:nvSpPr>
        <p:spPr>
          <a:xfrm rot="3264921">
            <a:off x="7437748" y="639097"/>
            <a:ext cx="652233" cy="1316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A0D0B5-EDEC-4791-B41D-F7C46D5145BC}"/>
              </a:ext>
            </a:extLst>
          </p:cNvPr>
          <p:cNvSpPr txBox="1"/>
          <p:nvPr/>
        </p:nvSpPr>
        <p:spPr>
          <a:xfrm>
            <a:off x="8489071" y="179109"/>
            <a:ext cx="337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這些全部要更改成</a:t>
            </a:r>
            <a:r>
              <a:rPr lang="en-US" altLang="zh-TW" sz="2400" dirty="0" err="1">
                <a:solidFill>
                  <a:srgbClr val="FF0000"/>
                </a:solidFill>
              </a:rPr>
              <a:t>JobSystem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但基本邏輯是一樣的</a:t>
            </a:r>
          </a:p>
        </p:txBody>
      </p:sp>
    </p:spTree>
    <p:extLst>
      <p:ext uri="{BB962C8B-B14F-4D97-AF65-F5344CB8AC3E}">
        <p14:creationId xmlns:p14="http://schemas.microsoft.com/office/powerpoint/2010/main" val="40081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5667-CA2C-4E79-8159-53F7A848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文字版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C35AA-5683-44F1-9DF0-CA162A0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方塊有沒有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(</a:t>
            </a:r>
            <a:r>
              <a:rPr lang="zh-TW" altLang="en-US" sz="2800" dirty="0"/>
              <a:t>是否有目標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沒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 找目標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找到新增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  <a:r>
              <a:rPr lang="zh-TW" altLang="en-US" sz="2800" dirty="0"/>
              <a:t>並把目標存入數據</a:t>
            </a:r>
            <a:endParaRPr lang="en-US" altLang="zh-TW" sz="2800" dirty="0"/>
          </a:p>
          <a:p>
            <a:r>
              <a:rPr lang="zh-TW" altLang="en-US" sz="2800" dirty="0"/>
              <a:t>     </a:t>
            </a:r>
            <a:endParaRPr lang="en-US" altLang="zh-TW" sz="2800" dirty="0"/>
          </a:p>
          <a:p>
            <a:r>
              <a:rPr lang="zh-TW" altLang="en-US" sz="2800" dirty="0"/>
              <a:t>有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目標還在</a:t>
            </a:r>
            <a:r>
              <a:rPr lang="en-US" altLang="zh-TW" sz="2800" dirty="0">
                <a:sym typeface="Wingdings" panose="05000000000000000000" pitchFamily="2" charset="2"/>
              </a:rPr>
              <a:t>??</a:t>
            </a: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在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接近目標</a:t>
            </a:r>
            <a:r>
              <a:rPr lang="en-US" altLang="zh-TW" sz="2800" dirty="0">
                <a:sym typeface="Wingdings" panose="05000000000000000000" pitchFamily="2" charset="2"/>
              </a:rPr>
              <a:t>??</a:t>
            </a: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不在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刪除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03D7192-037F-434C-A719-65191DC38DF2}"/>
              </a:ext>
            </a:extLst>
          </p:cNvPr>
          <p:cNvCxnSpPr>
            <a:cxnSpLocks/>
          </p:cNvCxnSpPr>
          <p:nvPr/>
        </p:nvCxnSpPr>
        <p:spPr>
          <a:xfrm>
            <a:off x="4965290" y="4306529"/>
            <a:ext cx="246908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180B925-071E-4BB8-B852-9F9ED3896216}"/>
              </a:ext>
            </a:extLst>
          </p:cNvPr>
          <p:cNvSpPr txBox="1"/>
          <p:nvPr/>
        </p:nvSpPr>
        <p:spPr>
          <a:xfrm>
            <a:off x="7434377" y="4053212"/>
            <a:ext cx="4757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是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刪除目標、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zh-TW" altLang="en-US" sz="2800" dirty="0">
                <a:sym typeface="Wingdings" panose="05000000000000000000" pitchFamily="2" charset="2"/>
              </a:rPr>
              <a:t>              刪除</a:t>
            </a:r>
            <a:r>
              <a:rPr lang="en-US" altLang="zh-TW" sz="2800" dirty="0" err="1"/>
              <a:t>Cube_Look_Target</a:t>
            </a:r>
            <a:r>
              <a:rPr lang="en-US" altLang="zh-TW" sz="2800" dirty="0"/>
              <a:t> </a:t>
            </a:r>
          </a:p>
          <a:p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/>
              <a:t>不是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  <a:r>
              <a:rPr lang="zh-TW" altLang="en-US" sz="2800" dirty="0">
                <a:sym typeface="Wingdings" panose="05000000000000000000" pitchFamily="2" charset="2"/>
              </a:rPr>
              <a:t>移動</a:t>
            </a:r>
            <a:endParaRPr lang="zh-TW" altLang="en-US" sz="2800" dirty="0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20B52599-4DCE-4DCD-8BDB-51339AF192E0}"/>
              </a:ext>
            </a:extLst>
          </p:cNvPr>
          <p:cNvSpPr/>
          <p:nvPr/>
        </p:nvSpPr>
        <p:spPr>
          <a:xfrm rot="3264921">
            <a:off x="7437748" y="639097"/>
            <a:ext cx="652233" cy="1316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86EFD9-A0AE-403D-85C2-592E2B9C8F88}"/>
              </a:ext>
            </a:extLst>
          </p:cNvPr>
          <p:cNvSpPr txBox="1"/>
          <p:nvPr/>
        </p:nvSpPr>
        <p:spPr>
          <a:xfrm>
            <a:off x="8489071" y="179109"/>
            <a:ext cx="337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這些全部要更改成</a:t>
            </a:r>
            <a:r>
              <a:rPr lang="en-US" altLang="zh-TW" sz="2400" dirty="0" err="1">
                <a:solidFill>
                  <a:srgbClr val="FF0000"/>
                </a:solidFill>
              </a:rPr>
              <a:t>JobSystem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>
                <a:solidFill>
                  <a:srgbClr val="FF0000"/>
                </a:solidFill>
              </a:rPr>
              <a:t>但基本邏輯是一樣的</a:t>
            </a:r>
          </a:p>
        </p:txBody>
      </p:sp>
    </p:spTree>
    <p:extLst>
      <p:ext uri="{BB962C8B-B14F-4D97-AF65-F5344CB8AC3E}">
        <p14:creationId xmlns:p14="http://schemas.microsoft.com/office/powerpoint/2010/main" val="286791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EBC8972-EAAD-47C4-AA7E-B8F95B9532DA}"/>
              </a:ext>
            </a:extLst>
          </p:cNvPr>
          <p:cNvSpPr/>
          <p:nvPr/>
        </p:nvSpPr>
        <p:spPr>
          <a:xfrm>
            <a:off x="9209988" y="273377"/>
            <a:ext cx="2903354" cy="60363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AE39B23-033C-45E2-B640-A17033C3F5BD}"/>
              </a:ext>
            </a:extLst>
          </p:cNvPr>
          <p:cNvSpPr/>
          <p:nvPr/>
        </p:nvSpPr>
        <p:spPr>
          <a:xfrm>
            <a:off x="171533" y="5169719"/>
            <a:ext cx="4737181" cy="14080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989540-3164-4EEC-A906-D002CE5C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52"/>
            <a:ext cx="2894617" cy="748454"/>
          </a:xfrm>
        </p:spPr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全圖解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A589AE-7FCB-448E-A8D0-2BFC956DDD62}"/>
              </a:ext>
            </a:extLst>
          </p:cNvPr>
          <p:cNvSpPr/>
          <p:nvPr/>
        </p:nvSpPr>
        <p:spPr>
          <a:xfrm>
            <a:off x="78658" y="973394"/>
            <a:ext cx="4473677" cy="3712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0DD23C-B984-4F67-B1FE-E362A2DC514C}"/>
              </a:ext>
            </a:extLst>
          </p:cNvPr>
          <p:cNvSpPr/>
          <p:nvPr/>
        </p:nvSpPr>
        <p:spPr>
          <a:xfrm>
            <a:off x="4650657" y="973394"/>
            <a:ext cx="4473677" cy="3712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E3CA8418-F018-437D-9610-F944AAB5F922}"/>
              </a:ext>
            </a:extLst>
          </p:cNvPr>
          <p:cNvSpPr/>
          <p:nvPr/>
        </p:nvSpPr>
        <p:spPr>
          <a:xfrm>
            <a:off x="9334744" y="796953"/>
            <a:ext cx="2635045" cy="22515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搜尋目標球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74A07D64-931F-4572-A5C3-AF2DD75B60ED}"/>
              </a:ext>
            </a:extLst>
          </p:cNvPr>
          <p:cNvSpPr/>
          <p:nvPr/>
        </p:nvSpPr>
        <p:spPr>
          <a:xfrm>
            <a:off x="9334744" y="3571076"/>
            <a:ext cx="2635045" cy="225158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移動和</a:t>
            </a:r>
            <a:endParaRPr lang="en-US" altLang="zh-TW" sz="3600" dirty="0"/>
          </a:p>
          <a:p>
            <a:pPr algn="ctr"/>
            <a:r>
              <a:rPr lang="zh-TW" altLang="en-US" sz="3600" dirty="0"/>
              <a:t>刪除目標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58A23-6EA5-4FE1-91D1-683AA311BA84}"/>
              </a:ext>
            </a:extLst>
          </p:cNvPr>
          <p:cNvSpPr/>
          <p:nvPr/>
        </p:nvSpPr>
        <p:spPr>
          <a:xfrm>
            <a:off x="2879868" y="1448832"/>
            <a:ext cx="1392248" cy="1341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C39D023-6E2C-4980-8B92-93A47E4E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559396"/>
            <a:ext cx="4367488" cy="3126659"/>
          </a:xfrm>
        </p:spPr>
        <p:txBody>
          <a:bodyPr/>
          <a:lstStyle/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2200" dirty="0" err="1">
                <a:solidFill>
                  <a:srgbClr val="FF0000"/>
                </a:solidFill>
              </a:rPr>
              <a:t>Cube_Unit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Tag</a:t>
            </a:r>
            <a:r>
              <a:rPr lang="zh-TW" altLang="en-US" sz="2200" dirty="0">
                <a:solidFill>
                  <a:srgbClr val="FF0000"/>
                </a:solidFill>
              </a:rPr>
              <a:t> 用於定位這是方塊</a:t>
            </a:r>
            <a:endParaRPr lang="en-US" altLang="zh-TW" sz="2200" dirty="0">
              <a:solidFill>
                <a:srgbClr val="FF00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13477D5-BA95-4B72-9F4D-82671E007ECA}"/>
              </a:ext>
            </a:extLst>
          </p:cNvPr>
          <p:cNvSpPr txBox="1">
            <a:spLocks/>
          </p:cNvSpPr>
          <p:nvPr/>
        </p:nvSpPr>
        <p:spPr>
          <a:xfrm>
            <a:off x="4762745" y="1559396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Translation</a:t>
            </a:r>
            <a:r>
              <a:rPr lang="zh-TW" altLang="en-US" dirty="0"/>
              <a:t> 位置</a:t>
            </a:r>
          </a:p>
          <a:p>
            <a:r>
              <a:rPr lang="en-US" altLang="zh-TW" dirty="0" err="1"/>
              <a:t>LocalToWorld</a:t>
            </a:r>
            <a:r>
              <a:rPr lang="zh-TW" altLang="en-US" dirty="0"/>
              <a:t> 轉換座標</a:t>
            </a:r>
          </a:p>
          <a:p>
            <a:r>
              <a:rPr lang="en-US" altLang="zh-TW" dirty="0" err="1"/>
              <a:t>RenderMesh</a:t>
            </a:r>
            <a:r>
              <a:rPr lang="zh-TW" altLang="en-US" dirty="0"/>
              <a:t> 渲染</a:t>
            </a:r>
          </a:p>
          <a:p>
            <a:r>
              <a:rPr lang="en-US" altLang="zh-TW" dirty="0"/>
              <a:t>Scale</a:t>
            </a:r>
            <a:r>
              <a:rPr lang="zh-TW" altLang="en-US" dirty="0"/>
              <a:t> 大小（這是等比縮放）</a:t>
            </a:r>
          </a:p>
          <a:p>
            <a:endParaRPr lang="en-US" altLang="zh-TW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Ball_Target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Tag</a:t>
            </a:r>
            <a:r>
              <a:rPr lang="zh-TW" altLang="en-US" sz="2400" dirty="0">
                <a:solidFill>
                  <a:srgbClr val="FF0000"/>
                </a:solidFill>
              </a:rPr>
              <a:t>用於定位目標球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32AE277-7789-436F-94F0-1DB2C4DE2D72}"/>
              </a:ext>
            </a:extLst>
          </p:cNvPr>
          <p:cNvSpPr/>
          <p:nvPr/>
        </p:nvSpPr>
        <p:spPr>
          <a:xfrm>
            <a:off x="7391891" y="1319489"/>
            <a:ext cx="1470906" cy="14709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E1295F-A8A3-4ED8-87E0-2135EB151C3F}"/>
              </a:ext>
            </a:extLst>
          </p:cNvPr>
          <p:cNvSpPr/>
          <p:nvPr/>
        </p:nvSpPr>
        <p:spPr>
          <a:xfrm>
            <a:off x="480717" y="5386390"/>
            <a:ext cx="3904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Cube_Look_Target</a:t>
            </a:r>
            <a:r>
              <a:rPr lang="zh-TW" altLang="en-US" dirty="0">
                <a:solidFill>
                  <a:srgbClr val="FF0000"/>
                </a:solidFill>
              </a:rPr>
              <a:t> 用於存放目標</a:t>
            </a:r>
            <a:r>
              <a:rPr lang="en-US" altLang="zh-TW" dirty="0">
                <a:solidFill>
                  <a:srgbClr val="FF0000"/>
                </a:solidFill>
              </a:rPr>
              <a:t>Entity</a:t>
            </a:r>
          </a:p>
          <a:p>
            <a:r>
              <a:rPr lang="zh-TW" altLang="en-US" dirty="0"/>
              <a:t>並未在初始方塊裡面</a:t>
            </a:r>
            <a:endParaRPr lang="en-US" altLang="zh-TW" dirty="0"/>
          </a:p>
          <a:p>
            <a:r>
              <a:rPr lang="zh-TW" altLang="en-US" dirty="0"/>
              <a:t>屬於動態組件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786B4425-00E7-43FC-8F30-0E4828A796DD}"/>
              </a:ext>
            </a:extLst>
          </p:cNvPr>
          <p:cNvSpPr/>
          <p:nvPr/>
        </p:nvSpPr>
        <p:spPr>
          <a:xfrm rot="16200000">
            <a:off x="8171110" y="4661655"/>
            <a:ext cx="652233" cy="1316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5D21F4-973B-4585-B8EE-0DAC06CD5EAB}"/>
              </a:ext>
            </a:extLst>
          </p:cNvPr>
          <p:cNvSpPr txBox="1"/>
          <p:nvPr/>
        </p:nvSpPr>
        <p:spPr>
          <a:xfrm>
            <a:off x="5663562" y="5644264"/>
            <a:ext cx="337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這些要更改成</a:t>
            </a:r>
            <a:r>
              <a:rPr lang="en-US" altLang="zh-TW" sz="2400" dirty="0" err="1"/>
              <a:t>JobSystem</a:t>
            </a:r>
            <a:endParaRPr lang="en-US" altLang="zh-TW" sz="2400" dirty="0"/>
          </a:p>
          <a:p>
            <a:r>
              <a:rPr lang="zh-TW" altLang="en-US" sz="2400" dirty="0"/>
              <a:t>但基本邏輯是一樣的</a:t>
            </a:r>
          </a:p>
        </p:txBody>
      </p:sp>
    </p:spTree>
    <p:extLst>
      <p:ext uri="{BB962C8B-B14F-4D97-AF65-F5344CB8AC3E}">
        <p14:creationId xmlns:p14="http://schemas.microsoft.com/office/powerpoint/2010/main" val="25062106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1118</Words>
  <Application>Microsoft Office PowerPoint</Application>
  <PresentationFormat>寬螢幕</PresentationFormat>
  <Paragraphs>196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回顧</vt:lpstr>
      <vt:lpstr>Unity DTOS之 ECS &amp; Job</vt:lpstr>
      <vt:lpstr>注意！！</vt:lpstr>
      <vt:lpstr>製作項目</vt:lpstr>
      <vt:lpstr>分析</vt:lpstr>
      <vt:lpstr>E</vt:lpstr>
      <vt:lpstr>C</vt:lpstr>
      <vt:lpstr>S圖解</vt:lpstr>
      <vt:lpstr>S文字版</vt:lpstr>
      <vt:lpstr>ECS全圖解</vt:lpstr>
      <vt:lpstr>JobSystem開工</vt:lpstr>
      <vt:lpstr>首先!!</vt:lpstr>
      <vt:lpstr>JobComponentSystem</vt:lpstr>
      <vt:lpstr>JobComponentSystem 2</vt:lpstr>
      <vt:lpstr>JobComponentSystem 3 </vt:lpstr>
      <vt:lpstr>JobComponentSystem 4</vt:lpstr>
      <vt:lpstr>JobComponentSystem 5</vt:lpstr>
      <vt:lpstr>OnUpdate設定</vt:lpstr>
      <vt:lpstr>OnUpdate 變數</vt:lpstr>
      <vt:lpstr>OnUpdate </vt:lpstr>
      <vt:lpstr>OnUpdate 2</vt:lpstr>
      <vt:lpstr>OnUpdate 3</vt:lpstr>
      <vt:lpstr>小結</vt:lpstr>
      <vt:lpstr>小結2</vt:lpstr>
      <vt:lpstr>小結3</vt:lpstr>
      <vt:lpstr>小結4</vt:lpstr>
      <vt:lpstr>小結5</vt:lpstr>
      <vt:lpstr>拆分Job 1</vt:lpstr>
      <vt:lpstr>拆分Job 2</vt:lpstr>
      <vt:lpstr>執行</vt:lpstr>
      <vt:lpstr>PowerPoint 簡報</vt:lpstr>
      <vt:lpstr>總結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DTOS之 ECS 2</dc:title>
  <dc:creator>Peter</dc:creator>
  <cp:lastModifiedBy>Peter</cp:lastModifiedBy>
  <cp:revision>199</cp:revision>
  <dcterms:created xsi:type="dcterms:W3CDTF">2019-09-05T07:27:45Z</dcterms:created>
  <dcterms:modified xsi:type="dcterms:W3CDTF">2020-01-28T07:11:01Z</dcterms:modified>
</cp:coreProperties>
</file>