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92" r:id="rId6"/>
    <p:sldId id="268" r:id="rId7"/>
    <p:sldId id="260" r:id="rId8"/>
    <p:sldId id="263" r:id="rId9"/>
    <p:sldId id="277" r:id="rId10"/>
    <p:sldId id="261" r:id="rId11"/>
    <p:sldId id="278" r:id="rId12"/>
    <p:sldId id="269" r:id="rId13"/>
    <p:sldId id="276" r:id="rId14"/>
    <p:sldId id="271" r:id="rId15"/>
    <p:sldId id="270" r:id="rId16"/>
    <p:sldId id="272" r:id="rId17"/>
    <p:sldId id="273" r:id="rId18"/>
    <p:sldId id="264" r:id="rId19"/>
    <p:sldId id="265" r:id="rId20"/>
    <p:sldId id="267" r:id="rId21"/>
    <p:sldId id="274" r:id="rId22"/>
    <p:sldId id="279" r:id="rId23"/>
    <p:sldId id="275" r:id="rId24"/>
    <p:sldId id="280" r:id="rId25"/>
    <p:sldId id="281" r:id="rId26"/>
    <p:sldId id="282" r:id="rId27"/>
    <p:sldId id="283" r:id="rId28"/>
    <p:sldId id="29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9" r:id="rId38"/>
    <p:sldId id="294" r:id="rId39"/>
    <p:sldId id="295" r:id="rId40"/>
    <p:sldId id="296" r:id="rId41"/>
    <p:sldId id="297" r:id="rId42"/>
    <p:sldId id="314" r:id="rId43"/>
    <p:sldId id="301" r:id="rId44"/>
    <p:sldId id="298" r:id="rId45"/>
    <p:sldId id="300" r:id="rId46"/>
    <p:sldId id="303" r:id="rId47"/>
    <p:sldId id="305" r:id="rId48"/>
    <p:sldId id="302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99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3A093-CED1-4E7C-A41B-C0620A395608}" type="datetimeFigureOut">
              <a:rPr lang="zh-TW" altLang="en-US" smtClean="0"/>
              <a:t>2020/2/10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9E294-63F5-4A0B-9778-5DB8E966708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0198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3A093-CED1-4E7C-A41B-C0620A395608}" type="datetimeFigureOut">
              <a:rPr lang="zh-TW" altLang="en-US" smtClean="0"/>
              <a:t>2020/2/10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9E294-63F5-4A0B-9778-5DB8E96670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1064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3A093-CED1-4E7C-A41B-C0620A395608}" type="datetimeFigureOut">
              <a:rPr lang="zh-TW" altLang="en-US" smtClean="0"/>
              <a:t>2020/2/10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9E294-63F5-4A0B-9778-5DB8E96670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9125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3A093-CED1-4E7C-A41B-C0620A395608}" type="datetimeFigureOut">
              <a:rPr lang="zh-TW" altLang="en-US" smtClean="0"/>
              <a:t>2020/2/10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9E294-63F5-4A0B-9778-5DB8E96670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0255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3A093-CED1-4E7C-A41B-C0620A395608}" type="datetimeFigureOut">
              <a:rPr lang="zh-TW" altLang="en-US" smtClean="0"/>
              <a:t>2020/2/10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9E294-63F5-4A0B-9778-5DB8E966708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605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3A093-CED1-4E7C-A41B-C0620A395608}" type="datetimeFigureOut">
              <a:rPr lang="zh-TW" altLang="en-US" smtClean="0"/>
              <a:t>2020/2/10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9E294-63F5-4A0B-9778-5DB8E96670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1119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3A093-CED1-4E7C-A41B-C0620A395608}" type="datetimeFigureOut">
              <a:rPr lang="zh-TW" altLang="en-US" smtClean="0"/>
              <a:t>2020/2/10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9E294-63F5-4A0B-9778-5DB8E96670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4053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3A093-CED1-4E7C-A41B-C0620A395608}" type="datetimeFigureOut">
              <a:rPr lang="zh-TW" altLang="en-US" smtClean="0"/>
              <a:t>2020/2/10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9E294-63F5-4A0B-9778-5DB8E96670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3866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3A093-CED1-4E7C-A41B-C0620A395608}" type="datetimeFigureOut">
              <a:rPr lang="zh-TW" altLang="en-US" smtClean="0"/>
              <a:t>2020/2/10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9E294-63F5-4A0B-9778-5DB8E96670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3751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C63A093-CED1-4E7C-A41B-C0620A395608}" type="datetimeFigureOut">
              <a:rPr lang="zh-TW" altLang="en-US" smtClean="0"/>
              <a:t>2020/2/10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BF9E294-63F5-4A0B-9778-5DB8E96670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0107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3A093-CED1-4E7C-A41B-C0620A395608}" type="datetimeFigureOut">
              <a:rPr lang="zh-TW" altLang="en-US" smtClean="0"/>
              <a:t>2020/2/10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9E294-63F5-4A0B-9778-5DB8E96670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3737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C63A093-CED1-4E7C-A41B-C0620A395608}" type="datetimeFigureOut">
              <a:rPr lang="zh-TW" altLang="en-US" smtClean="0"/>
              <a:t>2020/2/10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BF9E294-63F5-4A0B-9778-5DB8E966708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1600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ibili.com/video/av9072544/?p=1" TargetMode="External"/><Relationship Id="rId2" Type="http://schemas.openxmlformats.org/officeDocument/2006/relationships/hyperlink" Target="http://dragonbones.com/cn/index.html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6000" dirty="0" err="1"/>
              <a:t>DragonBones</a:t>
            </a:r>
            <a:r>
              <a:rPr lang="zh-TW" altLang="en-US" sz="6000" dirty="0"/>
              <a:t>與</a:t>
            </a:r>
            <a:r>
              <a:rPr lang="en-US" altLang="zh-TW" sz="6000" dirty="0"/>
              <a:t>Unity</a:t>
            </a:r>
            <a:r>
              <a:rPr lang="zh-TW" altLang="en-US" sz="6000" dirty="0"/>
              <a:t>之間應用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52999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PSD</a:t>
            </a:r>
            <a:r>
              <a:rPr lang="zh-TW" altLang="en-US" dirty="0"/>
              <a:t>導入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拖進</a:t>
            </a:r>
            <a:r>
              <a:rPr lang="en-US" altLang="zh-TW" dirty="0" err="1"/>
              <a:t>DragonBones</a:t>
            </a:r>
            <a:r>
              <a:rPr lang="zh-TW" altLang="en-US" dirty="0"/>
              <a:t>就好</a:t>
            </a:r>
            <a:br>
              <a:rPr lang="en-US" altLang="zh-TW" dirty="0"/>
            </a:br>
            <a:br>
              <a:rPr lang="en-US" altLang="zh-TW" dirty="0"/>
            </a:br>
            <a:r>
              <a:rPr lang="zh-TW" altLang="en-US" dirty="0"/>
              <a:t>選項的話</a:t>
            </a:r>
            <a:br>
              <a:rPr lang="en-US" altLang="zh-TW" dirty="0"/>
            </a:br>
            <a:r>
              <a:rPr lang="zh-TW" altLang="en-US" dirty="0"/>
              <a:t>注意原點位置</a:t>
            </a:r>
            <a:endParaRPr lang="en-US" altLang="zh-TW" dirty="0"/>
          </a:p>
          <a:p>
            <a:br>
              <a:rPr lang="en-US" altLang="zh-TW" dirty="0"/>
            </a:br>
            <a:r>
              <a:rPr lang="en-US" altLang="zh-TW" dirty="0"/>
              <a:t>PSD</a:t>
            </a:r>
            <a:r>
              <a:rPr lang="zh-TW" altLang="en-US" dirty="0"/>
              <a:t>導入注意事項</a:t>
            </a:r>
            <a:br>
              <a:rPr lang="en-US" altLang="zh-TW" dirty="0"/>
            </a:br>
            <a:r>
              <a:rPr lang="en-US" altLang="zh-TW" dirty="0"/>
              <a:t>1.</a:t>
            </a:r>
            <a:r>
              <a:rPr lang="zh-TW" altLang="en-US" dirty="0"/>
              <a:t>建議打英文，因台灣編碼問題拖進去會亂碼</a:t>
            </a:r>
            <a:br>
              <a:rPr lang="en-US" altLang="zh-TW" dirty="0"/>
            </a:br>
            <a:r>
              <a:rPr lang="en-US" altLang="zh-TW" dirty="0"/>
              <a:t>2.</a:t>
            </a:r>
            <a:r>
              <a:rPr lang="zh-TW" altLang="en-US" dirty="0"/>
              <a:t>不要有其他東西，只有圖層</a:t>
            </a:r>
            <a:br>
              <a:rPr lang="en-US" altLang="zh-TW" dirty="0"/>
            </a:br>
            <a:r>
              <a:rPr lang="en-US" altLang="zh-TW" dirty="0"/>
              <a:t>3.</a:t>
            </a:r>
            <a:r>
              <a:rPr lang="zh-TW" altLang="en-US" dirty="0"/>
              <a:t>假如不安心，再導入前先使用圖層點陣化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9390" y="317402"/>
            <a:ext cx="2839915" cy="283991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9390" y="3157317"/>
            <a:ext cx="3302546" cy="3120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737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普通導入圖片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就一張張拖入資源區，注意名稱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8513" y="1845734"/>
            <a:ext cx="3152775" cy="3114675"/>
          </a:xfrm>
          <a:prstGeom prst="rect">
            <a:avLst/>
          </a:prstGeom>
        </p:spPr>
      </p:pic>
      <p:sp>
        <p:nvSpPr>
          <p:cNvPr id="5" name="向右箭號 4"/>
          <p:cNvSpPr/>
          <p:nvPr/>
        </p:nvSpPr>
        <p:spPr>
          <a:xfrm>
            <a:off x="6126480" y="3305908"/>
            <a:ext cx="2015197" cy="1028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4835769" y="3635592"/>
            <a:ext cx="2127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圖片拖進去</a:t>
            </a:r>
          </a:p>
        </p:txBody>
      </p:sp>
    </p:spTree>
    <p:extLst>
      <p:ext uri="{BB962C8B-B14F-4D97-AF65-F5344CB8AC3E}">
        <p14:creationId xmlns:p14="http://schemas.microsoft.com/office/powerpoint/2010/main" val="3290199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骨架設定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84690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1610"/>
            <a:ext cx="12192000" cy="656639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79731" y="0"/>
            <a:ext cx="1354015" cy="816460"/>
          </a:xfrm>
        </p:spPr>
        <p:txBody>
          <a:bodyPr>
            <a:normAutofit fontScale="90000"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介面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3943350" y="4862146"/>
            <a:ext cx="4580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主介面區</a:t>
            </a:r>
            <a:br>
              <a:rPr lang="en-US" altLang="zh-TW" dirty="0">
                <a:solidFill>
                  <a:srgbClr val="FF0000"/>
                </a:solidFill>
              </a:rPr>
            </a:br>
            <a:r>
              <a:rPr lang="zh-TW" altLang="en-US" dirty="0">
                <a:solidFill>
                  <a:srgbClr val="FF0000"/>
                </a:solidFill>
              </a:rPr>
              <a:t>所有骨骼呈現與圖片都放在這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2369528" y="1532012"/>
            <a:ext cx="4580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切換工作按鈕</a:t>
            </a:r>
            <a:br>
              <a:rPr lang="en-US" altLang="zh-TW" dirty="0">
                <a:solidFill>
                  <a:srgbClr val="FF0000"/>
                </a:solidFill>
              </a:rPr>
            </a:br>
            <a:r>
              <a:rPr lang="zh-TW" altLang="en-US" dirty="0">
                <a:solidFill>
                  <a:srgbClr val="FF0000"/>
                </a:solidFill>
              </a:rPr>
              <a:t>分成骨架介面和動畫界面</a:t>
            </a:r>
          </a:p>
        </p:txBody>
      </p:sp>
      <p:sp>
        <p:nvSpPr>
          <p:cNvPr id="9" name="向下箭號 8"/>
          <p:cNvSpPr/>
          <p:nvPr/>
        </p:nvSpPr>
        <p:spPr>
          <a:xfrm rot="10800000">
            <a:off x="3068516" y="1187742"/>
            <a:ext cx="386861" cy="3780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8034704" y="3106616"/>
            <a:ext cx="45807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層級</a:t>
            </a:r>
            <a:br>
              <a:rPr lang="en-US" altLang="zh-TW" dirty="0">
                <a:solidFill>
                  <a:srgbClr val="FF0000"/>
                </a:solidFill>
              </a:rPr>
            </a:br>
            <a:r>
              <a:rPr lang="zh-TW" altLang="en-US" dirty="0">
                <a:solidFill>
                  <a:srgbClr val="FF0000"/>
                </a:solidFill>
              </a:rPr>
              <a:t>圖片層級</a:t>
            </a:r>
            <a:br>
              <a:rPr lang="en-US" altLang="zh-TW" dirty="0">
                <a:solidFill>
                  <a:srgbClr val="FF0000"/>
                </a:solidFill>
              </a:rPr>
            </a:br>
            <a:r>
              <a:rPr lang="zh-TW" altLang="en-US" dirty="0">
                <a:solidFill>
                  <a:srgbClr val="FF0000"/>
                </a:solidFill>
              </a:rPr>
              <a:t>越上面圖片</a:t>
            </a:r>
            <a:br>
              <a:rPr lang="en-US" altLang="zh-TW" dirty="0">
                <a:solidFill>
                  <a:srgbClr val="FF0000"/>
                </a:solidFill>
              </a:rPr>
            </a:br>
            <a:r>
              <a:rPr lang="zh-TW" altLang="en-US" dirty="0">
                <a:solidFill>
                  <a:srgbClr val="FF0000"/>
                </a:solidFill>
              </a:rPr>
              <a:t>會蓋住下面圖片</a:t>
            </a:r>
          </a:p>
        </p:txBody>
      </p:sp>
      <p:sp>
        <p:nvSpPr>
          <p:cNvPr id="14" name="向下箭號 13"/>
          <p:cNvSpPr/>
          <p:nvPr/>
        </p:nvSpPr>
        <p:spPr>
          <a:xfrm rot="13188541">
            <a:off x="8673611" y="3031090"/>
            <a:ext cx="386861" cy="3780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10113352" y="3845280"/>
            <a:ext cx="20786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場景樹</a:t>
            </a:r>
            <a:br>
              <a:rPr lang="en-US" altLang="zh-TW" dirty="0">
                <a:solidFill>
                  <a:srgbClr val="FF0000"/>
                </a:solidFill>
              </a:rPr>
            </a:br>
            <a:r>
              <a:rPr lang="zh-TW" altLang="en-US" dirty="0">
                <a:solidFill>
                  <a:srgbClr val="FF0000"/>
                </a:solidFill>
              </a:rPr>
              <a:t>場景中骨骼和圖片位置</a:t>
            </a:r>
          </a:p>
        </p:txBody>
      </p:sp>
      <p:sp>
        <p:nvSpPr>
          <p:cNvPr id="16" name="文字方塊 15"/>
          <p:cNvSpPr txBox="1"/>
          <p:nvPr/>
        </p:nvSpPr>
        <p:spPr>
          <a:xfrm>
            <a:off x="10113352" y="5852857"/>
            <a:ext cx="2078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資源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zh-TW" altLang="en-US" dirty="0">
                <a:solidFill>
                  <a:srgbClr val="FF0000"/>
                </a:solidFill>
              </a:rPr>
              <a:t>圖片或骨骼資源</a:t>
            </a:r>
          </a:p>
        </p:txBody>
      </p:sp>
      <p:sp>
        <p:nvSpPr>
          <p:cNvPr id="17" name="文字方塊 16"/>
          <p:cNvSpPr txBox="1"/>
          <p:nvPr/>
        </p:nvSpPr>
        <p:spPr>
          <a:xfrm>
            <a:off x="0" y="1716678"/>
            <a:ext cx="22156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屬性</a:t>
            </a:r>
            <a:br>
              <a:rPr lang="en-US" altLang="zh-TW" dirty="0">
                <a:solidFill>
                  <a:srgbClr val="FF0000"/>
                </a:solidFill>
              </a:rPr>
            </a:br>
            <a:r>
              <a:rPr lang="zh-TW" altLang="en-US" dirty="0">
                <a:solidFill>
                  <a:srgbClr val="FF0000"/>
                </a:solidFill>
              </a:rPr>
              <a:t>點到東西的屬性面板</a:t>
            </a:r>
          </a:p>
        </p:txBody>
      </p:sp>
    </p:spTree>
    <p:extLst>
      <p:ext uri="{BB962C8B-B14F-4D97-AF65-F5344CB8AC3E}">
        <p14:creationId xmlns:p14="http://schemas.microsoft.com/office/powerpoint/2010/main" val="508521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骨架設定預備知識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1.</a:t>
            </a:r>
            <a:r>
              <a:rPr lang="zh-TW" altLang="en-US" dirty="0"/>
              <a:t>在龍骨裡可分為 </a:t>
            </a:r>
            <a:r>
              <a:rPr lang="en-US" altLang="zh-TW" dirty="0"/>
              <a:t>“</a:t>
            </a:r>
            <a:r>
              <a:rPr lang="zh-TW" altLang="en-US" dirty="0"/>
              <a:t>骨架</a:t>
            </a:r>
            <a:r>
              <a:rPr lang="en-US" altLang="zh-TW" dirty="0"/>
              <a:t>”</a:t>
            </a:r>
            <a:r>
              <a:rPr lang="zh-TW" altLang="en-US" dirty="0"/>
              <a:t> </a:t>
            </a:r>
            <a:r>
              <a:rPr lang="en-US" altLang="zh-TW" dirty="0"/>
              <a:t>”</a:t>
            </a:r>
            <a:r>
              <a:rPr lang="zh-TW" altLang="en-US" dirty="0"/>
              <a:t>插槽</a:t>
            </a:r>
            <a:r>
              <a:rPr lang="en-US" altLang="zh-TW" dirty="0"/>
              <a:t>”</a:t>
            </a:r>
            <a:r>
              <a:rPr lang="zh-TW" altLang="en-US" dirty="0"/>
              <a:t> </a:t>
            </a:r>
            <a:r>
              <a:rPr lang="en-US" altLang="zh-TW" dirty="0"/>
              <a:t>“</a:t>
            </a:r>
            <a:r>
              <a:rPr lang="zh-TW" altLang="en-US" dirty="0"/>
              <a:t>圖片</a:t>
            </a:r>
            <a:r>
              <a:rPr lang="en-US" altLang="zh-TW" dirty="0"/>
              <a:t>”</a:t>
            </a:r>
            <a:r>
              <a:rPr lang="zh-TW" altLang="en-US" dirty="0"/>
              <a:t> 三種型態</a:t>
            </a:r>
            <a:endParaRPr lang="en-US" altLang="zh-TW" dirty="0"/>
          </a:p>
          <a:p>
            <a:r>
              <a:rPr lang="en-US" altLang="zh-TW" dirty="0"/>
              <a:t>2.</a:t>
            </a:r>
            <a:r>
              <a:rPr lang="zh-TW" altLang="en-US" dirty="0"/>
              <a:t> </a:t>
            </a:r>
            <a:r>
              <a:rPr lang="en-US" altLang="zh-TW" dirty="0"/>
              <a:t>“</a:t>
            </a:r>
            <a:r>
              <a:rPr lang="zh-TW" altLang="en-US" dirty="0"/>
              <a:t>圖片</a:t>
            </a:r>
            <a:r>
              <a:rPr lang="en-US" altLang="zh-TW" dirty="0"/>
              <a:t>”</a:t>
            </a:r>
            <a:r>
              <a:rPr lang="zh-TW" altLang="en-US" dirty="0"/>
              <a:t>一定要放在插槽裡、一個</a:t>
            </a:r>
            <a:r>
              <a:rPr lang="en-US" altLang="zh-TW" dirty="0"/>
              <a:t>”</a:t>
            </a:r>
            <a:r>
              <a:rPr lang="zh-TW" altLang="en-US" dirty="0"/>
              <a:t>插槽</a:t>
            </a:r>
            <a:r>
              <a:rPr lang="en-US" altLang="zh-TW" dirty="0"/>
              <a:t>”</a:t>
            </a:r>
            <a:r>
              <a:rPr lang="zh-TW" altLang="en-US" dirty="0"/>
              <a:t>能放多張圖但一次只顯示一張圖</a:t>
            </a:r>
            <a:endParaRPr lang="en-US" altLang="zh-TW" dirty="0"/>
          </a:p>
          <a:p>
            <a:r>
              <a:rPr lang="en-US" altLang="zh-TW" dirty="0"/>
              <a:t>3.</a:t>
            </a:r>
            <a:r>
              <a:rPr lang="zh-TW" altLang="en-US" dirty="0"/>
              <a:t>在排列中要遵守 骨架下有插槽、插槽下有圖片這樣</a:t>
            </a:r>
            <a:endParaRPr lang="en-US" altLang="zh-TW" dirty="0"/>
          </a:p>
          <a:p>
            <a:r>
              <a:rPr lang="en-US" altLang="zh-TW" dirty="0"/>
              <a:t>4.</a:t>
            </a:r>
            <a:r>
              <a:rPr lang="zh-TW" altLang="en-US" dirty="0"/>
              <a:t>除非為不同物件，不然</a:t>
            </a:r>
            <a:r>
              <a:rPr lang="en-US" altLang="zh-TW" dirty="0"/>
              <a:t>root</a:t>
            </a:r>
            <a:r>
              <a:rPr lang="zh-TW" altLang="en-US" dirty="0"/>
              <a:t>下只存在一根骨架</a:t>
            </a:r>
            <a:endParaRPr lang="en-US" altLang="zh-TW" dirty="0"/>
          </a:p>
          <a:p>
            <a:r>
              <a:rPr lang="en-US" altLang="zh-TW" dirty="0"/>
              <a:t>5.</a:t>
            </a:r>
            <a:r>
              <a:rPr lang="zh-TW" altLang="en-US" dirty="0"/>
              <a:t>骨架間父子關係請明確，否則易出問題</a:t>
            </a:r>
            <a:endParaRPr lang="en-US" altLang="zh-TW" dirty="0"/>
          </a:p>
          <a:p>
            <a:r>
              <a:rPr lang="en-US" altLang="zh-TW" dirty="0"/>
              <a:t>6.</a:t>
            </a:r>
            <a:r>
              <a:rPr lang="zh-TW" altLang="en-US" dirty="0"/>
              <a:t>骨架要記得命名好，不然找死你</a:t>
            </a:r>
            <a:r>
              <a:rPr lang="en-US" altLang="zh-TW" dirty="0"/>
              <a:t>……..</a:t>
            </a:r>
          </a:p>
          <a:p>
            <a:r>
              <a:rPr lang="en-US" altLang="zh-TW" dirty="0"/>
              <a:t>7.</a:t>
            </a:r>
            <a:r>
              <a:rPr lang="zh-TW" altLang="en-US" dirty="0"/>
              <a:t>骨架有一個叫單一點骨架，實際上就是一個能操縱的點</a:t>
            </a:r>
            <a:endParaRPr lang="en-US" altLang="zh-TW" dirty="0"/>
          </a:p>
          <a:p>
            <a:r>
              <a:rPr lang="en-US" altLang="zh-TW" dirty="0"/>
              <a:t>8.</a:t>
            </a:r>
            <a:r>
              <a:rPr lang="zh-TW" altLang="en-US" dirty="0"/>
              <a:t>加骨架按鈕在右上角第三個</a:t>
            </a:r>
            <a:endParaRPr lang="en-US" alt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0980" y="2647950"/>
            <a:ext cx="3314700" cy="1104900"/>
          </a:xfrm>
          <a:prstGeom prst="rect">
            <a:avLst/>
          </a:prstGeom>
        </p:spPr>
      </p:pic>
      <p:sp>
        <p:nvSpPr>
          <p:cNvPr id="5" name="向右箭號 4"/>
          <p:cNvSpPr/>
          <p:nvPr/>
        </p:nvSpPr>
        <p:spPr>
          <a:xfrm>
            <a:off x="8001001" y="2689974"/>
            <a:ext cx="729761" cy="2110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右箭號 5"/>
          <p:cNvSpPr/>
          <p:nvPr/>
        </p:nvSpPr>
        <p:spPr>
          <a:xfrm>
            <a:off x="8001000" y="2943013"/>
            <a:ext cx="729761" cy="2110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右箭號 6"/>
          <p:cNvSpPr/>
          <p:nvPr/>
        </p:nvSpPr>
        <p:spPr>
          <a:xfrm>
            <a:off x="8000999" y="3221412"/>
            <a:ext cx="729761" cy="2110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7274658" y="26108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骨架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7264985" y="289559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插槽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7264984" y="32004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圖片</a:t>
            </a: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4221" y="3865452"/>
            <a:ext cx="3028218" cy="1891039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>
            <a:off x="7984221" y="4185734"/>
            <a:ext cx="1244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普通骨架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9498330" y="4203969"/>
            <a:ext cx="1608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單一點骨架</a:t>
            </a:r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8892" y="5077566"/>
            <a:ext cx="1971675" cy="495300"/>
          </a:xfrm>
          <a:prstGeom prst="rect">
            <a:avLst/>
          </a:prstGeom>
        </p:spPr>
      </p:pic>
      <p:sp>
        <p:nvSpPr>
          <p:cNvPr id="16" name="向下箭號 15"/>
          <p:cNvSpPr/>
          <p:nvPr/>
        </p:nvSpPr>
        <p:spPr>
          <a:xfrm rot="16200000">
            <a:off x="5641617" y="5039704"/>
            <a:ext cx="465992" cy="5356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4710915" y="5108067"/>
            <a:ext cx="161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加骨架</a:t>
            </a:r>
          </a:p>
        </p:txBody>
      </p:sp>
    </p:spTree>
    <p:extLst>
      <p:ext uri="{BB962C8B-B14F-4D97-AF65-F5344CB8AC3E}">
        <p14:creationId xmlns:p14="http://schemas.microsoft.com/office/powerpoint/2010/main" val="2880994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骨架建構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骨架建構，主要有兩種方式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en-US" altLang="zh-TW" dirty="0"/>
              <a:t>1.</a:t>
            </a:r>
            <a:r>
              <a:rPr lang="zh-TW" altLang="en-US" dirty="0"/>
              <a:t>放好圖片</a:t>
            </a:r>
            <a:r>
              <a:rPr lang="en-US" altLang="zh-TW" dirty="0">
                <a:sym typeface="Wingdings" panose="05000000000000000000" pitchFamily="2" charset="2"/>
              </a:rPr>
              <a:t></a:t>
            </a:r>
            <a:r>
              <a:rPr lang="zh-TW" altLang="en-US" dirty="0">
                <a:sym typeface="Wingdings" panose="05000000000000000000" pitchFamily="2" charset="2"/>
              </a:rPr>
              <a:t>加上骨架</a:t>
            </a:r>
            <a:r>
              <a:rPr lang="en-US" altLang="zh-TW" dirty="0">
                <a:sym typeface="Wingdings" panose="05000000000000000000" pitchFamily="2" charset="2"/>
              </a:rPr>
              <a:t>OK</a:t>
            </a:r>
          </a:p>
          <a:p>
            <a:pPr marL="0" indent="0">
              <a:buNone/>
            </a:pPr>
            <a:r>
              <a:rPr lang="zh-TW" altLang="en-US" dirty="0">
                <a:sym typeface="Wingdings" panose="05000000000000000000" pitchFamily="2" charset="2"/>
              </a:rPr>
              <a:t>優點 </a:t>
            </a:r>
            <a:r>
              <a:rPr lang="en-US" altLang="zh-TW" dirty="0">
                <a:sym typeface="Wingdings" panose="05000000000000000000" pitchFamily="2" charset="2"/>
              </a:rPr>
              <a:t>:</a:t>
            </a:r>
            <a:r>
              <a:rPr lang="zh-TW" altLang="en-US" dirty="0">
                <a:sym typeface="Wingdings" panose="05000000000000000000" pitchFamily="2" charset="2"/>
              </a:rPr>
              <a:t> 方便、快速</a:t>
            </a:r>
            <a:endParaRPr lang="en-US" altLang="zh-TW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TW" altLang="en-US" dirty="0">
                <a:sym typeface="Wingdings" panose="05000000000000000000" pitchFamily="2" charset="2"/>
              </a:rPr>
              <a:t>缺點 </a:t>
            </a:r>
            <a:r>
              <a:rPr lang="en-US" altLang="zh-TW" dirty="0">
                <a:sym typeface="Wingdings" panose="05000000000000000000" pitchFamily="2" charset="2"/>
              </a:rPr>
              <a:t>:</a:t>
            </a:r>
            <a:r>
              <a:rPr lang="zh-TW" altLang="en-US" dirty="0">
                <a:sym typeface="Wingdings" panose="05000000000000000000" pitchFamily="2" charset="2"/>
              </a:rPr>
              <a:t> 有時骨架會選錯圖片需再做圖片層級調整</a:t>
            </a:r>
            <a:endParaRPr lang="en-US" altLang="zh-TW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zh-TW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TW" altLang="en-US" dirty="0">
                <a:sym typeface="Wingdings" panose="05000000000000000000" pitchFamily="2" charset="2"/>
              </a:rPr>
              <a:t> </a:t>
            </a:r>
            <a:r>
              <a:rPr lang="en-US" altLang="zh-TW" dirty="0">
                <a:sym typeface="Wingdings" panose="05000000000000000000" pitchFamily="2" charset="2"/>
              </a:rPr>
              <a:t>2.</a:t>
            </a:r>
            <a:r>
              <a:rPr lang="zh-TW" altLang="en-US" dirty="0">
                <a:sym typeface="Wingdings" panose="05000000000000000000" pitchFamily="2" charset="2"/>
              </a:rPr>
              <a:t>先做出骨架雛形 </a:t>
            </a:r>
            <a:r>
              <a:rPr lang="en-US" altLang="zh-TW" dirty="0">
                <a:sym typeface="Wingdings" panose="05000000000000000000" pitchFamily="2" charset="2"/>
              </a:rPr>
              <a:t></a:t>
            </a:r>
            <a:r>
              <a:rPr lang="zh-TW" altLang="en-US" dirty="0">
                <a:sym typeface="Wingdings" panose="05000000000000000000" pitchFamily="2" charset="2"/>
              </a:rPr>
              <a:t>放上圖片 </a:t>
            </a:r>
            <a:r>
              <a:rPr lang="en-US" altLang="zh-TW" dirty="0">
                <a:sym typeface="Wingdings" panose="05000000000000000000" pitchFamily="2" charset="2"/>
              </a:rPr>
              <a:t></a:t>
            </a:r>
            <a:r>
              <a:rPr lang="zh-TW" altLang="en-US" dirty="0">
                <a:sym typeface="Wingdings" panose="05000000000000000000" pitchFamily="2" charset="2"/>
              </a:rPr>
              <a:t>調整一下 </a:t>
            </a:r>
            <a:r>
              <a:rPr lang="en-US" altLang="zh-TW" dirty="0">
                <a:sym typeface="Wingdings" panose="05000000000000000000" pitchFamily="2" charset="2"/>
              </a:rPr>
              <a:t>OK</a:t>
            </a:r>
          </a:p>
          <a:p>
            <a:pPr marL="0" indent="0">
              <a:buNone/>
            </a:pPr>
            <a:r>
              <a:rPr lang="zh-TW" altLang="en-US" dirty="0">
                <a:sym typeface="Wingdings" panose="05000000000000000000" pitchFamily="2" charset="2"/>
              </a:rPr>
              <a:t>優點 </a:t>
            </a:r>
            <a:r>
              <a:rPr lang="en-US" altLang="zh-TW" dirty="0">
                <a:sym typeface="Wingdings" panose="05000000000000000000" pitchFamily="2" charset="2"/>
              </a:rPr>
              <a:t>:</a:t>
            </a:r>
            <a:r>
              <a:rPr lang="zh-TW" altLang="en-US" dirty="0">
                <a:sym typeface="Wingdings" panose="05000000000000000000" pitchFamily="2" charset="2"/>
              </a:rPr>
              <a:t> 不用擔心圖片、骨架能排的很漂亮</a:t>
            </a:r>
            <a:endParaRPr lang="en-US" altLang="zh-TW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TW" altLang="en-US" dirty="0">
                <a:sym typeface="Wingdings" panose="05000000000000000000" pitchFamily="2" charset="2"/>
              </a:rPr>
              <a:t>缺點 </a:t>
            </a:r>
            <a:r>
              <a:rPr lang="en-US" altLang="zh-TW" dirty="0">
                <a:sym typeface="Wingdings" panose="05000000000000000000" pitchFamily="2" charset="2"/>
              </a:rPr>
              <a:t>:</a:t>
            </a:r>
            <a:r>
              <a:rPr lang="zh-TW" altLang="en-US" dirty="0">
                <a:sym typeface="Wingdings" panose="05000000000000000000" pitchFamily="2" charset="2"/>
              </a:rPr>
              <a:t> 很費工</a:t>
            </a:r>
            <a:endParaRPr lang="en-US" altLang="zh-TW" dirty="0">
              <a:sym typeface="Wingdings" panose="05000000000000000000" pitchFamily="2" charset="2"/>
            </a:endParaRPr>
          </a:p>
          <a:p>
            <a:endParaRPr lang="en-US" altLang="zh-TW" dirty="0">
              <a:sym typeface="Wingdings" panose="05000000000000000000" pitchFamily="2" charset="2"/>
            </a:endParaRPr>
          </a:p>
          <a:p>
            <a:endParaRPr lang="en-US" altLang="zh-TW" dirty="0">
              <a:sym typeface="Wingdings" panose="05000000000000000000" pitchFamily="2" charset="2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3436" y="4049121"/>
            <a:ext cx="1447474" cy="195409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3475" y="4009541"/>
            <a:ext cx="1130032" cy="1926612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3436" y="1845733"/>
            <a:ext cx="1265976" cy="1712631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53994" y="1845733"/>
            <a:ext cx="1428994" cy="1712631"/>
          </a:xfrm>
          <a:prstGeom prst="rect">
            <a:avLst/>
          </a:prstGeom>
        </p:spPr>
      </p:pic>
      <p:sp>
        <p:nvSpPr>
          <p:cNvPr id="11" name="向右箭號 10"/>
          <p:cNvSpPr/>
          <p:nvPr/>
        </p:nvSpPr>
        <p:spPr>
          <a:xfrm>
            <a:off x="7909412" y="2662117"/>
            <a:ext cx="1144582" cy="3536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向右箭號 11"/>
          <p:cNvSpPr/>
          <p:nvPr/>
        </p:nvSpPr>
        <p:spPr>
          <a:xfrm>
            <a:off x="8058893" y="4849343"/>
            <a:ext cx="1144582" cy="3536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37085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骨架層級編排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骨架層級，也就是骨架從屬，</a:t>
            </a:r>
            <a:endParaRPr lang="en-US" altLang="zh-TW" dirty="0"/>
          </a:p>
          <a:p>
            <a:r>
              <a:rPr lang="zh-TW" altLang="en-US" dirty="0"/>
              <a:t>骨架能分</a:t>
            </a:r>
            <a:r>
              <a:rPr lang="en-US" altLang="zh-TW" dirty="0"/>
              <a:t>”</a:t>
            </a:r>
            <a:r>
              <a:rPr lang="zh-TW" altLang="en-US" dirty="0"/>
              <a:t>父骨架</a:t>
            </a:r>
            <a:r>
              <a:rPr lang="en-US" altLang="zh-TW" dirty="0"/>
              <a:t>”</a:t>
            </a:r>
            <a:r>
              <a:rPr lang="zh-TW" altLang="en-US" dirty="0"/>
              <a:t> </a:t>
            </a:r>
            <a:r>
              <a:rPr lang="en-US" altLang="zh-TW" dirty="0"/>
              <a:t>“</a:t>
            </a:r>
            <a:r>
              <a:rPr lang="zh-TW" altLang="en-US" dirty="0"/>
              <a:t>子骨架</a:t>
            </a:r>
            <a:r>
              <a:rPr lang="en-US" altLang="zh-TW" dirty="0"/>
              <a:t>”</a:t>
            </a:r>
            <a:r>
              <a:rPr lang="zh-TW" altLang="en-US" dirty="0"/>
              <a:t>，父骨架動子骨架動，子骨架動父骨架不動</a:t>
            </a:r>
            <a:endParaRPr lang="en-US" altLang="zh-TW" dirty="0"/>
          </a:p>
          <a:p>
            <a:r>
              <a:rPr lang="zh-TW" altLang="en-US" dirty="0"/>
              <a:t>要分清楚骨架間父子問題，不然會出現，手動，腳也動</a:t>
            </a:r>
            <a:endParaRPr lang="en-US" altLang="zh-TW" dirty="0"/>
          </a:p>
          <a:p>
            <a:r>
              <a:rPr lang="en-US" altLang="zh-TW" dirty="0"/>
              <a:t>Root</a:t>
            </a:r>
            <a:r>
              <a:rPr lang="zh-TW" altLang="en-US" dirty="0"/>
              <a:t>骨架下只有一子骨架，且這骨架最好是整個圖片的中樞</a:t>
            </a:r>
            <a:r>
              <a:rPr lang="en-US" altLang="zh-TW" dirty="0"/>
              <a:t>(</a:t>
            </a:r>
            <a:r>
              <a:rPr lang="zh-TW" altLang="en-US" dirty="0"/>
              <a:t>例</a:t>
            </a:r>
            <a:r>
              <a:rPr lang="en-US" altLang="zh-TW" dirty="0"/>
              <a:t>:</a:t>
            </a:r>
            <a:r>
              <a:rPr lang="zh-TW" altLang="en-US" dirty="0"/>
              <a:t>身體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除非這是</a:t>
            </a:r>
            <a:r>
              <a:rPr lang="en-US" altLang="zh-TW" dirty="0"/>
              <a:t>2</a:t>
            </a:r>
            <a:r>
              <a:rPr lang="zh-TW" altLang="en-US" dirty="0"/>
              <a:t>個獨立物件 </a:t>
            </a:r>
            <a:r>
              <a:rPr lang="en-US" altLang="zh-TW" dirty="0"/>
              <a:t>(</a:t>
            </a:r>
            <a:r>
              <a:rPr lang="zh-TW" altLang="en-US" dirty="0"/>
              <a:t>例</a:t>
            </a:r>
            <a:r>
              <a:rPr lang="en-US" altLang="zh-TW" dirty="0"/>
              <a:t>:</a:t>
            </a:r>
            <a:r>
              <a:rPr lang="zh-TW" altLang="en-US" dirty="0"/>
              <a:t>頭頂燈泡</a:t>
            </a:r>
            <a:r>
              <a:rPr lang="en-US" altLang="zh-TW" dirty="0"/>
              <a:t>)</a:t>
            </a:r>
            <a:r>
              <a:rPr lang="zh-TW" altLang="en-US" dirty="0"/>
              <a:t> ，才可在</a:t>
            </a:r>
            <a:r>
              <a:rPr lang="en-US" altLang="zh-TW" dirty="0"/>
              <a:t>root</a:t>
            </a:r>
            <a:r>
              <a:rPr lang="zh-TW" altLang="en-US" dirty="0"/>
              <a:t>多另一組骨架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1528" y="1845734"/>
            <a:ext cx="2955397" cy="3943497"/>
          </a:xfrm>
          <a:prstGeom prst="rect">
            <a:avLst/>
          </a:prstGeom>
        </p:spPr>
      </p:pic>
      <p:sp>
        <p:nvSpPr>
          <p:cNvPr id="5" name="向右箭號 4"/>
          <p:cNvSpPr/>
          <p:nvPr/>
        </p:nvSpPr>
        <p:spPr>
          <a:xfrm>
            <a:off x="9284677" y="2927838"/>
            <a:ext cx="527538" cy="2989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右箭號 5"/>
          <p:cNvSpPr/>
          <p:nvPr/>
        </p:nvSpPr>
        <p:spPr>
          <a:xfrm>
            <a:off x="9284677" y="4172600"/>
            <a:ext cx="562708" cy="2725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9091528" y="4747864"/>
            <a:ext cx="2250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不一樣的物件</a:t>
            </a:r>
          </a:p>
        </p:txBody>
      </p:sp>
    </p:spTree>
    <p:extLst>
      <p:ext uri="{BB962C8B-B14F-4D97-AF65-F5344CB8AC3E}">
        <p14:creationId xmlns:p14="http://schemas.microsoft.com/office/powerpoint/2010/main" val="20219743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插槽層級編排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插槽順序，應對著圖片顯示層級關係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插槽越高，越不會被擋住，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再調動畫時，調整插槽順序是</a:t>
            </a:r>
            <a:r>
              <a:rPr lang="en-US" altLang="zh-TW" dirty="0"/>
              <a:t>OK</a:t>
            </a:r>
            <a:r>
              <a:rPr lang="zh-TW" altLang="en-US" dirty="0"/>
              <a:t>的</a:t>
            </a:r>
            <a:r>
              <a:rPr lang="en-US" altLang="zh-TW" dirty="0"/>
              <a:t>(</a:t>
            </a:r>
            <a:r>
              <a:rPr lang="zh-TW" altLang="en-US" dirty="0"/>
              <a:t>後面教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7164" y="1737360"/>
            <a:ext cx="1962150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7353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8800" dirty="0">
                <a:solidFill>
                  <a:srgbClr val="FF0000"/>
                </a:solidFill>
              </a:rPr>
              <a:t>原點注意</a:t>
            </a:r>
            <a:r>
              <a:rPr lang="en-US" altLang="zh-TW" sz="8800" dirty="0">
                <a:solidFill>
                  <a:srgbClr val="FF0000"/>
                </a:solidFill>
              </a:rPr>
              <a:t>!!!!!!!!</a:t>
            </a:r>
            <a:endParaRPr lang="zh-TW" altLang="en-US" sz="8800" dirty="0">
              <a:solidFill>
                <a:srgbClr val="FF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/>
              <a:t>一定要非常注意</a:t>
            </a:r>
            <a:r>
              <a:rPr lang="zh-TW" altLang="en-US" sz="4800" dirty="0">
                <a:solidFill>
                  <a:srgbClr val="FF0000"/>
                </a:solidFill>
              </a:rPr>
              <a:t>原點位置</a:t>
            </a:r>
            <a:r>
              <a:rPr lang="en-US" altLang="zh-TW" sz="4800" dirty="0">
                <a:solidFill>
                  <a:srgbClr val="FF0000"/>
                </a:solidFill>
              </a:rPr>
              <a:t>(root)</a:t>
            </a:r>
            <a:br>
              <a:rPr lang="en-US" altLang="zh-TW" sz="4800" dirty="0">
                <a:solidFill>
                  <a:srgbClr val="FF0000"/>
                </a:solidFill>
              </a:rPr>
            </a:br>
            <a:r>
              <a:rPr lang="zh-TW" altLang="en-US" sz="3200" dirty="0"/>
              <a:t>因為在</a:t>
            </a:r>
            <a:r>
              <a:rPr lang="en-US" altLang="zh-TW" sz="3200" dirty="0"/>
              <a:t>Unity</a:t>
            </a:r>
            <a:r>
              <a:rPr lang="zh-TW" altLang="en-US" sz="3200" dirty="0"/>
              <a:t>中他是吃原點來判斷物體</a:t>
            </a:r>
            <a:br>
              <a:rPr lang="en-US" altLang="zh-TW" sz="3200" dirty="0"/>
            </a:br>
            <a:r>
              <a:rPr lang="zh-TW" altLang="en-US" sz="3200" dirty="0"/>
              <a:t>一旦搞錯，程式人員會很慘</a:t>
            </a:r>
            <a:r>
              <a:rPr lang="en-US" altLang="zh-TW" sz="3200" dirty="0"/>
              <a:t>(</a:t>
            </a:r>
            <a:r>
              <a:rPr lang="zh-TW" altLang="en-US" sz="3200" dirty="0"/>
              <a:t>親身經歷</a:t>
            </a:r>
            <a:r>
              <a:rPr lang="en-US" altLang="zh-TW" sz="3200" dirty="0"/>
              <a:t>……)</a:t>
            </a:r>
            <a:endParaRPr lang="zh-TW" altLang="en-US" sz="32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2044" y="4534633"/>
            <a:ext cx="1000125" cy="97155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2585" y="4240456"/>
            <a:ext cx="3114675" cy="1419225"/>
          </a:xfrm>
          <a:prstGeom prst="rect">
            <a:avLst/>
          </a:prstGeom>
        </p:spPr>
      </p:pic>
      <p:sp>
        <p:nvSpPr>
          <p:cNvPr id="7" name="向右箭號 6"/>
          <p:cNvSpPr/>
          <p:nvPr/>
        </p:nvSpPr>
        <p:spPr>
          <a:xfrm>
            <a:off x="5750170" y="5108331"/>
            <a:ext cx="1512277" cy="3604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4811224" y="5099484"/>
            <a:ext cx="16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就是他</a:t>
            </a:r>
          </a:p>
        </p:txBody>
      </p:sp>
    </p:spTree>
    <p:extLst>
      <p:ext uri="{BB962C8B-B14F-4D97-AF65-F5344CB8AC3E}">
        <p14:creationId xmlns:p14="http://schemas.microsoft.com/office/powerpoint/2010/main" val="6698812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原點錯誤案例以及影響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/>
              <a:t>其實原點並非不能動他，</a:t>
            </a:r>
            <a:br>
              <a:rPr lang="en-US" altLang="zh-TW" sz="2800" dirty="0"/>
            </a:br>
            <a:r>
              <a:rPr lang="zh-TW" altLang="en-US" sz="2800" dirty="0"/>
              <a:t>而是所有腳色的原點必須是</a:t>
            </a:r>
            <a:r>
              <a:rPr lang="zh-TW" altLang="en-US" sz="4800" dirty="0">
                <a:solidFill>
                  <a:srgbClr val="FF0000"/>
                </a:solidFill>
              </a:rPr>
              <a:t>統一大致位置</a:t>
            </a:r>
            <a:r>
              <a:rPr lang="zh-TW" altLang="en-US" sz="2800" dirty="0"/>
              <a:t>的，</a:t>
            </a:r>
            <a:br>
              <a:rPr lang="en-US" altLang="zh-TW" sz="2800" dirty="0"/>
            </a:br>
            <a:r>
              <a:rPr lang="zh-TW" altLang="en-US" sz="2800" dirty="0"/>
              <a:t>不然的話在</a:t>
            </a:r>
            <a:r>
              <a:rPr lang="en-US" altLang="zh-TW" sz="2800" dirty="0"/>
              <a:t>Unity</a:t>
            </a:r>
            <a:r>
              <a:rPr lang="zh-TW" altLang="en-US" sz="2800" dirty="0"/>
              <a:t>中會因為原點位置不同導致程式人員辛苦，以下用圖片講解。</a:t>
            </a:r>
          </a:p>
        </p:txBody>
      </p:sp>
    </p:spTree>
    <p:extLst>
      <p:ext uri="{BB962C8B-B14F-4D97-AF65-F5344CB8AC3E}">
        <p14:creationId xmlns:p14="http://schemas.microsoft.com/office/powerpoint/2010/main" val="2116994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介紹內容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sz="3200" dirty="0" err="1"/>
              <a:t>DragonBones</a:t>
            </a:r>
            <a:br>
              <a:rPr lang="en-US" altLang="zh-TW" dirty="0"/>
            </a:br>
            <a:r>
              <a:rPr lang="zh-TW" altLang="en-US" dirty="0"/>
              <a:t>    安裝、介面介紹、</a:t>
            </a:r>
            <a:r>
              <a:rPr lang="en-US" altLang="zh-TW" dirty="0"/>
              <a:t>PSD</a:t>
            </a:r>
            <a:r>
              <a:rPr lang="zh-TW" altLang="en-US" dirty="0"/>
              <a:t>導入、新建項目、骨架結構、時間軸、時間軸層級、時間軸事件</a:t>
            </a:r>
            <a:br>
              <a:rPr lang="en-US" altLang="zh-TW" dirty="0"/>
            </a:br>
            <a:r>
              <a:rPr lang="zh-TW" altLang="en-US" dirty="0"/>
              <a:t>    過渡時間、簡單換圖、導出檔案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endParaRPr lang="en-US" altLang="zh-TW" sz="3600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3600" dirty="0"/>
              <a:t>Unity</a:t>
            </a:r>
            <a:br>
              <a:rPr lang="en-US" altLang="zh-TW" sz="3600" dirty="0"/>
            </a:br>
            <a:r>
              <a:rPr lang="zh-TW" altLang="en-US" sz="3200" dirty="0"/>
              <a:t>  </a:t>
            </a:r>
            <a:r>
              <a:rPr lang="zh-TW" altLang="en-US" dirty="0"/>
              <a:t>放入</a:t>
            </a:r>
            <a:r>
              <a:rPr lang="en-US" altLang="zh-TW" dirty="0"/>
              <a:t>unity</a:t>
            </a:r>
            <a:r>
              <a:rPr lang="zh-TW" altLang="en-US" dirty="0"/>
              <a:t>、切換動畫、淡入動畫、事件監聽、換圖、</a:t>
            </a:r>
            <a:r>
              <a:rPr lang="en-US" altLang="zh-TW" dirty="0" err="1"/>
              <a:t>DragonBones</a:t>
            </a:r>
            <a:r>
              <a:rPr lang="zh-TW" altLang="en-US" dirty="0"/>
              <a:t>在</a:t>
            </a:r>
            <a:r>
              <a:rPr lang="en-US" altLang="zh-TW" dirty="0"/>
              <a:t>Unity</a:t>
            </a:r>
            <a:r>
              <a:rPr lang="zh-TW" altLang="en-US" dirty="0"/>
              <a:t>注意事項</a:t>
            </a:r>
          </a:p>
        </p:txBody>
      </p:sp>
    </p:spTree>
    <p:extLst>
      <p:ext uri="{BB962C8B-B14F-4D97-AF65-F5344CB8AC3E}">
        <p14:creationId xmlns:p14="http://schemas.microsoft.com/office/powerpoint/2010/main" val="37222552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原點錯誤案例以及影響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097279" y="4634196"/>
            <a:ext cx="10055466" cy="123489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TW" altLang="en-US" sz="2400" dirty="0"/>
              <a:t>以上圖例</a:t>
            </a:r>
            <a:r>
              <a:rPr lang="en-US" altLang="zh-TW" sz="2400" dirty="0"/>
              <a:t>:</a:t>
            </a:r>
            <a:r>
              <a:rPr lang="zh-TW" altLang="en-US" sz="2400" dirty="0"/>
              <a:t>在龍骨中的原點</a:t>
            </a:r>
            <a:r>
              <a:rPr lang="en-US" altLang="zh-TW" sz="2400" dirty="0"/>
              <a:t>(root)</a:t>
            </a:r>
            <a:r>
              <a:rPr lang="zh-TW" altLang="en-US" sz="2400" dirty="0"/>
              <a:t>，輸出到</a:t>
            </a:r>
            <a:r>
              <a:rPr lang="en-US" altLang="zh-TW" sz="2400" dirty="0"/>
              <a:t>unity</a:t>
            </a:r>
            <a:r>
              <a:rPr lang="zh-TW" altLang="en-US" sz="2400" dirty="0"/>
              <a:t>後原點就會變成</a:t>
            </a:r>
            <a:r>
              <a:rPr lang="en-US" altLang="zh-TW" sz="2400" dirty="0"/>
              <a:t>unity</a:t>
            </a:r>
            <a:r>
              <a:rPr lang="zh-TW" altLang="en-US" sz="2400" dirty="0"/>
              <a:t>起始點</a:t>
            </a:r>
            <a:br>
              <a:rPr lang="en-US" altLang="zh-TW" sz="2400" dirty="0"/>
            </a:br>
            <a:r>
              <a:rPr lang="zh-TW" altLang="en-US" sz="2400" dirty="0"/>
              <a:t>所以所有的骨架物件的原點</a:t>
            </a:r>
            <a:r>
              <a:rPr lang="en-US" altLang="zh-TW" sz="2400" dirty="0"/>
              <a:t>(root)</a:t>
            </a:r>
            <a:r>
              <a:rPr lang="zh-TW" altLang="en-US" sz="2400" dirty="0"/>
              <a:t>必須統一在同一位置，有點偏差沒關係，</a:t>
            </a:r>
            <a:br>
              <a:rPr lang="en-US" altLang="zh-TW" sz="2400" dirty="0"/>
            </a:br>
            <a:r>
              <a:rPr lang="zh-TW" altLang="en-US" sz="2400" dirty="0"/>
              <a:t>重點就是不要偏過頭。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22949"/>
            <a:ext cx="2156619" cy="2748457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7920" y="1822949"/>
            <a:ext cx="2103195" cy="2778633"/>
          </a:xfrm>
          <a:prstGeom prst="rect">
            <a:avLst/>
          </a:prstGeom>
        </p:spPr>
      </p:pic>
      <p:sp>
        <p:nvSpPr>
          <p:cNvPr id="7" name="橢圓 6"/>
          <p:cNvSpPr/>
          <p:nvPr/>
        </p:nvSpPr>
        <p:spPr>
          <a:xfrm>
            <a:off x="1981264" y="3836773"/>
            <a:ext cx="556694" cy="539824"/>
          </a:xfrm>
          <a:prstGeom prst="ellipse">
            <a:avLst/>
          </a:prstGeom>
          <a:noFill/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7049964" y="2807012"/>
            <a:ext cx="495896" cy="480870"/>
          </a:xfrm>
          <a:prstGeom prst="ellipse">
            <a:avLst/>
          </a:prstGeom>
          <a:noFill/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1060" y="1822949"/>
            <a:ext cx="2381685" cy="2778633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6159" y="1845734"/>
            <a:ext cx="2503885" cy="2755848"/>
          </a:xfrm>
          <a:prstGeom prst="rect">
            <a:avLst/>
          </a:prstGeom>
        </p:spPr>
      </p:pic>
      <p:sp>
        <p:nvSpPr>
          <p:cNvPr id="12" name="向右箭號 11"/>
          <p:cNvSpPr/>
          <p:nvPr/>
        </p:nvSpPr>
        <p:spPr>
          <a:xfrm>
            <a:off x="3024554" y="2963008"/>
            <a:ext cx="773723" cy="5539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向右箭號 12"/>
          <p:cNvSpPr/>
          <p:nvPr/>
        </p:nvSpPr>
        <p:spPr>
          <a:xfrm>
            <a:off x="8159226" y="2963008"/>
            <a:ext cx="773723" cy="5539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1048089" y="3318797"/>
            <a:ext cx="1365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>
                <a:solidFill>
                  <a:srgbClr val="FF0000"/>
                </a:solidFill>
              </a:rPr>
              <a:t>龍骨</a:t>
            </a:r>
          </a:p>
        </p:txBody>
      </p:sp>
      <p:sp>
        <p:nvSpPr>
          <p:cNvPr id="15" name="文字方塊 14"/>
          <p:cNvSpPr txBox="1"/>
          <p:nvPr/>
        </p:nvSpPr>
        <p:spPr>
          <a:xfrm>
            <a:off x="6093983" y="3350073"/>
            <a:ext cx="1365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>
                <a:solidFill>
                  <a:srgbClr val="FF0000"/>
                </a:solidFill>
              </a:rPr>
              <a:t>龍骨</a:t>
            </a:r>
          </a:p>
        </p:txBody>
      </p:sp>
      <p:sp>
        <p:nvSpPr>
          <p:cNvPr id="16" name="文字方塊 15"/>
          <p:cNvSpPr txBox="1"/>
          <p:nvPr/>
        </p:nvSpPr>
        <p:spPr>
          <a:xfrm>
            <a:off x="3565256" y="3429228"/>
            <a:ext cx="1365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srgbClr val="FF0000"/>
                </a:solidFill>
              </a:rPr>
              <a:t>Unity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8771060" y="3318796"/>
            <a:ext cx="1365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srgbClr val="FF0000"/>
                </a:solidFill>
              </a:rPr>
              <a:t>Unity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18" name="橢圓 17"/>
          <p:cNvSpPr/>
          <p:nvPr/>
        </p:nvSpPr>
        <p:spPr>
          <a:xfrm>
            <a:off x="9949071" y="2859128"/>
            <a:ext cx="308819" cy="299461"/>
          </a:xfrm>
          <a:prstGeom prst="ellipse">
            <a:avLst/>
          </a:prstGeom>
          <a:noFill/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4548548" y="4288421"/>
            <a:ext cx="308819" cy="299461"/>
          </a:xfrm>
          <a:prstGeom prst="ellipse">
            <a:avLst/>
          </a:prstGeom>
          <a:noFill/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22642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動畫製作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52833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72562"/>
            <a:ext cx="12192905" cy="6585439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68519" y="2360197"/>
            <a:ext cx="2549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</a:rPr>
              <a:t>動畫資訊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5832231" y="424962"/>
            <a:ext cx="18727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>
                <a:solidFill>
                  <a:srgbClr val="FF0000"/>
                </a:solidFill>
              </a:rPr>
              <a:t>介面</a:t>
            </a:r>
          </a:p>
        </p:txBody>
      </p:sp>
      <p:sp>
        <p:nvSpPr>
          <p:cNvPr id="7" name="向下箭號 6"/>
          <p:cNvSpPr/>
          <p:nvPr/>
        </p:nvSpPr>
        <p:spPr>
          <a:xfrm rot="10800000">
            <a:off x="3130062" y="1132848"/>
            <a:ext cx="518746" cy="4747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2201008" y="1534176"/>
            <a:ext cx="25497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</a:rPr>
              <a:t>按這邊切到動畫配置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553916" y="5317342"/>
            <a:ext cx="13628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</a:rPr>
              <a:t>動畫補間速度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5545016" y="5502007"/>
            <a:ext cx="2872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</a:rPr>
              <a:t>時間軸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10418885" y="5502007"/>
            <a:ext cx="1459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</a:rPr>
              <a:t>動畫資源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10418885" y="2821862"/>
            <a:ext cx="14595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</a:rPr>
              <a:t>一樣是</a:t>
            </a:r>
            <a:br>
              <a:rPr lang="en-US" altLang="zh-TW" sz="2400" dirty="0">
                <a:solidFill>
                  <a:srgbClr val="FF0000"/>
                </a:solidFill>
              </a:rPr>
            </a:br>
            <a:r>
              <a:rPr lang="zh-TW" altLang="en-US" sz="2400" dirty="0">
                <a:solidFill>
                  <a:srgbClr val="FF0000"/>
                </a:solidFill>
              </a:rPr>
              <a:t>場景樹</a:t>
            </a:r>
            <a:br>
              <a:rPr lang="en-US" altLang="zh-TW" sz="2400" dirty="0">
                <a:solidFill>
                  <a:srgbClr val="FF0000"/>
                </a:solidFill>
              </a:rPr>
            </a:br>
            <a:r>
              <a:rPr lang="zh-TW" altLang="en-US" sz="2400" dirty="0">
                <a:solidFill>
                  <a:srgbClr val="FF0000"/>
                </a:solidFill>
              </a:rPr>
              <a:t>和層級</a:t>
            </a:r>
          </a:p>
        </p:txBody>
      </p:sp>
    </p:spTree>
    <p:extLst>
      <p:ext uri="{BB962C8B-B14F-4D97-AF65-F5344CB8AC3E}">
        <p14:creationId xmlns:p14="http://schemas.microsoft.com/office/powerpoint/2010/main" val="15037615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動畫製作須知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1.</a:t>
            </a:r>
            <a:r>
              <a:rPr lang="zh-TW" altLang="en-US" dirty="0"/>
              <a:t>動畫製作不難，就像</a:t>
            </a:r>
            <a:r>
              <a:rPr lang="en-US" altLang="zh-TW" dirty="0"/>
              <a:t>Flash</a:t>
            </a:r>
            <a:r>
              <a:rPr lang="zh-TW" altLang="en-US" dirty="0"/>
              <a:t>一樣，慢慢</a:t>
            </a:r>
            <a:r>
              <a:rPr lang="en-US" altLang="zh-TW" dirty="0"/>
              <a:t>key</a:t>
            </a:r>
            <a:r>
              <a:rPr lang="zh-TW" altLang="en-US" dirty="0"/>
              <a:t>楨</a:t>
            </a:r>
            <a:endParaRPr lang="en-US" altLang="zh-TW" dirty="0"/>
          </a:p>
          <a:p>
            <a:r>
              <a:rPr lang="en-US" altLang="zh-TW" dirty="0"/>
              <a:t>2.</a:t>
            </a:r>
            <a:r>
              <a:rPr lang="zh-TW" altLang="en-US" dirty="0"/>
              <a:t>記得打開自動</a:t>
            </a:r>
            <a:r>
              <a:rPr lang="en-US" altLang="zh-TW" dirty="0"/>
              <a:t>key</a:t>
            </a:r>
            <a:r>
              <a:rPr lang="zh-TW" altLang="en-US" dirty="0"/>
              <a:t>楨，若不想開記得每次調整完按</a:t>
            </a:r>
            <a:r>
              <a:rPr lang="en-US" altLang="zh-TW" dirty="0"/>
              <a:t>K</a:t>
            </a:r>
            <a:br>
              <a:rPr lang="en-US" altLang="zh-TW" dirty="0"/>
            </a:br>
            <a:r>
              <a:rPr lang="zh-TW" altLang="en-US" dirty="0"/>
              <a:t>    或小旗子</a:t>
            </a:r>
            <a:endParaRPr lang="en-US" altLang="zh-TW" dirty="0"/>
          </a:p>
          <a:p>
            <a:r>
              <a:rPr lang="en-US" altLang="zh-TW" dirty="0"/>
              <a:t>3.</a:t>
            </a:r>
            <a:r>
              <a:rPr lang="zh-TW" altLang="en-US" dirty="0"/>
              <a:t>動畫名要好好打，最好是英文</a:t>
            </a:r>
            <a:endParaRPr lang="en-US" altLang="zh-TW" dirty="0"/>
          </a:p>
          <a:p>
            <a:r>
              <a:rPr lang="en-US" altLang="zh-TW" dirty="0"/>
              <a:t>4.</a:t>
            </a:r>
            <a:r>
              <a:rPr lang="zh-TW" altLang="en-US" dirty="0"/>
              <a:t>記得存檔，假如不存檔輸出是沒動畫的</a:t>
            </a:r>
            <a:endParaRPr lang="en-US" altLang="zh-TW" dirty="0"/>
          </a:p>
          <a:p>
            <a:r>
              <a:rPr lang="en-US" altLang="zh-TW" dirty="0"/>
              <a:t>5.</a:t>
            </a:r>
            <a:r>
              <a:rPr lang="zh-TW" altLang="en-US" dirty="0"/>
              <a:t>做動畫時，除非必要不要動</a:t>
            </a:r>
            <a:r>
              <a:rPr lang="en-US" altLang="zh-TW" dirty="0"/>
              <a:t>root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3781" y="2112352"/>
            <a:ext cx="2924175" cy="85725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8156" y="3077976"/>
            <a:ext cx="2209800" cy="69532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8481" y="3857414"/>
            <a:ext cx="3419475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565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動畫製作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4093074"/>
            <a:ext cx="10058400" cy="1907267"/>
          </a:xfrm>
        </p:spPr>
        <p:txBody>
          <a:bodyPr/>
          <a:lstStyle/>
          <a:p>
            <a:r>
              <a:rPr lang="zh-TW" altLang="en-US" dirty="0"/>
              <a:t>其實動畫製作，跟</a:t>
            </a:r>
            <a:r>
              <a:rPr lang="en-US" altLang="zh-TW" dirty="0"/>
              <a:t>Flash</a:t>
            </a:r>
            <a:r>
              <a:rPr lang="zh-TW" altLang="en-US" dirty="0"/>
              <a:t>差不多，在開啟自動楨的狀況下，移動骨骼就會放入一楨，</a:t>
            </a:r>
            <a:endParaRPr lang="en-US" altLang="zh-TW" dirty="0"/>
          </a:p>
          <a:p>
            <a:r>
              <a:rPr lang="zh-TW" altLang="en-US" dirty="0"/>
              <a:t>移動時間軸到想要的楨數在移動骨骼，則放入下一楨，當設定完楨時，會自動產生補間動</a:t>
            </a:r>
            <a:endParaRPr lang="en-US" altLang="zh-TW" dirty="0"/>
          </a:p>
          <a:p>
            <a:r>
              <a:rPr lang="zh-TW" altLang="en-US" dirty="0"/>
              <a:t>畫，無須在設定，若是未開自動楨則記得要按</a:t>
            </a:r>
            <a:r>
              <a:rPr lang="en-US" altLang="zh-TW" dirty="0"/>
              <a:t>K</a:t>
            </a:r>
            <a:r>
              <a:rPr lang="zh-TW" altLang="en-US" dirty="0"/>
              <a:t>手動放入，或按小旗子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5197" y="1845734"/>
            <a:ext cx="1204452" cy="201050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845734"/>
            <a:ext cx="6376182" cy="155986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4397" y="1845734"/>
            <a:ext cx="1771283" cy="2116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8455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時間軸層級修改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4097214"/>
            <a:ext cx="10058400" cy="1771879"/>
          </a:xfrm>
        </p:spPr>
        <p:txBody>
          <a:bodyPr>
            <a:normAutofit/>
          </a:bodyPr>
          <a:lstStyle/>
          <a:p>
            <a:r>
              <a:rPr lang="zh-TW" altLang="en-US" dirty="0"/>
              <a:t>若是要在動畫中要改變圖片順序</a:t>
            </a:r>
            <a:r>
              <a:rPr lang="en-US" altLang="zh-TW" dirty="0"/>
              <a:t>(</a:t>
            </a:r>
            <a:r>
              <a:rPr lang="zh-TW" altLang="en-US" dirty="0"/>
              <a:t>層級關係</a:t>
            </a:r>
            <a:r>
              <a:rPr lang="en-US" altLang="zh-TW" dirty="0"/>
              <a:t>)</a:t>
            </a:r>
            <a:r>
              <a:rPr lang="zh-TW" altLang="en-US" dirty="0"/>
              <a:t>，只要在想要的時間軸上，打開層級，拖移到</a:t>
            </a:r>
            <a:endParaRPr lang="en-US" altLang="zh-TW" dirty="0"/>
          </a:p>
          <a:p>
            <a:r>
              <a:rPr lang="zh-TW" altLang="en-US" dirty="0"/>
              <a:t>想要順序即可，在該楨後的圖片層級會一直固定。</a:t>
            </a:r>
            <a:endParaRPr lang="en-US" altLang="zh-TW" dirty="0"/>
          </a:p>
          <a:p>
            <a:r>
              <a:rPr lang="zh-TW" altLang="en-US" sz="4000" dirty="0">
                <a:solidFill>
                  <a:srgbClr val="FF0000"/>
                </a:solidFill>
              </a:rPr>
              <a:t>注意</a:t>
            </a:r>
            <a:r>
              <a:rPr lang="en-US" altLang="zh-TW" sz="4000" dirty="0">
                <a:solidFill>
                  <a:srgbClr val="FF0000"/>
                </a:solidFill>
              </a:rPr>
              <a:t>!!!</a:t>
            </a:r>
            <a:r>
              <a:rPr lang="zh-TW" altLang="en-US" sz="4000" dirty="0">
                <a:solidFill>
                  <a:srgbClr val="FF0000"/>
                </a:solidFill>
              </a:rPr>
              <a:t>更動層級後要手動按下小旗子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1767" y="1615585"/>
            <a:ext cx="1936150" cy="248162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7917" y="1471722"/>
            <a:ext cx="1990099" cy="2625492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" y="1881223"/>
            <a:ext cx="5804487" cy="1419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7439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時間軸事件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11215"/>
            <a:ext cx="5329897" cy="4334608"/>
          </a:xfrm>
        </p:spPr>
        <p:txBody>
          <a:bodyPr>
            <a:normAutofit/>
          </a:bodyPr>
          <a:lstStyle/>
          <a:p>
            <a:r>
              <a:rPr lang="zh-TW" altLang="en-US" dirty="0"/>
              <a:t>時間軸事件，主要是美術人員，製作方便讓程式人員能得知在這情況下要發生什麼事</a:t>
            </a:r>
            <a:endParaRPr lang="en-US" altLang="zh-TW" dirty="0"/>
          </a:p>
          <a:p>
            <a:r>
              <a:rPr lang="zh-TW" altLang="en-US" dirty="0"/>
              <a:t>事件能分</a:t>
            </a:r>
            <a:r>
              <a:rPr lang="en-US" altLang="zh-TW" dirty="0"/>
              <a:t>3</a:t>
            </a:r>
            <a:r>
              <a:rPr lang="zh-TW" altLang="en-US" dirty="0"/>
              <a:t>種</a:t>
            </a:r>
            <a:endParaRPr lang="en-US" altLang="zh-TW" dirty="0"/>
          </a:p>
          <a:p>
            <a:r>
              <a:rPr lang="en-US" altLang="zh-TW" dirty="0"/>
              <a:t>1.</a:t>
            </a:r>
            <a:r>
              <a:rPr lang="zh-TW" altLang="en-US" dirty="0"/>
              <a:t>自訂義事件</a:t>
            </a:r>
            <a:r>
              <a:rPr lang="en-US" altLang="zh-TW" dirty="0"/>
              <a:t>:</a:t>
            </a:r>
            <a:br>
              <a:rPr lang="en-US" altLang="zh-TW" dirty="0"/>
            </a:br>
            <a:r>
              <a:rPr lang="zh-TW" altLang="en-US" dirty="0"/>
              <a:t>        能增加無數個，記得命名改一下</a:t>
            </a:r>
            <a:endParaRPr lang="en-US" altLang="zh-TW" dirty="0"/>
          </a:p>
          <a:p>
            <a:r>
              <a:rPr lang="en-US" altLang="zh-TW" dirty="0"/>
              <a:t>2.</a:t>
            </a:r>
            <a:r>
              <a:rPr lang="zh-TW" altLang="en-US" dirty="0"/>
              <a:t>音樂事件</a:t>
            </a:r>
            <a:r>
              <a:rPr lang="en-US" altLang="zh-TW" dirty="0"/>
              <a:t>:</a:t>
            </a:r>
            <a:br>
              <a:rPr lang="en-US" altLang="zh-TW" dirty="0"/>
            </a:br>
            <a:r>
              <a:rPr lang="zh-TW" altLang="en-US" dirty="0"/>
              <a:t>        一楨只能有一個，輸出訊號通知音樂啟動</a:t>
            </a:r>
            <a:endParaRPr lang="en-US" altLang="zh-TW" dirty="0"/>
          </a:p>
          <a:p>
            <a:r>
              <a:rPr lang="en-US" altLang="zh-TW" dirty="0"/>
              <a:t>3.</a:t>
            </a:r>
            <a:r>
              <a:rPr lang="zh-TW" altLang="en-US" dirty="0"/>
              <a:t>動畫事件</a:t>
            </a:r>
            <a:r>
              <a:rPr lang="en-US" altLang="zh-TW" dirty="0"/>
              <a:t>:</a:t>
            </a:r>
            <a:br>
              <a:rPr lang="en-US" altLang="zh-TW" dirty="0"/>
            </a:br>
            <a:r>
              <a:rPr lang="zh-TW" altLang="en-US" dirty="0"/>
              <a:t>        意思是當動畫撥到這時自動切到哪個動畫</a:t>
            </a:r>
            <a:endParaRPr lang="en-US" altLang="zh-TW" dirty="0"/>
          </a:p>
          <a:p>
            <a:r>
              <a:rPr lang="zh-TW" altLang="en-US" dirty="0"/>
              <a:t>使用方法</a:t>
            </a:r>
            <a:r>
              <a:rPr lang="en-US" altLang="zh-TW" dirty="0"/>
              <a:t>:</a:t>
            </a:r>
            <a:r>
              <a:rPr lang="zh-TW" altLang="en-US" dirty="0"/>
              <a:t>拖移到你想要的楨，點事件，屬性欄                                            添加事件</a:t>
            </a:r>
            <a:endParaRPr lang="en-US" altLang="zh-TW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9385" y="1596683"/>
            <a:ext cx="3876675" cy="27051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4607" y="3675184"/>
            <a:ext cx="3114675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4985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時間軸事件注意事項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1.</a:t>
            </a:r>
            <a:r>
              <a:rPr lang="zh-TW" altLang="en-US" dirty="0"/>
              <a:t>盡量使用自訂義事件</a:t>
            </a:r>
            <a:r>
              <a:rPr lang="en-US" altLang="zh-TW" dirty="0"/>
              <a:t>(</a:t>
            </a:r>
            <a:r>
              <a:rPr lang="zh-TW" altLang="en-US" dirty="0"/>
              <a:t>盡量</a:t>
            </a:r>
            <a:r>
              <a:rPr lang="en-US" altLang="zh-TW" dirty="0"/>
              <a:t>):</a:t>
            </a:r>
            <a:br>
              <a:rPr lang="en-US" altLang="zh-TW" dirty="0"/>
            </a:br>
            <a:r>
              <a:rPr lang="zh-TW" altLang="en-US" dirty="0"/>
              <a:t>             沒什麼特別原因，主要是會讓程式人員比較方便，記得名字要不一樣</a:t>
            </a:r>
            <a:endParaRPr lang="en-US" altLang="zh-TW" dirty="0"/>
          </a:p>
          <a:p>
            <a:r>
              <a:rPr lang="en-US" altLang="zh-TW" dirty="0"/>
              <a:t>2.</a:t>
            </a:r>
            <a:r>
              <a:rPr lang="zh-TW" altLang="en-US" dirty="0"/>
              <a:t>用自訂義事件代替音樂事件</a:t>
            </a:r>
            <a:r>
              <a:rPr lang="en-US" altLang="zh-TW" dirty="0"/>
              <a:t>(</a:t>
            </a:r>
            <a:r>
              <a:rPr lang="zh-TW" altLang="en-US" dirty="0"/>
              <a:t>非必要</a:t>
            </a:r>
            <a:r>
              <a:rPr lang="en-US" altLang="zh-TW" dirty="0"/>
              <a:t>):</a:t>
            </a:r>
            <a:br>
              <a:rPr lang="en-US" altLang="zh-TW" dirty="0"/>
            </a:br>
            <a:r>
              <a:rPr lang="zh-TW" altLang="en-US" dirty="0"/>
              <a:t>             主要是因為曾發生過音樂事件當掉問題，所以建議，但非必要</a:t>
            </a:r>
            <a:endParaRPr lang="en-US" altLang="zh-TW" dirty="0"/>
          </a:p>
          <a:p>
            <a:r>
              <a:rPr lang="en-US" altLang="zh-TW" dirty="0"/>
              <a:t>3.</a:t>
            </a:r>
            <a:r>
              <a:rPr lang="zh-TW" altLang="en-US" dirty="0"/>
              <a:t>動畫事件只用在連接兩個</a:t>
            </a:r>
            <a:r>
              <a:rPr lang="en-US" altLang="zh-TW" dirty="0"/>
              <a:t>”</a:t>
            </a:r>
            <a:r>
              <a:rPr lang="zh-TW" altLang="en-US" dirty="0"/>
              <a:t>無事件</a:t>
            </a:r>
            <a:r>
              <a:rPr lang="en-US" altLang="zh-TW" dirty="0"/>
              <a:t>”</a:t>
            </a:r>
            <a:r>
              <a:rPr lang="zh-TW" altLang="en-US" dirty="0"/>
              <a:t>動畫上</a:t>
            </a:r>
            <a:r>
              <a:rPr lang="en-US" altLang="zh-TW" dirty="0"/>
              <a:t>(</a:t>
            </a:r>
            <a:r>
              <a:rPr lang="zh-TW" altLang="en-US" dirty="0"/>
              <a:t>盡量</a:t>
            </a:r>
            <a:r>
              <a:rPr lang="en-US" altLang="zh-TW" dirty="0"/>
              <a:t>):</a:t>
            </a:r>
            <a:br>
              <a:rPr lang="en-US" altLang="zh-TW" dirty="0"/>
            </a:br>
            <a:r>
              <a:rPr lang="zh-TW" altLang="en-US" dirty="0"/>
              <a:t>              原因是動畫事件在執行時，動畫一瞬程式判定是會重疊的，可能會造成程式困難</a:t>
            </a:r>
            <a:endParaRPr lang="en-US" altLang="zh-TW" dirty="0"/>
          </a:p>
          <a:p>
            <a:r>
              <a:rPr lang="en-US" altLang="zh-TW" dirty="0"/>
              <a:t>4.</a:t>
            </a:r>
            <a:r>
              <a:rPr lang="zh-TW" altLang="en-US" dirty="0"/>
              <a:t>若是該動畫會在</a:t>
            </a:r>
            <a:r>
              <a:rPr lang="en-US" altLang="zh-TW" dirty="0"/>
              <a:t>Unity</a:t>
            </a:r>
            <a:r>
              <a:rPr lang="zh-TW" altLang="en-US" dirty="0"/>
              <a:t>場景中大量重複出現，不要加事件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zh-TW" altLang="en-US" dirty="0">
                <a:solidFill>
                  <a:srgbClr val="FF0000"/>
                </a:solidFill>
              </a:rPr>
              <a:t>必要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  <a:br>
              <a:rPr lang="en-US" altLang="zh-TW" dirty="0"/>
            </a:br>
            <a:r>
              <a:rPr lang="zh-TW" altLang="en-US" dirty="0"/>
              <a:t>             程式在判定事件時，會形成一個計時器計算時間，若是場景有太多事件會讓計時器</a:t>
            </a:r>
            <a:br>
              <a:rPr lang="en-US" altLang="zh-TW" dirty="0"/>
            </a:br>
            <a:r>
              <a:rPr lang="zh-TW" altLang="en-US" dirty="0"/>
              <a:t>             太多，導致效能低落</a:t>
            </a:r>
          </a:p>
        </p:txBody>
      </p:sp>
    </p:spTree>
    <p:extLst>
      <p:ext uri="{BB962C8B-B14F-4D97-AF65-F5344CB8AC3E}">
        <p14:creationId xmlns:p14="http://schemas.microsoft.com/office/powerpoint/2010/main" val="38766273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曲線編輯器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曲線編輯器，用以編輯補間速度規劃，</a:t>
            </a:r>
            <a:endParaRPr lang="en-US" altLang="zh-TW" dirty="0"/>
          </a:p>
          <a:p>
            <a:r>
              <a:rPr lang="zh-TW" altLang="en-US" dirty="0"/>
              <a:t>能製作更為生動，不會硬梆梆的</a:t>
            </a:r>
            <a:endParaRPr lang="en-US" altLang="zh-TW" dirty="0"/>
          </a:p>
          <a:p>
            <a:r>
              <a:rPr lang="zh-TW" altLang="en-US" dirty="0"/>
              <a:t>有線性、淡入、淡出、淡入淡出</a:t>
            </a:r>
            <a:endParaRPr lang="en-US" altLang="zh-TW" dirty="0"/>
          </a:p>
          <a:p>
            <a:r>
              <a:rPr lang="zh-TW" altLang="en-US" dirty="0"/>
              <a:t>若沒有滿意曲線，也能自己調，</a:t>
            </a:r>
            <a:endParaRPr lang="en-US" altLang="zh-TW" dirty="0"/>
          </a:p>
          <a:p>
            <a:r>
              <a:rPr lang="zh-TW" altLang="en-US" dirty="0"/>
              <a:t>雖然很難用</a:t>
            </a:r>
            <a:r>
              <a:rPr lang="en-US" altLang="zh-TW" dirty="0"/>
              <a:t>…….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8960" y="2406607"/>
            <a:ext cx="2495550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1195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過度時間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/>
              <a:t>所謂過渡時間就是，</a:t>
            </a:r>
            <a:br>
              <a:rPr lang="en-US" altLang="zh-TW" sz="3200" dirty="0"/>
            </a:br>
            <a:r>
              <a:rPr lang="zh-TW" altLang="en-US" sz="3200" dirty="0"/>
              <a:t>當一動畫切入到下一動畫時，中間的補充時間，</a:t>
            </a:r>
            <a:br>
              <a:rPr lang="en-US" altLang="zh-TW" sz="3200" dirty="0"/>
            </a:br>
            <a:r>
              <a:rPr lang="zh-TW" altLang="en-US" sz="3200" dirty="0"/>
              <a:t>用以避免動畫切畫突兀，</a:t>
            </a:r>
            <a:br>
              <a:rPr lang="en-US" altLang="zh-TW" sz="3200" dirty="0"/>
            </a:br>
            <a:r>
              <a:rPr lang="zh-TW" altLang="en-US" sz="3200" dirty="0"/>
              <a:t>但切記不是所有動畫都要過渡時間，</a:t>
            </a:r>
            <a:br>
              <a:rPr lang="en-US" altLang="zh-TW" sz="3200" dirty="0"/>
            </a:br>
            <a:r>
              <a:rPr lang="zh-TW" altLang="en-US" sz="3200" dirty="0"/>
              <a:t>以下圖片解說。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2905" y="3024718"/>
            <a:ext cx="3152775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610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DragonBones</a:t>
            </a:r>
            <a:r>
              <a:rPr lang="en-US" altLang="zh-TW" dirty="0"/>
              <a:t> </a:t>
            </a:r>
            <a:r>
              <a:rPr lang="zh-TW" altLang="en-US" dirty="0"/>
              <a:t>介紹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err="1"/>
              <a:t>DragonBones</a:t>
            </a:r>
            <a:r>
              <a:rPr lang="zh-TW" altLang="en-US" sz="3200" dirty="0"/>
              <a:t>是由一家 白鷺時代公司 旗下產品之一，</a:t>
            </a:r>
            <a:br>
              <a:rPr lang="en-US" altLang="zh-TW" sz="3200" dirty="0"/>
            </a:br>
            <a:br>
              <a:rPr lang="en-US" altLang="zh-TW" sz="3200" dirty="0"/>
            </a:br>
            <a:r>
              <a:rPr lang="zh-TW" altLang="en-US" sz="3200" dirty="0"/>
              <a:t>主要用製作</a:t>
            </a:r>
            <a:r>
              <a:rPr lang="en-US" altLang="zh-TW" sz="3200" dirty="0"/>
              <a:t>2D</a:t>
            </a:r>
            <a:r>
              <a:rPr lang="zh-TW" altLang="en-US" sz="3200" dirty="0"/>
              <a:t>骨架動畫，</a:t>
            </a:r>
            <a:br>
              <a:rPr lang="en-US" altLang="zh-TW" sz="3200" dirty="0"/>
            </a:br>
            <a:br>
              <a:rPr lang="en-US" altLang="zh-TW" sz="3200" dirty="0"/>
            </a:br>
            <a:r>
              <a:rPr lang="zh-TW" altLang="en-US" sz="2800" dirty="0">
                <a:solidFill>
                  <a:schemeClr val="tx1"/>
                </a:solidFill>
              </a:rPr>
              <a:t>是一個全</a:t>
            </a:r>
            <a:r>
              <a:rPr lang="zh-TW" altLang="en-US" sz="6000" dirty="0">
                <a:solidFill>
                  <a:srgbClr val="FF0000"/>
                </a:solidFill>
              </a:rPr>
              <a:t>中文跨平台</a:t>
            </a:r>
            <a:r>
              <a:rPr lang="zh-TW" altLang="en-US" sz="3200" dirty="0"/>
              <a:t>且</a:t>
            </a:r>
            <a:r>
              <a:rPr lang="zh-TW" altLang="en-US" sz="7200" dirty="0">
                <a:solidFill>
                  <a:srgbClr val="FF0000"/>
                </a:solidFill>
              </a:rPr>
              <a:t>免費軟體</a:t>
            </a:r>
            <a:br>
              <a:rPr lang="en-US" altLang="zh-TW" sz="3200" dirty="0"/>
            </a:b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0130607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過渡時間圖解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45734"/>
            <a:ext cx="3692768" cy="4023360"/>
          </a:xfrm>
        </p:spPr>
        <p:txBody>
          <a:bodyPr/>
          <a:lstStyle/>
          <a:p>
            <a:r>
              <a:rPr lang="zh-TW" altLang="en-US" dirty="0"/>
              <a:t>有無過度用</a:t>
            </a:r>
            <a:br>
              <a:rPr lang="en-US" altLang="zh-TW" dirty="0"/>
            </a:br>
            <a:r>
              <a:rPr lang="zh-TW" altLang="en-US" dirty="0"/>
              <a:t>被風吹的海草當範例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  無過度下，</a:t>
            </a:r>
            <a:endParaRPr lang="en-US" altLang="zh-TW" dirty="0"/>
          </a:p>
          <a:p>
            <a:r>
              <a:rPr lang="zh-TW" altLang="en-US" dirty="0"/>
              <a:t>當海草在執行待機動畫時</a:t>
            </a:r>
            <a:br>
              <a:rPr lang="en-US" altLang="zh-TW" dirty="0"/>
            </a:br>
            <a:r>
              <a:rPr lang="zh-TW" altLang="en-US" dirty="0"/>
              <a:t>執行被風吹會產生很突兀的切換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 有過度下，</a:t>
            </a:r>
            <a:endParaRPr lang="en-US" altLang="zh-TW" dirty="0"/>
          </a:p>
          <a:p>
            <a:r>
              <a:rPr lang="zh-TW" altLang="en-US" dirty="0"/>
              <a:t>當海草在執行待機動畫時</a:t>
            </a:r>
            <a:br>
              <a:rPr lang="en-US" altLang="zh-TW" dirty="0"/>
            </a:br>
            <a:r>
              <a:rPr lang="zh-TW" altLang="en-US" dirty="0"/>
              <a:t>執行被風吹會時，會先執行完待機，在切換成被風吹</a:t>
            </a:r>
            <a:endParaRPr lang="en-US" altLang="zh-TW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7408" y="2442760"/>
            <a:ext cx="1418399" cy="956659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8262" y="2408243"/>
            <a:ext cx="1373606" cy="1025695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4794" y="4422760"/>
            <a:ext cx="1247270" cy="1176317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6885" y="2303798"/>
            <a:ext cx="1247270" cy="1176317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0048" y="4466638"/>
            <a:ext cx="1247270" cy="1176317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8512" y="4466638"/>
            <a:ext cx="1373606" cy="1025695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5217" y="4532588"/>
            <a:ext cx="1418399" cy="956659"/>
          </a:xfrm>
          <a:prstGeom prst="rect">
            <a:avLst/>
          </a:prstGeom>
        </p:spPr>
      </p:pic>
      <p:sp>
        <p:nvSpPr>
          <p:cNvPr id="15" name="向右箭號 14"/>
          <p:cNvSpPr/>
          <p:nvPr/>
        </p:nvSpPr>
        <p:spPr>
          <a:xfrm>
            <a:off x="6044155" y="2748376"/>
            <a:ext cx="614107" cy="3454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向右箭號 15"/>
          <p:cNvSpPr/>
          <p:nvPr/>
        </p:nvSpPr>
        <p:spPr>
          <a:xfrm>
            <a:off x="6044155" y="4838204"/>
            <a:ext cx="614107" cy="3454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向右箭號 16"/>
          <p:cNvSpPr/>
          <p:nvPr/>
        </p:nvSpPr>
        <p:spPr>
          <a:xfrm>
            <a:off x="7972118" y="4838204"/>
            <a:ext cx="614107" cy="3454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向右箭號 17"/>
          <p:cNvSpPr/>
          <p:nvPr/>
        </p:nvSpPr>
        <p:spPr>
          <a:xfrm>
            <a:off x="8031868" y="2782893"/>
            <a:ext cx="614107" cy="3454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向右箭號 18"/>
          <p:cNvSpPr/>
          <p:nvPr/>
        </p:nvSpPr>
        <p:spPr>
          <a:xfrm>
            <a:off x="9792064" y="4880961"/>
            <a:ext cx="614107" cy="3454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4796885" y="1921456"/>
            <a:ext cx="3437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無過度</a:t>
            </a:r>
          </a:p>
        </p:txBody>
      </p:sp>
      <p:sp>
        <p:nvSpPr>
          <p:cNvPr id="22" name="文字方塊 21"/>
          <p:cNvSpPr txBox="1"/>
          <p:nvPr/>
        </p:nvSpPr>
        <p:spPr>
          <a:xfrm>
            <a:off x="4841378" y="4048616"/>
            <a:ext cx="3437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有過度</a:t>
            </a:r>
          </a:p>
        </p:txBody>
      </p:sp>
      <p:sp>
        <p:nvSpPr>
          <p:cNvPr id="23" name="文字方塊 22"/>
          <p:cNvSpPr txBox="1"/>
          <p:nvPr/>
        </p:nvSpPr>
        <p:spPr>
          <a:xfrm>
            <a:off x="7979288" y="698362"/>
            <a:ext cx="13736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/>
              <a:t>海草</a:t>
            </a:r>
          </a:p>
        </p:txBody>
      </p:sp>
      <p:pic>
        <p:nvPicPr>
          <p:cNvPr id="24" name="圖片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5482" y="423822"/>
            <a:ext cx="1247270" cy="1176317"/>
          </a:xfrm>
          <a:prstGeom prst="rect">
            <a:avLst/>
          </a:prstGeom>
        </p:spPr>
      </p:pic>
      <p:sp>
        <p:nvSpPr>
          <p:cNvPr id="25" name="向右箭號 24"/>
          <p:cNvSpPr/>
          <p:nvPr/>
        </p:nvSpPr>
        <p:spPr>
          <a:xfrm>
            <a:off x="9027327" y="776700"/>
            <a:ext cx="773723" cy="470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81012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簡單換圖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/>
              <a:t>在龍骨中換圖有幾種方式，</a:t>
            </a:r>
            <a:br>
              <a:rPr lang="en-US" altLang="zh-TW" sz="2800" dirty="0"/>
            </a:br>
            <a:r>
              <a:rPr lang="zh-TW" altLang="en-US" sz="2800" dirty="0"/>
              <a:t>現在講的是最簡單的一種，</a:t>
            </a:r>
            <a:br>
              <a:rPr lang="en-US" altLang="zh-TW" sz="2800" dirty="0"/>
            </a:br>
            <a:r>
              <a:rPr lang="zh-TW" altLang="en-US" sz="2800" dirty="0"/>
              <a:t>就是在插槽下多放幾張圖，剩下就是程式人員的事</a:t>
            </a:r>
            <a:endParaRPr lang="en-US" altLang="zh-TW" sz="2800" dirty="0"/>
          </a:p>
          <a:p>
            <a:r>
              <a:rPr lang="zh-TW" altLang="en-US" sz="2800" dirty="0"/>
              <a:t>記得圖片大小位置要調對。</a:t>
            </a:r>
            <a:endParaRPr lang="en-US" altLang="zh-TW" sz="28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9989" y="3281884"/>
            <a:ext cx="2857454" cy="1800070"/>
          </a:xfrm>
          <a:prstGeom prst="rect">
            <a:avLst/>
          </a:prstGeom>
        </p:spPr>
      </p:pic>
      <p:sp>
        <p:nvSpPr>
          <p:cNvPr id="6" name="向右箭號 5"/>
          <p:cNvSpPr/>
          <p:nvPr/>
        </p:nvSpPr>
        <p:spPr>
          <a:xfrm>
            <a:off x="7060223" y="3499338"/>
            <a:ext cx="1169377" cy="5451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6385827" y="3587234"/>
            <a:ext cx="1644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插槽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6385827" y="4261916"/>
            <a:ext cx="1644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很多圖</a:t>
            </a:r>
          </a:p>
        </p:txBody>
      </p:sp>
      <p:sp>
        <p:nvSpPr>
          <p:cNvPr id="9" name="向右箭號 8"/>
          <p:cNvSpPr/>
          <p:nvPr/>
        </p:nvSpPr>
        <p:spPr>
          <a:xfrm>
            <a:off x="7207908" y="4151105"/>
            <a:ext cx="1232707" cy="5738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82227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導出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94786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導出格式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/>
              <a:t>龍骨導出格式，在遊戲用主要就</a:t>
            </a:r>
            <a:r>
              <a:rPr lang="en-US" altLang="zh-TW" sz="3200" dirty="0"/>
              <a:t>2</a:t>
            </a:r>
            <a:r>
              <a:rPr lang="zh-TW" altLang="en-US" sz="3200" dirty="0"/>
              <a:t>種，</a:t>
            </a:r>
            <a:endParaRPr lang="en-US" altLang="zh-TW" sz="3200" dirty="0"/>
          </a:p>
          <a:p>
            <a:r>
              <a:rPr lang="zh-TW" altLang="en-US" sz="3200" dirty="0"/>
              <a:t>龍骨骨架模式、序列楨模式</a:t>
            </a:r>
            <a:endParaRPr lang="en-US" altLang="zh-TW" sz="3200" dirty="0"/>
          </a:p>
          <a:p>
            <a:r>
              <a:rPr lang="zh-TW" altLang="en-US" sz="3200" dirty="0"/>
              <a:t>但在這邊</a:t>
            </a:r>
            <a:r>
              <a:rPr lang="zh-TW" altLang="en-US" sz="5400" dirty="0">
                <a:solidFill>
                  <a:srgbClr val="FF0000"/>
                </a:solidFill>
              </a:rPr>
              <a:t>極不推薦</a:t>
            </a:r>
            <a:r>
              <a:rPr lang="zh-TW" altLang="en-US" sz="3600" dirty="0">
                <a:solidFill>
                  <a:schemeClr val="tx1"/>
                </a:solidFill>
              </a:rPr>
              <a:t>使用序列楨</a:t>
            </a:r>
            <a:endParaRPr lang="en-US" altLang="zh-TW" sz="3600" dirty="0">
              <a:solidFill>
                <a:schemeClr val="tx1"/>
              </a:solidFill>
            </a:endParaRPr>
          </a:p>
          <a:p>
            <a:r>
              <a:rPr lang="zh-TW" altLang="en-US" sz="3600" dirty="0">
                <a:solidFill>
                  <a:schemeClr val="tx1"/>
                </a:solidFill>
              </a:rPr>
              <a:t>因為龍骨導出序列楨時，</a:t>
            </a:r>
            <a:endParaRPr lang="en-US" altLang="zh-TW" sz="3600" dirty="0">
              <a:solidFill>
                <a:schemeClr val="tx1"/>
              </a:solidFill>
            </a:endParaRPr>
          </a:p>
          <a:p>
            <a:r>
              <a:rPr lang="zh-TW" altLang="en-US" sz="3600" dirty="0">
                <a:solidFill>
                  <a:schemeClr val="tx1"/>
                </a:solidFill>
              </a:rPr>
              <a:t>若是動畫圖片太遠，則圖片會太寬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0413" y="1845734"/>
            <a:ext cx="1748177" cy="272121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8590" y="1845734"/>
            <a:ext cx="1739931" cy="2671742"/>
          </a:xfrm>
          <a:prstGeom prst="rect">
            <a:avLst/>
          </a:prstGeom>
        </p:spPr>
      </p:pic>
      <p:sp>
        <p:nvSpPr>
          <p:cNvPr id="6" name="向下箭號 5"/>
          <p:cNvSpPr/>
          <p:nvPr/>
        </p:nvSpPr>
        <p:spPr>
          <a:xfrm rot="10800000">
            <a:off x="8735901" y="4517476"/>
            <a:ext cx="457200" cy="8110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下箭號 6"/>
          <p:cNvSpPr/>
          <p:nvPr/>
        </p:nvSpPr>
        <p:spPr>
          <a:xfrm rot="10800000">
            <a:off x="10479955" y="4517477"/>
            <a:ext cx="457200" cy="8110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8678006" y="5414156"/>
            <a:ext cx="1160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正常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10424971" y="5409962"/>
            <a:ext cx="1160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太寬</a:t>
            </a:r>
          </a:p>
        </p:txBody>
      </p:sp>
    </p:spTree>
    <p:extLst>
      <p:ext uri="{BB962C8B-B14F-4D97-AF65-F5344CB8AC3E}">
        <p14:creationId xmlns:p14="http://schemas.microsoft.com/office/powerpoint/2010/main" val="40866468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骨架格式導出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45734"/>
            <a:ext cx="4556870" cy="4023360"/>
          </a:xfrm>
        </p:spPr>
        <p:txBody>
          <a:bodyPr/>
          <a:lstStyle/>
          <a:p>
            <a:r>
              <a:rPr lang="zh-TW" altLang="en-US" dirty="0"/>
              <a:t>文件導出就在 ，記得要先存檔</a:t>
            </a:r>
            <a:endParaRPr lang="en-US" altLang="zh-TW" dirty="0"/>
          </a:p>
          <a:p>
            <a:r>
              <a:rPr lang="zh-TW" altLang="en-US" dirty="0"/>
              <a:t>檔案</a:t>
            </a:r>
            <a:r>
              <a:rPr lang="en-US" altLang="zh-TW" dirty="0"/>
              <a:t>&gt;&gt;</a:t>
            </a:r>
            <a:r>
              <a:rPr lang="zh-TW" altLang="en-US" dirty="0"/>
              <a:t>導出</a:t>
            </a:r>
            <a:endParaRPr lang="en-US" altLang="zh-TW" dirty="0"/>
          </a:p>
          <a:p>
            <a:r>
              <a:rPr lang="zh-TW" altLang="en-US" dirty="0"/>
              <a:t>右圖為骨架導出，重要的主要是</a:t>
            </a:r>
            <a:endParaRPr lang="en-US" altLang="zh-TW" dirty="0"/>
          </a:p>
          <a:p>
            <a:r>
              <a:rPr lang="zh-TW" altLang="en-US" dirty="0"/>
              <a:t>輸出比例要</a:t>
            </a:r>
            <a:r>
              <a:rPr lang="en-US" altLang="zh-TW" dirty="0"/>
              <a:t>100%</a:t>
            </a:r>
          </a:p>
          <a:p>
            <a:r>
              <a:rPr lang="zh-TW" altLang="en-US" dirty="0"/>
              <a:t>再來就是 </a:t>
            </a:r>
            <a:endParaRPr lang="en-US" altLang="zh-TW" dirty="0"/>
          </a:p>
          <a:p>
            <a:r>
              <a:rPr lang="en-US" altLang="zh-TW" sz="4000" dirty="0">
                <a:solidFill>
                  <a:srgbClr val="FF0000"/>
                </a:solidFill>
              </a:rPr>
              <a:t>“</a:t>
            </a:r>
            <a:r>
              <a:rPr lang="zh-TW" altLang="en-US" sz="4000" dirty="0">
                <a:solidFill>
                  <a:srgbClr val="FF0000"/>
                </a:solidFill>
              </a:rPr>
              <a:t>項目名</a:t>
            </a:r>
            <a:r>
              <a:rPr lang="en-US" altLang="zh-TW" sz="4000" dirty="0">
                <a:solidFill>
                  <a:srgbClr val="FF0000"/>
                </a:solidFill>
              </a:rPr>
              <a:t>”</a:t>
            </a:r>
            <a:r>
              <a:rPr lang="zh-TW" altLang="en-US" sz="4000" dirty="0">
                <a:solidFill>
                  <a:srgbClr val="FF0000"/>
                </a:solidFill>
              </a:rPr>
              <a:t>一定要改</a:t>
            </a:r>
            <a:endParaRPr lang="en-US" altLang="zh-TW" sz="4000" dirty="0">
              <a:solidFill>
                <a:srgbClr val="FF0000"/>
              </a:solidFill>
            </a:endParaRPr>
          </a:p>
          <a:p>
            <a:r>
              <a:rPr lang="zh-TW" altLang="en-US" sz="2400" dirty="0">
                <a:solidFill>
                  <a:schemeClr val="tx1"/>
                </a:solidFill>
              </a:rPr>
              <a:t>不然程式會很慘</a:t>
            </a:r>
            <a:endParaRPr lang="en-US" altLang="zh-TW" sz="2400" dirty="0">
              <a:solidFill>
                <a:schemeClr val="tx1"/>
              </a:solidFill>
            </a:endParaRPr>
          </a:p>
          <a:p>
            <a:r>
              <a:rPr lang="zh-TW" altLang="en-US" sz="2400" dirty="0">
                <a:solidFill>
                  <a:schemeClr val="tx1"/>
                </a:solidFill>
              </a:rPr>
              <a:t>然後按完成，檔案會有三個</a:t>
            </a:r>
            <a:endParaRPr lang="en-US" altLang="zh-TW" sz="2400" dirty="0">
              <a:solidFill>
                <a:schemeClr val="tx1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6227" y="628513"/>
            <a:ext cx="6368964" cy="524058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8527" y="4710844"/>
            <a:ext cx="1790700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7646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序列楨導出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45734"/>
            <a:ext cx="4192564" cy="4023360"/>
          </a:xfrm>
        </p:spPr>
        <p:txBody>
          <a:bodyPr/>
          <a:lstStyle/>
          <a:p>
            <a:r>
              <a:rPr lang="zh-TW" altLang="en-US" dirty="0"/>
              <a:t>序列楨又分單張導出、序列導出</a:t>
            </a:r>
            <a:endParaRPr lang="en-US" altLang="zh-TW" dirty="0"/>
          </a:p>
          <a:p>
            <a:r>
              <a:rPr lang="zh-TW" altLang="en-US" dirty="0"/>
              <a:t>單張導出就是單一張</a:t>
            </a:r>
            <a:endParaRPr lang="en-US" altLang="zh-TW" dirty="0"/>
          </a:p>
          <a:p>
            <a:r>
              <a:rPr lang="zh-TW" altLang="en-US" dirty="0"/>
              <a:t>序列導出就是導出整個序列圖片</a:t>
            </a:r>
            <a:endParaRPr lang="en-US" altLang="zh-TW" dirty="0"/>
          </a:p>
          <a:p>
            <a:r>
              <a:rPr lang="zh-TW" altLang="en-US" dirty="0"/>
              <a:t>圖片本身龍骨會命名好</a:t>
            </a:r>
            <a:endParaRPr lang="en-US" alt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9844" y="782514"/>
            <a:ext cx="6568414" cy="5405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9784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Unity</a:t>
            </a:r>
            <a:r>
              <a:rPr lang="zh-TW" altLang="en-US" dirty="0"/>
              <a:t>部分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23993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導入</a:t>
            </a:r>
            <a:r>
              <a:rPr lang="en-US" altLang="zh-TW" dirty="0"/>
              <a:t>Unity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91159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放入</a:t>
            </a:r>
            <a:r>
              <a:rPr lang="en-US" altLang="zh-TW" dirty="0"/>
              <a:t>unity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再放入</a:t>
            </a:r>
            <a:r>
              <a:rPr lang="en-US" altLang="zh-TW" dirty="0"/>
              <a:t>Unity</a:t>
            </a:r>
            <a:r>
              <a:rPr lang="zh-TW" altLang="en-US" dirty="0"/>
              <a:t>前要先導入龍骨官方所開發的</a:t>
            </a:r>
            <a:r>
              <a:rPr lang="en-US" altLang="zh-TW" dirty="0"/>
              <a:t>Unity</a:t>
            </a:r>
            <a:r>
              <a:rPr lang="zh-TW" altLang="en-US" dirty="0"/>
              <a:t>插件</a:t>
            </a:r>
            <a:br>
              <a:rPr lang="en-US" altLang="zh-TW" dirty="0"/>
            </a:br>
            <a:br>
              <a:rPr lang="en-US" altLang="zh-TW" dirty="0"/>
            </a:br>
            <a:r>
              <a:rPr lang="zh-TW" altLang="en-US" dirty="0"/>
              <a:t>再把輸出的骨架檔扔到</a:t>
            </a:r>
            <a:r>
              <a:rPr lang="en-US" altLang="zh-TW" dirty="0"/>
              <a:t>unity</a:t>
            </a:r>
            <a:r>
              <a:rPr lang="zh-TW" altLang="en-US" dirty="0"/>
              <a:t>裡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https://github.com/DragonBones/DragonBonesCSharp/releases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6258" y="3319759"/>
            <a:ext cx="4399007" cy="299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0201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在</a:t>
            </a:r>
            <a:r>
              <a:rPr lang="en-US" altLang="zh-TW" dirty="0"/>
              <a:t>Unity</a:t>
            </a:r>
            <a:r>
              <a:rPr lang="zh-TW" altLang="en-US" dirty="0"/>
              <a:t>中新增龍骨元件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45734"/>
            <a:ext cx="6176731" cy="4023360"/>
          </a:xfrm>
        </p:spPr>
        <p:txBody>
          <a:bodyPr/>
          <a:lstStyle/>
          <a:p>
            <a:r>
              <a:rPr lang="zh-TW" altLang="en-US" dirty="0"/>
              <a:t>對</a:t>
            </a:r>
            <a:r>
              <a:rPr lang="en-US" altLang="zh-TW" dirty="0"/>
              <a:t>XXX(</a:t>
            </a:r>
            <a:r>
              <a:rPr lang="zh-TW" altLang="en-US" dirty="0"/>
              <a:t>你的專案名</a:t>
            </a:r>
            <a:r>
              <a:rPr lang="en-US" altLang="zh-TW" dirty="0"/>
              <a:t>)_</a:t>
            </a:r>
            <a:r>
              <a:rPr lang="en-US" altLang="zh-TW" dirty="0" err="1"/>
              <a:t>Ske.json</a:t>
            </a:r>
            <a:r>
              <a:rPr lang="zh-TW" altLang="en-US" dirty="0"/>
              <a:t> 這個</a:t>
            </a:r>
            <a:endParaRPr lang="en-US" altLang="zh-TW" dirty="0"/>
          </a:p>
          <a:p>
            <a:r>
              <a:rPr lang="zh-TW" altLang="en-US" dirty="0"/>
              <a:t>右鍵，</a:t>
            </a:r>
            <a:r>
              <a:rPr lang="en-US" altLang="zh-TW" dirty="0" err="1"/>
              <a:t>DragonBones</a:t>
            </a:r>
            <a:r>
              <a:rPr lang="en-US" altLang="zh-TW" dirty="0"/>
              <a:t> &gt;&gt;&gt; Armature Object</a:t>
            </a:r>
          </a:p>
          <a:p>
            <a:r>
              <a:rPr lang="zh-TW" altLang="en-US" dirty="0"/>
              <a:t>就能製作</a:t>
            </a:r>
            <a:r>
              <a:rPr lang="en-US" altLang="zh-TW" dirty="0"/>
              <a:t>Unity</a:t>
            </a:r>
            <a:r>
              <a:rPr lang="zh-TW" altLang="en-US" dirty="0"/>
              <a:t>元件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sz="3600" dirty="0">
                <a:solidFill>
                  <a:srgbClr val="FF0000"/>
                </a:solidFill>
              </a:rPr>
              <a:t>注意</a:t>
            </a:r>
            <a:r>
              <a:rPr lang="en-US" altLang="zh-TW" sz="3600" dirty="0">
                <a:solidFill>
                  <a:srgbClr val="FF0000"/>
                </a:solidFill>
              </a:rPr>
              <a:t>!!!!</a:t>
            </a:r>
            <a:r>
              <a:rPr lang="zh-TW" altLang="en-US" sz="3600" dirty="0">
                <a:solidFill>
                  <a:srgbClr val="FF0000"/>
                </a:solidFill>
              </a:rPr>
              <a:t>不是 </a:t>
            </a:r>
            <a:r>
              <a:rPr lang="en-US" altLang="zh-TW" sz="3600" dirty="0" err="1">
                <a:solidFill>
                  <a:srgbClr val="FF0000"/>
                </a:solidFill>
              </a:rPr>
              <a:t>tex.json</a:t>
            </a:r>
            <a:r>
              <a:rPr lang="zh-TW" altLang="en-US" sz="3600" dirty="0">
                <a:solidFill>
                  <a:srgbClr val="FF0000"/>
                </a:solidFill>
              </a:rPr>
              <a:t> 這個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775" y="1845734"/>
            <a:ext cx="3598905" cy="3940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772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DragonBones</a:t>
            </a:r>
            <a:r>
              <a:rPr lang="en-US" altLang="zh-TW" dirty="0"/>
              <a:t> </a:t>
            </a:r>
            <a:r>
              <a:rPr lang="zh-TW" altLang="en-US" dirty="0"/>
              <a:t>主要網址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/>
              <a:t>官網  </a:t>
            </a:r>
            <a:r>
              <a:rPr lang="en-US" altLang="zh-TW" sz="3200" dirty="0">
                <a:hlinkClick r:id="rId2"/>
              </a:rPr>
              <a:t>http://dragonbones.com/cn/index.html</a:t>
            </a:r>
            <a:br>
              <a:rPr lang="en-US" altLang="zh-TW" sz="3200" dirty="0"/>
            </a:br>
            <a:br>
              <a:rPr lang="en-US" altLang="zh-TW" sz="3200" dirty="0"/>
            </a:br>
            <a:r>
              <a:rPr lang="zh-TW" altLang="en-US" sz="3200" dirty="0"/>
              <a:t>官方教學 </a:t>
            </a:r>
            <a:r>
              <a:rPr lang="en-US" altLang="zh-TW" sz="3200" dirty="0">
                <a:hlinkClick r:id="rId3"/>
              </a:rPr>
              <a:t>https://www.bilibili.com/video/av9072544/?p=1</a:t>
            </a:r>
            <a:br>
              <a:rPr lang="en-US" altLang="zh-TW" sz="3200" dirty="0"/>
            </a:br>
            <a:br>
              <a:rPr lang="en-US" altLang="zh-TW" sz="3200" dirty="0"/>
            </a:br>
            <a:r>
              <a:rPr lang="zh-TW" altLang="en-US" sz="3200" dirty="0"/>
              <a:t>官方</a:t>
            </a:r>
            <a:r>
              <a:rPr lang="en-US" altLang="zh-TW" sz="3200" dirty="0"/>
              <a:t>QQ </a:t>
            </a:r>
            <a:r>
              <a:rPr lang="zh-TW" altLang="en-US" sz="3200" dirty="0"/>
              <a:t>群  </a:t>
            </a:r>
            <a:r>
              <a:rPr lang="en-US" altLang="zh-TW" sz="3200" dirty="0"/>
              <a:t>530077872</a:t>
            </a:r>
            <a:br>
              <a:rPr lang="en-US" altLang="zh-TW" sz="3200" dirty="0"/>
            </a:br>
            <a:br>
              <a:rPr lang="en-US" altLang="zh-TW" sz="3200" dirty="0"/>
            </a:br>
            <a:r>
              <a:rPr lang="zh-TW" altLang="en-US" sz="3200" dirty="0"/>
              <a:t>白鷺時代官網 </a:t>
            </a:r>
            <a:r>
              <a:rPr lang="en-US" altLang="zh-TW" sz="3200" dirty="0"/>
              <a:t>https://www.egret.com/cn/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722263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新增後的原件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新增後的原件</a:t>
            </a:r>
            <a:endParaRPr lang="en-US" altLang="zh-TW" dirty="0"/>
          </a:p>
          <a:p>
            <a:r>
              <a:rPr lang="zh-TW" altLang="en-US" dirty="0"/>
              <a:t>會出現右圖的叫</a:t>
            </a:r>
            <a:endParaRPr lang="en-US" altLang="zh-TW" dirty="0"/>
          </a:p>
          <a:p>
            <a:r>
              <a:rPr lang="en-US" altLang="zh-TW" dirty="0"/>
              <a:t>Unity Armature Component</a:t>
            </a:r>
          </a:p>
          <a:p>
            <a:r>
              <a:rPr lang="zh-TW" altLang="en-US" dirty="0"/>
              <a:t>這是龍骨在</a:t>
            </a:r>
            <a:r>
              <a:rPr lang="en-US" altLang="zh-TW" dirty="0"/>
              <a:t>Unity</a:t>
            </a:r>
            <a:r>
              <a:rPr lang="zh-TW" altLang="en-US" dirty="0"/>
              <a:t>中的控制腳本，非常重要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6456" y="1737360"/>
            <a:ext cx="2543175" cy="10668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631" y="934995"/>
            <a:ext cx="462915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9344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Unity Armature Component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dirty="0" err="1"/>
              <a:t>Animaion</a:t>
            </a:r>
            <a:r>
              <a:rPr lang="zh-TW" altLang="en-US" dirty="0"/>
              <a:t> 是你在龍骨中製作的動畫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dirty="0"/>
              <a:t>Play Times </a:t>
            </a:r>
            <a:r>
              <a:rPr lang="zh-TW" altLang="en-US" dirty="0"/>
              <a:t>次要播放幾遍</a:t>
            </a:r>
            <a:r>
              <a:rPr lang="en-US" altLang="zh-TW" dirty="0"/>
              <a:t>(0</a:t>
            </a:r>
            <a:r>
              <a:rPr lang="zh-TW" altLang="en-US" dirty="0"/>
              <a:t>為無限播放</a:t>
            </a:r>
            <a:r>
              <a:rPr lang="en-US" altLang="zh-TW" dirty="0"/>
              <a:t>)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dirty="0" err="1"/>
              <a:t>TimeScale</a:t>
            </a:r>
            <a:r>
              <a:rPr lang="en-US" altLang="zh-TW" dirty="0"/>
              <a:t> </a:t>
            </a:r>
            <a:r>
              <a:rPr lang="zh-TW" altLang="en-US" dirty="0"/>
              <a:t>播放速度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dirty="0"/>
              <a:t>Sorting Mode </a:t>
            </a:r>
            <a:r>
              <a:rPr lang="zh-TW" altLang="en-US" dirty="0"/>
              <a:t>一定要調成 </a:t>
            </a:r>
            <a:r>
              <a:rPr lang="en-US" altLang="zh-TW" dirty="0" err="1"/>
              <a:t>SortByOrder</a:t>
            </a:r>
            <a:br>
              <a:rPr lang="en-US" altLang="zh-TW" dirty="0"/>
            </a:br>
            <a:r>
              <a:rPr lang="en-US" altLang="zh-TW" dirty="0"/>
              <a:t>  </a:t>
            </a:r>
            <a:r>
              <a:rPr lang="zh-TW" altLang="en-US" dirty="0"/>
              <a:t>意思就是遵照</a:t>
            </a:r>
            <a:r>
              <a:rPr lang="en-US" altLang="zh-TW" dirty="0"/>
              <a:t>Unity</a:t>
            </a:r>
            <a:r>
              <a:rPr lang="zh-TW" altLang="en-US" dirty="0"/>
              <a:t>的</a:t>
            </a:r>
            <a:r>
              <a:rPr lang="en-US" altLang="zh-TW" dirty="0"/>
              <a:t>2D</a:t>
            </a:r>
            <a:r>
              <a:rPr lang="zh-TW" altLang="en-US" dirty="0"/>
              <a:t> </a:t>
            </a:r>
            <a:r>
              <a:rPr lang="en-US" altLang="zh-TW" dirty="0"/>
              <a:t>Sprite</a:t>
            </a:r>
            <a:r>
              <a:rPr lang="zh-TW" altLang="en-US" dirty="0"/>
              <a:t> 排列順序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dirty="0"/>
              <a:t>Sorting Layer Unity</a:t>
            </a:r>
            <a:r>
              <a:rPr lang="zh-TW" altLang="en-US" dirty="0"/>
              <a:t>的</a:t>
            </a:r>
            <a:r>
              <a:rPr lang="en-US" altLang="zh-TW" dirty="0"/>
              <a:t>2D</a:t>
            </a:r>
            <a:r>
              <a:rPr lang="zh-TW" altLang="en-US" dirty="0"/>
              <a:t> </a:t>
            </a:r>
            <a:r>
              <a:rPr lang="en-US" altLang="zh-TW" dirty="0"/>
              <a:t>Sprite</a:t>
            </a:r>
            <a:r>
              <a:rPr lang="zh-TW" altLang="en-US" dirty="0"/>
              <a:t> 的排列位置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dirty="0"/>
              <a:t>Order in Layer</a:t>
            </a:r>
            <a:r>
              <a:rPr lang="zh-TW" altLang="en-US" dirty="0"/>
              <a:t> 第幾層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endParaRPr lang="en-US" altLang="zh-TW" dirty="0"/>
          </a:p>
          <a:p>
            <a:endParaRPr lang="en-US" altLang="zh-TW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4664" y="1737360"/>
            <a:ext cx="4034596" cy="4648917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8746" y="4710267"/>
            <a:ext cx="4305918" cy="1676010"/>
          </a:xfrm>
          <a:prstGeom prst="rect">
            <a:avLst/>
          </a:prstGeom>
        </p:spPr>
      </p:pic>
      <p:sp>
        <p:nvSpPr>
          <p:cNvPr id="7" name="向右箭號 6"/>
          <p:cNvSpPr/>
          <p:nvPr/>
        </p:nvSpPr>
        <p:spPr>
          <a:xfrm>
            <a:off x="2413686" y="5750562"/>
            <a:ext cx="1227438" cy="226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右箭號 7"/>
          <p:cNvSpPr/>
          <p:nvPr/>
        </p:nvSpPr>
        <p:spPr>
          <a:xfrm>
            <a:off x="2413686" y="5964797"/>
            <a:ext cx="1227438" cy="200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1161535" y="5758353"/>
            <a:ext cx="1466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就是這兩個</a:t>
            </a:r>
          </a:p>
        </p:txBody>
      </p:sp>
      <p:cxnSp>
        <p:nvCxnSpPr>
          <p:cNvPr id="11" name="肘形接點 10"/>
          <p:cNvCxnSpPr>
            <a:endCxn id="9" idx="1"/>
          </p:cNvCxnSpPr>
          <p:nvPr/>
        </p:nvCxnSpPr>
        <p:spPr>
          <a:xfrm rot="5400000">
            <a:off x="-129455" y="4652027"/>
            <a:ext cx="2581982" cy="2"/>
          </a:xfrm>
          <a:prstGeom prst="bentConnector4">
            <a:avLst>
              <a:gd name="adj1" fmla="val 481"/>
              <a:gd name="adj2" fmla="val 11430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9657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補充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龍骨官方插件裡有，官方</a:t>
            </a:r>
            <a:r>
              <a:rPr lang="en-US" altLang="zh-TW" dirty="0"/>
              <a:t>DEMO</a:t>
            </a:r>
            <a:r>
              <a:rPr lang="zh-TW" altLang="en-US" dirty="0"/>
              <a:t>可以看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716" y="1845734"/>
            <a:ext cx="3505200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5282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Unity</a:t>
            </a:r>
            <a:r>
              <a:rPr lang="zh-TW" altLang="en-US" dirty="0"/>
              <a:t>程式部份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56570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</a:t>
            </a:r>
            <a:r>
              <a:rPr lang="en-US" altLang="zh-TW" dirty="0"/>
              <a:t>API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官方</a:t>
            </a:r>
            <a:r>
              <a:rPr lang="en-US" altLang="zh-TW" sz="2400" dirty="0"/>
              <a:t>API</a:t>
            </a:r>
            <a:r>
              <a:rPr lang="zh-TW" altLang="en-US" sz="2400" dirty="0"/>
              <a:t>文檔</a:t>
            </a:r>
            <a:endParaRPr lang="en-US" altLang="zh-TW" sz="2400" dirty="0"/>
          </a:p>
          <a:p>
            <a:r>
              <a:rPr lang="en-US" altLang="zh-TW" sz="2400" dirty="0"/>
              <a:t>http://developer.egret.com/cn/apidoc/index/name/dragonBones.Animation</a:t>
            </a:r>
            <a:endParaRPr lang="zh-TW" altLang="en-US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5048" y="3386395"/>
            <a:ext cx="3962400" cy="1666875"/>
          </a:xfrm>
          <a:prstGeom prst="rect">
            <a:avLst/>
          </a:prstGeom>
        </p:spPr>
      </p:pic>
      <p:sp>
        <p:nvSpPr>
          <p:cNvPr id="5" name="向右箭號 4"/>
          <p:cNvSpPr/>
          <p:nvPr/>
        </p:nvSpPr>
        <p:spPr>
          <a:xfrm>
            <a:off x="5428735" y="4053016"/>
            <a:ext cx="2603157" cy="8237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3919562" y="4280242"/>
            <a:ext cx="2537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記得要按篩選</a:t>
            </a:r>
          </a:p>
        </p:txBody>
      </p:sp>
    </p:spTree>
    <p:extLst>
      <p:ext uri="{BB962C8B-B14F-4D97-AF65-F5344CB8AC3E}">
        <p14:creationId xmlns:p14="http://schemas.microsoft.com/office/powerpoint/2010/main" val="30650686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切換動畫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 </a:t>
            </a:r>
            <a:r>
              <a:rPr lang="en-US" altLang="zh-TW" dirty="0" err="1"/>
              <a:t>fadeIn</a:t>
            </a:r>
            <a:r>
              <a:rPr lang="en-US" altLang="zh-TW" dirty="0"/>
              <a:t> </a:t>
            </a:r>
            <a:r>
              <a:rPr lang="zh-TW" altLang="en-US" dirty="0"/>
              <a:t>淡入播放動畫</a:t>
            </a:r>
            <a:endParaRPr lang="en-US" altLang="zh-TW" dirty="0"/>
          </a:p>
          <a:p>
            <a:r>
              <a:rPr lang="en-US" altLang="zh-TW" dirty="0" err="1"/>
              <a:t>gotoAndPlayByTime</a:t>
            </a:r>
            <a:r>
              <a:rPr lang="en-US" altLang="zh-TW" dirty="0"/>
              <a:t> </a:t>
            </a:r>
            <a:r>
              <a:rPr lang="zh-TW" altLang="en-US" dirty="0"/>
              <a:t>從指定時間開始播放動畫</a:t>
            </a:r>
            <a:r>
              <a:rPr lang="en-US" altLang="zh-TW" dirty="0"/>
              <a:t>	</a:t>
            </a:r>
          </a:p>
          <a:p>
            <a:r>
              <a:rPr lang="en-US" altLang="zh-TW" dirty="0"/>
              <a:t>Play</a:t>
            </a:r>
            <a:r>
              <a:rPr lang="zh-TW" altLang="en-US" dirty="0"/>
              <a:t> 播放動畫</a:t>
            </a:r>
            <a:r>
              <a:rPr lang="en-US" altLang="zh-TW" dirty="0"/>
              <a:t>	</a:t>
            </a:r>
          </a:p>
          <a:p>
            <a:r>
              <a:rPr lang="en-US" altLang="zh-TW" dirty="0"/>
              <a:t>stop </a:t>
            </a:r>
            <a:r>
              <a:rPr lang="zh-TW" altLang="en-US" dirty="0"/>
              <a:t>暫停播放動畫</a:t>
            </a:r>
            <a:endParaRPr lang="en-US" altLang="zh-TW" dirty="0"/>
          </a:p>
          <a:p>
            <a:r>
              <a:rPr lang="en-US" altLang="zh-TW" dirty="0" err="1"/>
              <a:t>isCompleted</a:t>
            </a:r>
            <a:r>
              <a:rPr lang="en-US" altLang="zh-TW" dirty="0"/>
              <a:t> [</a:t>
            </a:r>
            <a:r>
              <a:rPr lang="zh-TW" altLang="en-US" dirty="0"/>
              <a:t>唯讀</a:t>
            </a:r>
            <a:r>
              <a:rPr lang="en-US" altLang="zh-TW" dirty="0"/>
              <a:t>] </a:t>
            </a:r>
            <a:r>
              <a:rPr lang="zh-TW" altLang="en-US" dirty="0"/>
              <a:t>所有動畫狀態是否均已播放完畢</a:t>
            </a:r>
          </a:p>
          <a:p>
            <a:r>
              <a:rPr lang="en-US" altLang="zh-TW" dirty="0" err="1"/>
              <a:t>isPlaying</a:t>
            </a:r>
            <a:r>
              <a:rPr lang="en-US" altLang="zh-TW" dirty="0"/>
              <a:t> [</a:t>
            </a:r>
            <a:r>
              <a:rPr lang="zh-TW" altLang="en-US" dirty="0"/>
              <a:t>唯讀</a:t>
            </a:r>
            <a:r>
              <a:rPr lang="en-US" altLang="zh-TW" dirty="0"/>
              <a:t>] </a:t>
            </a:r>
            <a:r>
              <a:rPr lang="zh-TW" altLang="en-US" dirty="0"/>
              <a:t>動畫是否處於播放狀態</a:t>
            </a:r>
          </a:p>
          <a:p>
            <a:r>
              <a:rPr lang="en-US" altLang="zh-TW" dirty="0" err="1"/>
              <a:t>lastAnimationName</a:t>
            </a:r>
            <a:r>
              <a:rPr lang="en-US" altLang="zh-TW" dirty="0"/>
              <a:t> [</a:t>
            </a:r>
            <a:r>
              <a:rPr lang="zh-TW" altLang="en-US" dirty="0"/>
              <a:t>唯讀</a:t>
            </a:r>
            <a:r>
              <a:rPr lang="en-US" altLang="zh-TW" dirty="0"/>
              <a:t>] </a:t>
            </a:r>
            <a:r>
              <a:rPr lang="zh-TW" altLang="en-US" dirty="0"/>
              <a:t>上一個正在播放的動畫狀態名稱</a:t>
            </a:r>
            <a:endParaRPr lang="en-US" altLang="zh-TW" dirty="0"/>
          </a:p>
          <a:p>
            <a:r>
              <a:rPr lang="zh-TW" altLang="en-US" dirty="0"/>
              <a:t>再切換動畫部分記得這幾個大致</a:t>
            </a:r>
            <a:r>
              <a:rPr lang="en-US" altLang="zh-TW" dirty="0"/>
              <a:t>OK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569643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切動畫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45734"/>
            <a:ext cx="4660969" cy="4023360"/>
          </a:xfrm>
        </p:spPr>
        <p:txBody>
          <a:bodyPr/>
          <a:lstStyle/>
          <a:p>
            <a:r>
              <a:rPr lang="zh-TW" altLang="en-US" dirty="0"/>
              <a:t>要進行龍骨切動畫的話，</a:t>
            </a:r>
            <a:endParaRPr lang="en-US" altLang="zh-TW" dirty="0"/>
          </a:p>
          <a:p>
            <a:r>
              <a:rPr lang="zh-TW" altLang="en-US" dirty="0"/>
              <a:t>首先要</a:t>
            </a:r>
            <a:r>
              <a:rPr lang="en-US" altLang="zh-TW" dirty="0"/>
              <a:t>using </a:t>
            </a:r>
            <a:r>
              <a:rPr lang="en-US" altLang="zh-TW" dirty="0" err="1"/>
              <a:t>dragonbones</a:t>
            </a:r>
            <a:endParaRPr lang="en-US" altLang="zh-TW" dirty="0"/>
          </a:p>
          <a:p>
            <a:r>
              <a:rPr lang="zh-TW" altLang="en-US" dirty="0"/>
              <a:t>然後要宣告 </a:t>
            </a:r>
            <a:r>
              <a:rPr lang="en-US" altLang="zh-TW" dirty="0" err="1"/>
              <a:t>UnityArmatureComponent</a:t>
            </a:r>
            <a:r>
              <a:rPr lang="en-US" altLang="zh-TW" dirty="0"/>
              <a:t> </a:t>
            </a:r>
          </a:p>
          <a:p>
            <a:r>
              <a:rPr lang="zh-TW" altLang="en-US" dirty="0"/>
              <a:t>最後才能動用 </a:t>
            </a:r>
            <a:r>
              <a:rPr lang="en-US" altLang="zh-TW" dirty="0"/>
              <a:t>Play(“</a:t>
            </a:r>
            <a:r>
              <a:rPr lang="zh-TW" altLang="en-US" dirty="0"/>
              <a:t>你的動畫名</a:t>
            </a:r>
            <a:r>
              <a:rPr lang="en-US" altLang="zh-TW" dirty="0"/>
              <a:t>”)</a:t>
            </a:r>
          </a:p>
          <a:p>
            <a:r>
              <a:rPr lang="zh-TW" altLang="en-US" dirty="0"/>
              <a:t>切動畫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也可以使用</a:t>
            </a:r>
            <a:r>
              <a:rPr lang="en-US" altLang="zh-TW" dirty="0" err="1"/>
              <a:t>gotoAndPlayByTime</a:t>
            </a:r>
            <a:endParaRPr lang="en-US" altLang="zh-TW" dirty="0"/>
          </a:p>
          <a:p>
            <a:r>
              <a:rPr lang="zh-TW" altLang="en-US" dirty="0"/>
              <a:t>從第幾秒開始撥放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0" y="1755566"/>
            <a:ext cx="5594247" cy="4203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58739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淡入動畫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所謂的動畫，實際上就是前邊所講的過渡時間，</a:t>
            </a:r>
            <a:br>
              <a:rPr lang="en-US" altLang="zh-TW" dirty="0"/>
            </a:br>
            <a:r>
              <a:rPr lang="zh-TW" altLang="en-US" dirty="0"/>
              <a:t>用於切換動畫時得過場。</a:t>
            </a:r>
            <a:endParaRPr lang="en-US" altLang="zh-TW" dirty="0"/>
          </a:p>
          <a:p>
            <a:r>
              <a:rPr lang="zh-TW" altLang="en-US" dirty="0"/>
              <a:t>執行方式跟</a:t>
            </a:r>
            <a:r>
              <a:rPr lang="en-US" altLang="zh-TW" dirty="0"/>
              <a:t>Play</a:t>
            </a:r>
            <a:r>
              <a:rPr lang="zh-TW" altLang="en-US" dirty="0"/>
              <a:t>一樣，只是裡面多了幾格函數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 err="1"/>
              <a:t>fadeIn</a:t>
            </a:r>
            <a:r>
              <a:rPr lang="en-US" altLang="zh-TW" dirty="0"/>
              <a:t>(</a:t>
            </a:r>
            <a:r>
              <a:rPr lang="zh-TW" altLang="en-US" dirty="0"/>
              <a:t>動畫名</a:t>
            </a:r>
            <a:r>
              <a:rPr lang="en-US" altLang="zh-TW" dirty="0"/>
              <a:t>,</a:t>
            </a:r>
            <a:r>
              <a:rPr lang="zh-TW" altLang="en-US" dirty="0"/>
              <a:t>淡入時間</a:t>
            </a:r>
            <a:r>
              <a:rPr lang="en-US" altLang="zh-TW" dirty="0"/>
              <a:t>,</a:t>
            </a:r>
            <a:r>
              <a:rPr lang="zh-TW" altLang="en-US" dirty="0"/>
              <a:t>播放次數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只要注意淡入時間填入 </a:t>
            </a:r>
            <a:endParaRPr lang="en-US" altLang="zh-TW" dirty="0"/>
          </a:p>
          <a:p>
            <a:r>
              <a:rPr lang="en-US" altLang="zh-CN" dirty="0"/>
              <a:t>-1: </a:t>
            </a:r>
            <a:r>
              <a:rPr lang="zh-CN" altLang="en-US" dirty="0"/>
              <a:t>使用動畫資料預設值</a:t>
            </a:r>
            <a:r>
              <a:rPr lang="en-US" altLang="zh-CN" dirty="0"/>
              <a:t>, [0~N]: </a:t>
            </a:r>
            <a:r>
              <a:rPr lang="zh-CN" altLang="en-US" dirty="0"/>
              <a:t>淡入時間</a:t>
            </a:r>
            <a:endParaRPr lang="en-US" altLang="zh-TW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3097" y="2690610"/>
            <a:ext cx="3152775" cy="2952750"/>
          </a:xfrm>
          <a:prstGeom prst="rect">
            <a:avLst/>
          </a:prstGeom>
        </p:spPr>
      </p:pic>
      <p:sp>
        <p:nvSpPr>
          <p:cNvPr id="7" name="向右箭號 6"/>
          <p:cNvSpPr/>
          <p:nvPr/>
        </p:nvSpPr>
        <p:spPr>
          <a:xfrm>
            <a:off x="6224954" y="4739054"/>
            <a:ext cx="1556238" cy="7737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4968533" y="4941249"/>
            <a:ext cx="2073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-1</a:t>
            </a:r>
            <a:r>
              <a:rPr lang="zh-TW" altLang="en-US" dirty="0"/>
              <a:t>就是指他</a:t>
            </a:r>
          </a:p>
        </p:txBody>
      </p:sp>
    </p:spTree>
    <p:extLst>
      <p:ext uri="{BB962C8B-B14F-4D97-AF65-F5344CB8AC3E}">
        <p14:creationId xmlns:p14="http://schemas.microsoft.com/office/powerpoint/2010/main" val="264337957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8000" dirty="0">
                <a:solidFill>
                  <a:srgbClr val="FF0000"/>
                </a:solidFill>
              </a:rPr>
              <a:t>切換動畫注意</a:t>
            </a:r>
            <a:r>
              <a:rPr lang="en-US" altLang="zh-TW" sz="8000" dirty="0">
                <a:solidFill>
                  <a:srgbClr val="FF0000"/>
                </a:solidFill>
              </a:rPr>
              <a:t>!!!!!!!!!!!</a:t>
            </a:r>
            <a:endParaRPr lang="zh-TW" altLang="en-US" sz="8000" dirty="0">
              <a:solidFill>
                <a:srgbClr val="FF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/>
              <a:t>再切動畫時，千萬不要把切動畫的程式，放到</a:t>
            </a:r>
            <a:r>
              <a:rPr lang="en-US" altLang="zh-TW" sz="3200" dirty="0"/>
              <a:t>Update</a:t>
            </a:r>
            <a:r>
              <a:rPr lang="zh-TW" altLang="en-US" sz="3200" dirty="0"/>
              <a:t>，</a:t>
            </a:r>
            <a:endParaRPr lang="en-US" altLang="zh-TW" sz="3200" dirty="0"/>
          </a:p>
          <a:p>
            <a:r>
              <a:rPr lang="zh-TW" altLang="en-US" sz="3200" dirty="0"/>
              <a:t>正確說法是，不要一直執行</a:t>
            </a:r>
            <a:r>
              <a:rPr lang="en-US" altLang="zh-TW" sz="3200" dirty="0"/>
              <a:t>Play</a:t>
            </a:r>
            <a:r>
              <a:rPr lang="zh-TW" altLang="en-US" sz="3200" dirty="0"/>
              <a:t>函式</a:t>
            </a:r>
            <a:endParaRPr lang="en-US" altLang="zh-TW" sz="3200" dirty="0"/>
          </a:p>
          <a:p>
            <a:r>
              <a:rPr lang="zh-TW" altLang="en-US" sz="3200" dirty="0"/>
              <a:t>因為會變成 </a:t>
            </a:r>
            <a:r>
              <a:rPr lang="en-US" altLang="zh-TW" sz="3200" dirty="0"/>
              <a:t>“</a:t>
            </a:r>
            <a:r>
              <a:rPr lang="zh-TW" altLang="en-US" sz="3200" dirty="0"/>
              <a:t>我一直在切動畫</a:t>
            </a:r>
            <a:r>
              <a:rPr lang="en-US" altLang="zh-TW" sz="3200" dirty="0"/>
              <a:t>”</a:t>
            </a:r>
            <a:r>
              <a:rPr lang="zh-TW" altLang="en-US" sz="3200" dirty="0"/>
              <a:t>，</a:t>
            </a:r>
            <a:endParaRPr lang="en-US" altLang="zh-TW" sz="3200" dirty="0"/>
          </a:p>
          <a:p>
            <a:r>
              <a:rPr lang="zh-TW" altLang="en-US" sz="3200" dirty="0"/>
              <a:t>切動畫只要執行一次就好</a:t>
            </a:r>
            <a:endParaRPr lang="en-US" altLang="zh-TW" sz="32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6476" y="2890225"/>
            <a:ext cx="4084251" cy="3069036"/>
          </a:xfrm>
          <a:prstGeom prst="rect">
            <a:avLst/>
          </a:prstGeom>
        </p:spPr>
      </p:pic>
      <p:sp>
        <p:nvSpPr>
          <p:cNvPr id="5" name="向右箭號 4"/>
          <p:cNvSpPr/>
          <p:nvPr/>
        </p:nvSpPr>
        <p:spPr>
          <a:xfrm>
            <a:off x="5799438" y="4893276"/>
            <a:ext cx="2257167" cy="9758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3587894" y="5088797"/>
            <a:ext cx="2924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rgbClr val="FF0000"/>
                </a:solidFill>
              </a:rPr>
              <a:t>這是錯誤的</a:t>
            </a:r>
          </a:p>
        </p:txBody>
      </p:sp>
    </p:spTree>
    <p:extLst>
      <p:ext uri="{BB962C8B-B14F-4D97-AF65-F5344CB8AC3E}">
        <p14:creationId xmlns:p14="http://schemas.microsoft.com/office/powerpoint/2010/main" val="78191685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6000" dirty="0"/>
              <a:t>Unity</a:t>
            </a:r>
            <a:r>
              <a:rPr lang="zh-TW" altLang="en-US" sz="6000" dirty="0"/>
              <a:t>監聽</a:t>
            </a:r>
            <a:br>
              <a:rPr lang="en-US" altLang="zh-TW" sz="6000" dirty="0"/>
            </a:br>
            <a:r>
              <a:rPr lang="en-US" altLang="zh-TW" sz="6000" dirty="0" err="1"/>
              <a:t>DragonBones</a:t>
            </a:r>
            <a:r>
              <a:rPr lang="zh-TW" altLang="en-US" sz="6000" dirty="0"/>
              <a:t>事件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119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DragonBones</a:t>
            </a:r>
            <a:r>
              <a:rPr lang="zh-TW" altLang="en-US" dirty="0"/>
              <a:t>部分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302159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監聽事件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45734"/>
            <a:ext cx="4705643" cy="4023360"/>
          </a:xfrm>
        </p:spPr>
        <p:txBody>
          <a:bodyPr/>
          <a:lstStyle/>
          <a:p>
            <a:r>
              <a:rPr lang="zh-TW" altLang="en-US" dirty="0"/>
              <a:t>監聽事件也就是，監控美術給的事件，</a:t>
            </a:r>
            <a:endParaRPr lang="en-US" altLang="zh-TW" dirty="0"/>
          </a:p>
          <a:p>
            <a:r>
              <a:rPr lang="zh-TW" altLang="en-US" dirty="0"/>
              <a:t>以此來確定是否程式執行</a:t>
            </a:r>
            <a:endParaRPr lang="en-US" altLang="zh-TW" dirty="0"/>
          </a:p>
          <a:p>
            <a:r>
              <a:rPr lang="en-US" altLang="zh-TW" dirty="0" err="1"/>
              <a:t>AddDBEventListener</a:t>
            </a:r>
            <a:r>
              <a:rPr lang="zh-TW" altLang="en-US" dirty="0"/>
              <a:t> 在 </a:t>
            </a:r>
            <a:r>
              <a:rPr lang="en-US" altLang="zh-TW" dirty="0"/>
              <a:t>Start</a:t>
            </a:r>
            <a:r>
              <a:rPr lang="zh-TW" altLang="en-US" dirty="0"/>
              <a:t> 執行一次就好</a:t>
            </a:r>
            <a:endParaRPr lang="en-US" altLang="zh-TW" dirty="0"/>
          </a:p>
          <a:p>
            <a:r>
              <a:rPr lang="zh-TW" altLang="en-US" dirty="0"/>
              <a:t>能在</a:t>
            </a:r>
            <a:r>
              <a:rPr lang="en-US" altLang="zh-TW" dirty="0" err="1"/>
              <a:t>EventObject</a:t>
            </a:r>
            <a:r>
              <a:rPr lang="en-US" altLang="zh-TW" dirty="0"/>
              <a:t>(</a:t>
            </a:r>
            <a:r>
              <a:rPr lang="zh-TW" altLang="en-US" dirty="0"/>
              <a:t>紅筆</a:t>
            </a:r>
            <a:r>
              <a:rPr lang="en-US" altLang="zh-TW" dirty="0"/>
              <a:t>)</a:t>
            </a:r>
            <a:r>
              <a:rPr lang="zh-TW" altLang="en-US" dirty="0"/>
              <a:t>後面更改參數</a:t>
            </a:r>
            <a:endParaRPr lang="en-US" altLang="zh-TW" dirty="0"/>
          </a:p>
          <a:p>
            <a:r>
              <a:rPr lang="zh-TW" altLang="en-US" dirty="0"/>
              <a:t>就能監聽不同事件</a:t>
            </a:r>
          </a:p>
          <a:p>
            <a:r>
              <a:rPr lang="zh-TW" altLang="en-US" dirty="0"/>
              <a:t>事件函式</a:t>
            </a:r>
            <a:r>
              <a:rPr lang="en-US" altLang="zh-TW" dirty="0"/>
              <a:t>(</a:t>
            </a:r>
            <a:r>
              <a:rPr lang="zh-TW" altLang="en-US" dirty="0"/>
              <a:t>黃筆</a:t>
            </a:r>
            <a:r>
              <a:rPr lang="en-US" altLang="zh-TW" dirty="0"/>
              <a:t>)</a:t>
            </a:r>
            <a:r>
              <a:rPr lang="zh-TW" altLang="en-US" dirty="0"/>
              <a:t>能更改名稱，但後面參數不能動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2923" y="1845734"/>
            <a:ext cx="5996028" cy="2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20912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監聽事件參數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1800" dirty="0"/>
              <a:t>動畫開始播放</a:t>
            </a:r>
            <a:r>
              <a:rPr lang="zh-TW" altLang="en-US" sz="1800" dirty="0"/>
              <a:t> </a:t>
            </a:r>
            <a:r>
              <a:rPr lang="en-US" altLang="zh-TW" dirty="0" err="1"/>
              <a:t>EventObject.</a:t>
            </a:r>
            <a:r>
              <a:rPr lang="en-US" altLang="zh-TW" sz="1800" dirty="0" err="1"/>
              <a:t>START</a:t>
            </a:r>
            <a:endParaRPr lang="zh-CN" altLang="en-US" sz="1800" dirty="0"/>
          </a:p>
          <a:p>
            <a:r>
              <a:rPr lang="zh-CN" altLang="en-US" sz="1800" dirty="0"/>
              <a:t>動畫循環播放完成一次 </a:t>
            </a:r>
            <a:r>
              <a:rPr lang="en-US" altLang="zh-TW" dirty="0" err="1"/>
              <a:t>EventObject.LOOP_COMPLETE</a:t>
            </a:r>
            <a:endParaRPr lang="en-US" altLang="zh-CN" sz="1800" dirty="0"/>
          </a:p>
          <a:p>
            <a:r>
              <a:rPr lang="zh-CN" altLang="en-US" sz="1800" dirty="0"/>
              <a:t>動畫播放完成</a:t>
            </a:r>
            <a:r>
              <a:rPr lang="zh-TW" altLang="en-US" sz="1800" dirty="0"/>
              <a:t> </a:t>
            </a:r>
            <a:r>
              <a:rPr lang="en-US" altLang="zh-TW" dirty="0" err="1"/>
              <a:t>EventObject.</a:t>
            </a:r>
            <a:r>
              <a:rPr lang="en-US" altLang="zh-TW" sz="1800" dirty="0" err="1"/>
              <a:t>COMPLETE</a:t>
            </a:r>
            <a:endParaRPr lang="zh-TW" altLang="en-US" sz="1800" dirty="0"/>
          </a:p>
          <a:p>
            <a:r>
              <a:rPr lang="zh-CN" altLang="en-US" sz="1800" dirty="0"/>
              <a:t>動畫淡入開始</a:t>
            </a:r>
            <a:r>
              <a:rPr lang="zh-TW" altLang="en-US" sz="1800" dirty="0"/>
              <a:t>  </a:t>
            </a:r>
            <a:r>
              <a:rPr lang="en-US" altLang="zh-TW" dirty="0" err="1"/>
              <a:t>EventObject.</a:t>
            </a:r>
            <a:r>
              <a:rPr lang="en-US" altLang="zh-TW" sz="1800" dirty="0" err="1"/>
              <a:t>FADE_IN</a:t>
            </a:r>
            <a:endParaRPr lang="zh-TW" altLang="en-US" sz="1800" dirty="0"/>
          </a:p>
          <a:p>
            <a:r>
              <a:rPr lang="zh-CN" altLang="en-US" sz="1800" dirty="0"/>
              <a:t>動畫淡入完成</a:t>
            </a:r>
            <a:r>
              <a:rPr lang="zh-TW" altLang="en-US" sz="1800" dirty="0"/>
              <a:t>  </a:t>
            </a:r>
            <a:r>
              <a:rPr lang="en-US" altLang="zh-TW" dirty="0" err="1"/>
              <a:t>EventObject.</a:t>
            </a:r>
            <a:r>
              <a:rPr lang="en-US" altLang="zh-TW" sz="1800" dirty="0" err="1"/>
              <a:t>FADE_IN_COMPLETE</a:t>
            </a:r>
            <a:endParaRPr lang="zh-TW" altLang="en-US" sz="1800" dirty="0"/>
          </a:p>
          <a:p>
            <a:r>
              <a:rPr lang="zh-CN" altLang="en-US" sz="1800" dirty="0"/>
              <a:t>動畫淡出開始</a:t>
            </a:r>
            <a:r>
              <a:rPr lang="zh-TW" altLang="en-US" sz="1800" dirty="0"/>
              <a:t> </a:t>
            </a:r>
            <a:r>
              <a:rPr lang="en-US" altLang="zh-TW" dirty="0" err="1"/>
              <a:t>EventObject.</a:t>
            </a:r>
            <a:r>
              <a:rPr lang="en-US" altLang="zh-TW" sz="1800" dirty="0" err="1"/>
              <a:t>FADE_OUT</a:t>
            </a:r>
            <a:endParaRPr lang="zh-TW" altLang="en-US" sz="1800" dirty="0"/>
          </a:p>
          <a:p>
            <a:r>
              <a:rPr lang="zh-CN" altLang="en-US" sz="1800" dirty="0"/>
              <a:t>動畫淡出完成</a:t>
            </a:r>
            <a:r>
              <a:rPr lang="zh-TW" altLang="en-US" sz="1800" dirty="0"/>
              <a:t> </a:t>
            </a:r>
            <a:r>
              <a:rPr lang="en-US" altLang="zh-TW" dirty="0" err="1"/>
              <a:t>EventObject.FADE_OUT_COMPLETE</a:t>
            </a:r>
            <a:endParaRPr lang="en-US" altLang="zh-TW" sz="1800" dirty="0"/>
          </a:p>
          <a:p>
            <a:r>
              <a:rPr lang="zh-CN" altLang="en-US" sz="1800" dirty="0"/>
              <a:t>動畫幀事件</a:t>
            </a:r>
            <a:r>
              <a:rPr lang="zh-TW" altLang="en-US" sz="1800" dirty="0"/>
              <a:t>   </a:t>
            </a:r>
            <a:r>
              <a:rPr lang="en-US" altLang="zh-TW" dirty="0" err="1"/>
              <a:t>EventObject.</a:t>
            </a:r>
            <a:r>
              <a:rPr lang="en-US" altLang="zh-TW" sz="1800" dirty="0" err="1"/>
              <a:t>FRAME_EVENT</a:t>
            </a:r>
            <a:r>
              <a:rPr lang="en-US" altLang="zh-TW" sz="1800" dirty="0"/>
              <a:t> </a:t>
            </a:r>
            <a:r>
              <a:rPr lang="zh-TW" altLang="en-US" sz="1800" dirty="0"/>
              <a:t>  </a:t>
            </a:r>
            <a:r>
              <a:rPr lang="en-US" altLang="zh-TW" sz="1800" dirty="0">
                <a:sym typeface="Wingdings" panose="05000000000000000000" pitchFamily="2" charset="2"/>
              </a:rPr>
              <a:t></a:t>
            </a:r>
            <a:r>
              <a:rPr lang="zh-TW" altLang="en-US" sz="1800" dirty="0">
                <a:sym typeface="Wingdings" panose="05000000000000000000" pitchFamily="2" charset="2"/>
              </a:rPr>
              <a:t> 就是美術中加的自定義楨</a:t>
            </a:r>
            <a:endParaRPr lang="en-US" altLang="zh-TW" sz="1800" dirty="0"/>
          </a:p>
          <a:p>
            <a:r>
              <a:rPr lang="zh-CN" altLang="en-US" sz="1800" dirty="0"/>
              <a:t>動畫幀聲音事件</a:t>
            </a:r>
            <a:r>
              <a:rPr lang="zh-TW" altLang="en-US" sz="1800" dirty="0"/>
              <a:t> </a:t>
            </a:r>
            <a:r>
              <a:rPr lang="en-US" altLang="zh-TW" dirty="0" err="1"/>
              <a:t>EventObject.</a:t>
            </a:r>
            <a:r>
              <a:rPr lang="en-US" altLang="zh-TW" sz="1800" dirty="0" err="1"/>
              <a:t>SOUND_EVENT</a:t>
            </a:r>
            <a:r>
              <a:rPr lang="zh-TW" altLang="en-US" sz="1800" dirty="0"/>
              <a:t> </a:t>
            </a:r>
            <a:r>
              <a:rPr lang="en-US" altLang="zh-TW" sz="1800" dirty="0">
                <a:sym typeface="Wingdings" panose="05000000000000000000" pitchFamily="2" charset="2"/>
              </a:rPr>
              <a:t></a:t>
            </a:r>
            <a:r>
              <a:rPr lang="zh-TW" altLang="en-US" sz="1800" dirty="0">
                <a:sym typeface="Wingdings" panose="05000000000000000000" pitchFamily="2" charset="2"/>
              </a:rPr>
              <a:t>就是美術中加的音樂楨</a:t>
            </a:r>
            <a:endParaRPr lang="en-US" altLang="zh-TW" sz="1800" dirty="0"/>
          </a:p>
          <a:p>
            <a:endParaRPr lang="zh-TW" altLang="en-US" sz="18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8230" y="3729632"/>
            <a:ext cx="3114675" cy="2590800"/>
          </a:xfrm>
          <a:prstGeom prst="rect">
            <a:avLst/>
          </a:prstGeom>
        </p:spPr>
      </p:pic>
      <p:sp>
        <p:nvSpPr>
          <p:cNvPr id="6" name="向右箭號 5"/>
          <p:cNvSpPr/>
          <p:nvPr/>
        </p:nvSpPr>
        <p:spPr>
          <a:xfrm>
            <a:off x="8278177" y="5025032"/>
            <a:ext cx="712177" cy="2373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右箭號 6"/>
          <p:cNvSpPr/>
          <p:nvPr/>
        </p:nvSpPr>
        <p:spPr>
          <a:xfrm>
            <a:off x="8278178" y="5447063"/>
            <a:ext cx="712177" cy="2373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969732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7200" dirty="0">
                <a:solidFill>
                  <a:srgbClr val="FF0000"/>
                </a:solidFill>
              </a:rPr>
              <a:t>監聽注意</a:t>
            </a:r>
            <a:r>
              <a:rPr lang="en-US" altLang="zh-TW" sz="7200" dirty="0">
                <a:solidFill>
                  <a:srgbClr val="FF0000"/>
                </a:solidFill>
              </a:rPr>
              <a:t>!!!!!</a:t>
            </a:r>
            <a:endParaRPr lang="zh-TW" altLang="en-US" sz="7200" dirty="0">
              <a:solidFill>
                <a:srgbClr val="FF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/>
              <a:t>若是該動畫會出現在場景很地方，那別用監聽，</a:t>
            </a:r>
            <a:endParaRPr lang="en-US" altLang="zh-TW" sz="3200" dirty="0"/>
          </a:p>
          <a:p>
            <a:r>
              <a:rPr lang="zh-TW" altLang="en-US" sz="3200" dirty="0"/>
              <a:t>因為監聽會在系統暫一永久位子，</a:t>
            </a:r>
            <a:endParaRPr lang="en-US" altLang="zh-TW" sz="3200" dirty="0"/>
          </a:p>
          <a:p>
            <a:r>
              <a:rPr lang="zh-TW" altLang="en-US" sz="3200" dirty="0"/>
              <a:t>假如一次太多監聽</a:t>
            </a:r>
            <a:r>
              <a:rPr lang="en-US" altLang="zh-TW" sz="3200" dirty="0"/>
              <a:t>(20+)</a:t>
            </a:r>
            <a:r>
              <a:rPr lang="zh-TW" altLang="en-US" sz="3200" dirty="0"/>
              <a:t>，電腦會負荷不了</a:t>
            </a:r>
            <a:endParaRPr lang="en-US" altLang="zh-TW" sz="3200" dirty="0"/>
          </a:p>
          <a:p>
            <a:r>
              <a:rPr lang="zh-TW" altLang="en-US" sz="3200" dirty="0"/>
              <a:t>以上是經驗談</a:t>
            </a:r>
            <a:r>
              <a:rPr lang="en-US" altLang="zh-TW" sz="3200" dirty="0"/>
              <a:t>……..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13616007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換圖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龍骨中換圖很多種，這次交教簡單換圖</a:t>
            </a:r>
            <a:endParaRPr lang="en-US" altLang="zh-TW" dirty="0"/>
          </a:p>
          <a:p>
            <a:r>
              <a:rPr lang="en-US" altLang="zh-TW" dirty="0"/>
              <a:t>1.</a:t>
            </a:r>
            <a:r>
              <a:rPr lang="zh-TW" altLang="en-US" dirty="0"/>
              <a:t>首先要</a:t>
            </a:r>
            <a:r>
              <a:rPr lang="zh-TW" altLang="en-US"/>
              <a:t>先確定，</a:t>
            </a:r>
            <a:r>
              <a:rPr lang="zh-TW" altLang="en-US" dirty="0"/>
              <a:t>美術有在插槽下方入多張圖</a:t>
            </a:r>
            <a:endParaRPr lang="en-US" altLang="zh-TW" dirty="0"/>
          </a:p>
          <a:p>
            <a:r>
              <a:rPr lang="en-US" altLang="zh-TW" dirty="0"/>
              <a:t>2.</a:t>
            </a:r>
            <a:r>
              <a:rPr lang="zh-TW" altLang="en-US" dirty="0"/>
              <a:t>插槽下第一個為</a:t>
            </a:r>
            <a:r>
              <a:rPr lang="en-US" altLang="zh-TW" dirty="0"/>
              <a:t>0</a:t>
            </a:r>
            <a:r>
              <a:rPr lang="zh-TW" altLang="en-US" dirty="0"/>
              <a:t>，第二格為</a:t>
            </a:r>
            <a:r>
              <a:rPr lang="en-US" altLang="zh-TW" dirty="0"/>
              <a:t>1</a:t>
            </a:r>
            <a:r>
              <a:rPr lang="zh-TW" altLang="en-US" dirty="0"/>
              <a:t>，以此類推</a:t>
            </a:r>
            <a:endParaRPr lang="en-US" altLang="zh-TW" dirty="0"/>
          </a:p>
          <a:p>
            <a:r>
              <a:rPr lang="en-US" altLang="zh-TW" dirty="0"/>
              <a:t>3.</a:t>
            </a:r>
            <a:r>
              <a:rPr lang="zh-TW" altLang="en-US" dirty="0"/>
              <a:t>在程式碼中要宣告</a:t>
            </a:r>
            <a:r>
              <a:rPr lang="en-US" altLang="zh-TW" dirty="0" err="1"/>
              <a:t>Solt</a:t>
            </a:r>
            <a:r>
              <a:rPr lang="zh-TW" altLang="en-US" dirty="0"/>
              <a:t>變數 </a:t>
            </a:r>
            <a:r>
              <a:rPr lang="en-US" altLang="zh-TW" dirty="0">
                <a:sym typeface="Wingdings" panose="05000000000000000000" pitchFamily="2" charset="2"/>
              </a:rPr>
              <a:t></a:t>
            </a:r>
            <a:r>
              <a:rPr lang="zh-TW" altLang="en-US" dirty="0">
                <a:sym typeface="Wingdings" panose="05000000000000000000" pitchFamily="2" charset="2"/>
              </a:rPr>
              <a:t>插槽</a:t>
            </a:r>
            <a:endParaRPr lang="en-US" altLang="zh-TW" dirty="0">
              <a:sym typeface="Wingdings" panose="05000000000000000000" pitchFamily="2" charset="2"/>
            </a:endParaRPr>
          </a:p>
          <a:p>
            <a:r>
              <a:rPr lang="en-US" altLang="zh-TW" dirty="0">
                <a:sym typeface="Wingdings" panose="05000000000000000000" pitchFamily="2" charset="2"/>
              </a:rPr>
              <a:t>4.</a:t>
            </a:r>
            <a:r>
              <a:rPr lang="zh-TW" altLang="en-US" dirty="0">
                <a:sym typeface="Wingdings" panose="05000000000000000000" pitchFamily="2" charset="2"/>
              </a:rPr>
              <a:t>搜尋插槽</a:t>
            </a:r>
            <a:r>
              <a:rPr lang="en-US" altLang="zh-TW" dirty="0" err="1"/>
              <a:t>GetSlot</a:t>
            </a:r>
            <a:r>
              <a:rPr lang="en-US" altLang="zh-TW" dirty="0"/>
              <a:t>(“</a:t>
            </a:r>
            <a:r>
              <a:rPr lang="zh-TW" altLang="en-US" dirty="0">
                <a:sym typeface="Wingdings" panose="05000000000000000000" pitchFamily="2" charset="2"/>
              </a:rPr>
              <a:t>插槽名字</a:t>
            </a:r>
            <a:r>
              <a:rPr lang="en-US" altLang="zh-TW" dirty="0">
                <a:sym typeface="Wingdings" panose="05000000000000000000" pitchFamily="2" charset="2"/>
              </a:rPr>
              <a:t>”)</a:t>
            </a:r>
          </a:p>
          <a:p>
            <a:r>
              <a:rPr lang="en-US" altLang="zh-TW" dirty="0">
                <a:sym typeface="Wingdings" panose="05000000000000000000" pitchFamily="2" charset="2"/>
              </a:rPr>
              <a:t>5.</a:t>
            </a:r>
            <a:r>
              <a:rPr lang="zh-TW" altLang="en-US" dirty="0">
                <a:sym typeface="Wingdings" panose="05000000000000000000" pitchFamily="2" charset="2"/>
              </a:rPr>
              <a:t>更改插槽顯示圖片數字</a:t>
            </a:r>
            <a:endParaRPr lang="en-US" altLang="zh-TW" dirty="0">
              <a:sym typeface="Wingdings" panose="05000000000000000000" pitchFamily="2" charset="2"/>
            </a:endParaRPr>
          </a:p>
          <a:p>
            <a:r>
              <a:rPr lang="en-US" altLang="zh-TW" dirty="0">
                <a:sym typeface="Wingdings" panose="05000000000000000000" pitchFamily="2" charset="2"/>
              </a:rPr>
              <a:t>6.</a:t>
            </a:r>
            <a:r>
              <a:rPr lang="zh-TW" altLang="en-US" dirty="0">
                <a:sym typeface="Wingdings" panose="05000000000000000000" pitchFamily="2" charset="2"/>
              </a:rPr>
              <a:t>記得數字別打超出範圍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8226" y="658773"/>
            <a:ext cx="2857454" cy="1800070"/>
          </a:xfrm>
          <a:prstGeom prst="rect">
            <a:avLst/>
          </a:prstGeom>
        </p:spPr>
      </p:pic>
      <p:sp>
        <p:nvSpPr>
          <p:cNvPr id="5" name="向右箭號 4"/>
          <p:cNvSpPr/>
          <p:nvPr/>
        </p:nvSpPr>
        <p:spPr>
          <a:xfrm>
            <a:off x="7924553" y="1457696"/>
            <a:ext cx="747346" cy="2022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向右箭號 5"/>
          <p:cNvSpPr/>
          <p:nvPr/>
        </p:nvSpPr>
        <p:spPr>
          <a:xfrm>
            <a:off x="7924553" y="2113568"/>
            <a:ext cx="747346" cy="2022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右箭號 6"/>
          <p:cNvSpPr/>
          <p:nvPr/>
        </p:nvSpPr>
        <p:spPr>
          <a:xfrm>
            <a:off x="7924553" y="1768293"/>
            <a:ext cx="747346" cy="2022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7636234" y="1376967"/>
            <a:ext cx="395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7648452" y="1684738"/>
            <a:ext cx="395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7648452" y="2030013"/>
            <a:ext cx="395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</a:t>
            </a:r>
            <a:endParaRPr lang="zh-TW" altLang="en-US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2637" y="2483662"/>
            <a:ext cx="5019275" cy="3055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4599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6600" dirty="0" err="1"/>
              <a:t>DragonBones</a:t>
            </a:r>
            <a:r>
              <a:rPr lang="zh-TW" altLang="en-US" sz="6600" dirty="0"/>
              <a:t> </a:t>
            </a:r>
            <a:r>
              <a:rPr lang="en-US" altLang="zh-TW" sz="6600" dirty="0"/>
              <a:t>To Unity</a:t>
            </a:r>
            <a:br>
              <a:rPr lang="en-US" altLang="zh-TW" sz="6600" dirty="0"/>
            </a:br>
            <a:r>
              <a:rPr lang="zh-TW" altLang="en-US" sz="6600" dirty="0"/>
              <a:t>注意事項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593727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美術人員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骨骼</a:t>
            </a:r>
            <a:r>
              <a:rPr lang="en-US" altLang="zh-TW" dirty="0"/>
              <a:t>&gt;&gt;</a:t>
            </a:r>
            <a:r>
              <a:rPr lang="zh-TW" altLang="en-US" dirty="0"/>
              <a:t>插槽</a:t>
            </a:r>
            <a:r>
              <a:rPr lang="en-US" altLang="zh-TW" dirty="0"/>
              <a:t>&gt;&gt;</a:t>
            </a:r>
            <a:r>
              <a:rPr lang="zh-TW" altLang="en-US" dirty="0"/>
              <a:t>圖片  一定要照這順序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骨骼加好時一定要動動看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存檔在導出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>
                <a:solidFill>
                  <a:srgbClr val="FF0000"/>
                </a:solidFill>
              </a:rPr>
              <a:t>導出時項目名稱一定要改</a:t>
            </a:r>
            <a:endParaRPr lang="en-US" altLang="zh-TW" dirty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dirty="0">
                <a:solidFill>
                  <a:srgbClr val="FF0000"/>
                </a:solidFill>
              </a:rPr>
              <a:t>Root</a:t>
            </a:r>
            <a:r>
              <a:rPr lang="zh-TW" altLang="en-US" dirty="0">
                <a:solidFill>
                  <a:srgbClr val="FF0000"/>
                </a:solidFill>
              </a:rPr>
              <a:t>點一定要注意</a:t>
            </a:r>
            <a:endParaRPr lang="en-US" altLang="zh-TW" dirty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QQ</a:t>
            </a:r>
            <a:r>
              <a:rPr lang="zh-TW" altLang="en-US" dirty="0"/>
              <a:t>群偶爾能去看看，大神真的很多，官方人員也在裡面</a:t>
            </a:r>
          </a:p>
          <a:p>
            <a:pPr marL="457200" indent="-457200">
              <a:buFont typeface="+mj-lt"/>
              <a:buAutoNum type="arabicPeriod"/>
            </a:pP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388445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程式人員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TW" altLang="en-US" dirty="0">
                <a:solidFill>
                  <a:srgbClr val="FF0000"/>
                </a:solidFill>
              </a:rPr>
              <a:t>切換動畫不能一直呼叫</a:t>
            </a:r>
            <a:endParaRPr lang="en-US" altLang="zh-TW" dirty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dirty="0">
                <a:solidFill>
                  <a:srgbClr val="FF0000"/>
                </a:solidFill>
              </a:rPr>
              <a:t>事件監聽絕不能太多</a:t>
            </a:r>
            <a:endParaRPr lang="en-US" altLang="zh-TW" dirty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Sorting Mode </a:t>
            </a:r>
            <a:r>
              <a:rPr lang="zh-TW" altLang="en-US" dirty="0"/>
              <a:t>一定要調成 </a:t>
            </a:r>
            <a:r>
              <a:rPr lang="en-US" altLang="zh-TW" dirty="0" err="1"/>
              <a:t>SortByOrder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必要時打開龍骨看看狀況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在</a:t>
            </a:r>
            <a:r>
              <a:rPr lang="en-US" altLang="zh-TW" dirty="0"/>
              <a:t>unity</a:t>
            </a:r>
            <a:r>
              <a:rPr lang="zh-TW" altLang="en-US" dirty="0"/>
              <a:t>中龍骨無故出錯</a:t>
            </a:r>
            <a:r>
              <a:rPr lang="en-US" altLang="zh-TW" dirty="0"/>
              <a:t>(</a:t>
            </a:r>
            <a:r>
              <a:rPr lang="zh-TW" altLang="en-US" dirty="0"/>
              <a:t>例</a:t>
            </a:r>
            <a:r>
              <a:rPr lang="en-US" altLang="zh-TW" dirty="0"/>
              <a:t>:</a:t>
            </a:r>
            <a:r>
              <a:rPr lang="zh-TW" altLang="en-US" dirty="0"/>
              <a:t>圖片突然錯位</a:t>
            </a:r>
            <a:r>
              <a:rPr lang="en-US" altLang="zh-TW" dirty="0"/>
              <a:t>)</a:t>
            </a:r>
            <a:r>
              <a:rPr lang="zh-TW" altLang="en-US" dirty="0"/>
              <a:t>，請先關掉</a:t>
            </a:r>
            <a:r>
              <a:rPr lang="en-US" altLang="zh-TW" dirty="0"/>
              <a:t>Unity</a:t>
            </a:r>
            <a:r>
              <a:rPr lang="zh-TW" altLang="en-US" dirty="0"/>
              <a:t>和</a:t>
            </a:r>
            <a:r>
              <a:rPr lang="en-US" altLang="zh-TW" dirty="0"/>
              <a:t>VS</a:t>
            </a:r>
            <a:r>
              <a:rPr lang="zh-TW" altLang="en-US" dirty="0"/>
              <a:t>在打開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QQ</a:t>
            </a:r>
            <a:r>
              <a:rPr lang="zh-TW" altLang="en-US" dirty="0"/>
              <a:t>群偶爾能去看看，大神真的很多，官方人員也在裡面</a:t>
            </a:r>
          </a:p>
        </p:txBody>
      </p:sp>
    </p:spTree>
    <p:extLst>
      <p:ext uri="{BB962C8B-B14F-4D97-AF65-F5344CB8AC3E}">
        <p14:creationId xmlns:p14="http://schemas.microsoft.com/office/powerpoint/2010/main" val="3873427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開始使用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1675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安裝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1.</a:t>
            </a:r>
            <a:r>
              <a:rPr lang="zh-TW" altLang="en-US" dirty="0"/>
              <a:t>下載完</a:t>
            </a:r>
            <a:br>
              <a:rPr lang="en-US" altLang="zh-TW" dirty="0"/>
            </a:br>
            <a:r>
              <a:rPr lang="en-US" altLang="zh-TW" dirty="0"/>
              <a:t>2.</a:t>
            </a:r>
            <a:r>
              <a:rPr lang="zh-TW" altLang="en-US" dirty="0"/>
              <a:t>安裝</a:t>
            </a:r>
            <a:br>
              <a:rPr lang="en-US" altLang="zh-TW" dirty="0"/>
            </a:br>
            <a:r>
              <a:rPr lang="en-US" altLang="zh-TW" dirty="0"/>
              <a:t>3.</a:t>
            </a:r>
            <a:r>
              <a:rPr lang="zh-TW" altLang="en-US" dirty="0"/>
              <a:t>打開程式</a:t>
            </a:r>
            <a:br>
              <a:rPr lang="en-US" altLang="zh-TW" dirty="0"/>
            </a:br>
            <a:r>
              <a:rPr lang="en-US" altLang="zh-TW" dirty="0"/>
              <a:t>4.</a:t>
            </a:r>
            <a:r>
              <a:rPr lang="zh-TW" altLang="en-US" dirty="0"/>
              <a:t>註冊帳號</a:t>
            </a:r>
            <a:br>
              <a:rPr lang="en-US" altLang="zh-TW" dirty="0"/>
            </a:br>
            <a:r>
              <a:rPr lang="en-US" altLang="zh-TW" dirty="0"/>
              <a:t>5.</a:t>
            </a:r>
            <a:r>
              <a:rPr lang="zh-TW" altLang="en-US" dirty="0"/>
              <a:t>帳號只能用在</a:t>
            </a:r>
            <a:r>
              <a:rPr lang="en-US" altLang="zh-TW" dirty="0"/>
              <a:t>2</a:t>
            </a:r>
            <a:r>
              <a:rPr lang="zh-TW" altLang="en-US" dirty="0"/>
              <a:t>台機器上</a:t>
            </a:r>
            <a:r>
              <a:rPr lang="en-US" altLang="zh-TW" dirty="0"/>
              <a:t>(</a:t>
            </a:r>
            <a:r>
              <a:rPr lang="zh-TW" altLang="en-US" dirty="0"/>
              <a:t>沒綁死可退出</a:t>
            </a:r>
            <a:r>
              <a:rPr lang="en-US" altLang="zh-TW" dirty="0"/>
              <a:t>)</a:t>
            </a:r>
            <a:br>
              <a:rPr lang="en-US" altLang="zh-TW" dirty="0"/>
            </a:br>
            <a:br>
              <a:rPr lang="en-US" altLang="zh-TW" dirty="0"/>
            </a:br>
            <a:br>
              <a:rPr lang="en-US" altLang="zh-TW" dirty="0"/>
            </a:br>
            <a:br>
              <a:rPr lang="en-US" altLang="zh-TW" dirty="0"/>
            </a:br>
            <a:r>
              <a:rPr lang="zh-TW" altLang="en-US" sz="2800" dirty="0">
                <a:solidFill>
                  <a:srgbClr val="FF0000"/>
                </a:solidFill>
              </a:rPr>
              <a:t>一定要註冊不然無法使用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5944" y="232416"/>
            <a:ext cx="2877561" cy="2562261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3505" y="2144014"/>
            <a:ext cx="2343150" cy="70485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5944" y="2848864"/>
            <a:ext cx="5600700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335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新建項目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1.</a:t>
            </a:r>
            <a:r>
              <a:rPr lang="zh-TW" altLang="en-US" dirty="0"/>
              <a:t>新建龍骨，記得選成骨骼動畫</a:t>
            </a:r>
            <a:endParaRPr lang="en-US" altLang="zh-TW" dirty="0"/>
          </a:p>
          <a:p>
            <a:r>
              <a:rPr lang="en-US" altLang="zh-TW" dirty="0"/>
              <a:t>2.</a:t>
            </a:r>
            <a:r>
              <a:rPr lang="zh-TW" altLang="en-US" dirty="0"/>
              <a:t>存檔時會有</a:t>
            </a:r>
            <a:r>
              <a:rPr lang="en-US" altLang="zh-TW" dirty="0"/>
              <a:t>2</a:t>
            </a:r>
            <a:r>
              <a:rPr lang="zh-TW" altLang="en-US" dirty="0"/>
              <a:t>個檔案，</a:t>
            </a:r>
            <a:br>
              <a:rPr lang="en-US" altLang="zh-TW" dirty="0"/>
            </a:br>
            <a:r>
              <a:rPr lang="zh-TW" altLang="en-US" dirty="0"/>
              <a:t>   要放在同一資料夾裡，</a:t>
            </a:r>
            <a:br>
              <a:rPr lang="en-US" altLang="zh-TW" dirty="0"/>
            </a:br>
            <a:r>
              <a:rPr lang="zh-TW" altLang="en-US" dirty="0"/>
              <a:t>   不然會悲劇</a:t>
            </a:r>
            <a:endParaRPr lang="en-US" alt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2858" y="458747"/>
            <a:ext cx="1295400" cy="180022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8258" y="458748"/>
            <a:ext cx="3040381" cy="188079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2858" y="2150598"/>
            <a:ext cx="4406119" cy="2549453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2858" y="4700052"/>
            <a:ext cx="6753666" cy="1031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796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導入資源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2716235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1156</TotalTime>
  <Words>2629</Words>
  <Application>Microsoft Office PowerPoint</Application>
  <PresentationFormat>寬螢幕</PresentationFormat>
  <Paragraphs>268</Paragraphs>
  <Slides>56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56</vt:i4>
      </vt:variant>
    </vt:vector>
  </HeadingPairs>
  <TitlesOfParts>
    <vt:vector size="60" baseType="lpstr">
      <vt:lpstr>Calibri</vt:lpstr>
      <vt:lpstr>Calibri Light</vt:lpstr>
      <vt:lpstr>Wingdings</vt:lpstr>
      <vt:lpstr>回顧</vt:lpstr>
      <vt:lpstr>DragonBones與Unity之間應用</vt:lpstr>
      <vt:lpstr>介紹內容</vt:lpstr>
      <vt:lpstr>DragonBones 介紹</vt:lpstr>
      <vt:lpstr>DragonBones 主要網址</vt:lpstr>
      <vt:lpstr>DragonBones部分</vt:lpstr>
      <vt:lpstr>開始使用</vt:lpstr>
      <vt:lpstr>安裝</vt:lpstr>
      <vt:lpstr>新建項目</vt:lpstr>
      <vt:lpstr>導入資源</vt:lpstr>
      <vt:lpstr>PSD導入</vt:lpstr>
      <vt:lpstr>普通導入圖片</vt:lpstr>
      <vt:lpstr>骨架設定</vt:lpstr>
      <vt:lpstr>介面</vt:lpstr>
      <vt:lpstr>骨架設定預備知識</vt:lpstr>
      <vt:lpstr>骨架建構</vt:lpstr>
      <vt:lpstr>骨架層級編排</vt:lpstr>
      <vt:lpstr>插槽層級編排</vt:lpstr>
      <vt:lpstr>原點注意!!!!!!!!</vt:lpstr>
      <vt:lpstr>原點錯誤案例以及影響</vt:lpstr>
      <vt:lpstr>原點錯誤案例以及影響</vt:lpstr>
      <vt:lpstr>動畫製作</vt:lpstr>
      <vt:lpstr>PowerPoint 簡報</vt:lpstr>
      <vt:lpstr>動畫製作須知</vt:lpstr>
      <vt:lpstr>動畫製作</vt:lpstr>
      <vt:lpstr>時間軸層級修改</vt:lpstr>
      <vt:lpstr>時間軸事件</vt:lpstr>
      <vt:lpstr>時間軸事件注意事項</vt:lpstr>
      <vt:lpstr>曲線編輯器</vt:lpstr>
      <vt:lpstr>過度時間</vt:lpstr>
      <vt:lpstr>過渡時間圖解</vt:lpstr>
      <vt:lpstr>簡單換圖</vt:lpstr>
      <vt:lpstr>導出</vt:lpstr>
      <vt:lpstr>導出格式</vt:lpstr>
      <vt:lpstr>骨架格式導出</vt:lpstr>
      <vt:lpstr>序列楨導出</vt:lpstr>
      <vt:lpstr>Unity部分</vt:lpstr>
      <vt:lpstr>導入Unity</vt:lpstr>
      <vt:lpstr>放入unity</vt:lpstr>
      <vt:lpstr>在Unity中新增龍骨元件</vt:lpstr>
      <vt:lpstr>新增後的原件</vt:lpstr>
      <vt:lpstr>Unity Armature Component</vt:lpstr>
      <vt:lpstr>補充</vt:lpstr>
      <vt:lpstr>Unity程式部份</vt:lpstr>
      <vt:lpstr>程式API</vt:lpstr>
      <vt:lpstr>切換動畫</vt:lpstr>
      <vt:lpstr>切動畫</vt:lpstr>
      <vt:lpstr>淡入動畫</vt:lpstr>
      <vt:lpstr>切換動畫注意!!!!!!!!!!!</vt:lpstr>
      <vt:lpstr>Unity監聽 DragonBones事件</vt:lpstr>
      <vt:lpstr>監聽事件</vt:lpstr>
      <vt:lpstr>監聽事件參數</vt:lpstr>
      <vt:lpstr>監聽注意!!!!!</vt:lpstr>
      <vt:lpstr>換圖</vt:lpstr>
      <vt:lpstr>DragonBones To Unity 注意事項</vt:lpstr>
      <vt:lpstr>美術人員</vt:lpstr>
      <vt:lpstr>程式人員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DragonBones應用</dc:title>
  <dc:creator>Windows 使用者</dc:creator>
  <cp:lastModifiedBy>Peter</cp:lastModifiedBy>
  <cp:revision>201</cp:revision>
  <dcterms:created xsi:type="dcterms:W3CDTF">2018-05-07T07:19:14Z</dcterms:created>
  <dcterms:modified xsi:type="dcterms:W3CDTF">2020-02-10T13:39:20Z</dcterms:modified>
</cp:coreProperties>
</file>