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ED864-CA76-4991-8A83-692AA6EBD6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FA281FB-3BF5-468A-9038-0103DABAE3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D77A367-4B6C-45DC-AF89-B42FCD2849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29519F-86F0-4886-8CCA-ECD525B365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8093D6-0E94-40D8-A583-9B517D811B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133ACF-B8F3-42CD-B540-D957DD5B0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571BCC-BE70-4741-A02C-AA683E0A3F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468576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372000" y="2015640"/>
            <a:ext cx="468576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6B5044-6BA0-41D4-A84F-36048E788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DFB902-26DD-4A72-A4C5-ED8201E9C7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EFB41F3-3730-4453-8ECB-B4E7A34567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0C8AAD1-4DF2-4065-9F3F-212191FA44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3" name="Straight Connector 14"/>
          <p:cNvCxnSpPr/>
          <p:nvPr/>
        </p:nvCxnSpPr>
        <p:spPr>
          <a:xfrm>
            <a:off x="2417760" y="3528360"/>
            <a:ext cx="863748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2416680" y="329400"/>
            <a:ext cx="497304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4378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507946-D646-4AEC-A27E-61685FFA3E20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80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81" name="Straight Connector 16"/>
          <p:cNvCxnSpPr/>
          <p:nvPr/>
        </p:nvCxnSpPr>
        <p:spPr>
          <a:xfrm>
            <a:off x="1448280" y="3205440"/>
            <a:ext cx="326988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82" name="PlaceHolder 1"/>
          <p:cNvSpPr>
            <a:spLocks noGrp="1"/>
          </p:cNvSpPr>
          <p:nvPr>
            <p:ph type="ftr" idx="28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9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A2A0060-4A57-4443-A739-738C9A789A25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0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grpSp>
        <p:nvGrpSpPr>
          <p:cNvPr id="88" name="Group 7"/>
          <p:cNvGrpSpPr/>
          <p:nvPr/>
        </p:nvGrpSpPr>
        <p:grpSpPr>
          <a:xfrm>
            <a:off x="7477560" y="482040"/>
            <a:ext cx="4073760" cy="5148360"/>
            <a:chOff x="7477560" y="482040"/>
            <a:chExt cx="4073760" cy="5148360"/>
          </a:xfrm>
        </p:grpSpPr>
        <p:sp>
          <p:nvSpPr>
            <p:cNvPr id="89" name="Rectangle 17"/>
            <p:cNvSpPr/>
            <p:nvPr/>
          </p:nvSpPr>
          <p:spPr>
            <a:xfrm>
              <a:off x="7477560" y="482040"/>
              <a:ext cx="4073760" cy="514836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0">
              <a:noFill/>
            </a:ln>
            <a:effectLst>
              <a:outerShdw algn="tl" dir="4740526" dist="228470">
                <a:srgbClr val="000000">
                  <a:alpha val="3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sl-SI" sz="1800" spc="-1" strike="noStrike">
                <a:solidFill>
                  <a:srgbClr val="000000"/>
                </a:solidFill>
                <a:latin typeface="Aptos"/>
              </a:endParaRPr>
            </a:p>
          </p:txBody>
        </p:sp>
        <p:sp>
          <p:nvSpPr>
            <p:cNvPr id="90" name="Rectangle 18"/>
            <p:cNvSpPr/>
            <p:nvPr/>
          </p:nvSpPr>
          <p:spPr>
            <a:xfrm>
              <a:off x="7790400" y="812520"/>
              <a:ext cx="3449520" cy="446580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4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sl-SI" sz="1800" spc="-1" strike="noStrike">
                <a:solidFill>
                  <a:srgbClr val="000000"/>
                </a:solidFill>
                <a:latin typeface="Aptos"/>
              </a:endParaRPr>
            </a:p>
          </p:txBody>
        </p:sp>
      </p:grpSp>
      <p:cxnSp>
        <p:nvCxnSpPr>
          <p:cNvPr id="91" name="Straight Connector 30"/>
          <p:cNvCxnSpPr/>
          <p:nvPr/>
        </p:nvCxnSpPr>
        <p:spPr>
          <a:xfrm>
            <a:off x="1447200" y="3143520"/>
            <a:ext cx="552816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92" name="PlaceHolder 1"/>
          <p:cNvSpPr>
            <a:spLocks noGrp="1"/>
          </p:cNvSpPr>
          <p:nvPr>
            <p:ph type="ftr" idx="31"/>
          </p:nvPr>
        </p:nvSpPr>
        <p:spPr>
          <a:xfrm>
            <a:off x="1447560" y="318600"/>
            <a:ext cx="5540400" cy="32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32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6D384C-E00F-4F74-A0B3-941764567D33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33"/>
          </p:nvPr>
        </p:nvSpPr>
        <p:spPr>
          <a:xfrm>
            <a:off x="1447560" y="5469840"/>
            <a:ext cx="55267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2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13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14" name="Straight Connector 25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15" name="PlaceHolder 1"/>
          <p:cNvSpPr>
            <a:spLocks noGrp="1"/>
          </p:cNvSpPr>
          <p:nvPr>
            <p:ph type="ftr" idx="4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B19D9B-38B2-4C68-8825-34A049AFE066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9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20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21" name="Straight Connector 14"/>
          <p:cNvCxnSpPr/>
          <p:nvPr/>
        </p:nvCxnSpPr>
        <p:spPr>
          <a:xfrm>
            <a:off x="9438840" y="798840"/>
            <a:ext cx="720" cy="466056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7C81E3-44F8-4BD8-9DC1-EECCED657347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2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27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28" name="Straight Connector 32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7CC0675-BF66-4127-A190-E34DA2A4F982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7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38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39" name="Straight Connector 14"/>
          <p:cNvCxnSpPr/>
          <p:nvPr/>
        </p:nvCxnSpPr>
        <p:spPr>
          <a:xfrm>
            <a:off x="1454040" y="3804840"/>
            <a:ext cx="863136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40" name="PlaceHolder 1"/>
          <p:cNvSpPr>
            <a:spLocks noGrp="1"/>
          </p:cNvSpPr>
          <p:nvPr>
            <p:ph type="ftr" idx="13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4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AAC6D30-763E-4726-A43D-050F88576001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5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4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45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46" name="Straight Connector 34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576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576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6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7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E3A5824-57B6-42BC-BCA1-D27FA5A09AED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8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58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59" name="Straight Connector 28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D7C9697-DF64-4858-A15E-DB43680AC487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1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64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65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cxnSp>
        <p:nvCxnSpPr>
          <p:cNvPr id="66" name="Straight Connector 24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747">
            <a:solidFill>
              <a:srgbClr val="b71e42"/>
            </a:solidFill>
            <a:miter/>
          </a:ln>
        </p:spPr>
      </p:cxn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2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3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3CE000A-582D-4396-9001-AE69B29D7732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4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sl-SI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7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 w="0">
            <a:noFill/>
          </a:ln>
        </p:spPr>
      </p:pic>
      <p:cxnSp>
        <p:nvCxnSpPr>
          <p:cNvPr id="74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701">
            <a:solidFill>
              <a:srgbClr val="000001">
                <a:alpha val="20000"/>
              </a:srgbClr>
            </a:solidFill>
            <a:miter/>
          </a:ln>
        </p:spPr>
      </p:cxnSp>
      <p:sp>
        <p:nvSpPr>
          <p:cNvPr id="75" name="PlaceHolder 1"/>
          <p:cNvSpPr>
            <a:spLocks noGrp="1"/>
          </p:cNvSpPr>
          <p:nvPr>
            <p:ph type="ftr" idx="25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6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C00415-8B9F-4912-9787-F6899DB04B0D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27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6600" spc="-1" strike="noStrike" cap="all">
                <a:solidFill>
                  <a:srgbClr val="000000"/>
                </a:solidFill>
                <a:latin typeface="Gill Sans MT"/>
              </a:rPr>
              <a:t>RADARs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400" cy="97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 cap="all">
                <a:solidFill>
                  <a:srgbClr val="000000"/>
                </a:solidFill>
                <a:latin typeface="Gill Sans MT"/>
              </a:rPr>
              <a:t>Peter mašič, nik žunič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 cap="all">
                <a:solidFill>
                  <a:srgbClr val="000000"/>
                </a:solidFill>
                <a:latin typeface="Gill Sans MT"/>
              </a:rPr>
              <a:t>Mathematical modelling course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pc="-1" strike="noStrike" cap="all">
                <a:solidFill>
                  <a:srgbClr val="215f9a"/>
                </a:solidFill>
                <a:latin typeface="Gill Sans MT"/>
              </a:rPr>
              <a:t>Description of our problem and given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We would like to disable air defense system (locate radars) on some area.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The enemy has n radars on locations with unknown coordinates (u_k, v_k),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Strength of a signal in a given point (x, y) that comes from k-th radar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In m different points with known coordinates (x_i, y_i),  we are given measurements of sum of strength of all signals in a point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Slika 4" descr=""/>
          <p:cNvPicPr/>
          <p:nvPr/>
        </p:nvPicPr>
        <p:blipFill>
          <a:blip r:embed="rId1"/>
          <a:stretch/>
        </p:blipFill>
        <p:spPr>
          <a:xfrm>
            <a:off x="9144000" y="4124880"/>
            <a:ext cx="2786040" cy="675360"/>
          </a:xfrm>
          <a:prstGeom prst="rect">
            <a:avLst/>
          </a:prstGeom>
          <a:ln w="0">
            <a:noFill/>
          </a:ln>
        </p:spPr>
      </p:pic>
      <p:pic>
        <p:nvPicPr>
          <p:cNvPr id="100" name="Slika 6" descr=""/>
          <p:cNvPicPr/>
          <p:nvPr/>
        </p:nvPicPr>
        <p:blipFill>
          <a:blip r:embed="rId2"/>
          <a:stretch/>
        </p:blipFill>
        <p:spPr>
          <a:xfrm>
            <a:off x="6400800" y="4343400"/>
            <a:ext cx="2057040" cy="239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pc="-1" strike="noStrike" cap="all">
                <a:solidFill>
                  <a:srgbClr val="215f9a"/>
                </a:solidFill>
                <a:latin typeface="Gill Sans MT"/>
              </a:rPr>
              <a:t>tasks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At least how many measurements are needed to be made to at least theoretically determine the positions of the radars?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In terms of the least squares method, write the function that need to be minimized to get the best estimate for the unknown positions (x_i, y_i).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The system of equations obtained by the least squares method is nonlinear. Perform the gradient </a:t>
            </a:r>
            <a:r>
              <a:rPr b="0" lang="sl-SI" sz="1900" spc="-1" strike="noStrike">
                <a:solidFill>
                  <a:srgbClr val="000000"/>
                </a:solidFill>
                <a:latin typeface="Gill Sans MT"/>
              </a:rPr>
              <a:t>method or Gauss-Newton method </a:t>
            </a: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to solve the system to calculate an estimate for the unknown positions for the given data.  Test the algorithm on simulated data.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1900" spc="-1" strike="noStrike">
                <a:solidFill>
                  <a:srgbClr val="000000"/>
                </a:solidFill>
                <a:latin typeface="Gill Sans MT"/>
              </a:rPr>
              <a:t>Using simulated data analyze the impact of number of measurements, average measurement errors, and average distances measured by radar, depending on the accuracy of the results.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pc="-1" strike="noStrike" cap="all">
                <a:solidFill>
                  <a:srgbClr val="215f9a"/>
                </a:solidFill>
                <a:latin typeface="Gill Sans MT"/>
              </a:rPr>
              <a:t>How we tackled the problem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We first used the least squares method to write down the function F that needs to be minimized, to get the best assessment of unknown coordinates (u_k, v_k).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We then proceeded by searching for the global minimum of the function therefore setting F to 0 (F = 0).</a:t>
            </a:r>
            <a:r>
              <a:rPr b="0" lang="sl-SI" sz="2000" spc="-1" strike="noStrike">
                <a:solidFill>
                  <a:srgbClr val="000000"/>
                </a:solidFill>
                <a:latin typeface="Gill Sans MT"/>
              </a:rPr>
              <a:t> Using gradient descend method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We then implemented all required functions in Julia.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At the end we ran some simulations on how well the gradient method performs</a:t>
            </a:r>
            <a:r>
              <a:rPr b="0" lang="sl-SI" sz="2000" spc="-1" strike="noStrike">
                <a:solidFill>
                  <a:srgbClr val="000000"/>
                </a:solidFill>
                <a:latin typeface="Gill Sans MT"/>
              </a:rPr>
              <a:t> on different data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458200" y="2743200"/>
            <a:ext cx="3200040" cy="57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pc="-1" strike="noStrike" cap="all">
                <a:solidFill>
                  <a:srgbClr val="215f9a"/>
                </a:solidFill>
                <a:latin typeface="Gill Sans MT"/>
              </a:rPr>
              <a:t>Difficulties we encountered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Choosing “a good” initial approximiation for the gradient method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Choosing the right alpha so the gradient method converges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sl-SI" sz="2000" spc="-1" strike="noStrike">
                <a:solidFill>
                  <a:srgbClr val="000000"/>
                </a:solidFill>
                <a:latin typeface="Gill Sans MT"/>
              </a:rPr>
              <a:t>Choosing tests that best describe performance of the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sl-SI" sz="2000" spc="-1" strike="noStrike">
                <a:solidFill>
                  <a:srgbClr val="000000"/>
                </a:solidFill>
                <a:latin typeface="Gill Sans MT"/>
              </a:rPr>
              <a:t>Vizualize progress of the calculation of result in Julia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772400" y="4019400"/>
            <a:ext cx="3572280" cy="23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lerija">
  <a:themeElements>
    <a:clrScheme name="Pisar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Galerija</Template>
  <TotalTime>258</TotalTime>
  <Application>LibreOffice/7.6.6.1$Linux_X86_64 LibreOffice_project/eb19804205451adb2fc3d6563f0c9693064ecad2</Application>
  <AppVersion>15.0000</AppVersion>
  <Words>162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2025-04-14T10:28:28Z</dcterms:created>
  <dc:creator>nik kenzi</dc:creator>
  <dc:description/>
  <dc:language>en-US</dc:language>
  <cp:lastModifiedBy/>
  <dcterms:modified xsi:type="dcterms:W3CDTF">2025-04-16T08:21:25Z</dcterms:modified>
  <cp:revision>16</cp:revision>
  <dc:subject/>
  <dc:title>RADARs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Širokozaslonsko</vt:lpwstr>
  </property>
  <property fmtid="{D5CDD505-2E9C-101B-9397-08002B2CF9AE}" pid="3" name="Slides">
    <vt:i4>5</vt:i4>
  </property>
</Properties>
</file>