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56" r:id="rId2"/>
    <p:sldId id="267" r:id="rId3"/>
    <p:sldId id="273" r:id="rId4"/>
    <p:sldId id="289" r:id="rId5"/>
    <p:sldId id="274" r:id="rId6"/>
    <p:sldId id="275" r:id="rId7"/>
    <p:sldId id="269" r:id="rId8"/>
    <p:sldId id="271" r:id="rId9"/>
    <p:sldId id="260" r:id="rId10"/>
    <p:sldId id="276" r:id="rId11"/>
    <p:sldId id="278" r:id="rId12"/>
    <p:sldId id="279" r:id="rId13"/>
    <p:sldId id="280" r:id="rId14"/>
    <p:sldId id="281" r:id="rId15"/>
    <p:sldId id="282" r:id="rId16"/>
    <p:sldId id="283" r:id="rId17"/>
    <p:sldId id="284" r:id="rId18"/>
    <p:sldId id="285" r:id="rId19"/>
    <p:sldId id="286" r:id="rId20"/>
    <p:sldId id="287" r:id="rId21"/>
    <p:sldId id="288" r:id="rId2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p:scale>
          <a:sx n="66" d="100"/>
          <a:sy n="66" d="100"/>
        </p:scale>
        <p:origin x="38" y="475"/>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3/7/2025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3/7/2025</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3/7/2025</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3/7/2025</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3/7/2025</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3/7/2025</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3/7/2025</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3/7/2025</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3/7/2025</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3/7/2025</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3/7/2025</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3/7/2025</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3/7/2025</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3/7/2025</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Computer Architecture</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smtClean="0">
                <a:latin typeface="Times New Roman" panose="02020603050405020304" pitchFamily="18" charset="0"/>
                <a:cs typeface="Times New Roman" panose="02020603050405020304" pitchFamily="18" charset="0"/>
              </a:rPr>
              <a:t>Peter </a:t>
            </a:r>
            <a:r>
              <a:rPr lang="en-US" dirty="0" err="1" smtClean="0">
                <a:latin typeface="Times New Roman" panose="02020603050405020304" pitchFamily="18" charset="0"/>
                <a:cs typeface="Times New Roman" panose="02020603050405020304" pitchFamily="18" charset="0"/>
              </a:rPr>
              <a:t>Youngren</a:t>
            </a:r>
            <a:r>
              <a:rPr lang="en-US" dirty="0" smtClean="0">
                <a:latin typeface="Times New Roman" panose="02020603050405020304" pitchFamily="18" charset="0"/>
                <a:cs typeface="Times New Roman" panose="02020603050405020304" pitchFamily="18" charset="0"/>
              </a:rPr>
              <a:t> Makori</a:t>
            </a:r>
          </a:p>
          <a:p>
            <a:r>
              <a:rPr lang="en-US" dirty="0" smtClean="0">
                <a:latin typeface="Times New Roman" panose="02020603050405020304" pitchFamily="18" charset="0"/>
                <a:cs typeface="Times New Roman" panose="02020603050405020304" pitchFamily="18" charset="0"/>
              </a:rPr>
              <a:t>SCT212-0085/2021</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888" y="81889"/>
            <a:ext cx="9782801" cy="586904"/>
          </a:xfrm>
        </p:spPr>
        <p:txBody>
          <a:bodyPr/>
          <a:lstStyle/>
          <a:p>
            <a:r>
              <a:rPr lang="en-US" dirty="0"/>
              <a:t> </a:t>
            </a:r>
            <a:r>
              <a:rPr lang="en-US" sz="2400" dirty="0">
                <a:latin typeface="Times New Roman" panose="02020603050405020304" pitchFamily="18" charset="0"/>
                <a:cs typeface="Times New Roman" panose="02020603050405020304" pitchFamily="18" charset="0"/>
              </a:rPr>
              <a:t>RISC-V Registers and Their Usage</a:t>
            </a:r>
          </a:p>
        </p:txBody>
      </p:sp>
      <p:graphicFrame>
        <p:nvGraphicFramePr>
          <p:cNvPr id="8" name="Content Placeholder 7"/>
          <p:cNvGraphicFramePr>
            <a:graphicFrameLocks noGrp="1"/>
          </p:cNvGraphicFramePr>
          <p:nvPr>
            <p:ph sz="half" idx="2"/>
            <p:extLst>
              <p:ext uri="{D42A27DB-BD31-4B8C-83A1-F6EECF244321}">
                <p14:modId xmlns:p14="http://schemas.microsoft.com/office/powerpoint/2010/main" val="1580962082"/>
              </p:ext>
            </p:extLst>
          </p:nvPr>
        </p:nvGraphicFramePr>
        <p:xfrm>
          <a:off x="1592442" y="1255697"/>
          <a:ext cx="9458080" cy="5577840"/>
        </p:xfrm>
        <a:graphic>
          <a:graphicData uri="http://schemas.openxmlformats.org/drawingml/2006/table">
            <a:tbl>
              <a:tblPr firstRow="1" bandRow="1">
                <a:tableStyleId>{073A0DAA-6AF3-43AB-8588-CEC1D06C72B9}</a:tableStyleId>
              </a:tblPr>
              <a:tblGrid>
                <a:gridCol w="2364520">
                  <a:extLst>
                    <a:ext uri="{9D8B030D-6E8A-4147-A177-3AD203B41FA5}">
                      <a16:colId xmlns:a16="http://schemas.microsoft.com/office/drawing/2014/main" val="3034468499"/>
                    </a:ext>
                  </a:extLst>
                </a:gridCol>
                <a:gridCol w="2364520">
                  <a:extLst>
                    <a:ext uri="{9D8B030D-6E8A-4147-A177-3AD203B41FA5}">
                      <a16:colId xmlns:a16="http://schemas.microsoft.com/office/drawing/2014/main" val="2312206382"/>
                    </a:ext>
                  </a:extLst>
                </a:gridCol>
                <a:gridCol w="2364520">
                  <a:extLst>
                    <a:ext uri="{9D8B030D-6E8A-4147-A177-3AD203B41FA5}">
                      <a16:colId xmlns:a16="http://schemas.microsoft.com/office/drawing/2014/main" val="3789390677"/>
                    </a:ext>
                  </a:extLst>
                </a:gridCol>
                <a:gridCol w="2364520">
                  <a:extLst>
                    <a:ext uri="{9D8B030D-6E8A-4147-A177-3AD203B41FA5}">
                      <a16:colId xmlns:a16="http://schemas.microsoft.com/office/drawing/2014/main" val="3104767005"/>
                    </a:ext>
                  </a:extLst>
                </a:gridCol>
              </a:tblGrid>
              <a:tr h="337691">
                <a:tc>
                  <a:txBody>
                    <a:bodyPr/>
                    <a:lstStyle/>
                    <a:p>
                      <a:pPr algn="l" fontAlgn="b"/>
                      <a:r>
                        <a:rPr lang="en-US" b="1" dirty="0">
                          <a:effectLst/>
                        </a:rPr>
                        <a:t>Register</a:t>
                      </a:r>
                    </a:p>
                  </a:txBody>
                  <a:tcPr anchor="b"/>
                </a:tc>
                <a:tc>
                  <a:txBody>
                    <a:bodyPr/>
                    <a:lstStyle/>
                    <a:p>
                      <a:pPr algn="l" fontAlgn="b"/>
                      <a:r>
                        <a:rPr lang="en-US" b="1">
                          <a:effectLst/>
                        </a:rPr>
                        <a:t>Name</a:t>
                      </a:r>
                    </a:p>
                  </a:txBody>
                  <a:tcPr anchor="b"/>
                </a:tc>
                <a:tc>
                  <a:txBody>
                    <a:bodyPr/>
                    <a:lstStyle/>
                    <a:p>
                      <a:pPr algn="l" fontAlgn="b"/>
                      <a:r>
                        <a:rPr lang="en-US" b="1">
                          <a:effectLst/>
                        </a:rPr>
                        <a:t>Use</a:t>
                      </a:r>
                    </a:p>
                  </a:txBody>
                  <a:tcPr anchor="b"/>
                </a:tc>
                <a:tc>
                  <a:txBody>
                    <a:bodyPr/>
                    <a:lstStyle/>
                    <a:p>
                      <a:pPr algn="l" fontAlgn="b"/>
                      <a:r>
                        <a:rPr lang="en-US" b="1">
                          <a:effectLst/>
                        </a:rPr>
                        <a:t>Saver</a:t>
                      </a:r>
                    </a:p>
                  </a:txBody>
                  <a:tcPr anchor="b"/>
                </a:tc>
                <a:extLst>
                  <a:ext uri="{0D108BD9-81ED-4DB2-BD59-A6C34878D82A}">
                    <a16:rowId xmlns:a16="http://schemas.microsoft.com/office/drawing/2014/main" val="313350228"/>
                  </a:ext>
                </a:extLst>
              </a:tr>
              <a:tr h="337691">
                <a:tc>
                  <a:txBody>
                    <a:bodyPr/>
                    <a:lstStyle/>
                    <a:p>
                      <a:pPr algn="l" fontAlgn="base"/>
                      <a:r>
                        <a:rPr lang="en-US">
                          <a:effectLst/>
                        </a:rPr>
                        <a:t>x0</a:t>
                      </a:r>
                    </a:p>
                  </a:txBody>
                  <a:tcPr anchor="ctr"/>
                </a:tc>
                <a:tc>
                  <a:txBody>
                    <a:bodyPr/>
                    <a:lstStyle/>
                    <a:p>
                      <a:pPr algn="l" fontAlgn="base"/>
                      <a:r>
                        <a:rPr lang="en-US">
                          <a:effectLst/>
                        </a:rPr>
                        <a:t>zero</a:t>
                      </a:r>
                    </a:p>
                  </a:txBody>
                  <a:tcPr anchor="ctr"/>
                </a:tc>
                <a:tc>
                  <a:txBody>
                    <a:bodyPr/>
                    <a:lstStyle/>
                    <a:p>
                      <a:pPr algn="l" fontAlgn="base"/>
                      <a:r>
                        <a:rPr lang="en-US">
                          <a:effectLst/>
                        </a:rPr>
                        <a:t>Constant value 0</a:t>
                      </a:r>
                    </a:p>
                  </a:txBody>
                  <a:tcPr anchor="ctr"/>
                </a:tc>
                <a:tc>
                  <a:txBody>
                    <a:bodyPr/>
                    <a:lstStyle/>
                    <a:p>
                      <a:pPr algn="l" fontAlgn="base"/>
                      <a:r>
                        <a:rPr lang="en-US">
                          <a:effectLst/>
                        </a:rPr>
                        <a:t>N.A.</a:t>
                      </a:r>
                    </a:p>
                  </a:txBody>
                  <a:tcPr anchor="ctr"/>
                </a:tc>
                <a:extLst>
                  <a:ext uri="{0D108BD9-81ED-4DB2-BD59-A6C34878D82A}">
                    <a16:rowId xmlns:a16="http://schemas.microsoft.com/office/drawing/2014/main" val="1243400148"/>
                  </a:ext>
                </a:extLst>
              </a:tr>
              <a:tr h="337691">
                <a:tc>
                  <a:txBody>
                    <a:bodyPr/>
                    <a:lstStyle/>
                    <a:p>
                      <a:pPr algn="l" fontAlgn="base"/>
                      <a:r>
                        <a:rPr lang="en-US">
                          <a:effectLst/>
                        </a:rPr>
                        <a:t>x1</a:t>
                      </a:r>
                    </a:p>
                  </a:txBody>
                  <a:tcPr anchor="ctr"/>
                </a:tc>
                <a:tc>
                  <a:txBody>
                    <a:bodyPr/>
                    <a:lstStyle/>
                    <a:p>
                      <a:pPr algn="l" fontAlgn="base"/>
                      <a:r>
                        <a:rPr lang="en-US" dirty="0" err="1">
                          <a:effectLst/>
                        </a:rPr>
                        <a:t>ra</a:t>
                      </a:r>
                      <a:endParaRPr lang="en-US" dirty="0">
                        <a:effectLst/>
                      </a:endParaRPr>
                    </a:p>
                  </a:txBody>
                  <a:tcPr anchor="ctr"/>
                </a:tc>
                <a:tc>
                  <a:txBody>
                    <a:bodyPr/>
                    <a:lstStyle/>
                    <a:p>
                      <a:pPr algn="l" fontAlgn="base"/>
                      <a:r>
                        <a:rPr lang="en-US">
                          <a:effectLst/>
                        </a:rPr>
                        <a:t>Return address</a:t>
                      </a:r>
                    </a:p>
                  </a:txBody>
                  <a:tcPr anchor="ctr"/>
                </a:tc>
                <a:tc>
                  <a:txBody>
                    <a:bodyPr/>
                    <a:lstStyle/>
                    <a:p>
                      <a:pPr algn="l" fontAlgn="base"/>
                      <a:r>
                        <a:rPr lang="en-US">
                          <a:effectLst/>
                        </a:rPr>
                        <a:t>Caller</a:t>
                      </a:r>
                    </a:p>
                  </a:txBody>
                  <a:tcPr anchor="ctr"/>
                </a:tc>
                <a:extLst>
                  <a:ext uri="{0D108BD9-81ED-4DB2-BD59-A6C34878D82A}">
                    <a16:rowId xmlns:a16="http://schemas.microsoft.com/office/drawing/2014/main" val="3941191274"/>
                  </a:ext>
                </a:extLst>
              </a:tr>
              <a:tr h="337691">
                <a:tc>
                  <a:txBody>
                    <a:bodyPr/>
                    <a:lstStyle/>
                    <a:p>
                      <a:pPr algn="l" fontAlgn="base"/>
                      <a:r>
                        <a:rPr lang="en-US">
                          <a:effectLst/>
                        </a:rPr>
                        <a:t>x2</a:t>
                      </a:r>
                    </a:p>
                  </a:txBody>
                  <a:tcPr anchor="ctr"/>
                </a:tc>
                <a:tc>
                  <a:txBody>
                    <a:bodyPr/>
                    <a:lstStyle/>
                    <a:p>
                      <a:pPr algn="l" fontAlgn="base"/>
                      <a:r>
                        <a:rPr lang="en-US">
                          <a:effectLst/>
                        </a:rPr>
                        <a:t>sp</a:t>
                      </a:r>
                    </a:p>
                  </a:txBody>
                  <a:tcPr anchor="ctr"/>
                </a:tc>
                <a:tc>
                  <a:txBody>
                    <a:bodyPr/>
                    <a:lstStyle/>
                    <a:p>
                      <a:pPr algn="l" fontAlgn="base"/>
                      <a:r>
                        <a:rPr lang="en-US">
                          <a:effectLst/>
                        </a:rPr>
                        <a:t>Stack pointer</a:t>
                      </a:r>
                    </a:p>
                  </a:txBody>
                  <a:tcPr anchor="ctr"/>
                </a:tc>
                <a:tc>
                  <a:txBody>
                    <a:bodyPr/>
                    <a:lstStyle/>
                    <a:p>
                      <a:pPr algn="l" fontAlgn="base"/>
                      <a:r>
                        <a:rPr lang="en-US">
                          <a:effectLst/>
                        </a:rPr>
                        <a:t>Callee</a:t>
                      </a:r>
                    </a:p>
                  </a:txBody>
                  <a:tcPr anchor="ctr"/>
                </a:tc>
                <a:extLst>
                  <a:ext uri="{0D108BD9-81ED-4DB2-BD59-A6C34878D82A}">
                    <a16:rowId xmlns:a16="http://schemas.microsoft.com/office/drawing/2014/main" val="3916250583"/>
                  </a:ext>
                </a:extLst>
              </a:tr>
              <a:tr h="337691">
                <a:tc>
                  <a:txBody>
                    <a:bodyPr/>
                    <a:lstStyle/>
                    <a:p>
                      <a:pPr algn="l" fontAlgn="base"/>
                      <a:r>
                        <a:rPr lang="en-US">
                          <a:effectLst/>
                        </a:rPr>
                        <a:t>x3</a:t>
                      </a:r>
                    </a:p>
                  </a:txBody>
                  <a:tcPr anchor="ctr"/>
                </a:tc>
                <a:tc>
                  <a:txBody>
                    <a:bodyPr/>
                    <a:lstStyle/>
                    <a:p>
                      <a:pPr algn="l" fontAlgn="base"/>
                      <a:r>
                        <a:rPr lang="en-US">
                          <a:effectLst/>
                        </a:rPr>
                        <a:t>gp</a:t>
                      </a:r>
                    </a:p>
                  </a:txBody>
                  <a:tcPr anchor="ctr"/>
                </a:tc>
                <a:tc>
                  <a:txBody>
                    <a:bodyPr/>
                    <a:lstStyle/>
                    <a:p>
                      <a:pPr algn="l" fontAlgn="base"/>
                      <a:r>
                        <a:rPr lang="en-US" dirty="0">
                          <a:effectLst/>
                        </a:rPr>
                        <a:t>Global pointer</a:t>
                      </a:r>
                    </a:p>
                  </a:txBody>
                  <a:tcPr anchor="ctr"/>
                </a:tc>
                <a:tc>
                  <a:txBody>
                    <a:bodyPr/>
                    <a:lstStyle/>
                    <a:p>
                      <a:pPr algn="l" fontAlgn="base"/>
                      <a:r>
                        <a:rPr lang="en-US">
                          <a:effectLst/>
                        </a:rPr>
                        <a:t>–</a:t>
                      </a:r>
                    </a:p>
                  </a:txBody>
                  <a:tcPr anchor="ctr"/>
                </a:tc>
                <a:extLst>
                  <a:ext uri="{0D108BD9-81ED-4DB2-BD59-A6C34878D82A}">
                    <a16:rowId xmlns:a16="http://schemas.microsoft.com/office/drawing/2014/main" val="2113942556"/>
                  </a:ext>
                </a:extLst>
              </a:tr>
              <a:tr h="337691">
                <a:tc>
                  <a:txBody>
                    <a:bodyPr/>
                    <a:lstStyle/>
                    <a:p>
                      <a:pPr algn="l" fontAlgn="base"/>
                      <a:r>
                        <a:rPr lang="en-US">
                          <a:effectLst/>
                        </a:rPr>
                        <a:t>x4</a:t>
                      </a:r>
                    </a:p>
                  </a:txBody>
                  <a:tcPr anchor="ctr"/>
                </a:tc>
                <a:tc>
                  <a:txBody>
                    <a:bodyPr/>
                    <a:lstStyle/>
                    <a:p>
                      <a:pPr algn="l" fontAlgn="base"/>
                      <a:r>
                        <a:rPr lang="en-US">
                          <a:effectLst/>
                        </a:rPr>
                        <a:t>tp</a:t>
                      </a:r>
                    </a:p>
                  </a:txBody>
                  <a:tcPr anchor="ctr"/>
                </a:tc>
                <a:tc>
                  <a:txBody>
                    <a:bodyPr/>
                    <a:lstStyle/>
                    <a:p>
                      <a:pPr algn="l" fontAlgn="base"/>
                      <a:r>
                        <a:rPr lang="en-US">
                          <a:effectLst/>
                        </a:rPr>
                        <a:t>Thread pointer</a:t>
                      </a:r>
                    </a:p>
                  </a:txBody>
                  <a:tcPr anchor="ctr"/>
                </a:tc>
                <a:tc>
                  <a:txBody>
                    <a:bodyPr/>
                    <a:lstStyle/>
                    <a:p>
                      <a:pPr algn="l" fontAlgn="base"/>
                      <a:r>
                        <a:rPr lang="en-US">
                          <a:effectLst/>
                        </a:rPr>
                        <a:t>–</a:t>
                      </a:r>
                    </a:p>
                  </a:txBody>
                  <a:tcPr anchor="ctr"/>
                </a:tc>
                <a:extLst>
                  <a:ext uri="{0D108BD9-81ED-4DB2-BD59-A6C34878D82A}">
                    <a16:rowId xmlns:a16="http://schemas.microsoft.com/office/drawing/2014/main" val="3073056000"/>
                  </a:ext>
                </a:extLst>
              </a:tr>
              <a:tr h="337691">
                <a:tc>
                  <a:txBody>
                    <a:bodyPr/>
                    <a:lstStyle/>
                    <a:p>
                      <a:pPr algn="l" fontAlgn="base"/>
                      <a:r>
                        <a:rPr lang="en-US">
                          <a:effectLst/>
                        </a:rPr>
                        <a:t>x5–x7</a:t>
                      </a:r>
                    </a:p>
                  </a:txBody>
                  <a:tcPr anchor="ctr"/>
                </a:tc>
                <a:tc>
                  <a:txBody>
                    <a:bodyPr/>
                    <a:lstStyle/>
                    <a:p>
                      <a:pPr algn="l" fontAlgn="base"/>
                      <a:r>
                        <a:rPr lang="en-US">
                          <a:effectLst/>
                        </a:rPr>
                        <a:t>t0–t2</a:t>
                      </a:r>
                    </a:p>
                  </a:txBody>
                  <a:tcPr anchor="ctr"/>
                </a:tc>
                <a:tc>
                  <a:txBody>
                    <a:bodyPr/>
                    <a:lstStyle/>
                    <a:p>
                      <a:pPr algn="l" fontAlgn="base"/>
                      <a:r>
                        <a:rPr lang="en-US">
                          <a:effectLst/>
                        </a:rPr>
                        <a:t>Temporaries</a:t>
                      </a:r>
                    </a:p>
                  </a:txBody>
                  <a:tcPr anchor="ctr"/>
                </a:tc>
                <a:tc>
                  <a:txBody>
                    <a:bodyPr/>
                    <a:lstStyle/>
                    <a:p>
                      <a:pPr algn="l" fontAlgn="base"/>
                      <a:r>
                        <a:rPr lang="en-US">
                          <a:effectLst/>
                        </a:rPr>
                        <a:t>Caller</a:t>
                      </a:r>
                    </a:p>
                  </a:txBody>
                  <a:tcPr anchor="ctr"/>
                </a:tc>
                <a:extLst>
                  <a:ext uri="{0D108BD9-81ED-4DB2-BD59-A6C34878D82A}">
                    <a16:rowId xmlns:a16="http://schemas.microsoft.com/office/drawing/2014/main" val="1988247860"/>
                  </a:ext>
                </a:extLst>
              </a:tr>
              <a:tr h="582865">
                <a:tc>
                  <a:txBody>
                    <a:bodyPr/>
                    <a:lstStyle/>
                    <a:p>
                      <a:pPr algn="l" fontAlgn="base"/>
                      <a:r>
                        <a:rPr lang="en-US">
                          <a:effectLst/>
                        </a:rPr>
                        <a:t>x8</a:t>
                      </a:r>
                    </a:p>
                  </a:txBody>
                  <a:tcPr anchor="ctr"/>
                </a:tc>
                <a:tc>
                  <a:txBody>
                    <a:bodyPr/>
                    <a:lstStyle/>
                    <a:p>
                      <a:pPr algn="l" fontAlgn="base"/>
                      <a:r>
                        <a:rPr lang="en-US">
                          <a:effectLst/>
                        </a:rPr>
                        <a:t>s0/fp</a:t>
                      </a:r>
                    </a:p>
                  </a:txBody>
                  <a:tcPr anchor="ctr"/>
                </a:tc>
                <a:tc>
                  <a:txBody>
                    <a:bodyPr/>
                    <a:lstStyle/>
                    <a:p>
                      <a:pPr algn="l" fontAlgn="base"/>
                      <a:r>
                        <a:rPr lang="en-US">
                          <a:effectLst/>
                        </a:rPr>
                        <a:t>Saved register/frame pointer</a:t>
                      </a:r>
                    </a:p>
                  </a:txBody>
                  <a:tcPr anchor="ctr"/>
                </a:tc>
                <a:tc>
                  <a:txBody>
                    <a:bodyPr/>
                    <a:lstStyle/>
                    <a:p>
                      <a:pPr algn="l" fontAlgn="base"/>
                      <a:r>
                        <a:rPr lang="en-US">
                          <a:effectLst/>
                        </a:rPr>
                        <a:t>Callee</a:t>
                      </a:r>
                    </a:p>
                  </a:txBody>
                  <a:tcPr anchor="ctr"/>
                </a:tc>
                <a:extLst>
                  <a:ext uri="{0D108BD9-81ED-4DB2-BD59-A6C34878D82A}">
                    <a16:rowId xmlns:a16="http://schemas.microsoft.com/office/drawing/2014/main" val="2969917281"/>
                  </a:ext>
                </a:extLst>
              </a:tr>
              <a:tr h="337691">
                <a:tc>
                  <a:txBody>
                    <a:bodyPr/>
                    <a:lstStyle/>
                    <a:p>
                      <a:pPr algn="l" fontAlgn="base"/>
                      <a:r>
                        <a:rPr lang="en-US">
                          <a:effectLst/>
                        </a:rPr>
                        <a:t>x9</a:t>
                      </a:r>
                    </a:p>
                  </a:txBody>
                  <a:tcPr anchor="ctr"/>
                </a:tc>
                <a:tc>
                  <a:txBody>
                    <a:bodyPr/>
                    <a:lstStyle/>
                    <a:p>
                      <a:pPr algn="l" fontAlgn="base"/>
                      <a:r>
                        <a:rPr lang="en-US">
                          <a:effectLst/>
                        </a:rPr>
                        <a:t>s1</a:t>
                      </a:r>
                    </a:p>
                  </a:txBody>
                  <a:tcPr anchor="ctr"/>
                </a:tc>
                <a:tc>
                  <a:txBody>
                    <a:bodyPr/>
                    <a:lstStyle/>
                    <a:p>
                      <a:pPr algn="l" fontAlgn="base"/>
                      <a:r>
                        <a:rPr lang="en-US">
                          <a:effectLst/>
                        </a:rPr>
                        <a:t>Saved register</a:t>
                      </a:r>
                    </a:p>
                  </a:txBody>
                  <a:tcPr anchor="ctr"/>
                </a:tc>
                <a:tc>
                  <a:txBody>
                    <a:bodyPr/>
                    <a:lstStyle/>
                    <a:p>
                      <a:pPr algn="l" fontAlgn="base"/>
                      <a:r>
                        <a:rPr lang="en-US">
                          <a:effectLst/>
                        </a:rPr>
                        <a:t>Callee</a:t>
                      </a:r>
                    </a:p>
                  </a:txBody>
                  <a:tcPr anchor="ctr"/>
                </a:tc>
                <a:extLst>
                  <a:ext uri="{0D108BD9-81ED-4DB2-BD59-A6C34878D82A}">
                    <a16:rowId xmlns:a16="http://schemas.microsoft.com/office/drawing/2014/main" val="492351284"/>
                  </a:ext>
                </a:extLst>
              </a:tr>
              <a:tr h="832664">
                <a:tc>
                  <a:txBody>
                    <a:bodyPr/>
                    <a:lstStyle/>
                    <a:p>
                      <a:pPr algn="l" fontAlgn="base"/>
                      <a:r>
                        <a:rPr lang="en-US">
                          <a:effectLst/>
                        </a:rPr>
                        <a:t>x10–x11</a:t>
                      </a:r>
                    </a:p>
                  </a:txBody>
                  <a:tcPr anchor="ctr"/>
                </a:tc>
                <a:tc>
                  <a:txBody>
                    <a:bodyPr/>
                    <a:lstStyle/>
                    <a:p>
                      <a:pPr algn="l" fontAlgn="base"/>
                      <a:r>
                        <a:rPr lang="en-US">
                          <a:effectLst/>
                        </a:rPr>
                        <a:t>a0–a1</a:t>
                      </a:r>
                    </a:p>
                  </a:txBody>
                  <a:tcPr anchor="ctr"/>
                </a:tc>
                <a:tc>
                  <a:txBody>
                    <a:bodyPr/>
                    <a:lstStyle/>
                    <a:p>
                      <a:pPr algn="l" fontAlgn="base"/>
                      <a:r>
                        <a:rPr lang="en-US">
                          <a:effectLst/>
                        </a:rPr>
                        <a:t>Function arguments/return values</a:t>
                      </a:r>
                    </a:p>
                  </a:txBody>
                  <a:tcPr anchor="ctr"/>
                </a:tc>
                <a:tc>
                  <a:txBody>
                    <a:bodyPr/>
                    <a:lstStyle/>
                    <a:p>
                      <a:pPr algn="l" fontAlgn="base"/>
                      <a:r>
                        <a:rPr lang="en-US">
                          <a:effectLst/>
                        </a:rPr>
                        <a:t>Caller</a:t>
                      </a:r>
                    </a:p>
                  </a:txBody>
                  <a:tcPr anchor="ctr"/>
                </a:tc>
                <a:extLst>
                  <a:ext uri="{0D108BD9-81ED-4DB2-BD59-A6C34878D82A}">
                    <a16:rowId xmlns:a16="http://schemas.microsoft.com/office/drawing/2014/main" val="465151955"/>
                  </a:ext>
                </a:extLst>
              </a:tr>
              <a:tr h="337691">
                <a:tc>
                  <a:txBody>
                    <a:bodyPr/>
                    <a:lstStyle/>
                    <a:p>
                      <a:pPr algn="l" fontAlgn="base"/>
                      <a:r>
                        <a:rPr lang="en-US">
                          <a:effectLst/>
                        </a:rPr>
                        <a:t>x12–x17</a:t>
                      </a:r>
                    </a:p>
                  </a:txBody>
                  <a:tcPr anchor="ctr"/>
                </a:tc>
                <a:tc>
                  <a:txBody>
                    <a:bodyPr/>
                    <a:lstStyle/>
                    <a:p>
                      <a:pPr algn="l" fontAlgn="base"/>
                      <a:r>
                        <a:rPr lang="en-US">
                          <a:effectLst/>
                        </a:rPr>
                        <a:t>a2–a7</a:t>
                      </a:r>
                    </a:p>
                  </a:txBody>
                  <a:tcPr anchor="ctr"/>
                </a:tc>
                <a:tc>
                  <a:txBody>
                    <a:bodyPr/>
                    <a:lstStyle/>
                    <a:p>
                      <a:pPr algn="l" fontAlgn="base"/>
                      <a:r>
                        <a:rPr lang="en-US">
                          <a:effectLst/>
                        </a:rPr>
                        <a:t>Function arguments</a:t>
                      </a:r>
                    </a:p>
                  </a:txBody>
                  <a:tcPr anchor="ctr"/>
                </a:tc>
                <a:tc>
                  <a:txBody>
                    <a:bodyPr/>
                    <a:lstStyle/>
                    <a:p>
                      <a:pPr algn="l" fontAlgn="base"/>
                      <a:r>
                        <a:rPr lang="en-US">
                          <a:effectLst/>
                        </a:rPr>
                        <a:t>Caller</a:t>
                      </a:r>
                    </a:p>
                  </a:txBody>
                  <a:tcPr anchor="ctr"/>
                </a:tc>
                <a:extLst>
                  <a:ext uri="{0D108BD9-81ED-4DB2-BD59-A6C34878D82A}">
                    <a16:rowId xmlns:a16="http://schemas.microsoft.com/office/drawing/2014/main" val="2916807945"/>
                  </a:ext>
                </a:extLst>
              </a:tr>
              <a:tr h="337691">
                <a:tc>
                  <a:txBody>
                    <a:bodyPr/>
                    <a:lstStyle/>
                    <a:p>
                      <a:pPr algn="l" fontAlgn="base"/>
                      <a:r>
                        <a:rPr lang="en-US">
                          <a:effectLst/>
                        </a:rPr>
                        <a:t>x18–x27</a:t>
                      </a:r>
                    </a:p>
                  </a:txBody>
                  <a:tcPr anchor="ctr"/>
                </a:tc>
                <a:tc>
                  <a:txBody>
                    <a:bodyPr/>
                    <a:lstStyle/>
                    <a:p>
                      <a:pPr algn="l" fontAlgn="base"/>
                      <a:r>
                        <a:rPr lang="en-US">
                          <a:effectLst/>
                        </a:rPr>
                        <a:t>s2–s11</a:t>
                      </a:r>
                    </a:p>
                  </a:txBody>
                  <a:tcPr anchor="ctr"/>
                </a:tc>
                <a:tc>
                  <a:txBody>
                    <a:bodyPr/>
                    <a:lstStyle/>
                    <a:p>
                      <a:pPr algn="l" fontAlgn="base"/>
                      <a:r>
                        <a:rPr lang="en-US">
                          <a:effectLst/>
                        </a:rPr>
                        <a:t>Saved registers</a:t>
                      </a:r>
                    </a:p>
                  </a:txBody>
                  <a:tcPr anchor="ctr"/>
                </a:tc>
                <a:tc>
                  <a:txBody>
                    <a:bodyPr/>
                    <a:lstStyle/>
                    <a:p>
                      <a:pPr algn="l" fontAlgn="base"/>
                      <a:r>
                        <a:rPr lang="en-US">
                          <a:effectLst/>
                        </a:rPr>
                        <a:t>Callee</a:t>
                      </a:r>
                    </a:p>
                  </a:txBody>
                  <a:tcPr anchor="ctr"/>
                </a:tc>
                <a:extLst>
                  <a:ext uri="{0D108BD9-81ED-4DB2-BD59-A6C34878D82A}">
                    <a16:rowId xmlns:a16="http://schemas.microsoft.com/office/drawing/2014/main" val="2993435540"/>
                  </a:ext>
                </a:extLst>
              </a:tr>
              <a:tr h="337691">
                <a:tc>
                  <a:txBody>
                    <a:bodyPr/>
                    <a:lstStyle/>
                    <a:p>
                      <a:pPr algn="l" fontAlgn="base"/>
                      <a:r>
                        <a:rPr lang="en-US" dirty="0">
                          <a:effectLst/>
                        </a:rPr>
                        <a:t>x28–x31</a:t>
                      </a:r>
                    </a:p>
                  </a:txBody>
                  <a:tcPr anchor="ctr"/>
                </a:tc>
                <a:tc>
                  <a:txBody>
                    <a:bodyPr/>
                    <a:lstStyle/>
                    <a:p>
                      <a:pPr algn="l" fontAlgn="base"/>
                      <a:r>
                        <a:rPr lang="en-US">
                          <a:effectLst/>
                        </a:rPr>
                        <a:t>t3–t6</a:t>
                      </a:r>
                    </a:p>
                  </a:txBody>
                  <a:tcPr anchor="ctr"/>
                </a:tc>
                <a:tc>
                  <a:txBody>
                    <a:bodyPr/>
                    <a:lstStyle/>
                    <a:p>
                      <a:pPr algn="l" fontAlgn="base"/>
                      <a:r>
                        <a:rPr lang="en-US">
                          <a:effectLst/>
                        </a:rPr>
                        <a:t>Temporaries</a:t>
                      </a:r>
                    </a:p>
                  </a:txBody>
                  <a:tcPr anchor="ctr"/>
                </a:tc>
                <a:tc>
                  <a:txBody>
                    <a:bodyPr/>
                    <a:lstStyle/>
                    <a:p>
                      <a:pPr algn="l" fontAlgn="base"/>
                      <a:r>
                        <a:rPr lang="en-US" dirty="0">
                          <a:effectLst/>
                        </a:rPr>
                        <a:t>Caller</a:t>
                      </a:r>
                    </a:p>
                  </a:txBody>
                  <a:tcPr anchor="ctr"/>
                </a:tc>
                <a:extLst>
                  <a:ext uri="{0D108BD9-81ED-4DB2-BD59-A6C34878D82A}">
                    <a16:rowId xmlns:a16="http://schemas.microsoft.com/office/drawing/2014/main" val="3471219780"/>
                  </a:ext>
                </a:extLst>
              </a:tr>
            </a:tbl>
          </a:graphicData>
        </a:graphic>
      </p:graphicFrame>
      <p:sp>
        <p:nvSpPr>
          <p:cNvPr id="9" name="Title 1"/>
          <p:cNvSpPr txBox="1">
            <a:spLocks/>
          </p:cNvSpPr>
          <p:nvPr/>
        </p:nvSpPr>
        <p:spPr>
          <a:xfrm>
            <a:off x="1430081" y="668793"/>
            <a:ext cx="9782801" cy="58690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en-US" dirty="0" smtClean="0"/>
              <a:t> </a:t>
            </a:r>
            <a:r>
              <a:rPr lang="en-US" sz="1800" b="1" dirty="0">
                <a:latin typeface="Times New Roman" panose="02020603050405020304" pitchFamily="18" charset="0"/>
                <a:cs typeface="Times New Roman" panose="02020603050405020304" pitchFamily="18" charset="0"/>
              </a:rPr>
              <a:t>General-Purpose Registers (x0–x31)</a:t>
            </a:r>
          </a:p>
        </p:txBody>
      </p:sp>
    </p:spTree>
    <p:extLst>
      <p:ext uri="{BB962C8B-B14F-4D97-AF65-F5344CB8AC3E}">
        <p14:creationId xmlns:p14="http://schemas.microsoft.com/office/powerpoint/2010/main" val="3046389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half" idx="2"/>
            <p:extLst>
              <p:ext uri="{D42A27DB-BD31-4B8C-83A1-F6EECF244321}">
                <p14:modId xmlns:p14="http://schemas.microsoft.com/office/powerpoint/2010/main" val="3193862716"/>
              </p:ext>
            </p:extLst>
          </p:nvPr>
        </p:nvGraphicFramePr>
        <p:xfrm>
          <a:off x="1430082" y="847554"/>
          <a:ext cx="9782800" cy="4381644"/>
        </p:xfrm>
        <a:graphic>
          <a:graphicData uri="http://schemas.openxmlformats.org/drawingml/2006/table">
            <a:tbl>
              <a:tblPr firstRow="1" bandRow="1">
                <a:tableStyleId>{073A0DAA-6AF3-43AB-8588-CEC1D06C72B9}</a:tableStyleId>
              </a:tblPr>
              <a:tblGrid>
                <a:gridCol w="2445700">
                  <a:extLst>
                    <a:ext uri="{9D8B030D-6E8A-4147-A177-3AD203B41FA5}">
                      <a16:colId xmlns:a16="http://schemas.microsoft.com/office/drawing/2014/main" val="3034468499"/>
                    </a:ext>
                  </a:extLst>
                </a:gridCol>
                <a:gridCol w="2445700">
                  <a:extLst>
                    <a:ext uri="{9D8B030D-6E8A-4147-A177-3AD203B41FA5}">
                      <a16:colId xmlns:a16="http://schemas.microsoft.com/office/drawing/2014/main" val="2312206382"/>
                    </a:ext>
                  </a:extLst>
                </a:gridCol>
                <a:gridCol w="2445700">
                  <a:extLst>
                    <a:ext uri="{9D8B030D-6E8A-4147-A177-3AD203B41FA5}">
                      <a16:colId xmlns:a16="http://schemas.microsoft.com/office/drawing/2014/main" val="3789390677"/>
                    </a:ext>
                  </a:extLst>
                </a:gridCol>
                <a:gridCol w="2445700">
                  <a:extLst>
                    <a:ext uri="{9D8B030D-6E8A-4147-A177-3AD203B41FA5}">
                      <a16:colId xmlns:a16="http://schemas.microsoft.com/office/drawing/2014/main" val="3104767005"/>
                    </a:ext>
                  </a:extLst>
                </a:gridCol>
              </a:tblGrid>
              <a:tr h="473691">
                <a:tc>
                  <a:txBody>
                    <a:bodyPr/>
                    <a:lstStyle/>
                    <a:p>
                      <a:pPr algn="l" fontAlgn="b"/>
                      <a:r>
                        <a:rPr lang="en-US" b="1" dirty="0">
                          <a:effectLst/>
                        </a:rPr>
                        <a:t>Register</a:t>
                      </a:r>
                    </a:p>
                  </a:txBody>
                  <a:tcPr anchor="b"/>
                </a:tc>
                <a:tc>
                  <a:txBody>
                    <a:bodyPr/>
                    <a:lstStyle/>
                    <a:p>
                      <a:pPr algn="l" fontAlgn="b"/>
                      <a:r>
                        <a:rPr lang="en-US" b="1" dirty="0">
                          <a:effectLst/>
                        </a:rPr>
                        <a:t>Name</a:t>
                      </a:r>
                    </a:p>
                  </a:txBody>
                  <a:tcPr anchor="b"/>
                </a:tc>
                <a:tc>
                  <a:txBody>
                    <a:bodyPr/>
                    <a:lstStyle/>
                    <a:p>
                      <a:pPr algn="l" fontAlgn="b"/>
                      <a:r>
                        <a:rPr lang="en-US" b="1">
                          <a:effectLst/>
                        </a:rPr>
                        <a:t>Use</a:t>
                      </a:r>
                    </a:p>
                  </a:txBody>
                  <a:tcPr anchor="b"/>
                </a:tc>
                <a:tc>
                  <a:txBody>
                    <a:bodyPr/>
                    <a:lstStyle/>
                    <a:p>
                      <a:pPr algn="l" fontAlgn="b"/>
                      <a:r>
                        <a:rPr lang="en-US" b="1">
                          <a:effectLst/>
                        </a:rPr>
                        <a:t>Saver</a:t>
                      </a:r>
                    </a:p>
                  </a:txBody>
                  <a:tcPr anchor="b"/>
                </a:tc>
                <a:extLst>
                  <a:ext uri="{0D108BD9-81ED-4DB2-BD59-A6C34878D82A}">
                    <a16:rowId xmlns:a16="http://schemas.microsoft.com/office/drawing/2014/main" val="313350228"/>
                  </a:ext>
                </a:extLst>
              </a:tr>
              <a:tr h="473691">
                <a:tc>
                  <a:txBody>
                    <a:bodyPr/>
                    <a:lstStyle/>
                    <a:p>
                      <a:pPr algn="l" fontAlgn="base"/>
                      <a:r>
                        <a:rPr lang="en-US">
                          <a:effectLst/>
                        </a:rPr>
                        <a:t>f0–f7</a:t>
                      </a:r>
                    </a:p>
                  </a:txBody>
                  <a:tcPr anchor="ctr"/>
                </a:tc>
                <a:tc>
                  <a:txBody>
                    <a:bodyPr/>
                    <a:lstStyle/>
                    <a:p>
                      <a:pPr algn="l" fontAlgn="base"/>
                      <a:r>
                        <a:rPr lang="en-US" dirty="0">
                          <a:effectLst/>
                        </a:rPr>
                        <a:t>ft0–ft7</a:t>
                      </a:r>
                    </a:p>
                  </a:txBody>
                  <a:tcPr anchor="ctr"/>
                </a:tc>
                <a:tc>
                  <a:txBody>
                    <a:bodyPr/>
                    <a:lstStyle/>
                    <a:p>
                      <a:pPr algn="l" fontAlgn="base"/>
                      <a:r>
                        <a:rPr lang="en-US">
                          <a:effectLst/>
                        </a:rPr>
                        <a:t>FP temporaries</a:t>
                      </a:r>
                    </a:p>
                  </a:txBody>
                  <a:tcPr anchor="ctr"/>
                </a:tc>
                <a:tc>
                  <a:txBody>
                    <a:bodyPr/>
                    <a:lstStyle/>
                    <a:p>
                      <a:pPr algn="l" fontAlgn="base"/>
                      <a:r>
                        <a:rPr lang="en-US">
                          <a:effectLst/>
                        </a:rPr>
                        <a:t>Caller</a:t>
                      </a:r>
                    </a:p>
                  </a:txBody>
                  <a:tcPr anchor="ctr"/>
                </a:tc>
                <a:extLst>
                  <a:ext uri="{0D108BD9-81ED-4DB2-BD59-A6C34878D82A}">
                    <a16:rowId xmlns:a16="http://schemas.microsoft.com/office/drawing/2014/main" val="1243400148"/>
                  </a:ext>
                </a:extLst>
              </a:tr>
              <a:tr h="473691">
                <a:tc>
                  <a:txBody>
                    <a:bodyPr/>
                    <a:lstStyle/>
                    <a:p>
                      <a:pPr algn="l" fontAlgn="base"/>
                      <a:r>
                        <a:rPr lang="en-US">
                          <a:effectLst/>
                        </a:rPr>
                        <a:t>f8–f9</a:t>
                      </a:r>
                    </a:p>
                  </a:txBody>
                  <a:tcPr anchor="ctr"/>
                </a:tc>
                <a:tc>
                  <a:txBody>
                    <a:bodyPr/>
                    <a:lstStyle/>
                    <a:p>
                      <a:pPr algn="l" fontAlgn="base"/>
                      <a:r>
                        <a:rPr lang="en-US">
                          <a:effectLst/>
                        </a:rPr>
                        <a:t>fs0–fs1</a:t>
                      </a:r>
                    </a:p>
                  </a:txBody>
                  <a:tcPr anchor="ctr"/>
                </a:tc>
                <a:tc>
                  <a:txBody>
                    <a:bodyPr/>
                    <a:lstStyle/>
                    <a:p>
                      <a:pPr algn="l" fontAlgn="base"/>
                      <a:r>
                        <a:rPr lang="en-US">
                          <a:effectLst/>
                        </a:rPr>
                        <a:t>FP saved registers</a:t>
                      </a:r>
                    </a:p>
                  </a:txBody>
                  <a:tcPr anchor="ctr"/>
                </a:tc>
                <a:tc>
                  <a:txBody>
                    <a:bodyPr/>
                    <a:lstStyle/>
                    <a:p>
                      <a:pPr algn="l" fontAlgn="base"/>
                      <a:r>
                        <a:rPr lang="en-US">
                          <a:effectLst/>
                        </a:rPr>
                        <a:t>Callee</a:t>
                      </a:r>
                    </a:p>
                  </a:txBody>
                  <a:tcPr anchor="ctr"/>
                </a:tc>
                <a:extLst>
                  <a:ext uri="{0D108BD9-81ED-4DB2-BD59-A6C34878D82A}">
                    <a16:rowId xmlns:a16="http://schemas.microsoft.com/office/drawing/2014/main" val="3941191274"/>
                  </a:ext>
                </a:extLst>
              </a:tr>
              <a:tr h="1184229">
                <a:tc>
                  <a:txBody>
                    <a:bodyPr/>
                    <a:lstStyle/>
                    <a:p>
                      <a:pPr algn="l" fontAlgn="base"/>
                      <a:r>
                        <a:rPr lang="en-US">
                          <a:effectLst/>
                        </a:rPr>
                        <a:t>f10–f11</a:t>
                      </a:r>
                    </a:p>
                  </a:txBody>
                  <a:tcPr anchor="ctr"/>
                </a:tc>
                <a:tc>
                  <a:txBody>
                    <a:bodyPr/>
                    <a:lstStyle/>
                    <a:p>
                      <a:pPr algn="l" fontAlgn="base"/>
                      <a:r>
                        <a:rPr lang="en-US">
                          <a:effectLst/>
                        </a:rPr>
                        <a:t>fa0–fa1</a:t>
                      </a:r>
                    </a:p>
                  </a:txBody>
                  <a:tcPr anchor="ctr"/>
                </a:tc>
                <a:tc>
                  <a:txBody>
                    <a:bodyPr/>
                    <a:lstStyle/>
                    <a:p>
                      <a:pPr algn="l" fontAlgn="base"/>
                      <a:r>
                        <a:rPr lang="en-US">
                          <a:effectLst/>
                        </a:rPr>
                        <a:t>FP function arguments/return values</a:t>
                      </a:r>
                    </a:p>
                  </a:txBody>
                  <a:tcPr anchor="ctr"/>
                </a:tc>
                <a:tc>
                  <a:txBody>
                    <a:bodyPr/>
                    <a:lstStyle/>
                    <a:p>
                      <a:pPr algn="l" fontAlgn="base"/>
                      <a:r>
                        <a:rPr lang="en-US">
                          <a:effectLst/>
                        </a:rPr>
                        <a:t>Caller</a:t>
                      </a:r>
                    </a:p>
                  </a:txBody>
                  <a:tcPr anchor="ctr"/>
                </a:tc>
                <a:extLst>
                  <a:ext uri="{0D108BD9-81ED-4DB2-BD59-A6C34878D82A}">
                    <a16:rowId xmlns:a16="http://schemas.microsoft.com/office/drawing/2014/main" val="3916250583"/>
                  </a:ext>
                </a:extLst>
              </a:tr>
              <a:tr h="828960">
                <a:tc>
                  <a:txBody>
                    <a:bodyPr/>
                    <a:lstStyle/>
                    <a:p>
                      <a:pPr algn="l" fontAlgn="base"/>
                      <a:r>
                        <a:rPr lang="en-US">
                          <a:effectLst/>
                        </a:rPr>
                        <a:t>f12–f17</a:t>
                      </a:r>
                    </a:p>
                  </a:txBody>
                  <a:tcPr anchor="ctr"/>
                </a:tc>
                <a:tc>
                  <a:txBody>
                    <a:bodyPr/>
                    <a:lstStyle/>
                    <a:p>
                      <a:pPr algn="l" fontAlgn="base"/>
                      <a:r>
                        <a:rPr lang="en-US">
                          <a:effectLst/>
                        </a:rPr>
                        <a:t>fa2–fa7</a:t>
                      </a:r>
                    </a:p>
                  </a:txBody>
                  <a:tcPr anchor="ctr"/>
                </a:tc>
                <a:tc>
                  <a:txBody>
                    <a:bodyPr/>
                    <a:lstStyle/>
                    <a:p>
                      <a:pPr algn="l" fontAlgn="base"/>
                      <a:r>
                        <a:rPr lang="en-US">
                          <a:effectLst/>
                        </a:rPr>
                        <a:t>FP function arguments</a:t>
                      </a:r>
                    </a:p>
                  </a:txBody>
                  <a:tcPr anchor="ctr"/>
                </a:tc>
                <a:tc>
                  <a:txBody>
                    <a:bodyPr/>
                    <a:lstStyle/>
                    <a:p>
                      <a:pPr algn="l" fontAlgn="base"/>
                      <a:r>
                        <a:rPr lang="en-US">
                          <a:effectLst/>
                        </a:rPr>
                        <a:t>Caller</a:t>
                      </a:r>
                    </a:p>
                  </a:txBody>
                  <a:tcPr anchor="ctr"/>
                </a:tc>
                <a:extLst>
                  <a:ext uri="{0D108BD9-81ED-4DB2-BD59-A6C34878D82A}">
                    <a16:rowId xmlns:a16="http://schemas.microsoft.com/office/drawing/2014/main" val="2113942556"/>
                  </a:ext>
                </a:extLst>
              </a:tr>
              <a:tr h="473691">
                <a:tc>
                  <a:txBody>
                    <a:bodyPr/>
                    <a:lstStyle/>
                    <a:p>
                      <a:pPr algn="l" fontAlgn="base"/>
                      <a:r>
                        <a:rPr lang="en-US">
                          <a:effectLst/>
                        </a:rPr>
                        <a:t>f18–f27</a:t>
                      </a:r>
                    </a:p>
                  </a:txBody>
                  <a:tcPr anchor="ctr"/>
                </a:tc>
                <a:tc>
                  <a:txBody>
                    <a:bodyPr/>
                    <a:lstStyle/>
                    <a:p>
                      <a:pPr algn="l" fontAlgn="base"/>
                      <a:r>
                        <a:rPr lang="en-US">
                          <a:effectLst/>
                        </a:rPr>
                        <a:t>fs2–fs11</a:t>
                      </a:r>
                    </a:p>
                  </a:txBody>
                  <a:tcPr anchor="ctr"/>
                </a:tc>
                <a:tc>
                  <a:txBody>
                    <a:bodyPr/>
                    <a:lstStyle/>
                    <a:p>
                      <a:pPr algn="l" fontAlgn="base"/>
                      <a:r>
                        <a:rPr lang="en-US">
                          <a:effectLst/>
                        </a:rPr>
                        <a:t>FP saved registers</a:t>
                      </a:r>
                    </a:p>
                  </a:txBody>
                  <a:tcPr anchor="ctr"/>
                </a:tc>
                <a:tc>
                  <a:txBody>
                    <a:bodyPr/>
                    <a:lstStyle/>
                    <a:p>
                      <a:pPr algn="l" fontAlgn="base"/>
                      <a:r>
                        <a:rPr lang="en-US">
                          <a:effectLst/>
                        </a:rPr>
                        <a:t>Callee</a:t>
                      </a:r>
                    </a:p>
                  </a:txBody>
                  <a:tcPr anchor="ctr"/>
                </a:tc>
                <a:extLst>
                  <a:ext uri="{0D108BD9-81ED-4DB2-BD59-A6C34878D82A}">
                    <a16:rowId xmlns:a16="http://schemas.microsoft.com/office/drawing/2014/main" val="3073056000"/>
                  </a:ext>
                </a:extLst>
              </a:tr>
              <a:tr h="473691">
                <a:tc>
                  <a:txBody>
                    <a:bodyPr/>
                    <a:lstStyle/>
                    <a:p>
                      <a:pPr algn="l" fontAlgn="base"/>
                      <a:r>
                        <a:rPr lang="en-US">
                          <a:effectLst/>
                        </a:rPr>
                        <a:t>f28–f31</a:t>
                      </a:r>
                    </a:p>
                  </a:txBody>
                  <a:tcPr anchor="ctr"/>
                </a:tc>
                <a:tc>
                  <a:txBody>
                    <a:bodyPr/>
                    <a:lstStyle/>
                    <a:p>
                      <a:pPr algn="l" fontAlgn="base"/>
                      <a:r>
                        <a:rPr lang="en-US">
                          <a:effectLst/>
                        </a:rPr>
                        <a:t>ft8–ft11</a:t>
                      </a:r>
                    </a:p>
                  </a:txBody>
                  <a:tcPr anchor="ctr"/>
                </a:tc>
                <a:tc>
                  <a:txBody>
                    <a:bodyPr/>
                    <a:lstStyle/>
                    <a:p>
                      <a:pPr algn="l" fontAlgn="base"/>
                      <a:r>
                        <a:rPr lang="en-US">
                          <a:effectLst/>
                        </a:rPr>
                        <a:t>FP temporaries</a:t>
                      </a:r>
                    </a:p>
                  </a:txBody>
                  <a:tcPr anchor="ctr"/>
                </a:tc>
                <a:tc>
                  <a:txBody>
                    <a:bodyPr/>
                    <a:lstStyle/>
                    <a:p>
                      <a:pPr algn="l" fontAlgn="base"/>
                      <a:r>
                        <a:rPr lang="en-US" dirty="0">
                          <a:effectLst/>
                        </a:rPr>
                        <a:t>Caller</a:t>
                      </a:r>
                    </a:p>
                  </a:txBody>
                  <a:tcPr anchor="ctr"/>
                </a:tc>
                <a:extLst>
                  <a:ext uri="{0D108BD9-81ED-4DB2-BD59-A6C34878D82A}">
                    <a16:rowId xmlns:a16="http://schemas.microsoft.com/office/drawing/2014/main" val="1988247860"/>
                  </a:ext>
                </a:extLst>
              </a:tr>
            </a:tbl>
          </a:graphicData>
        </a:graphic>
      </p:graphicFrame>
      <p:sp>
        <p:nvSpPr>
          <p:cNvPr id="9" name="Title 1"/>
          <p:cNvSpPr txBox="1">
            <a:spLocks/>
          </p:cNvSpPr>
          <p:nvPr/>
        </p:nvSpPr>
        <p:spPr>
          <a:xfrm>
            <a:off x="1430081" y="260648"/>
            <a:ext cx="9782801" cy="58690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en-US" dirty="0" smtClean="0"/>
              <a:t> </a:t>
            </a:r>
            <a:r>
              <a:rPr lang="en-US" sz="2000" b="1" dirty="0">
                <a:latin typeface="Times New Roman" panose="02020603050405020304" pitchFamily="18" charset="0"/>
                <a:cs typeface="Times New Roman" panose="02020603050405020304" pitchFamily="18" charset="0"/>
              </a:rPr>
              <a:t>Floating-Point Registers (f0–f31)</a:t>
            </a:r>
          </a:p>
        </p:txBody>
      </p:sp>
    </p:spTree>
    <p:extLst>
      <p:ext uri="{BB962C8B-B14F-4D97-AF65-F5344CB8AC3E}">
        <p14:creationId xmlns:p14="http://schemas.microsoft.com/office/powerpoint/2010/main" val="1345418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
            <a:ext cx="9782801" cy="332656"/>
          </a:xfrm>
        </p:spPr>
        <p:txBody>
          <a:bodyPr>
            <a:normAutofit fontScale="90000"/>
          </a:bodyPr>
          <a:lstStyle/>
          <a:p>
            <a:r>
              <a:rPr lang="en-US" sz="1800" b="1" dirty="0">
                <a:latin typeface="Times New Roman" panose="02020603050405020304" pitchFamily="18" charset="0"/>
                <a:cs typeface="Times New Roman" panose="02020603050405020304" pitchFamily="18" charset="0"/>
              </a:rPr>
              <a:t>Key Aspects of ISA</a:t>
            </a:r>
            <a:endParaRPr lang="en-US" sz="1800"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2"/>
          </p:nvPr>
        </p:nvSpPr>
        <p:spPr>
          <a:xfrm>
            <a:off x="1413892" y="332657"/>
            <a:ext cx="10081120" cy="6408711"/>
          </a:xfrm>
        </p:spPr>
        <p:txBody>
          <a:bodyPr>
            <a:noAutofit/>
          </a:bodyPr>
          <a:lstStyle/>
          <a:p>
            <a:r>
              <a:rPr lang="en-US" sz="1600" b="1" dirty="0" smtClean="0">
                <a:latin typeface="Times New Roman" panose="02020603050405020304" pitchFamily="18" charset="0"/>
                <a:cs typeface="Times New Roman" panose="02020603050405020304" pitchFamily="18" charset="0"/>
              </a:rPr>
              <a:t>Class </a:t>
            </a:r>
            <a:r>
              <a:rPr lang="en-US" sz="1600" b="1" dirty="0">
                <a:latin typeface="Times New Roman" panose="02020603050405020304" pitchFamily="18" charset="0"/>
                <a:cs typeface="Times New Roman" panose="02020603050405020304" pitchFamily="18" charset="0"/>
              </a:rPr>
              <a:t>of ISA</a:t>
            </a:r>
            <a:r>
              <a:rPr lang="en-US" sz="1600" dirty="0">
                <a:latin typeface="Times New Roman" panose="02020603050405020304" pitchFamily="18" charset="0"/>
                <a:cs typeface="Times New Roman" panose="02020603050405020304" pitchFamily="18" charset="0"/>
              </a:rPr>
              <a:t>: Most modern architectures are general-purpose, meaning they can handle a wide range of tasks. They operate on data stored in registers or memory. Some architectures, like the 80x86, can access memory directly in many operations, while others, like ARMv8 and RISC-V, use specific load and store instructions for memory access.</a:t>
            </a:r>
          </a:p>
          <a:p>
            <a:r>
              <a:rPr lang="en-US" sz="1600" b="1" dirty="0">
                <a:latin typeface="Times New Roman" panose="02020603050405020304" pitchFamily="18" charset="0"/>
                <a:cs typeface="Times New Roman" panose="02020603050405020304" pitchFamily="18" charset="0"/>
              </a:rPr>
              <a:t>Memory Addressing</a:t>
            </a:r>
            <a:r>
              <a:rPr lang="en-US" sz="1600" dirty="0">
                <a:latin typeface="Times New Roman" panose="02020603050405020304" pitchFamily="18" charset="0"/>
                <a:cs typeface="Times New Roman" panose="02020603050405020304" pitchFamily="18" charset="0"/>
              </a:rPr>
              <a:t>: Most computers use byte addressing, which means they access memory in chunks of bytes. Some architectures require data to be aligned in memory for efficiency.</a:t>
            </a:r>
          </a:p>
          <a:p>
            <a:r>
              <a:rPr lang="en-US" sz="1600" b="1" dirty="0">
                <a:latin typeface="Times New Roman" panose="02020603050405020304" pitchFamily="18" charset="0"/>
                <a:cs typeface="Times New Roman" panose="02020603050405020304" pitchFamily="18" charset="0"/>
              </a:rPr>
              <a:t>Addressing Modes</a:t>
            </a:r>
            <a:r>
              <a:rPr lang="en-US" sz="1600" dirty="0">
                <a:latin typeface="Times New Roman" panose="02020603050405020304" pitchFamily="18" charset="0"/>
                <a:cs typeface="Times New Roman" panose="02020603050405020304" pitchFamily="18" charset="0"/>
              </a:rPr>
              <a:t>: These determine how a computer accesses data in memory. Options include using registers, constants, or combinations of both. Different architectures support different modes, affecting their flexibility and performance.</a:t>
            </a:r>
          </a:p>
          <a:p>
            <a:r>
              <a:rPr lang="en-US" sz="1600" b="1" dirty="0">
                <a:latin typeface="Times New Roman" panose="02020603050405020304" pitchFamily="18" charset="0"/>
                <a:cs typeface="Times New Roman" panose="02020603050405020304" pitchFamily="18" charset="0"/>
              </a:rPr>
              <a:t>Types and Sizes of Operands</a:t>
            </a:r>
            <a:r>
              <a:rPr lang="en-US" sz="1600" dirty="0">
                <a:latin typeface="Times New Roman" panose="02020603050405020304" pitchFamily="18" charset="0"/>
                <a:cs typeface="Times New Roman" panose="02020603050405020304" pitchFamily="18" charset="0"/>
              </a:rPr>
              <a:t>: Computers handle data of various sizes, from small 8-bit numbers to large 64-bit ones, including special formats for floating-point arithmetic.</a:t>
            </a:r>
          </a:p>
          <a:p>
            <a:r>
              <a:rPr lang="en-US" sz="1600" b="1" dirty="0">
                <a:latin typeface="Times New Roman" panose="02020603050405020304" pitchFamily="18" charset="0"/>
                <a:cs typeface="Times New Roman" panose="02020603050405020304" pitchFamily="18" charset="0"/>
              </a:rPr>
              <a:t>Operations</a:t>
            </a:r>
            <a:r>
              <a:rPr lang="en-US" sz="1600" dirty="0">
                <a:latin typeface="Times New Roman" panose="02020603050405020304" pitchFamily="18" charset="0"/>
                <a:cs typeface="Times New Roman" panose="02020603050405020304" pitchFamily="18" charset="0"/>
              </a:rPr>
              <a:t>: These include moving data around, performing arithmetic and logical operations, controlling the flow of the program, and handling floating-point math. RISC-V is known for its simplicity in this area.</a:t>
            </a:r>
          </a:p>
          <a:p>
            <a:r>
              <a:rPr lang="en-US" sz="1600" b="1" dirty="0">
                <a:latin typeface="Times New Roman" panose="02020603050405020304" pitchFamily="18" charset="0"/>
                <a:cs typeface="Times New Roman" panose="02020603050405020304" pitchFamily="18" charset="0"/>
              </a:rPr>
              <a:t>Control Flow Instructions</a:t>
            </a:r>
            <a:r>
              <a:rPr lang="en-US" sz="1600" dirty="0">
                <a:latin typeface="Times New Roman" panose="02020603050405020304" pitchFamily="18" charset="0"/>
                <a:cs typeface="Times New Roman" panose="02020603050405020304" pitchFamily="18" charset="0"/>
              </a:rPr>
              <a:t>: These are the instructions that determine the sequence of operations in a program. They include conditional branches, jumps, and function calls. Different architectures handle these slightly differently.</a:t>
            </a:r>
          </a:p>
          <a:p>
            <a:r>
              <a:rPr lang="en-US" sz="1600" b="1" dirty="0">
                <a:latin typeface="Times New Roman" panose="02020603050405020304" pitchFamily="18" charset="0"/>
                <a:cs typeface="Times New Roman" panose="02020603050405020304" pitchFamily="18" charset="0"/>
              </a:rPr>
              <a:t>Encoding an ISA</a:t>
            </a:r>
            <a:r>
              <a:rPr lang="en-US" sz="1600" dirty="0">
                <a:latin typeface="Times New Roman" panose="02020603050405020304" pitchFamily="18" charset="0"/>
                <a:cs typeface="Times New Roman" panose="02020603050405020304" pitchFamily="18" charset="0"/>
              </a:rPr>
              <a:t>: Instructions can be of fixed or variable length. Fixed-length instructions are easier to decode but might take up more space. Variable-length instructions can make programs smaller but are more complex to </a:t>
            </a:r>
            <a:r>
              <a:rPr lang="en-US" sz="1600" dirty="0" smtClean="0">
                <a:latin typeface="Times New Roman" panose="02020603050405020304" pitchFamily="18" charset="0"/>
                <a:cs typeface="Times New Roman" panose="02020603050405020304" pitchFamily="18" charset="0"/>
              </a:rPr>
              <a:t>decode.</a:t>
            </a:r>
            <a:endParaRPr lang="en-US" sz="1600" b="1" dirty="0">
              <a:latin typeface="Times New Roman" panose="02020603050405020304" pitchFamily="18" charset="0"/>
              <a:cs typeface="Times New Roman" panose="02020603050405020304" pitchFamily="18" charset="0"/>
            </a:endParaRPr>
          </a:p>
          <a:p>
            <a:pPr marL="0" indent="0">
              <a:buNone/>
            </a:pPr>
            <a:r>
              <a:rPr lang="en-US" sz="1600" b="1" dirty="0" smtClean="0">
                <a:latin typeface="Times New Roman" panose="02020603050405020304" pitchFamily="18" charset="0"/>
                <a:cs typeface="Times New Roman" panose="02020603050405020304" pitchFamily="18" charset="0"/>
              </a:rPr>
              <a:t>Big Picture: </a:t>
            </a:r>
            <a:r>
              <a:rPr lang="en-US" sz="1600" dirty="0" smtClean="0">
                <a:latin typeface="Times New Roman" panose="02020603050405020304" pitchFamily="18" charset="0"/>
                <a:cs typeface="Times New Roman" panose="02020603050405020304" pitchFamily="18" charset="0"/>
              </a:rPr>
              <a:t>Designing </a:t>
            </a:r>
            <a:r>
              <a:rPr lang="en-US" sz="1600" dirty="0">
                <a:latin typeface="Times New Roman" panose="02020603050405020304" pitchFamily="18" charset="0"/>
                <a:cs typeface="Times New Roman" panose="02020603050405020304" pitchFamily="18" charset="0"/>
              </a:rPr>
              <a:t>a computer isn't just about creating a set of instructions; it's about building a system that's efficient, reliable, and cost-effective. Understanding ISA is crucial because it's the bridge between software and hardware. The rise of architectures like RISC-V shows a trend towards open, collaborative design, reflecting the broader shifts in the tech </a:t>
            </a:r>
            <a:r>
              <a:rPr lang="en-US" sz="1600" dirty="0" smtClean="0">
                <a:latin typeface="Times New Roman" panose="02020603050405020304" pitchFamily="18" charset="0"/>
                <a:cs typeface="Times New Roman" panose="02020603050405020304" pitchFamily="18" charset="0"/>
              </a:rPr>
              <a:t>industry. This </a:t>
            </a:r>
            <a:r>
              <a:rPr lang="en-US" sz="1600" dirty="0">
                <a:latin typeface="Times New Roman" panose="02020603050405020304" pitchFamily="18" charset="0"/>
                <a:cs typeface="Times New Roman" panose="02020603050405020304" pitchFamily="18" charset="0"/>
              </a:rPr>
              <a:t>humanized version aims to make the concepts more accessible and relatable, focusing on the practical aspects and real-world implications of computer architecture.</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0050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0"/>
            <a:ext cx="9782801" cy="764703"/>
          </a:xfrm>
        </p:spPr>
        <p:txBody>
          <a:bodyPr>
            <a:normAutofit/>
          </a:bodyPr>
          <a:lstStyle/>
          <a:p>
            <a:r>
              <a:rPr lang="en-US" b="1" dirty="0" smtClean="0">
                <a:latin typeface="Times New Roman" panose="02020603050405020304" pitchFamily="18" charset="0"/>
                <a:cs typeface="Times New Roman" panose="02020603050405020304" pitchFamily="18" charset="0"/>
              </a:rPr>
              <a:t>1.4 Trends in technology</a:t>
            </a:r>
            <a:endParaRPr lang="en-US"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2"/>
          </p:nvPr>
        </p:nvSpPr>
        <p:spPr>
          <a:xfrm>
            <a:off x="1593436" y="764703"/>
            <a:ext cx="9721080" cy="6093297"/>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The key is to create an instruction set architecture (ISA) that can adapt to the rapid changes in technology. Think of it like building a house that can withstand different weather conditions over time. Successful designs, like the IBM mainframe, have managed to do this for decades.</a:t>
            </a:r>
          </a:p>
          <a:p>
            <a:pPr marL="0" indent="0">
              <a:buNone/>
            </a:pPr>
            <a:r>
              <a:rPr lang="en-US" sz="1600" b="1" dirty="0">
                <a:latin typeface="Times New Roman" panose="02020603050405020304" pitchFamily="18" charset="0"/>
                <a:cs typeface="Times New Roman" panose="02020603050405020304" pitchFamily="18" charset="0"/>
              </a:rPr>
              <a:t>The Technologies Driving Change</a:t>
            </a:r>
          </a:p>
          <a:p>
            <a:r>
              <a:rPr lang="en-US" sz="1600" b="1" dirty="0" smtClean="0">
                <a:latin typeface="Times New Roman" panose="02020603050405020304" pitchFamily="18" charset="0"/>
                <a:cs typeface="Times New Roman" panose="02020603050405020304" pitchFamily="18" charset="0"/>
              </a:rPr>
              <a:t>Integrated circuit Logic technology</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65760" lvl="1" indent="0">
              <a:buNone/>
            </a:pPr>
            <a:r>
              <a:rPr lang="en-US" sz="1600" dirty="0">
                <a:latin typeface="Times New Roman" panose="02020603050405020304" pitchFamily="18" charset="0"/>
                <a:cs typeface="Times New Roman" panose="02020603050405020304" pitchFamily="18" charset="0"/>
              </a:rPr>
              <a:t>Historically, we've seen the number of transistors on a chip double about every two years, thanks to Moore's Law. But lately, this pace has slowed down, and it's taking longer for each new generation to double in capacity.</a:t>
            </a:r>
          </a:p>
          <a:p>
            <a:r>
              <a:rPr lang="en-US" sz="1600" b="1" dirty="0" smtClean="0">
                <a:latin typeface="Times New Roman" panose="02020603050405020304" pitchFamily="18" charset="0"/>
                <a:cs typeface="Times New Roman" panose="02020603050405020304" pitchFamily="18" charset="0"/>
              </a:rPr>
              <a:t>Semiconductor Memory </a:t>
            </a:r>
            <a:r>
              <a:rPr lang="en-US" sz="1600" b="1" dirty="0">
                <a:latin typeface="Times New Roman" panose="02020603050405020304" pitchFamily="18" charset="0"/>
                <a:cs typeface="Times New Roman" panose="02020603050405020304" pitchFamily="18" charset="0"/>
              </a:rPr>
              <a:t>(DRAM)</a:t>
            </a:r>
            <a:r>
              <a:rPr lang="en-US" sz="1600" dirty="0">
                <a:latin typeface="Times New Roman" panose="02020603050405020304" pitchFamily="18" charset="0"/>
                <a:cs typeface="Times New Roman" panose="02020603050405020304" pitchFamily="18" charset="0"/>
              </a:rPr>
              <a:t>:</a:t>
            </a:r>
          </a:p>
          <a:p>
            <a:pPr marL="365760" lvl="1" indent="0">
              <a:buNone/>
            </a:pPr>
            <a:r>
              <a:rPr lang="en-US" sz="1600" dirty="0">
                <a:latin typeface="Times New Roman" panose="02020603050405020304" pitchFamily="18" charset="0"/>
                <a:cs typeface="Times New Roman" panose="02020603050405020304" pitchFamily="18" charset="0"/>
              </a:rPr>
              <a:t>DRAM is what we use for the main memory in computers. Its growth has also slowed down significantly. It used to quadruple in capacity every three years, but now it's much slower.</a:t>
            </a:r>
          </a:p>
          <a:p>
            <a:r>
              <a:rPr lang="en-US" sz="1600" b="1" dirty="0" smtClean="0">
                <a:latin typeface="Times New Roman" panose="02020603050405020304" pitchFamily="18" charset="0"/>
                <a:cs typeface="Times New Roman" panose="02020603050405020304" pitchFamily="18" charset="0"/>
              </a:rPr>
              <a:t>Semiconductor Flash </a:t>
            </a:r>
            <a:r>
              <a:rPr lang="en-US" sz="1600" b="1" dirty="0">
                <a:latin typeface="Times New Roman" panose="02020603050405020304" pitchFamily="18" charset="0"/>
                <a:cs typeface="Times New Roman" panose="02020603050405020304" pitchFamily="18" charset="0"/>
              </a:rPr>
              <a:t>Memory</a:t>
            </a:r>
            <a:r>
              <a:rPr lang="en-US" sz="1600" dirty="0">
                <a:latin typeface="Times New Roman" panose="02020603050405020304" pitchFamily="18" charset="0"/>
                <a:cs typeface="Times New Roman" panose="02020603050405020304" pitchFamily="18" charset="0"/>
              </a:rPr>
              <a:t>:</a:t>
            </a:r>
          </a:p>
          <a:p>
            <a:pPr marL="365760" lvl="1" indent="0">
              <a:buNone/>
            </a:pPr>
            <a:r>
              <a:rPr lang="en-US" sz="1600" dirty="0">
                <a:latin typeface="Times New Roman" panose="02020603050405020304" pitchFamily="18" charset="0"/>
                <a:cs typeface="Times New Roman" panose="02020603050405020304" pitchFamily="18" charset="0"/>
              </a:rPr>
              <a:t>Flash memory is what's used in devices like smartphones and tablets for storage. It's gotten much cheaper and more capacious over time, increasing by about 50%–60% each year.</a:t>
            </a:r>
          </a:p>
          <a:p>
            <a:r>
              <a:rPr lang="en-US" sz="1600" b="1" dirty="0" smtClean="0">
                <a:latin typeface="Times New Roman" panose="02020603050405020304" pitchFamily="18" charset="0"/>
                <a:cs typeface="Times New Roman" panose="02020603050405020304" pitchFamily="18" charset="0"/>
              </a:rPr>
              <a:t>Magnetic Disks Technology</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65760" lvl="1" indent="0">
              <a:buNone/>
            </a:pPr>
            <a:r>
              <a:rPr lang="en-US" sz="1600" dirty="0">
                <a:latin typeface="Times New Roman" panose="02020603050405020304" pitchFamily="18" charset="0"/>
                <a:cs typeface="Times New Roman" panose="02020603050405020304" pitchFamily="18" charset="0"/>
              </a:rPr>
              <a:t>Hard drive technology has improved in density over the years, but recently, the improvements have slowed down. New techniques like Heat Assisted Magnetic Recording (HAMR) are being explored to keep pushing the limits.</a:t>
            </a:r>
          </a:p>
          <a:p>
            <a:r>
              <a:rPr lang="en-US" sz="1600" b="1" dirty="0" smtClean="0">
                <a:latin typeface="Times New Roman" panose="02020603050405020304" pitchFamily="18" charset="0"/>
                <a:cs typeface="Times New Roman" panose="02020603050405020304" pitchFamily="18" charset="0"/>
              </a:rPr>
              <a:t>Networking</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65760" lvl="1" indent="0">
              <a:buNone/>
            </a:pPr>
            <a:r>
              <a:rPr lang="en-US" sz="1600" dirty="0">
                <a:latin typeface="Times New Roman" panose="02020603050405020304" pitchFamily="18" charset="0"/>
                <a:cs typeface="Times New Roman" panose="02020603050405020304" pitchFamily="18" charset="0"/>
              </a:rPr>
              <a:t>Network speeds have improved tremendously, and this is crucial for how fast data can move around. The advancements in networking are covered more in-depth in other resources.</a:t>
            </a:r>
          </a:p>
        </p:txBody>
      </p:sp>
    </p:spTree>
    <p:extLst>
      <p:ext uri="{BB962C8B-B14F-4D97-AF65-F5344CB8AC3E}">
        <p14:creationId xmlns:p14="http://schemas.microsoft.com/office/powerpoint/2010/main" val="3529194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1485900" y="116633"/>
            <a:ext cx="9828616" cy="6552727"/>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Performance: Speed vs. Efficiency</a:t>
            </a:r>
          </a:p>
          <a:p>
            <a:r>
              <a:rPr lang="en-US" sz="1600" b="1" dirty="0">
                <a:latin typeface="Times New Roman" panose="02020603050405020304" pitchFamily="18" charset="0"/>
                <a:cs typeface="Times New Roman" panose="02020603050405020304" pitchFamily="18" charset="0"/>
              </a:rPr>
              <a:t>Bandwidth and Latency</a:t>
            </a:r>
            <a:r>
              <a:rPr lang="en-US" sz="1600" dirty="0">
                <a:latin typeface="Times New Roman" panose="02020603050405020304" pitchFamily="18" charset="0"/>
                <a:cs typeface="Times New Roman" panose="02020603050405020304" pitchFamily="18" charset="0"/>
              </a:rPr>
              <a:t>:</a:t>
            </a:r>
          </a:p>
          <a:p>
            <a:pPr lvl="1"/>
            <a:r>
              <a:rPr lang="en-US" sz="1600" dirty="0">
                <a:latin typeface="Times New Roman" panose="02020603050405020304" pitchFamily="18" charset="0"/>
                <a:cs typeface="Times New Roman" panose="02020603050405020304" pitchFamily="18" charset="0"/>
              </a:rPr>
              <a:t>Think of bandwidth as how much data can be moved at once, like the width of a highway. Latency is how long it takes to get from point A to point B, like the time it takes to drive through traffic.</a:t>
            </a:r>
          </a:p>
          <a:p>
            <a:pPr lvl="1"/>
            <a:r>
              <a:rPr lang="en-US" sz="1600" dirty="0">
                <a:latin typeface="Times New Roman" panose="02020603050405020304" pitchFamily="18" charset="0"/>
                <a:cs typeface="Times New Roman" panose="02020603050405020304" pitchFamily="18" charset="0"/>
              </a:rPr>
              <a:t>Microprocessors and networks have made huge strides in both speed and efficiency. However, for memory and storage, the improvements in speed haven't been as dramatic.</a:t>
            </a:r>
          </a:p>
          <a:p>
            <a:pPr marL="0" indent="0">
              <a:buNone/>
            </a:pPr>
            <a:r>
              <a:rPr lang="en-US" sz="1800" b="1" dirty="0">
                <a:latin typeface="Times New Roman" panose="02020603050405020304" pitchFamily="18" charset="0"/>
                <a:cs typeface="Times New Roman" panose="02020603050405020304" pitchFamily="18" charset="0"/>
              </a:rPr>
              <a:t>The Challenge of Wiring</a:t>
            </a:r>
          </a:p>
          <a:p>
            <a:r>
              <a:rPr lang="en-US" sz="1600" b="1" dirty="0">
                <a:latin typeface="Times New Roman" panose="02020603050405020304" pitchFamily="18" charset="0"/>
                <a:cs typeface="Times New Roman" panose="02020603050405020304" pitchFamily="18" charset="0"/>
              </a:rPr>
              <a:t>Transistors vs. </a:t>
            </a:r>
            <a:r>
              <a:rPr lang="en-US" sz="1600" b="1" dirty="0" smtClean="0">
                <a:latin typeface="Times New Roman" panose="02020603050405020304" pitchFamily="18" charset="0"/>
                <a:cs typeface="Times New Roman" panose="02020603050405020304" pitchFamily="18" charset="0"/>
              </a:rPr>
              <a:t>Wires </a:t>
            </a:r>
            <a:r>
              <a:rPr lang="en-US" sz="1600" dirty="0" smtClean="0">
                <a:latin typeface="Times New Roman" panose="02020603050405020304" pitchFamily="18" charset="0"/>
                <a:cs typeface="Times New Roman" panose="02020603050405020304" pitchFamily="18" charset="0"/>
              </a:rPr>
              <a:t>: As </a:t>
            </a:r>
            <a:r>
              <a:rPr lang="en-US" sz="1600" dirty="0">
                <a:latin typeface="Times New Roman" panose="02020603050405020304" pitchFamily="18" charset="0"/>
                <a:cs typeface="Times New Roman" panose="02020603050405020304" pitchFamily="18" charset="0"/>
              </a:rPr>
              <a:t>we pack more transistors onto a chip, the wires connecting them become a challenge. While transistors get faster as they get smaller, the wires don't improve at the same rate. This creates a bottleneck, making it harder to keep everything running smoothly.</a:t>
            </a:r>
          </a:p>
          <a:p>
            <a:pPr marL="0" indent="0">
              <a:buNone/>
            </a:pPr>
            <a:r>
              <a:rPr lang="en-US" sz="1800" b="1" dirty="0">
                <a:latin typeface="Times New Roman" panose="02020603050405020304" pitchFamily="18" charset="0"/>
                <a:cs typeface="Times New Roman" panose="02020603050405020304" pitchFamily="18" charset="0"/>
              </a:rPr>
              <a:t>Designing for the Future</a:t>
            </a:r>
          </a:p>
          <a:p>
            <a:r>
              <a:rPr lang="en-US" sz="1600" b="1" dirty="0">
                <a:latin typeface="Times New Roman" panose="02020603050405020304" pitchFamily="18" charset="0"/>
                <a:cs typeface="Times New Roman" panose="02020603050405020304" pitchFamily="18" charset="0"/>
              </a:rPr>
              <a:t>Anticipating </a:t>
            </a:r>
            <a:r>
              <a:rPr lang="en-US" sz="1600" b="1" dirty="0" smtClean="0">
                <a:latin typeface="Times New Roman" panose="02020603050405020304" pitchFamily="18" charset="0"/>
                <a:cs typeface="Times New Roman" panose="02020603050405020304" pitchFamily="18" charset="0"/>
              </a:rPr>
              <a:t>Change</a:t>
            </a:r>
            <a:r>
              <a:rPr lang="en-US" sz="1600" dirty="0" smtClean="0">
                <a:latin typeface="Times New Roman" panose="02020603050405020304" pitchFamily="18" charset="0"/>
                <a:cs typeface="Times New Roman" panose="02020603050405020304" pitchFamily="18" charset="0"/>
              </a:rPr>
              <a:t>: Designers </a:t>
            </a:r>
            <a:r>
              <a:rPr lang="en-US" sz="1600" dirty="0">
                <a:latin typeface="Times New Roman" panose="02020603050405020304" pitchFamily="18" charset="0"/>
                <a:cs typeface="Times New Roman" panose="02020603050405020304" pitchFamily="18" charset="0"/>
              </a:rPr>
              <a:t>need to think ahead and plan for future technological advancements. They have to create systems that can take advantage of new technologies as they become </a:t>
            </a:r>
            <a:r>
              <a:rPr lang="en-US" sz="1600" dirty="0" smtClean="0">
                <a:latin typeface="Times New Roman" panose="02020603050405020304" pitchFamily="18" charset="0"/>
                <a:cs typeface="Times New Roman" panose="02020603050405020304" pitchFamily="18" charset="0"/>
              </a:rPr>
              <a:t>available. </a:t>
            </a:r>
          </a:p>
          <a:p>
            <a:r>
              <a:rPr lang="en-US" sz="1600" dirty="0" smtClean="0">
                <a:latin typeface="Times New Roman" panose="02020603050405020304" pitchFamily="18" charset="0"/>
                <a:cs typeface="Times New Roman" panose="02020603050405020304" pitchFamily="18" charset="0"/>
              </a:rPr>
              <a:t>Over </a:t>
            </a:r>
            <a:r>
              <a:rPr lang="en-US" sz="1600" dirty="0">
                <a:latin typeface="Times New Roman" panose="02020603050405020304" pitchFamily="18" charset="0"/>
                <a:cs typeface="Times New Roman" panose="02020603050405020304" pitchFamily="18" charset="0"/>
              </a:rPr>
              <a:t>the years, reaching certain milestones, like fitting more components onto a single chip, has led to major breakthroughs in design, such as multi-core processors and better caching systems.</a:t>
            </a:r>
          </a:p>
        </p:txBody>
      </p:sp>
    </p:spTree>
    <p:extLst>
      <p:ext uri="{BB962C8B-B14F-4D97-AF65-F5344CB8AC3E}">
        <p14:creationId xmlns:p14="http://schemas.microsoft.com/office/powerpoint/2010/main" val="645456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0"/>
            <a:ext cx="9782801" cy="764703"/>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1.5 </a:t>
            </a:r>
            <a:r>
              <a:rPr lang="en-US" b="1" dirty="0">
                <a:latin typeface="Times New Roman" panose="02020603050405020304" pitchFamily="18" charset="0"/>
                <a:cs typeface="Times New Roman" panose="02020603050405020304" pitchFamily="18" charset="0"/>
              </a:rPr>
              <a:t>Trends in Power and Energy in Integrated Circuits</a:t>
            </a:r>
            <a:endParaRPr 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Content Placeholder 4"/>
              <p:cNvSpPr>
                <a:spLocks noGrp="1"/>
              </p:cNvSpPr>
              <p:nvPr>
                <p:ph sz="half" idx="2"/>
              </p:nvPr>
            </p:nvSpPr>
            <p:spPr>
              <a:xfrm>
                <a:off x="1593436" y="764703"/>
                <a:ext cx="9721080" cy="6093297"/>
              </a:xfrm>
            </p:spPr>
            <p:txBody>
              <a:bodyPr>
                <a:noAutofit/>
              </a:bodyPr>
              <a:lstStyle/>
              <a:p>
                <a:pPr marL="0" indent="0">
                  <a:buNone/>
                </a:pPr>
                <a:r>
                  <a:rPr lang="en-US" sz="1800" b="1" dirty="0" smtClean="0">
                    <a:latin typeface="Times New Roman" panose="02020603050405020304" pitchFamily="18" charset="0"/>
                    <a:cs typeface="Times New Roman" panose="02020603050405020304" pitchFamily="18" charset="0"/>
                  </a:rPr>
                  <a:t>The Challenge of Energy in Computer Design</a:t>
                </a:r>
              </a:p>
              <a:p>
                <a:r>
                  <a:rPr lang="en-US" sz="1600" dirty="0">
                    <a:latin typeface="Times New Roman" panose="02020603050405020304" pitchFamily="18" charset="0"/>
                    <a:cs typeface="Times New Roman" panose="02020603050405020304" pitchFamily="18" charset="0"/>
                  </a:rPr>
                  <a:t>In modern computer design, managing energy is a critical challenge. This involves supplying power to the chip and effectively dissipating the heat generated.</a:t>
                </a:r>
              </a:p>
              <a:p>
                <a:pPr marL="0" indent="0">
                  <a:buNone/>
                </a:pPr>
                <a:r>
                  <a:rPr lang="en-US" sz="1800" b="1" dirty="0">
                    <a:latin typeface="Times New Roman" panose="02020603050405020304" pitchFamily="18" charset="0"/>
                    <a:cs typeface="Times New Roman" panose="02020603050405020304" pitchFamily="18" charset="0"/>
                  </a:rPr>
                  <a:t>Understanding Power and Energy</a:t>
                </a:r>
              </a:p>
              <a:p>
                <a:r>
                  <a:rPr lang="en-US" sz="1600" dirty="0">
                    <a:latin typeface="Times New Roman" panose="02020603050405020304" pitchFamily="18" charset="0"/>
                    <a:cs typeface="Times New Roman" panose="02020603050405020304" pitchFamily="18" charset="0"/>
                  </a:rPr>
                  <a:t>From a system designer's perspective, there are three primary concerns:</a:t>
                </a:r>
              </a:p>
              <a:p>
                <a:pPr marL="0" indent="0">
                  <a:buNone/>
                </a:pPr>
                <a:r>
                  <a:rPr lang="en-US" sz="1800" b="1" dirty="0">
                    <a:latin typeface="Times New Roman" panose="02020603050405020304" pitchFamily="18" charset="0"/>
                    <a:cs typeface="Times New Roman" panose="02020603050405020304" pitchFamily="18" charset="0"/>
                  </a:rPr>
                  <a:t>1.Maximum </a:t>
                </a:r>
                <a:r>
                  <a:rPr lang="en-US" sz="1800" b="1" dirty="0">
                    <a:latin typeface="Times New Roman" panose="02020603050405020304" pitchFamily="18" charset="0"/>
                    <a:cs typeface="Times New Roman" panose="02020603050405020304" pitchFamily="18" charset="0"/>
                  </a:rPr>
                  <a:t>Power Requirement</a:t>
                </a:r>
                <a:r>
                  <a:rPr lang="en-US" sz="1600" dirty="0">
                    <a:latin typeface="Times New Roman" panose="02020603050405020304" pitchFamily="18" charset="0"/>
                    <a:cs typeface="Times New Roman" panose="02020603050405020304" pitchFamily="18" charset="0"/>
                  </a:rPr>
                  <a:t>:</a:t>
                </a:r>
              </a:p>
              <a:p>
                <a:pPr lvl="1"/>
                <a:r>
                  <a:rPr lang="en-US" sz="1600" dirty="0">
                    <a:latin typeface="Times New Roman" panose="02020603050405020304" pitchFamily="18" charset="0"/>
                    <a:cs typeface="Times New Roman" panose="02020603050405020304" pitchFamily="18" charset="0"/>
                  </a:rPr>
                  <a:t>Ensuring the processor doesn't draw more power than the supply can handle is crucial to prevent malfunctions due to voltage drops. Modern processors can adjust their voltage and clock speed to manage power demands, though this impacts performance.</a:t>
                </a:r>
              </a:p>
              <a:p>
                <a:pPr marL="0" indent="0">
                  <a:buNone/>
                </a:pPr>
                <a:r>
                  <a:rPr lang="en-US" sz="1800" b="1" dirty="0">
                    <a:latin typeface="Times New Roman" panose="02020603050405020304" pitchFamily="18" charset="0"/>
                    <a:cs typeface="Times New Roman" panose="02020603050405020304" pitchFamily="18" charset="0"/>
                  </a:rPr>
                  <a:t>2.Sustained </a:t>
                </a:r>
                <a:r>
                  <a:rPr lang="en-US" sz="1800" b="1" dirty="0">
                    <a:latin typeface="Times New Roman" panose="02020603050405020304" pitchFamily="18" charset="0"/>
                    <a:cs typeface="Times New Roman" panose="02020603050405020304" pitchFamily="18" charset="0"/>
                  </a:rPr>
                  <a:t>Power Consumption (TDP)</a:t>
                </a:r>
                <a:r>
                  <a:rPr lang="en-US" sz="1800" dirty="0">
                    <a:latin typeface="Times New Roman" panose="02020603050405020304" pitchFamily="18" charset="0"/>
                    <a:cs typeface="Times New Roman" panose="02020603050405020304" pitchFamily="18" charset="0"/>
                  </a:rPr>
                  <a:t>:</a:t>
                </a:r>
              </a:p>
              <a:p>
                <a:pPr lvl="1"/>
                <a:r>
                  <a:rPr lang="en-US" sz="1600" dirty="0">
                    <a:latin typeface="Times New Roman" panose="02020603050405020304" pitchFamily="18" charset="0"/>
                    <a:cs typeface="Times New Roman" panose="02020603050405020304" pitchFamily="18" charset="0"/>
                  </a:rPr>
                  <a:t>TDP determines the cooling requirements. It's a measure that ensures the system can handle continuous operation without overheating. Modern processors have safety features to slow down or shut off if </a:t>
                </a:r>
                <a:r>
                  <a:rPr lang="en-US" sz="1800" dirty="0">
                    <a:latin typeface="Times New Roman" panose="02020603050405020304" pitchFamily="18" charset="0"/>
                    <a:cs typeface="Times New Roman" panose="02020603050405020304" pitchFamily="18" charset="0"/>
                  </a:rPr>
                  <a:t>temperatures get too high.</a:t>
                </a:r>
              </a:p>
              <a:p>
                <a:pPr marL="0" indent="0">
                  <a:buNone/>
                </a:pPr>
                <a:r>
                  <a:rPr lang="en-US" sz="1800" b="1" dirty="0">
                    <a:latin typeface="Times New Roman" panose="02020603050405020304" pitchFamily="18" charset="0"/>
                    <a:cs typeface="Times New Roman" panose="02020603050405020304" pitchFamily="18" charset="0"/>
                  </a:rPr>
                  <a:t>3.Energy </a:t>
                </a:r>
                <a:r>
                  <a:rPr lang="en-US" sz="1800" b="1" dirty="0">
                    <a:latin typeface="Times New Roman" panose="02020603050405020304" pitchFamily="18" charset="0"/>
                    <a:cs typeface="Times New Roman" panose="02020603050405020304" pitchFamily="18" charset="0"/>
                  </a:rPr>
                  <a:t>Efficiency</a:t>
                </a:r>
                <a:r>
                  <a:rPr lang="en-US" sz="1800" dirty="0">
                    <a:latin typeface="Times New Roman" panose="02020603050405020304" pitchFamily="18" charset="0"/>
                    <a:cs typeface="Times New Roman" panose="02020603050405020304" pitchFamily="18" charset="0"/>
                  </a:rPr>
                  <a:t>:</a:t>
                </a:r>
              </a:p>
              <a:p>
                <a:pPr lvl="1"/>
                <a:r>
                  <a:rPr lang="en-US" sz="1600" dirty="0">
                    <a:latin typeface="Times New Roman" panose="02020603050405020304" pitchFamily="18" charset="0"/>
                    <a:cs typeface="Times New Roman" panose="02020603050405020304" pitchFamily="18" charset="0"/>
                  </a:rPr>
                  <a:t>Energy is the total amount used over time, making it a key metric for efficiency. The energy to complete a task is given by:</a:t>
                </a:r>
              </a:p>
              <a:p>
                <a:pPr marL="365760" lvl="1" indent="0">
                  <a:buNone/>
                </a:pPr>
                <a:r>
                  <a:rPr lang="en-US" sz="1600" dirty="0">
                    <a:latin typeface="Times New Roman" panose="02020603050405020304" pitchFamily="18" charset="0"/>
                    <a:cs typeface="Times New Roman" panose="02020603050405020304" pitchFamily="18" charset="0"/>
                  </a:rPr>
                  <a:t>.</a:t>
                </a:r>
                <a14:m>
                  <m:oMath xmlns:m="http://schemas.openxmlformats.org/officeDocument/2006/math">
                    <m:r>
                      <a:rPr lang="en-US" sz="1600" i="1">
                        <a:latin typeface="Cambria Math" panose="02040503050406030204" pitchFamily="18" charset="0"/>
                        <a:cs typeface="Times New Roman" panose="02020603050405020304" pitchFamily="18" charset="0"/>
                      </a:rPr>
                      <m:t>𝐸𝑛𝑒𝑟𝑔𝑦</m:t>
                    </m:r>
                    <m:r>
                      <a:rPr lang="en-US" sz="1600" i="1">
                        <a:latin typeface="Cambria Math" panose="02040503050406030204" pitchFamily="18" charset="0"/>
                        <a:cs typeface="Times New Roman" panose="02020603050405020304" pitchFamily="18" charset="0"/>
                      </a:rPr>
                      <m:t>=</m:t>
                    </m:r>
                    <m:r>
                      <a:rPr lang="en-US" sz="1600" i="1">
                        <a:latin typeface="Cambria Math" panose="02040503050406030204" pitchFamily="18" charset="0"/>
                        <a:cs typeface="Times New Roman" panose="02020603050405020304" pitchFamily="18" charset="0"/>
                      </a:rPr>
                      <m:t>𝐴𝑣𝑔</m:t>
                    </m:r>
                    <m:r>
                      <a:rPr lang="en-US" sz="1600" i="1">
                        <a:latin typeface="Cambria Math" panose="02040503050406030204" pitchFamily="18" charset="0"/>
                        <a:cs typeface="Times New Roman" panose="02020603050405020304" pitchFamily="18" charset="0"/>
                      </a:rPr>
                      <m:t>, </m:t>
                    </m:r>
                    <m:r>
                      <a:rPr lang="en-US" sz="1600" i="1">
                        <a:latin typeface="Cambria Math" panose="02040503050406030204" pitchFamily="18" charset="0"/>
                        <a:cs typeface="Times New Roman" panose="02020603050405020304" pitchFamily="18" charset="0"/>
                      </a:rPr>
                      <m:t>𝑃𝑜𝑤𝑒𝑟</m:t>
                    </m:r>
                    <m:r>
                      <a:rPr lang="en-US" sz="1600" i="1">
                        <a:latin typeface="Cambria Math" panose="02040503050406030204" pitchFamily="18" charset="0"/>
                        <a:cs typeface="Times New Roman" panose="02020603050405020304" pitchFamily="18" charset="0"/>
                      </a:rPr>
                      <m:t> ∗ </m:t>
                    </m:r>
                    <m:r>
                      <a:rPr lang="en-US" sz="1600" i="1">
                        <a:latin typeface="Cambria Math" panose="02040503050406030204" pitchFamily="18" charset="0"/>
                        <a:cs typeface="Times New Roman" panose="02020603050405020304" pitchFamily="18" charset="0"/>
                      </a:rPr>
                      <m:t>𝐸𝑥𝑒𝑐𝑢𝑡𝑖𝑜𝑛</m:t>
                    </m:r>
                    <m:r>
                      <a:rPr lang="en-US" sz="1600" i="1">
                        <a:latin typeface="Cambria Math" panose="02040503050406030204" pitchFamily="18" charset="0"/>
                        <a:cs typeface="Times New Roman" panose="02020603050405020304" pitchFamily="18" charset="0"/>
                      </a:rPr>
                      <m:t> </m:t>
                    </m:r>
                    <m:r>
                      <a:rPr lang="en-US" sz="1600" i="1">
                        <a:latin typeface="Cambria Math" panose="02040503050406030204" pitchFamily="18" charset="0"/>
                        <a:cs typeface="Times New Roman" panose="02020603050405020304" pitchFamily="18" charset="0"/>
                      </a:rPr>
                      <m:t>𝑡𝑖𝑚𝑒</m:t>
                    </m:r>
                  </m:oMath>
                </a14:m>
                <a:endParaRPr lang="en-US" sz="1600" dirty="0">
                  <a:latin typeface="Times New Roman" panose="02020603050405020304" pitchFamily="18" charset="0"/>
                  <a:cs typeface="Times New Roman" panose="02020603050405020304" pitchFamily="18" charset="0"/>
                </a:endParaRPr>
              </a:p>
              <a:p>
                <a:pPr marL="365760" lvl="1" indent="0">
                  <a:buNone/>
                </a:pPr>
                <a:endParaRPr lang="en-US" sz="1600" dirty="0">
                  <a:latin typeface="Times New Roman" panose="02020603050405020304" pitchFamily="18" charset="0"/>
                  <a:cs typeface="Times New Roman" panose="02020603050405020304" pitchFamily="18" charset="0"/>
                </a:endParaRPr>
              </a:p>
            </p:txBody>
          </p:sp>
        </mc:Choice>
        <mc:Fallback>
          <p:sp>
            <p:nvSpPr>
              <p:cNvPr id="5" name="Content Placeholder 4"/>
              <p:cNvSpPr>
                <a:spLocks noGrp="1" noRot="1" noChangeAspect="1" noMove="1" noResize="1" noEditPoints="1" noAdjustHandles="1" noChangeArrowheads="1" noChangeShapeType="1" noTextEdit="1"/>
              </p:cNvSpPr>
              <p:nvPr>
                <p:ph sz="half" idx="2"/>
              </p:nvPr>
            </p:nvSpPr>
            <p:spPr>
              <a:xfrm>
                <a:off x="1593436" y="764703"/>
                <a:ext cx="9721080" cy="6093297"/>
              </a:xfrm>
              <a:blipFill>
                <a:blip r:embed="rId2"/>
                <a:stretch>
                  <a:fillRect l="-502" t="-900"/>
                </a:stretch>
              </a:blipFill>
            </p:spPr>
            <p:txBody>
              <a:bodyPr/>
              <a:lstStyle/>
              <a:p>
                <a:r>
                  <a:rPr lang="en-US">
                    <a:noFill/>
                  </a:rPr>
                  <a:t> </a:t>
                </a:r>
              </a:p>
            </p:txBody>
          </p:sp>
        </mc:Fallback>
      </mc:AlternateContent>
    </p:spTree>
    <p:extLst>
      <p:ext uri="{BB962C8B-B14F-4D97-AF65-F5344CB8AC3E}">
        <p14:creationId xmlns:p14="http://schemas.microsoft.com/office/powerpoint/2010/main" val="3926330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Content Placeholder 4"/>
              <p:cNvSpPr>
                <a:spLocks noGrp="1"/>
              </p:cNvSpPr>
              <p:nvPr>
                <p:ph sz="half" idx="2"/>
              </p:nvPr>
            </p:nvSpPr>
            <p:spPr>
              <a:xfrm>
                <a:off x="1341884" y="116632"/>
                <a:ext cx="10034353" cy="6480720"/>
              </a:xfrm>
            </p:spPr>
            <p:txBody>
              <a:bodyPr>
                <a:noAutofit/>
              </a:bodyPr>
              <a:lstStyle/>
              <a:p>
                <a:pPr marL="0" indent="0">
                  <a:buNone/>
                </a:pPr>
                <a:r>
                  <a:rPr lang="en-US" sz="2000" b="1" dirty="0" smtClean="0">
                    <a:latin typeface="Times New Roman" panose="02020603050405020304" pitchFamily="18" charset="0"/>
                    <a:cs typeface="Times New Roman" panose="02020603050405020304" pitchFamily="18" charset="0"/>
                  </a:rPr>
                  <a:t>Dynamic Power in Microprocessors</a:t>
                </a:r>
              </a:p>
              <a:p>
                <a:r>
                  <a:rPr lang="en-US" sz="1600" dirty="0">
                    <a:latin typeface="Times New Roman" panose="02020603050405020304" pitchFamily="18" charset="0"/>
                    <a:cs typeface="Times New Roman" panose="02020603050405020304" pitchFamily="18" charset="0"/>
                  </a:rPr>
                  <a:t>For CMOS chips, the primary energy consumption comes from switching transistors, known as dynamic energy. The energy per transistor is given by</a:t>
                </a:r>
                <a:r>
                  <a:rPr lang="en-US" sz="1600" dirty="0" smtClean="0">
                    <a:latin typeface="Times New Roman" panose="02020603050405020304" pitchFamily="18" charset="0"/>
                    <a:cs typeface="Times New Roman" panose="02020603050405020304" pitchFamily="18" charset="0"/>
                  </a:rPr>
                  <a:t>:</a:t>
                </a:r>
              </a:p>
              <a:p>
                <a:pPr marL="0" indent="0">
                  <a:buNone/>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𝐸𝑛𝑒𝑟𝑔𝑦</m:t>
                          </m:r>
                        </m:e>
                        <m:sub>
                          <m:r>
                            <a:rPr lang="en-US" sz="1600" b="0" i="1" smtClean="0">
                              <a:latin typeface="Cambria Math" panose="02040503050406030204" pitchFamily="18" charset="0"/>
                              <a:cs typeface="Times New Roman" panose="02020603050405020304" pitchFamily="18" charset="0"/>
                            </a:rPr>
                            <m:t>𝑑𝑦𝑛𝑎𝑚𝑖𝑐</m:t>
                          </m:r>
                        </m:sub>
                      </m:sSub>
                      <m:r>
                        <a:rPr lang="en-US" sz="1600" b="0" i="0" smtClean="0">
                          <a:latin typeface="Cambria Math" panose="02040503050406030204" pitchFamily="18" charset="0"/>
                          <a:cs typeface="Times New Roman" panose="02020603050405020304" pitchFamily="18" charset="0"/>
                        </a:rPr>
                        <m:t>=</m:t>
                      </m:r>
                      <m:f>
                        <m:fPr>
                          <m:ctrlPr>
                            <a:rPr lang="en-US" sz="1600" b="0" i="0" smtClean="0">
                              <a:latin typeface="Cambria Math" panose="02040503050406030204" pitchFamily="18" charset="0"/>
                              <a:cs typeface="Times New Roman" panose="02020603050405020304" pitchFamily="18" charset="0"/>
                            </a:rPr>
                          </m:ctrlPr>
                        </m:fPr>
                        <m:num>
                          <m:r>
                            <a:rPr lang="en-US" sz="1600" b="0" i="0" smtClean="0">
                              <a:latin typeface="Cambria Math" panose="02040503050406030204" pitchFamily="18" charset="0"/>
                              <a:cs typeface="Times New Roman" panose="02020603050405020304" pitchFamily="18" charset="0"/>
                            </a:rPr>
                            <m:t>1</m:t>
                          </m:r>
                        </m:num>
                        <m:den>
                          <m:r>
                            <a:rPr lang="en-US" sz="1600" b="0" i="0" smtClean="0">
                              <a:latin typeface="Cambria Math" panose="02040503050406030204" pitchFamily="18" charset="0"/>
                              <a:cs typeface="Times New Roman" panose="02020603050405020304" pitchFamily="18" charset="0"/>
                            </a:rPr>
                            <m:t>2</m:t>
                          </m:r>
                        </m:den>
                      </m:f>
                      <m:r>
                        <a:rPr lang="en-US" sz="1600" b="0" i="0" smtClean="0">
                          <a:latin typeface="Cambria Math" panose="02040503050406030204" pitchFamily="18" charset="0"/>
                          <a:cs typeface="Times New Roman" panose="02020603050405020304" pitchFamily="18" charset="0"/>
                        </a:rPr>
                        <m:t>∗</m:t>
                      </m:r>
                      <m:r>
                        <m:rPr>
                          <m:sty m:val="p"/>
                        </m:rPr>
                        <a:rPr lang="en-US" sz="1600" b="0" i="0" smtClean="0">
                          <a:latin typeface="Cambria Math" panose="02040503050406030204" pitchFamily="18" charset="0"/>
                          <a:cs typeface="Times New Roman" panose="02020603050405020304" pitchFamily="18" charset="0"/>
                        </a:rPr>
                        <m:t>Capacitive</m:t>
                      </m:r>
                      <m:r>
                        <a:rPr lang="en-US" sz="1600" b="0" i="0" smtClean="0">
                          <a:latin typeface="Cambria Math" panose="02040503050406030204" pitchFamily="18" charset="0"/>
                          <a:cs typeface="Times New Roman" panose="02020603050405020304" pitchFamily="18" charset="0"/>
                        </a:rPr>
                        <m:t> </m:t>
                      </m:r>
                      <m:r>
                        <m:rPr>
                          <m:sty m:val="p"/>
                        </m:rPr>
                        <a:rPr lang="en-US" sz="1600" b="0" i="0" smtClean="0">
                          <a:latin typeface="Cambria Math" panose="02040503050406030204" pitchFamily="18" charset="0"/>
                          <a:cs typeface="Times New Roman" panose="02020603050405020304" pitchFamily="18" charset="0"/>
                        </a:rPr>
                        <m:t>Load</m:t>
                      </m:r>
                      <m:r>
                        <a:rPr lang="en-US" sz="1600" b="0" i="0" smtClean="0">
                          <a:latin typeface="Cambria Math" panose="02040503050406030204" pitchFamily="18" charset="0"/>
                          <a:cs typeface="Times New Roman" panose="02020603050405020304" pitchFamily="18" charset="0"/>
                        </a:rPr>
                        <m:t> ∗</m:t>
                      </m:r>
                      <m:sSup>
                        <m:sSupPr>
                          <m:ctrlPr>
                            <a:rPr lang="en-US" sz="1600" b="0" i="1" smtClean="0">
                              <a:latin typeface="Cambria Math" panose="02040503050406030204" pitchFamily="18" charset="0"/>
                              <a:cs typeface="Times New Roman" panose="02020603050405020304" pitchFamily="18" charset="0"/>
                            </a:rPr>
                          </m:ctrlPr>
                        </m:sSupPr>
                        <m:e>
                          <m:r>
                            <m:rPr>
                              <m:sty m:val="p"/>
                            </m:rPr>
                            <a:rPr lang="en-US" sz="1600">
                              <a:latin typeface="Cambria Math" panose="02040503050406030204" pitchFamily="18" charset="0"/>
                              <a:cs typeface="Times New Roman" panose="02020603050405020304" pitchFamily="18" charset="0"/>
                            </a:rPr>
                            <m:t>Voltage</m:t>
                          </m:r>
                        </m:e>
                        <m:sup>
                          <m:r>
                            <a:rPr lang="en-US" sz="1600" b="0" i="1" smtClean="0">
                              <a:latin typeface="Cambria Math" panose="02040503050406030204" pitchFamily="18" charset="0"/>
                              <a:cs typeface="Times New Roman" panose="02020603050405020304" pitchFamily="18" charset="0"/>
                            </a:rPr>
                            <m:t>2</m:t>
                          </m:r>
                        </m:sup>
                      </m:sSup>
                    </m:oMath>
                  </m:oMathPara>
                </a14:m>
                <a:endParaRPr lang="en-US" sz="1600" dirty="0" smtClean="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This equation represents the energy for a logic transition (0→1→0 or 1→0→1). The energy for a single transition (0→1 or 1→0) </a:t>
                </a:r>
                <a:r>
                  <a:rPr lang="en-US" sz="1600" dirty="0" smtClean="0">
                    <a:latin typeface="Times New Roman" panose="02020603050405020304" pitchFamily="18" charset="0"/>
                    <a:cs typeface="Times New Roman" panose="02020603050405020304" pitchFamily="18" charset="0"/>
                  </a:rPr>
                  <a:t>is the same as the equation above.</a:t>
                </a:r>
              </a:p>
              <a:p>
                <a:r>
                  <a:rPr lang="en-US" sz="1600" dirty="0" smtClean="0">
                    <a:latin typeface="Times New Roman" panose="02020603050405020304" pitchFamily="18" charset="0"/>
                    <a:cs typeface="Times New Roman" panose="02020603050405020304" pitchFamily="18" charset="0"/>
                  </a:rPr>
                  <a:t>Power required per transistor</a:t>
                </a:r>
              </a:p>
              <a:p>
                <a:pPr marL="0" indent="0">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𝑃𝑜𝑤𝑒𝑟</m:t>
                          </m:r>
                        </m:e>
                        <m:sub>
                          <m:r>
                            <a:rPr lang="en-US" sz="1600" i="1">
                              <a:latin typeface="Cambria Math" panose="02040503050406030204" pitchFamily="18" charset="0"/>
                              <a:cs typeface="Times New Roman" panose="02020603050405020304" pitchFamily="18" charset="0"/>
                            </a:rPr>
                            <m:t>𝑑𝑦𝑛𝑎𝑚𝑖𝑐</m:t>
                          </m:r>
                        </m:sub>
                      </m:sSub>
                      <m:r>
                        <a:rPr lang="en-US" sz="1600" i="1">
                          <a:latin typeface="Cambria Math" panose="02040503050406030204" pitchFamily="18" charset="0"/>
                          <a:cs typeface="Times New Roman" panose="02020603050405020304" pitchFamily="18" charset="0"/>
                        </a:rPr>
                        <m:t> =</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2</m:t>
                          </m:r>
                        </m:den>
                      </m:f>
                      <m:r>
                        <a:rPr lang="en-US" sz="1600" i="1">
                          <a:latin typeface="Cambria Math" panose="02040503050406030204" pitchFamily="18" charset="0"/>
                          <a:cs typeface="Times New Roman" panose="02020603050405020304" pitchFamily="18" charset="0"/>
                        </a:rPr>
                        <m:t>×</m:t>
                      </m:r>
                      <m:r>
                        <a:rPr lang="en-US" sz="1600" i="1">
                          <a:latin typeface="Cambria Math" panose="02040503050406030204" pitchFamily="18" charset="0"/>
                          <a:cs typeface="Times New Roman" panose="02020603050405020304" pitchFamily="18" charset="0"/>
                        </a:rPr>
                        <m:t>𝐶𝑎𝑝𝑎𝑐𝑖𝑡𝑖𝑣𝑒</m:t>
                      </m:r>
                      <m:r>
                        <a:rPr lang="en-US" sz="1600" i="1">
                          <a:latin typeface="Cambria Math" panose="02040503050406030204" pitchFamily="18" charset="0"/>
                          <a:cs typeface="Times New Roman" panose="02020603050405020304" pitchFamily="18" charset="0"/>
                        </a:rPr>
                        <m:t> </m:t>
                      </m:r>
                      <m:r>
                        <a:rPr lang="en-US" sz="1600" i="1">
                          <a:latin typeface="Cambria Math" panose="02040503050406030204" pitchFamily="18" charset="0"/>
                          <a:cs typeface="Times New Roman" panose="02020603050405020304" pitchFamily="18" charset="0"/>
                        </a:rPr>
                        <m:t>𝐿𝑜𝑎𝑑</m:t>
                      </m:r>
                      <m:r>
                        <a:rPr lang="en-US" sz="1600" i="1">
                          <a:latin typeface="Cambria Math" panose="02040503050406030204" pitchFamily="18" charset="0"/>
                          <a:cs typeface="Times New Roman" panose="02020603050405020304" pitchFamily="18" charset="0"/>
                        </a:rPr>
                        <m:t>×</m:t>
                      </m:r>
                      <m:r>
                        <a:rPr lang="en-US" sz="1600" i="1">
                          <a:latin typeface="Cambria Math" panose="02040503050406030204" pitchFamily="18" charset="0"/>
                          <a:cs typeface="Times New Roman" panose="02020603050405020304" pitchFamily="18" charset="0"/>
                        </a:rPr>
                        <m:t>𝑉𝑜𝑙𝑡𝑎𝑔</m:t>
                      </m:r>
                      <m:sSup>
                        <m:sSupPr>
                          <m:ctrlPr>
                            <a:rPr lang="en-US" sz="1600" b="0" i="1" smtClean="0">
                              <a:latin typeface="Cambria Math" panose="02040503050406030204" pitchFamily="18" charset="0"/>
                              <a:cs typeface="Times New Roman" panose="02020603050405020304" pitchFamily="18" charset="0"/>
                            </a:rPr>
                          </m:ctrlPr>
                        </m:sSupPr>
                        <m:e>
                          <m:r>
                            <a:rPr lang="en-US" sz="1600" i="1">
                              <a:latin typeface="Cambria Math" panose="02040503050406030204" pitchFamily="18" charset="0"/>
                              <a:cs typeface="Times New Roman" panose="02020603050405020304" pitchFamily="18" charset="0"/>
                            </a:rPr>
                            <m:t>𝑒</m:t>
                          </m:r>
                        </m:e>
                        <m:sup>
                          <m:r>
                            <a:rPr lang="en-US" sz="1600" b="0" i="1" smtClean="0">
                              <a:latin typeface="Cambria Math" panose="02040503050406030204" pitchFamily="18" charset="0"/>
                              <a:cs typeface="Times New Roman" panose="02020603050405020304" pitchFamily="18" charset="0"/>
                            </a:rPr>
                            <m:t>2</m:t>
                          </m:r>
                        </m:sup>
                      </m:sSup>
                      <m:r>
                        <a:rPr lang="en-US" sz="1600" i="1">
                          <a:latin typeface="Cambria Math" panose="02040503050406030204" pitchFamily="18" charset="0"/>
                          <a:cs typeface="Times New Roman" panose="02020603050405020304" pitchFamily="18" charset="0"/>
                        </a:rPr>
                        <m:t> ×</m:t>
                      </m:r>
                      <m:r>
                        <a:rPr lang="en-US" sz="1600" i="1">
                          <a:latin typeface="Cambria Math" panose="02040503050406030204" pitchFamily="18" charset="0"/>
                          <a:cs typeface="Times New Roman" panose="02020603050405020304" pitchFamily="18" charset="0"/>
                        </a:rPr>
                        <m:t>𝐹𝑟𝑒𝑞𝑢𝑒𝑛𝑐𝑦</m:t>
                      </m:r>
                      <m:r>
                        <a:rPr lang="en-US" sz="1600" i="1">
                          <a:latin typeface="Cambria Math" panose="02040503050406030204" pitchFamily="18" charset="0"/>
                          <a:cs typeface="Times New Roman" panose="02020603050405020304" pitchFamily="18" charset="0"/>
                        </a:rPr>
                        <m:t> </m:t>
                      </m:r>
                      <m:r>
                        <a:rPr lang="en-US" sz="1600" i="1">
                          <a:latin typeface="Cambria Math" panose="02040503050406030204" pitchFamily="18" charset="0"/>
                          <a:cs typeface="Times New Roman" panose="02020603050405020304" pitchFamily="18" charset="0"/>
                        </a:rPr>
                        <m:t>𝑠𝑤𝑖𝑡𝑐h𝑒𝑑</m:t>
                      </m:r>
                    </m:oMath>
                  </m:oMathPara>
                </a14:m>
                <a:endParaRPr lang="en-US" dirty="0" smtClean="0"/>
              </a:p>
              <a:p>
                <a:pPr marL="0" indent="0">
                  <a:buNone/>
                </a:pPr>
                <a:r>
                  <a:rPr lang="en-US" sz="1600" dirty="0" smtClean="0">
                    <a:latin typeface="Times New Roman" panose="02020603050405020304" pitchFamily="18" charset="0"/>
                    <a:cs typeface="Times New Roman" panose="02020603050405020304" pitchFamily="18" charset="0"/>
                  </a:rPr>
                  <a:t>Reducing the voltage significantly decreases both dynamic power and energy</a:t>
                </a:r>
              </a:p>
              <a:p>
                <a:r>
                  <a:rPr lang="en-US" sz="1600" b="1" dirty="0">
                    <a:latin typeface="Times New Roman" panose="02020603050405020304" pitchFamily="18" charset="0"/>
                    <a:cs typeface="Times New Roman" panose="02020603050405020304" pitchFamily="18" charset="0"/>
                  </a:rPr>
                  <a:t>Example</a:t>
                </a:r>
                <a:r>
                  <a:rPr lang="en-US" sz="1600" dirty="0">
                    <a:latin typeface="Times New Roman" panose="02020603050405020304" pitchFamily="18" charset="0"/>
                    <a:cs typeface="Times New Roman" panose="02020603050405020304" pitchFamily="18" charset="0"/>
                  </a:rPr>
                  <a:t>: If a microprocessor reduces its voltage by 15%, the dynamic energy consumption decreases to</a:t>
                </a:r>
                <a:r>
                  <a:rPr lang="en-US" sz="1600" dirty="0" smtClean="0">
                    <a:latin typeface="Times New Roman" panose="02020603050405020304" pitchFamily="18" charset="0"/>
                    <a:cs typeface="Times New Roman" panose="02020603050405020304" pitchFamily="18" charset="0"/>
                  </a:rPr>
                  <a:t>:</a:t>
                </a:r>
              </a:p>
              <a:p>
                <a:endParaRPr lang="en-US" sz="1600" dirty="0" smtClean="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cs typeface="Times New Roman" panose="02020603050405020304" pitchFamily="18" charset="0"/>
                            </a:rPr>
                          </m:ctrlPr>
                        </m:fPr>
                        <m:num>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𝐸𝑛𝑒𝑟𝑔𝑦</m:t>
                              </m:r>
                            </m:e>
                            <m:sub>
                              <m:r>
                                <a:rPr lang="en-US" sz="1600" b="0" i="1" smtClean="0">
                                  <a:latin typeface="Cambria Math" panose="02040503050406030204" pitchFamily="18" charset="0"/>
                                  <a:cs typeface="Times New Roman" panose="02020603050405020304" pitchFamily="18" charset="0"/>
                                </a:rPr>
                                <m:t>𝑁𝑒𝑤</m:t>
                              </m:r>
                              <m:r>
                                <a:rPr lang="en-US" sz="1600" b="0" i="1" smtClean="0">
                                  <a:latin typeface="Cambria Math" panose="02040503050406030204" pitchFamily="18" charset="0"/>
                                  <a:cs typeface="Times New Roman" panose="02020603050405020304" pitchFamily="18" charset="0"/>
                                </a:rPr>
                                <m:t>  </m:t>
                              </m:r>
                            </m:sub>
                          </m:sSub>
                        </m:num>
                        <m:den>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𝐸𝑛𝑒𝑟𝑔𝑦</m:t>
                              </m:r>
                            </m:e>
                            <m:sub>
                              <m:r>
                                <a:rPr lang="en-US" sz="1600" b="0" i="1" smtClean="0">
                                  <a:latin typeface="Cambria Math" panose="02040503050406030204" pitchFamily="18" charset="0"/>
                                  <a:cs typeface="Times New Roman" panose="02020603050405020304" pitchFamily="18" charset="0"/>
                                </a:rPr>
                                <m:t>𝑂𝑙𝑑</m:t>
                              </m:r>
                            </m:sub>
                          </m:sSub>
                        </m:den>
                      </m:f>
                      <m:r>
                        <a:rPr lang="en-US" sz="1600" b="0" i="0" smtClean="0">
                          <a:latin typeface="Cambria Math" panose="02040503050406030204" pitchFamily="18" charset="0"/>
                          <a:cs typeface="Times New Roman" panose="02020603050405020304" pitchFamily="18" charset="0"/>
                        </a:rPr>
                        <m:t>=</m:t>
                      </m:r>
                      <m:sSup>
                        <m:sSupPr>
                          <m:ctrlPr>
                            <a:rPr lang="en-US" sz="1600" b="0" i="0" smtClean="0">
                              <a:latin typeface="Cambria Math" panose="02040503050406030204" pitchFamily="18" charset="0"/>
                              <a:cs typeface="Times New Roman" panose="02020603050405020304" pitchFamily="18" charset="0"/>
                            </a:rPr>
                          </m:ctrlPr>
                        </m:sSupPr>
                        <m:e>
                          <m:d>
                            <m:dPr>
                              <m:ctrlPr>
                                <a:rPr lang="en-US" sz="1600" b="0" i="0" smtClean="0">
                                  <a:latin typeface="Cambria Math" panose="02040503050406030204" pitchFamily="18" charset="0"/>
                                  <a:cs typeface="Times New Roman" panose="02020603050405020304" pitchFamily="18" charset="0"/>
                                </a:rPr>
                              </m:ctrlPr>
                            </m:dPr>
                            <m:e>
                              <m:f>
                                <m:fPr>
                                  <m:ctrlPr>
                                    <a:rPr lang="en-US" sz="1600" b="0" i="0" smtClean="0">
                                      <a:latin typeface="Cambria Math" panose="02040503050406030204" pitchFamily="18" charset="0"/>
                                      <a:cs typeface="Times New Roman" panose="02020603050405020304" pitchFamily="18" charset="0"/>
                                    </a:rPr>
                                  </m:ctrlPr>
                                </m:fPr>
                                <m:num>
                                  <m:r>
                                    <a:rPr lang="en-US" sz="1600" b="0" i="0" smtClean="0">
                                      <a:latin typeface="Cambria Math" panose="02040503050406030204" pitchFamily="18" charset="0"/>
                                      <a:cs typeface="Times New Roman" panose="02020603050405020304" pitchFamily="18" charset="0"/>
                                    </a:rPr>
                                    <m:t>0.85</m:t>
                                  </m:r>
                                </m:num>
                                <m:den>
                                  <m:r>
                                    <a:rPr lang="en-US" sz="1600" b="0" i="0" smtClean="0">
                                      <a:latin typeface="Cambria Math" panose="02040503050406030204" pitchFamily="18" charset="0"/>
                                      <a:cs typeface="Times New Roman" panose="02020603050405020304" pitchFamily="18" charset="0"/>
                                    </a:rPr>
                                    <m:t>1</m:t>
                                  </m:r>
                                </m:den>
                              </m:f>
                            </m:e>
                          </m:d>
                        </m:e>
                        <m:sup>
                          <m:r>
                            <a:rPr lang="en-US" sz="1600" b="0" i="0" smtClean="0">
                              <a:latin typeface="Cambria Math" panose="02040503050406030204" pitchFamily="18" charset="0"/>
                              <a:cs typeface="Times New Roman" panose="02020603050405020304" pitchFamily="18" charset="0"/>
                            </a:rPr>
                            <m:t>2</m:t>
                          </m:r>
                        </m:sup>
                      </m:sSup>
                      <m:r>
                        <a:rPr lang="en-US" sz="1600" b="0" i="0" smtClean="0">
                          <a:latin typeface="Cambria Math" panose="02040503050406030204" pitchFamily="18" charset="0"/>
                          <a:cs typeface="Times New Roman" panose="02020603050405020304" pitchFamily="18" charset="0"/>
                        </a:rPr>
                        <m:t>=0.72</m:t>
                      </m:r>
                    </m:oMath>
                  </m:oMathPara>
                </a14:m>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This </a:t>
                </a:r>
                <a:r>
                  <a:rPr lang="en-US" sz="1600" dirty="0">
                    <a:latin typeface="Times New Roman" panose="02020603050405020304" pitchFamily="18" charset="0"/>
                    <a:cs typeface="Times New Roman" panose="02020603050405020304" pitchFamily="18" charset="0"/>
                  </a:rPr>
                  <a:t>reduces energy to about 72% of the original. For power, considering frequency reduction</a:t>
                </a:r>
                <a:r>
                  <a:rPr lang="en-US" sz="1600" dirty="0" smtClean="0">
                    <a:latin typeface="Times New Roman" panose="02020603050405020304" pitchFamily="18" charset="0"/>
                    <a:cs typeface="Times New Roman" panose="02020603050405020304" pitchFamily="18" charset="0"/>
                  </a:rPr>
                  <a:t>:</a:t>
                </a:r>
              </a:p>
              <a:p>
                <a:endParaRPr lang="en-US" sz="1600" dirty="0" smtClean="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cs typeface="Times New Roman" panose="02020603050405020304" pitchFamily="18" charset="0"/>
                            </a:rPr>
                          </m:ctrlPr>
                        </m:fPr>
                        <m:num>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𝑃𝑜𝑤𝑒𝑟</m:t>
                              </m:r>
                            </m:e>
                            <m:sub>
                              <m:r>
                                <a:rPr lang="en-US" sz="1600" b="0" i="1" smtClean="0">
                                  <a:latin typeface="Cambria Math" panose="02040503050406030204" pitchFamily="18" charset="0"/>
                                  <a:cs typeface="Times New Roman" panose="02020603050405020304" pitchFamily="18" charset="0"/>
                                </a:rPr>
                                <m:t>𝑛𝑒𝑤</m:t>
                              </m:r>
                            </m:sub>
                          </m:sSub>
                        </m:num>
                        <m:den>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𝑃𝑜𝑤𝑒𝑟</m:t>
                              </m:r>
                            </m:e>
                            <m:sub>
                              <m:r>
                                <a:rPr lang="en-US" sz="1600" b="0" i="1" smtClean="0">
                                  <a:latin typeface="Cambria Math" panose="02040503050406030204" pitchFamily="18" charset="0"/>
                                  <a:cs typeface="Times New Roman" panose="02020603050405020304" pitchFamily="18" charset="0"/>
                                </a:rPr>
                                <m:t>𝑜𝑙𝑑</m:t>
                              </m:r>
                            </m:sub>
                          </m:sSub>
                        </m:den>
                      </m:f>
                      <m:r>
                        <a:rPr lang="en-US" sz="1600" b="0" i="1" smtClean="0">
                          <a:latin typeface="Cambria Math" panose="02040503050406030204" pitchFamily="18" charset="0"/>
                          <a:cs typeface="Times New Roman" panose="02020603050405020304" pitchFamily="18" charset="0"/>
                        </a:rPr>
                        <m:t>=0.72 ∗</m:t>
                      </m:r>
                      <m:f>
                        <m:fPr>
                          <m:ctrlPr>
                            <a:rPr lang="en-US" sz="1600" b="0" i="1" smtClean="0">
                              <a:latin typeface="Cambria Math" panose="02040503050406030204" pitchFamily="18" charset="0"/>
                              <a:cs typeface="Times New Roman" panose="02020603050405020304" pitchFamily="18" charset="0"/>
                            </a:rPr>
                          </m:ctrlPr>
                        </m:fPr>
                        <m:num>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𝐹𝑟𝑒𝑞𝑢𝑒𝑐𝑦</m:t>
                              </m:r>
                            </m:e>
                            <m:sub>
                              <m:r>
                                <a:rPr lang="en-US" sz="1600" b="0" i="1" smtClean="0">
                                  <a:latin typeface="Cambria Math" panose="02040503050406030204" pitchFamily="18" charset="0"/>
                                  <a:cs typeface="Times New Roman" panose="02020603050405020304" pitchFamily="18" charset="0"/>
                                </a:rPr>
                                <m:t>𝑛𝑒𝑤</m:t>
                              </m:r>
                            </m:sub>
                          </m:sSub>
                        </m:num>
                        <m:den>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𝐹𝑟𝑒𝑞𝑢𝑒𝑛𝑐𝑦</m:t>
                              </m:r>
                            </m:e>
                            <m:sub>
                              <m:r>
                                <a:rPr lang="en-US" sz="1600" b="0" i="1" smtClean="0">
                                  <a:latin typeface="Cambria Math" panose="02040503050406030204" pitchFamily="18" charset="0"/>
                                  <a:cs typeface="Times New Roman" panose="02020603050405020304" pitchFamily="18" charset="0"/>
                                </a:rPr>
                                <m:t>𝑜𝑙𝑑</m:t>
                              </m:r>
                            </m:sub>
                          </m:sSub>
                        </m:den>
                      </m:f>
                      <m:r>
                        <a:rPr lang="en-US" sz="1600" b="0" i="1" smtClean="0">
                          <a:latin typeface="Cambria Math" panose="02040503050406030204" pitchFamily="18" charset="0"/>
                          <a:cs typeface="Times New Roman" panose="02020603050405020304" pitchFamily="18" charset="0"/>
                        </a:rPr>
                        <m:t>=0.72 ∗0.85=0.61</m:t>
                      </m:r>
                    </m:oMath>
                  </m:oMathPara>
                </a14:m>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This </a:t>
                </a:r>
                <a:r>
                  <a:rPr lang="en-US" sz="1600" dirty="0">
                    <a:latin typeface="Times New Roman" panose="02020603050405020304" pitchFamily="18" charset="0"/>
                    <a:cs typeface="Times New Roman" panose="02020603050405020304" pitchFamily="18" charset="0"/>
                  </a:rPr>
                  <a:t>reduces power to about 61% of the original</a:t>
                </a:r>
                <a:r>
                  <a:rPr lang="en-US" dirty="0"/>
                  <a:t>.</a:t>
                </a:r>
              </a:p>
              <a:p>
                <a:pPr marL="0" indent="0">
                  <a:buNone/>
                </a:pPr>
                <a:r>
                  <a:rPr lang="en-US" dirty="0"/>
                  <a:t/>
                </a:r>
                <a:br>
                  <a:rPr lang="en-US" dirty="0"/>
                </a:b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marL="365760" lvl="1" indent="0">
                  <a:buNone/>
                </a:pPr>
                <a:endParaRPr lang="en-US" sz="1600" dirty="0">
                  <a:latin typeface="Times New Roman" panose="02020603050405020304" pitchFamily="18" charset="0"/>
                  <a:cs typeface="Times New Roman" panose="02020603050405020304" pitchFamily="18" charset="0"/>
                </a:endParaRPr>
              </a:p>
            </p:txBody>
          </p:sp>
        </mc:Choice>
        <mc:Fallback>
          <p:sp>
            <p:nvSpPr>
              <p:cNvPr id="5" name="Content Placeholder 4"/>
              <p:cNvSpPr>
                <a:spLocks noGrp="1" noRot="1" noChangeAspect="1" noMove="1" noResize="1" noEditPoints="1" noAdjustHandles="1" noChangeArrowheads="1" noChangeShapeType="1" noTextEdit="1"/>
              </p:cNvSpPr>
              <p:nvPr>
                <p:ph sz="half" idx="2"/>
              </p:nvPr>
            </p:nvSpPr>
            <p:spPr>
              <a:xfrm>
                <a:off x="1341884" y="116632"/>
                <a:ext cx="10034353" cy="6480720"/>
              </a:xfrm>
              <a:blipFill>
                <a:blip r:embed="rId2"/>
                <a:stretch>
                  <a:fillRect l="-608" t="-941" r="-122"/>
                </a:stretch>
              </a:blipFill>
            </p:spPr>
            <p:txBody>
              <a:bodyPr/>
              <a:lstStyle/>
              <a:p>
                <a:r>
                  <a:rPr lang="en-US">
                    <a:noFill/>
                  </a:rPr>
                  <a:t> </a:t>
                </a:r>
              </a:p>
            </p:txBody>
          </p:sp>
        </mc:Fallback>
      </mc:AlternateContent>
    </p:spTree>
    <p:extLst>
      <p:ext uri="{BB962C8B-B14F-4D97-AF65-F5344CB8AC3E}">
        <p14:creationId xmlns:p14="http://schemas.microsoft.com/office/powerpoint/2010/main" val="275927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Content Placeholder 4"/>
              <p:cNvSpPr>
                <a:spLocks noGrp="1"/>
              </p:cNvSpPr>
              <p:nvPr>
                <p:ph sz="half" idx="2"/>
              </p:nvPr>
            </p:nvSpPr>
            <p:spPr>
              <a:xfrm>
                <a:off x="1341884" y="188640"/>
                <a:ext cx="10034353" cy="6669360"/>
              </a:xfrm>
            </p:spPr>
            <p:txBody>
              <a:bodyPr>
                <a:noAutofit/>
              </a:bodyPr>
              <a:lstStyle/>
              <a:p>
                <a:pPr marL="0" indent="0">
                  <a:buNone/>
                </a:pPr>
                <a:r>
                  <a:rPr lang="en-US" b="1" dirty="0" smtClean="0">
                    <a:latin typeface="Times New Roman" panose="02020603050405020304" pitchFamily="18" charset="0"/>
                    <a:cs typeface="Times New Roman" panose="02020603050405020304" pitchFamily="18" charset="0"/>
                  </a:rPr>
                  <a:t>Managing Heat and Energy</a:t>
                </a:r>
              </a:p>
              <a:p>
                <a:pPr marL="0" indent="0">
                  <a:buNone/>
                </a:pPr>
                <a:r>
                  <a:rPr lang="en-US" sz="1800" dirty="0">
                    <a:latin typeface="Times New Roman" panose="02020603050405020304" pitchFamily="18" charset="0"/>
                    <a:cs typeface="Times New Roman" panose="02020603050405020304" pitchFamily="18" charset="0"/>
                  </a:rPr>
                  <a:t>Modern microprocessors use several techniques to manage heat and improve energy efficiency:</a:t>
                </a:r>
              </a:p>
              <a:p>
                <a:r>
                  <a:rPr lang="en-US" sz="1800" b="1" dirty="0">
                    <a:latin typeface="Times New Roman" panose="02020603050405020304" pitchFamily="18" charset="0"/>
                    <a:cs typeface="Times New Roman" panose="02020603050405020304" pitchFamily="18" charset="0"/>
                  </a:rPr>
                  <a:t>Turning Off Unused Components</a:t>
                </a:r>
                <a:r>
                  <a:rPr lang="en-US" sz="1800" dirty="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Unused parts of the processor have their clocks turned off to save energy.</a:t>
                </a:r>
              </a:p>
              <a:p>
                <a:r>
                  <a:rPr lang="en-US" sz="1800" b="1" dirty="0">
                    <a:latin typeface="Times New Roman" panose="02020603050405020304" pitchFamily="18" charset="0"/>
                    <a:cs typeface="Times New Roman" panose="02020603050405020304" pitchFamily="18" charset="0"/>
                  </a:rPr>
                  <a:t>Dynamic Voltage-Frequency Scaling (DVFS)</a:t>
                </a:r>
                <a:r>
                  <a:rPr lang="en-US" sz="1800" dirty="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During low activity, the processor operates at lower frequencies and voltages to save energy.</a:t>
                </a:r>
              </a:p>
              <a:p>
                <a:r>
                  <a:rPr lang="en-US" sz="1800" b="1" dirty="0">
                    <a:latin typeface="Times New Roman" panose="02020603050405020304" pitchFamily="18" charset="0"/>
                    <a:cs typeface="Times New Roman" panose="02020603050405020304" pitchFamily="18" charset="0"/>
                  </a:rPr>
                  <a:t>Designing for Typical Use</a:t>
                </a:r>
                <a:r>
                  <a:rPr lang="en-US" sz="1800" dirty="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Components like memory and storage have low-power modes to extend battery life in portable devices.</a:t>
                </a:r>
              </a:p>
              <a:p>
                <a:r>
                  <a:rPr lang="en-US" sz="1800" b="1" dirty="0">
                    <a:latin typeface="Times New Roman" panose="02020603050405020304" pitchFamily="18" charset="0"/>
                    <a:cs typeface="Times New Roman" panose="02020603050405020304" pitchFamily="18" charset="0"/>
                  </a:rPr>
                  <a:t>Overclocking</a:t>
                </a:r>
                <a:r>
                  <a:rPr lang="en-US" sz="1800" dirty="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Processors can temporarily increase clock speed for short bursts of high performance, known as "Turbo mode."</a:t>
                </a:r>
              </a:p>
              <a:p>
                <a:pPr marL="0" indent="0">
                  <a:buNone/>
                </a:pPr>
                <a:r>
                  <a:rPr lang="en-US" b="1" dirty="0">
                    <a:latin typeface="Times New Roman" panose="02020603050405020304" pitchFamily="18" charset="0"/>
                    <a:cs typeface="Times New Roman" panose="02020603050405020304" pitchFamily="18" charset="0"/>
                  </a:rPr>
                  <a:t>Static Power and Leakage</a:t>
                </a:r>
              </a:p>
              <a:p>
                <a:r>
                  <a:rPr lang="en-US" sz="1800" dirty="0">
                    <a:latin typeface="Times New Roman" panose="02020603050405020304" pitchFamily="18" charset="0"/>
                    <a:cs typeface="Times New Roman" panose="02020603050405020304" pitchFamily="18" charset="0"/>
                  </a:rPr>
                  <a:t>Even when </a:t>
                </a:r>
                <a:r>
                  <a:rPr lang="en-US" sz="1800" dirty="0" smtClean="0">
                    <a:latin typeface="Times New Roman" panose="02020603050405020304" pitchFamily="18" charset="0"/>
                    <a:cs typeface="Times New Roman" panose="02020603050405020304" pitchFamily="18" charset="0"/>
                  </a:rPr>
                  <a:t>transistors </a:t>
                </a:r>
                <a:r>
                  <a:rPr lang="en-US" sz="1800" dirty="0">
                    <a:latin typeface="Times New Roman" panose="02020603050405020304" pitchFamily="18" charset="0"/>
                    <a:cs typeface="Times New Roman" panose="02020603050405020304" pitchFamily="18" charset="0"/>
                  </a:rPr>
                  <a:t>are off, they can leak current, leading to static power consumption</a:t>
                </a:r>
                <a:r>
                  <a:rPr lang="en-US" sz="1800" dirty="0" smtClean="0">
                    <a:latin typeface="Times New Roman" panose="02020603050405020304" pitchFamily="18" charset="0"/>
                    <a:cs typeface="Times New Roman" panose="02020603050405020304" pitchFamily="18" charset="0"/>
                  </a:rPr>
                  <a:t>:</a:t>
                </a:r>
                <a:endParaRPr lang="en-US" sz="1800" i="1" dirty="0" smtClean="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𝑃𝑜𝑤𝑒𝑟</m:t>
                          </m:r>
                        </m:e>
                        <m:sub>
                          <m:r>
                            <a:rPr lang="en-US" sz="1800" b="0" i="1" smtClean="0">
                              <a:latin typeface="Cambria Math" panose="02040503050406030204" pitchFamily="18" charset="0"/>
                              <a:cs typeface="Times New Roman" panose="02020603050405020304" pitchFamily="18" charset="0"/>
                            </a:rPr>
                            <m:t>𝑠𝑡𝑎𝑡𝑖𝑐</m:t>
                          </m:r>
                          <m:r>
                            <a:rPr lang="en-US" sz="1800" b="0" i="1" smtClean="0">
                              <a:latin typeface="Cambria Math" panose="02040503050406030204" pitchFamily="18" charset="0"/>
                              <a:cs typeface="Times New Roman" panose="02020603050405020304" pitchFamily="18" charset="0"/>
                            </a:rPr>
                            <m:t> </m:t>
                          </m:r>
                        </m:sub>
                      </m:sSub>
                      <m:r>
                        <a:rPr lang="en-US" sz="1800" b="0" i="1" smtClean="0">
                          <a:latin typeface="Cambria Math" panose="02040503050406030204" pitchFamily="18" charset="0"/>
                          <a:cs typeface="Times New Roman" panose="02020603050405020304" pitchFamily="18" charset="0"/>
                        </a:rPr>
                        <m:t>= </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𝐶𝑢𝑟𝑒𝑒𝑛𝑡</m:t>
                          </m:r>
                        </m:e>
                        <m:sub>
                          <m:r>
                            <a:rPr lang="en-US" sz="1800" b="0" i="1" smtClean="0">
                              <a:latin typeface="Cambria Math" panose="02040503050406030204" pitchFamily="18" charset="0"/>
                              <a:cs typeface="Times New Roman" panose="02020603050405020304" pitchFamily="18" charset="0"/>
                            </a:rPr>
                            <m:t>𝑠𝑡𝑎𝑡𝑖𝑐</m:t>
                          </m:r>
                        </m:sub>
                      </m:sSub>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𝑉𝑜𝑙𝑡𝑎𝑔𝑒</m:t>
                      </m:r>
                    </m:oMath>
                  </m:oMathPara>
                </a14:m>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Leakage becomes more significant as transistors get smaller. Power gating, which completely turns off power to unused sections, is used to combat this</a:t>
                </a:r>
                <a:r>
                  <a:rPr lang="en-US" dirty="0"/>
                  <a:t>.</a:t>
                </a:r>
                <a:endParaRPr lang="en-US" sz="1800" dirty="0">
                  <a:latin typeface="Times New Roman" panose="02020603050405020304" pitchFamily="18" charset="0"/>
                  <a:cs typeface="Times New Roman" panose="02020603050405020304" pitchFamily="18" charset="0"/>
                </a:endParaRPr>
              </a:p>
            </p:txBody>
          </p:sp>
        </mc:Choice>
        <mc:Fallback>
          <p:sp>
            <p:nvSpPr>
              <p:cNvPr id="5" name="Content Placeholder 4"/>
              <p:cNvSpPr>
                <a:spLocks noGrp="1" noRot="1" noChangeAspect="1" noMove="1" noResize="1" noEditPoints="1" noAdjustHandles="1" noChangeArrowheads="1" noChangeShapeType="1" noTextEdit="1"/>
              </p:cNvSpPr>
              <p:nvPr>
                <p:ph sz="half" idx="2"/>
              </p:nvPr>
            </p:nvSpPr>
            <p:spPr>
              <a:xfrm>
                <a:off x="1341884" y="188640"/>
                <a:ext cx="10034353" cy="6669360"/>
              </a:xfrm>
              <a:blipFill>
                <a:blip r:embed="rId2"/>
                <a:stretch>
                  <a:fillRect l="-911" t="-1280"/>
                </a:stretch>
              </a:blipFill>
            </p:spPr>
            <p:txBody>
              <a:bodyPr/>
              <a:lstStyle/>
              <a:p>
                <a:r>
                  <a:rPr lang="en-US">
                    <a:noFill/>
                  </a:rPr>
                  <a:t> </a:t>
                </a:r>
              </a:p>
            </p:txBody>
          </p:sp>
        </mc:Fallback>
      </mc:AlternateContent>
    </p:spTree>
    <p:extLst>
      <p:ext uri="{BB962C8B-B14F-4D97-AF65-F5344CB8AC3E}">
        <p14:creationId xmlns:p14="http://schemas.microsoft.com/office/powerpoint/2010/main" val="19241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1341884" y="188640"/>
            <a:ext cx="10034353" cy="6669360"/>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The Future of Energy-Efficient Design</a:t>
            </a:r>
          </a:p>
          <a:p>
            <a:r>
              <a:rPr lang="en-US" dirty="0">
                <a:latin typeface="Times New Roman" panose="02020603050405020304" pitchFamily="18" charset="0"/>
                <a:cs typeface="Times New Roman" panose="02020603050405020304" pitchFamily="18" charset="0"/>
              </a:rPr>
              <a:t>As transistor improvements slow, architects are exploring domain-specific processors that perform specific tasks efficiently. This approach aims to balance performance and energy efficiency, potentially leading to a mix of general-purpose and specialized processors in future designs.</a:t>
            </a:r>
          </a:p>
        </p:txBody>
      </p:sp>
    </p:spTree>
    <p:extLst>
      <p:ext uri="{BB962C8B-B14F-4D97-AF65-F5344CB8AC3E}">
        <p14:creationId xmlns:p14="http://schemas.microsoft.com/office/powerpoint/2010/main" val="3819022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575" y="32210"/>
            <a:ext cx="9782801" cy="432047"/>
          </a:xfrm>
        </p:spPr>
        <p:txBody>
          <a:bodyPr>
            <a:noAutofit/>
          </a:bodyPr>
          <a:lstStyle/>
          <a:p>
            <a:r>
              <a:rPr lang="en-US" sz="2800" b="1" dirty="0" smtClean="0">
                <a:latin typeface="Times New Roman" panose="02020603050405020304" pitchFamily="18" charset="0"/>
                <a:cs typeface="Times New Roman" panose="02020603050405020304" pitchFamily="18" charset="0"/>
              </a:rPr>
              <a:t>1.6Trends </a:t>
            </a:r>
            <a:r>
              <a:rPr lang="en-US" sz="2800" b="1" dirty="0">
                <a:latin typeface="Times New Roman" panose="02020603050405020304" pitchFamily="18" charset="0"/>
                <a:cs typeface="Times New Roman" panose="02020603050405020304" pitchFamily="18" charset="0"/>
              </a:rPr>
              <a:t>in Cost: Balancing Performance and Economics</a:t>
            </a:r>
          </a:p>
        </p:txBody>
      </p:sp>
      <p:sp>
        <p:nvSpPr>
          <p:cNvPr id="5" name="Content Placeholder 4"/>
          <p:cNvSpPr>
            <a:spLocks noGrp="1"/>
          </p:cNvSpPr>
          <p:nvPr>
            <p:ph sz="half" idx="2"/>
          </p:nvPr>
        </p:nvSpPr>
        <p:spPr>
          <a:xfrm>
            <a:off x="1593435" y="471315"/>
            <a:ext cx="9721080" cy="6093297"/>
          </a:xfrm>
        </p:spPr>
        <p:txBody>
          <a:bodyPr>
            <a:noAutofit/>
          </a:bodyPr>
          <a:lstStyle/>
          <a:p>
            <a:r>
              <a:rPr lang="en-US" sz="2000" dirty="0">
                <a:latin typeface="Times New Roman" panose="02020603050405020304" pitchFamily="18" charset="0"/>
                <a:cs typeface="Times New Roman" panose="02020603050405020304" pitchFamily="18" charset="0"/>
              </a:rPr>
              <a:t>While cost might not be the top priority for high-end systems like supercomputers, it's becoming increasingly important for most other computer designs. Over the past 35 years, the computer industry has focused on using technological advancements to not only boost performance but also to lower costs.</a:t>
            </a:r>
          </a:p>
          <a:p>
            <a:pPr marL="0" indent="0">
              <a:buNone/>
            </a:pPr>
            <a:r>
              <a:rPr lang="en-US" sz="2000" b="1" dirty="0">
                <a:latin typeface="Times New Roman" panose="02020603050405020304" pitchFamily="18" charset="0"/>
                <a:cs typeface="Times New Roman" panose="02020603050405020304" pitchFamily="18" charset="0"/>
              </a:rPr>
              <a:t>The Impact of Time, Volume, and Commoditization</a:t>
            </a:r>
          </a:p>
          <a:p>
            <a:r>
              <a:rPr lang="en-US" sz="2000" dirty="0">
                <a:latin typeface="Times New Roman" panose="02020603050405020304" pitchFamily="18" charset="0"/>
                <a:cs typeface="Times New Roman" panose="02020603050405020304" pitchFamily="18" charset="0"/>
              </a:rPr>
              <a:t>Costs naturally decrease over time due to improvements in manufacturing processes, driven by the learning curve. This curve is all about increasing yield—the percentage of devices that pass testing. For example, the cost of DRAM has historically followed this trend, closely aligning with manufacturing costs.</a:t>
            </a:r>
          </a:p>
          <a:p>
            <a:r>
              <a:rPr lang="en-US" sz="2000" b="1" dirty="0">
                <a:latin typeface="Times New Roman" panose="02020603050405020304" pitchFamily="18" charset="0"/>
                <a:cs typeface="Times New Roman" panose="02020603050405020304" pitchFamily="18" charset="0"/>
              </a:rPr>
              <a:t>Volume Production</a:t>
            </a:r>
            <a:r>
              <a:rPr lang="en-US" sz="2000" dirty="0">
                <a:latin typeface="Times New Roman" panose="02020603050405020304" pitchFamily="18" charset="0"/>
                <a:cs typeface="Times New Roman" panose="02020603050405020304" pitchFamily="18" charset="0"/>
              </a:rPr>
              <a:t>: Higher production volumes lead to lower costs due to increased efficiency in purchasing and manufacturing. A rule of thumb suggests that costs decrease by about 10% for each doubling of production volume.</a:t>
            </a:r>
          </a:p>
          <a:p>
            <a:r>
              <a:rPr lang="en-US" sz="2000" b="1" dirty="0">
                <a:latin typeface="Times New Roman" panose="02020603050405020304" pitchFamily="18" charset="0"/>
                <a:cs typeface="Times New Roman" panose="02020603050405020304" pitchFamily="18" charset="0"/>
              </a:rPr>
              <a:t>Commoditization</a:t>
            </a:r>
            <a:r>
              <a:rPr lang="en-US" sz="2000" dirty="0">
                <a:latin typeface="Times New Roman" panose="02020603050405020304" pitchFamily="18" charset="0"/>
                <a:cs typeface="Times New Roman" panose="02020603050405020304" pitchFamily="18" charset="0"/>
              </a:rPr>
              <a:t>: When products like DRAM, flash memory, and monitors become standardized and are produced by many vendors, competition drives costs down further. This has been particularly evident in the personal computer industry.</a:t>
            </a:r>
          </a:p>
        </p:txBody>
      </p:sp>
    </p:spTree>
    <p:extLst>
      <p:ext uri="{BB962C8B-B14F-4D97-AF65-F5344CB8AC3E}">
        <p14:creationId xmlns:p14="http://schemas.microsoft.com/office/powerpoint/2010/main" val="2477650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Content </a:t>
            </a:r>
            <a:r>
              <a:rPr lang="en-US" dirty="0">
                <a:latin typeface="Times New Roman" panose="02020603050405020304" pitchFamily="18" charset="0"/>
                <a:cs typeface="Times New Roman" panose="02020603050405020304" pitchFamily="18" charset="0"/>
              </a:rPr>
              <a:t>Layout </a:t>
            </a:r>
          </a:p>
        </p:txBody>
      </p:sp>
      <p:sp>
        <p:nvSpPr>
          <p:cNvPr id="14" name="Content Placeholder 13"/>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Classes of computers</a:t>
            </a:r>
          </a:p>
          <a:p>
            <a:r>
              <a:rPr lang="en-US" dirty="0" smtClean="0">
                <a:latin typeface="Times New Roman" panose="02020603050405020304" pitchFamily="18" charset="0"/>
                <a:cs typeface="Times New Roman" panose="02020603050405020304" pitchFamily="18" charset="0"/>
              </a:rPr>
              <a:t>Defining Computer Architecture</a:t>
            </a:r>
          </a:p>
          <a:p>
            <a:r>
              <a:rPr lang="en-US" dirty="0" smtClean="0">
                <a:latin typeface="Times New Roman" panose="02020603050405020304" pitchFamily="18" charset="0"/>
                <a:cs typeface="Times New Roman" panose="02020603050405020304" pitchFamily="18" charset="0"/>
              </a:rPr>
              <a:t>Trends In Technology</a:t>
            </a:r>
          </a:p>
          <a:p>
            <a:r>
              <a:rPr lang="en-US" dirty="0" smtClean="0">
                <a:latin typeface="Times New Roman" panose="02020603050405020304" pitchFamily="18" charset="0"/>
                <a:cs typeface="Times New Roman" panose="02020603050405020304" pitchFamily="18" charset="0"/>
              </a:rPr>
              <a:t>Trend sin power and Energy in </a:t>
            </a:r>
            <a:r>
              <a:rPr lang="en-US" dirty="0" err="1" smtClean="0">
                <a:latin typeface="Times New Roman" panose="02020603050405020304" pitchFamily="18" charset="0"/>
                <a:cs typeface="Times New Roman" panose="02020603050405020304" pitchFamily="18" charset="0"/>
              </a:rPr>
              <a:t>Intergrated</a:t>
            </a:r>
            <a:r>
              <a:rPr lang="en-US" dirty="0" smtClean="0">
                <a:latin typeface="Times New Roman" panose="02020603050405020304" pitchFamily="18" charset="0"/>
                <a:cs typeface="Times New Roman" panose="02020603050405020304" pitchFamily="18" charset="0"/>
              </a:rPr>
              <a:t> Circuits</a:t>
            </a:r>
          </a:p>
          <a:p>
            <a:r>
              <a:rPr lang="en-US" dirty="0" smtClean="0">
                <a:latin typeface="Times New Roman" panose="02020603050405020304" pitchFamily="18" charset="0"/>
                <a:cs typeface="Times New Roman" panose="02020603050405020304" pitchFamily="18" charset="0"/>
              </a:rPr>
              <a:t>Trends In Cost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Content Placeholder 4"/>
              <p:cNvSpPr>
                <a:spLocks noGrp="1"/>
              </p:cNvSpPr>
              <p:nvPr>
                <p:ph sz="half" idx="2"/>
              </p:nvPr>
            </p:nvSpPr>
            <p:spPr>
              <a:xfrm>
                <a:off x="1341884" y="188640"/>
                <a:ext cx="10034353" cy="6669360"/>
              </a:xfrm>
            </p:spPr>
            <p:txBody>
              <a:bodyPr>
                <a:noAutofit/>
              </a:bodyPr>
              <a:lstStyle/>
              <a:p>
                <a:pPr marL="0" indent="0">
                  <a:buNone/>
                </a:pPr>
                <a:r>
                  <a:rPr lang="en-US" b="1" dirty="0" smtClean="0">
                    <a:latin typeface="Times New Roman" panose="02020603050405020304" pitchFamily="18" charset="0"/>
                    <a:cs typeface="Times New Roman" panose="02020603050405020304" pitchFamily="18" charset="0"/>
                  </a:rPr>
                  <a:t>Cost of Integrated Circuits</a:t>
                </a:r>
              </a:p>
              <a:p>
                <a:r>
                  <a:rPr lang="en-US" sz="1400" dirty="0">
                    <a:latin typeface="Times New Roman" panose="02020603050405020304" pitchFamily="18" charset="0"/>
                    <a:cs typeface="Times New Roman" panose="02020603050405020304" pitchFamily="18" charset="0"/>
                  </a:rPr>
                  <a:t>Understanding the cost of integrated circuits (chips) is crucial for modern computer designers, especially as more components are integrated into single chips (System on Chip, </a:t>
                </a:r>
                <a:r>
                  <a:rPr lang="en-US" sz="1400" dirty="0" err="1">
                    <a:latin typeface="Times New Roman" panose="02020603050405020304" pitchFamily="18" charset="0"/>
                    <a:cs typeface="Times New Roman" panose="02020603050405020304" pitchFamily="18" charset="0"/>
                  </a:rPr>
                  <a:t>SoC</a:t>
                </a:r>
                <a:r>
                  <a:rPr lang="en-US" sz="1400" dirty="0">
                    <a:latin typeface="Times New Roman" panose="02020603050405020304" pitchFamily="18" charset="0"/>
                    <a:cs typeface="Times New Roman" panose="02020603050405020304" pitchFamily="18" charset="0"/>
                  </a:rPr>
                  <a:t>). The cost of a packaged integrated circuit can be broken down as follows</a:t>
                </a:r>
                <a:r>
                  <a:rPr lang="en-US" sz="1400" dirty="0" smtClean="0">
                    <a:latin typeface="Times New Roman" panose="02020603050405020304" pitchFamily="18" charset="0"/>
                    <a:cs typeface="Times New Roman" panose="02020603050405020304" pitchFamily="18" charset="0"/>
                  </a:rPr>
                  <a:t>:</a:t>
                </a:r>
              </a:p>
              <a:p>
                <a:endParaRPr lang="en-US" sz="1400" dirty="0" smtClean="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Times New Roman" panose="02020603050405020304" pitchFamily="18" charset="0"/>
                        </a:rPr>
                        <m:t>𝐶𝑜𝑠𝑡</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𝑜𝑓</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𝑖𝑛𝑡𝑒𝑟𝑔𝑟𝑎𝑡𝑒𝑑</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𝐶𝑖𝑟𝑐𝑢𝑖𝑡</m:t>
                      </m:r>
                      <m:r>
                        <a:rPr lang="en-US" sz="1400" b="0" i="1" smtClean="0">
                          <a:latin typeface="Cambria Math" panose="02040503050406030204" pitchFamily="18" charset="0"/>
                          <a:cs typeface="Times New Roman" panose="02020603050405020304" pitchFamily="18" charset="0"/>
                        </a:rPr>
                        <m:t> =</m:t>
                      </m:r>
                      <m:f>
                        <m:fPr>
                          <m:ctrlPr>
                            <a:rPr lang="en-US" sz="1400" b="0" i="1" smtClean="0">
                              <a:latin typeface="Cambria Math" panose="02040503050406030204" pitchFamily="18" charset="0"/>
                              <a:cs typeface="Times New Roman" panose="02020603050405020304" pitchFamily="18" charset="0"/>
                            </a:rPr>
                          </m:ctrlPr>
                        </m:fPr>
                        <m:num>
                          <m:r>
                            <a:rPr lang="en-US" sz="1400" b="0" i="1" smtClean="0">
                              <a:latin typeface="Cambria Math" panose="02040503050406030204" pitchFamily="18" charset="0"/>
                              <a:cs typeface="Times New Roman" panose="02020603050405020304" pitchFamily="18" charset="0"/>
                            </a:rPr>
                            <m:t>𝐶𝑜𝑠𝑡</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𝑜𝑓</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𝑑𝑖𝑒</m:t>
                          </m:r>
                          <m:r>
                            <a:rPr lang="en-US" sz="1400" b="0" i="1" smtClean="0">
                              <a:latin typeface="Cambria Math" panose="02040503050406030204" pitchFamily="18" charset="0"/>
                              <a:cs typeface="Times New Roman" panose="02020603050405020304" pitchFamily="18" charset="0"/>
                            </a:rPr>
                            <m:t>+</m:t>
                          </m:r>
                          <m:r>
                            <a:rPr lang="en-US" sz="1400" b="0" i="1" smtClean="0">
                              <a:latin typeface="Cambria Math" panose="02040503050406030204" pitchFamily="18" charset="0"/>
                              <a:cs typeface="Times New Roman" panose="02020603050405020304" pitchFamily="18" charset="0"/>
                            </a:rPr>
                            <m:t>𝐶𝑜𝑠𝑡</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𝑜𝑓</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𝑇𝑒𝑠𝑡𝑖𝑛𝑔</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𝐷𝑖𝑒</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𝐶𝑜𝑠𝑡</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𝑜𝑓</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𝑃𝑎𝑐𝑘𝑎𝑔𝑖𝑛𝑔</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𝑎𝑛𝑑</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𝑓𝑖𝑛𝑎𝑙</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𝑡𝑒𝑠𝑡</m:t>
                          </m:r>
                        </m:num>
                        <m:den>
                          <m:r>
                            <a:rPr lang="en-US" sz="1400" b="0" i="1" smtClean="0">
                              <a:latin typeface="Cambria Math" panose="02040503050406030204" pitchFamily="18" charset="0"/>
                              <a:cs typeface="Times New Roman" panose="02020603050405020304" pitchFamily="18" charset="0"/>
                            </a:rPr>
                            <m:t>𝐹𝑖𝑛𝑎𝑙</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𝑡𝑒𝑠𝑡</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𝑌𝑖𝑒𝑙𝑑</m:t>
                          </m:r>
                        </m:den>
                      </m:f>
                    </m:oMath>
                  </m:oMathPara>
                </a14:m>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The cost of the die itself is influenced by how many dies can be produced from a wafer and the yield (the percentage of good </a:t>
                </a:r>
                <a:r>
                  <a:rPr lang="en-US" sz="1400" dirty="0" smtClean="0">
                    <a:latin typeface="Times New Roman" panose="02020603050405020304" pitchFamily="18" charset="0"/>
                    <a:cs typeface="Times New Roman" panose="02020603050405020304" pitchFamily="18" charset="0"/>
                  </a:rPr>
                  <a:t>dies):</a:t>
                </a:r>
              </a:p>
              <a:p>
                <a:pPr marL="0" indent="0">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Times New Roman" panose="02020603050405020304" pitchFamily="18" charset="0"/>
                        </a:rPr>
                        <m:t>𝐶𝑜𝑠𝑡</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𝑜𝑓</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𝐷𝑖𝑒</m:t>
                      </m:r>
                      <m:r>
                        <a:rPr lang="en-US" sz="1400" b="0" i="1" smtClean="0">
                          <a:latin typeface="Cambria Math" panose="02040503050406030204" pitchFamily="18" charset="0"/>
                          <a:cs typeface="Times New Roman" panose="02020603050405020304" pitchFamily="18" charset="0"/>
                        </a:rPr>
                        <m:t>=</m:t>
                      </m:r>
                      <m:f>
                        <m:fPr>
                          <m:ctrlPr>
                            <a:rPr lang="en-US" sz="1400" b="0" i="1" smtClean="0">
                              <a:latin typeface="Cambria Math" panose="02040503050406030204" pitchFamily="18" charset="0"/>
                              <a:cs typeface="Times New Roman" panose="02020603050405020304" pitchFamily="18" charset="0"/>
                            </a:rPr>
                          </m:ctrlPr>
                        </m:fPr>
                        <m:num>
                          <m:r>
                            <a:rPr lang="en-US" sz="1400" b="0" i="1" smtClean="0">
                              <a:latin typeface="Cambria Math" panose="02040503050406030204" pitchFamily="18" charset="0"/>
                              <a:cs typeface="Times New Roman" panose="02020603050405020304" pitchFamily="18" charset="0"/>
                            </a:rPr>
                            <m:t>𝐶𝑜𝑠𝑡</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𝑜𝑓</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𝑤𝑎𝑓𝑒𝑟</m:t>
                          </m:r>
                        </m:num>
                        <m:den>
                          <m:r>
                            <a:rPr lang="en-US" sz="1400" b="0" i="1" smtClean="0">
                              <a:latin typeface="Cambria Math" panose="02040503050406030204" pitchFamily="18" charset="0"/>
                              <a:cs typeface="Times New Roman" panose="02020603050405020304" pitchFamily="18" charset="0"/>
                            </a:rPr>
                            <m:t>𝐷𝑖𝑒𝑠</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𝑝𝑒𝑟</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𝑊𝑎𝑓𝑒𝑟</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𝐷𝑖𝑒</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𝑦𝑖𝑒𝑙𝑑</m:t>
                          </m:r>
                        </m:den>
                      </m:f>
                    </m:oMath>
                  </m:oMathPara>
                </a14:m>
                <a:endParaRPr lang="en-US" sz="1400" dirty="0" smtClean="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The number of dies </a:t>
                </a:r>
                <a:r>
                  <a:rPr lang="en-US" sz="1400" dirty="0" smtClean="0">
                    <a:latin typeface="Times New Roman" panose="02020603050405020304" pitchFamily="18" charset="0"/>
                    <a:cs typeface="Times New Roman" panose="02020603050405020304" pitchFamily="18" charset="0"/>
                  </a:rPr>
                  <a:t>per </a:t>
                </a:r>
                <a:r>
                  <a:rPr lang="en-US" sz="1400" dirty="0">
                    <a:latin typeface="Times New Roman" panose="02020603050405020304" pitchFamily="18" charset="0"/>
                    <a:cs typeface="Times New Roman" panose="02020603050405020304" pitchFamily="18" charset="0"/>
                  </a:rPr>
                  <a:t>wafer can be estimated by</a:t>
                </a:r>
                <a:r>
                  <a:rPr lang="en-US" sz="1400" dirty="0" smtClean="0">
                    <a:latin typeface="Times New Roman" panose="02020603050405020304" pitchFamily="18" charset="0"/>
                    <a:cs typeface="Times New Roman" panose="02020603050405020304" pitchFamily="18" charset="0"/>
                  </a:rPr>
                  <a:t>:</a:t>
                </a:r>
              </a:p>
              <a:p>
                <a:pPr marL="0" indent="0">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Times New Roman" panose="02020603050405020304" pitchFamily="18" charset="0"/>
                        </a:rPr>
                        <m:t>𝐷𝑖𝑒𝑠</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𝑝𝑒𝑟</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𝑊𝑎𝑓𝑒𝑟</m:t>
                      </m:r>
                      <m:r>
                        <a:rPr lang="en-US" sz="1400" b="0" i="1" smtClean="0">
                          <a:latin typeface="Cambria Math" panose="02040503050406030204" pitchFamily="18" charset="0"/>
                          <a:cs typeface="Times New Roman" panose="02020603050405020304" pitchFamily="18" charset="0"/>
                        </a:rPr>
                        <m:t> ~</m:t>
                      </m:r>
                      <m:f>
                        <m:fPr>
                          <m:ctrlPr>
                            <a:rPr lang="en-US" sz="1400" b="0" i="0"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1400" b="0" i="1" smtClean="0">
                              <a:latin typeface="Cambria Math" panose="02040503050406030204" pitchFamily="18" charset="0"/>
                              <a:ea typeface="Cambria Math" panose="02040503050406030204" pitchFamily="18" charset="0"/>
                              <a:cs typeface="Times New Roman" panose="02020603050405020304" pitchFamily="18" charset="0"/>
                            </a:rPr>
                            <m:t>𝜋</m:t>
                          </m:r>
                          <m:sSup>
                            <m:sSupPr>
                              <m:ctrlPr>
                                <a:rPr lang="en-US" sz="1400" b="0" i="1" smtClean="0">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en-US" sz="1400" b="0" i="1" smtClean="0">
                                      <a:latin typeface="Cambria Math" panose="02040503050406030204" pitchFamily="18" charset="0"/>
                                      <a:ea typeface="Cambria Math" panose="02040503050406030204" pitchFamily="18" charset="0"/>
                                      <a:cs typeface="Times New Roman" panose="02020603050405020304" pitchFamily="18" charset="0"/>
                                    </a:rPr>
                                  </m:ctrlPr>
                                </m:dPr>
                                <m:e>
                                  <m:f>
                                    <m:fPr>
                                      <m:ctrlPr>
                                        <a:rPr lang="en-US" sz="14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1400" b="0" i="1" smtClean="0">
                                          <a:latin typeface="Cambria Math" panose="02040503050406030204" pitchFamily="18" charset="0"/>
                                          <a:ea typeface="Cambria Math" panose="02040503050406030204" pitchFamily="18" charset="0"/>
                                          <a:cs typeface="Times New Roman" panose="02020603050405020304" pitchFamily="18" charset="0"/>
                                        </a:rPr>
                                        <m:t>𝑊𝑎𝑓𝑒𝑟</m:t>
                                      </m:r>
                                      <m:r>
                                        <a:rPr lang="en-US" sz="14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ea typeface="Cambria Math" panose="02040503050406030204" pitchFamily="18" charset="0"/>
                                          <a:cs typeface="Times New Roman" panose="02020603050405020304" pitchFamily="18" charset="0"/>
                                        </a:rPr>
                                        <m:t>𝐷𝑖𝑎𝑚𝑒𝑡𝑒𝑟</m:t>
                                      </m:r>
                                    </m:num>
                                    <m:den>
                                      <m:r>
                                        <a:rPr lang="en-US" sz="1400" b="0" i="1" smtClean="0">
                                          <a:latin typeface="Cambria Math" panose="02040503050406030204" pitchFamily="18" charset="0"/>
                                          <a:ea typeface="Cambria Math" panose="02040503050406030204" pitchFamily="18" charset="0"/>
                                          <a:cs typeface="Times New Roman" panose="02020603050405020304" pitchFamily="18" charset="0"/>
                                        </a:rPr>
                                        <m:t>2</m:t>
                                      </m:r>
                                    </m:den>
                                  </m:f>
                                </m:e>
                              </m:d>
                            </m:e>
                            <m:sup>
                              <m:r>
                                <a:rPr lang="en-US" sz="1400" b="0" i="1" smtClean="0">
                                  <a:latin typeface="Cambria Math" panose="02040503050406030204" pitchFamily="18" charset="0"/>
                                  <a:ea typeface="Cambria Math" panose="02040503050406030204" pitchFamily="18" charset="0"/>
                                  <a:cs typeface="Times New Roman" panose="02020603050405020304" pitchFamily="18" charset="0"/>
                                </a:rPr>
                                <m:t>2</m:t>
                              </m:r>
                            </m:sup>
                          </m:sSup>
                        </m:num>
                        <m:den>
                          <m:r>
                            <m:rPr>
                              <m:sty m:val="p"/>
                            </m:rPr>
                            <a:rPr lang="en-US" sz="1400" b="0" i="0" smtClean="0">
                              <a:latin typeface="Cambria Math" panose="02040503050406030204" pitchFamily="18" charset="0"/>
                              <a:cs typeface="Times New Roman" panose="02020603050405020304" pitchFamily="18" charset="0"/>
                            </a:rPr>
                            <m:t>Die</m:t>
                          </m:r>
                          <m:r>
                            <a:rPr lang="en-US" sz="1400" b="0" i="0" smtClean="0">
                              <a:latin typeface="Cambria Math" panose="02040503050406030204" pitchFamily="18" charset="0"/>
                              <a:cs typeface="Times New Roman" panose="02020603050405020304" pitchFamily="18" charset="0"/>
                            </a:rPr>
                            <m:t> </m:t>
                          </m:r>
                          <m:r>
                            <m:rPr>
                              <m:sty m:val="p"/>
                            </m:rPr>
                            <a:rPr lang="en-US" sz="1400" b="0" i="0" smtClean="0">
                              <a:latin typeface="Cambria Math" panose="02040503050406030204" pitchFamily="18" charset="0"/>
                              <a:cs typeface="Times New Roman" panose="02020603050405020304" pitchFamily="18" charset="0"/>
                            </a:rPr>
                            <m:t>Area</m:t>
                          </m:r>
                        </m:den>
                      </m:f>
                      <m:r>
                        <a:rPr lang="en-US" sz="1400" b="0" i="0" smtClean="0">
                          <a:latin typeface="Cambria Math" panose="02040503050406030204" pitchFamily="18" charset="0"/>
                          <a:cs typeface="Times New Roman" panose="02020603050405020304" pitchFamily="18" charset="0"/>
                        </a:rPr>
                        <m:t>−</m:t>
                      </m:r>
                      <m:f>
                        <m:fPr>
                          <m:ctrlPr>
                            <a:rPr lang="en-US" sz="1400" b="0" i="0" smtClean="0">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l-GR" sz="1400" b="0" i="1" smtClean="0">
                              <a:latin typeface="Cambria Math" panose="02040503050406030204" pitchFamily="18" charset="0"/>
                              <a:ea typeface="Cambria Math" panose="02040503050406030204" pitchFamily="18" charset="0"/>
                              <a:cs typeface="Times New Roman" panose="02020603050405020304" pitchFamily="18" charset="0"/>
                            </a:rPr>
                            <m:t>π</m:t>
                          </m:r>
                          <m:r>
                            <a:rPr lang="en-US" sz="1400" b="0" i="0"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1400" b="0" i="0" smtClean="0">
                              <a:latin typeface="Cambria Math" panose="02040503050406030204" pitchFamily="18" charset="0"/>
                              <a:ea typeface="Cambria Math" panose="02040503050406030204" pitchFamily="18" charset="0"/>
                              <a:cs typeface="Times New Roman" panose="02020603050405020304" pitchFamily="18" charset="0"/>
                            </a:rPr>
                            <m:t>Wafer</m:t>
                          </m:r>
                          <m:r>
                            <a:rPr lang="en-US" sz="1400" b="0" i="0"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1400" b="0" i="0" smtClean="0">
                              <a:latin typeface="Cambria Math" panose="02040503050406030204" pitchFamily="18" charset="0"/>
                              <a:ea typeface="Cambria Math" panose="02040503050406030204" pitchFamily="18" charset="0"/>
                              <a:cs typeface="Times New Roman" panose="02020603050405020304" pitchFamily="18" charset="0"/>
                            </a:rPr>
                            <m:t>diameter</m:t>
                          </m:r>
                        </m:num>
                        <m:den>
                          <m:rad>
                            <m:radPr>
                              <m:degHide m:val="on"/>
                              <m:ctrlPr>
                                <a:rPr lang="en-US" sz="1400" b="0" i="1" smtClean="0">
                                  <a:latin typeface="Cambria Math" panose="02040503050406030204" pitchFamily="18" charset="0"/>
                                  <a:ea typeface="Cambria Math" panose="02040503050406030204" pitchFamily="18" charset="0"/>
                                  <a:cs typeface="Times New Roman" panose="02020603050405020304" pitchFamily="18" charset="0"/>
                                </a:rPr>
                              </m:ctrlPr>
                            </m:radPr>
                            <m:deg/>
                            <m:e>
                              <m:r>
                                <a:rPr lang="en-US" sz="1400" b="0" i="1" smtClean="0">
                                  <a:latin typeface="Cambria Math" panose="02040503050406030204" pitchFamily="18" charset="0"/>
                                  <a:ea typeface="Cambria Math" panose="02040503050406030204" pitchFamily="18" charset="0"/>
                                  <a:cs typeface="Times New Roman" panose="02020603050405020304" pitchFamily="18" charset="0"/>
                                </a:rPr>
                                <m:t>2</m:t>
                              </m:r>
                            </m:e>
                          </m:rad>
                          <m:r>
                            <a:rPr lang="en-US" sz="14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ea typeface="Cambria Math" panose="02040503050406030204" pitchFamily="18" charset="0"/>
                              <a:cs typeface="Times New Roman" panose="02020603050405020304" pitchFamily="18" charset="0"/>
                            </a:rPr>
                            <m:t>𝐷𝑖𝑒</m:t>
                          </m:r>
                          <m:r>
                            <a:rPr lang="en-US" sz="14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ea typeface="Cambria Math" panose="02040503050406030204" pitchFamily="18" charset="0"/>
                              <a:cs typeface="Times New Roman" panose="02020603050405020304" pitchFamily="18" charset="0"/>
                            </a:rPr>
                            <m:t>𝑎𝑟𝑒𝑎</m:t>
                          </m:r>
                        </m:den>
                      </m:f>
                    </m:oMath>
                  </m:oMathPara>
                </a14:m>
                <a:endParaRPr lang="en-US" sz="1400" dirty="0" smtClean="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This formula accounts for the circular shape of the wafer and the rectangular shape of the dies</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Example: </a:t>
                </a:r>
                <a:r>
                  <a:rPr lang="en-US" sz="1400" dirty="0">
                    <a:latin typeface="Times New Roman" panose="02020603050405020304" pitchFamily="18" charset="0"/>
                    <a:cs typeface="Times New Roman" panose="02020603050405020304" pitchFamily="18" charset="0"/>
                  </a:rPr>
                  <a:t>For a 300 mm wafer, a die that is 1.5 cm on a side yields approximately 270 dies, whereas a die that is 1.0 cm on a side yields about 640 dies.</a:t>
                </a:r>
              </a:p>
              <a:p>
                <a:pPr marL="0" indent="0">
                  <a:buNone/>
                </a:pPr>
                <a:r>
                  <a:rPr lang="en-US" sz="1400" dirty="0">
                    <a:latin typeface="Times New Roman" panose="02020603050405020304" pitchFamily="18" charset="0"/>
                    <a:cs typeface="Times New Roman" panose="02020603050405020304" pitchFamily="18" charset="0"/>
                  </a:rPr>
                  <a:t>Die Yield and Defects</a:t>
                </a:r>
              </a:p>
              <a:p>
                <a:pPr marL="0" indent="0">
                  <a:buNone/>
                </a:pPr>
                <a:r>
                  <a:rPr lang="en-US" sz="1400" dirty="0">
                    <a:latin typeface="Times New Roman" panose="02020603050405020304" pitchFamily="18" charset="0"/>
                    <a:cs typeface="Times New Roman" panose="02020603050405020304" pitchFamily="18" charset="0"/>
                  </a:rPr>
                  <a:t>The yield of good dies is influenced by defect density and the complexity of the manufacturing process. The die yield can be modeled as</a:t>
                </a:r>
                <a:r>
                  <a:rPr lang="en-US" sz="1400" dirty="0" smtClean="0">
                    <a:latin typeface="Times New Roman" panose="02020603050405020304" pitchFamily="18" charset="0"/>
                    <a:cs typeface="Times New Roman" panose="02020603050405020304" pitchFamily="18" charset="0"/>
                  </a:rPr>
                  <a:t>:</a:t>
                </a:r>
              </a:p>
              <a:p>
                <a:pPr marL="0" indent="0">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Times New Roman" panose="02020603050405020304" pitchFamily="18" charset="0"/>
                        </a:rPr>
                        <m:t>𝐷𝑖𝑒</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𝑌𝑖𝑒𝑙𝑑</m:t>
                      </m:r>
                      <m:r>
                        <a:rPr lang="en-US" sz="1400" b="0" i="1" smtClean="0">
                          <a:latin typeface="Cambria Math" panose="02040503050406030204" pitchFamily="18" charset="0"/>
                          <a:cs typeface="Times New Roman" panose="02020603050405020304" pitchFamily="18" charset="0"/>
                        </a:rPr>
                        <m:t>=</m:t>
                      </m:r>
                      <m:f>
                        <m:fPr>
                          <m:ctrlPr>
                            <a:rPr lang="en-US" sz="1400" b="0" i="1" smtClean="0">
                              <a:latin typeface="Cambria Math" panose="02040503050406030204" pitchFamily="18" charset="0"/>
                              <a:cs typeface="Times New Roman" panose="02020603050405020304" pitchFamily="18" charset="0"/>
                            </a:rPr>
                          </m:ctrlPr>
                        </m:fPr>
                        <m:num>
                          <m:r>
                            <a:rPr lang="en-US" sz="1400" b="0" i="1" smtClean="0">
                              <a:latin typeface="Cambria Math" panose="02040503050406030204" pitchFamily="18" charset="0"/>
                              <a:cs typeface="Times New Roman" panose="02020603050405020304" pitchFamily="18" charset="0"/>
                            </a:rPr>
                            <m:t>𝑊𝑎𝑡𝑒𝑟</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𝑌𝑖𝑒𝑙𝑑</m:t>
                          </m:r>
                        </m:num>
                        <m:den>
                          <m:r>
                            <a:rPr lang="en-US" sz="1400" b="0" i="1" smtClean="0">
                              <a:latin typeface="Cambria Math" panose="02040503050406030204" pitchFamily="18" charset="0"/>
                              <a:cs typeface="Times New Roman" panose="02020603050405020304" pitchFamily="18" charset="0"/>
                            </a:rPr>
                            <m:t>1+</m:t>
                          </m:r>
                          <m:r>
                            <a:rPr lang="en-US" sz="1400" b="0" i="1" smtClean="0">
                              <a:latin typeface="Cambria Math" panose="02040503050406030204" pitchFamily="18" charset="0"/>
                              <a:cs typeface="Times New Roman" panose="02020603050405020304" pitchFamily="18" charset="0"/>
                            </a:rPr>
                            <m:t>𝐷𝑒𝑓𝑒𝑐𝑡𝑠</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𝑝𝑒𝑟</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𝑈𝑛𝑖𝑡</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𝑎𝑟𝑒𝑎</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𝐷𝑖𝑒</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𝑎𝑟𝑒𝑎</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𝑁</m:t>
                          </m:r>
                        </m:den>
                      </m:f>
                    </m:oMath>
                  </m:oMathPara>
                </a14:m>
                <a:endParaRPr lang="en-US" sz="1400" dirty="0" smtClean="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Where </a:t>
                </a:r>
                <a:r>
                  <a:rPr lang="en-US" sz="1400" dirty="0" smtClean="0">
                    <a:latin typeface="Times New Roman" panose="02020603050405020304" pitchFamily="18" charset="0"/>
                    <a:cs typeface="Times New Roman" panose="02020603050405020304" pitchFamily="18" charset="0"/>
                  </a:rPr>
                  <a:t>N </a:t>
                </a:r>
                <a:r>
                  <a:rPr lang="en-US" sz="1400" dirty="0">
                    <a:latin typeface="Times New Roman" panose="02020603050405020304" pitchFamily="18" charset="0"/>
                    <a:cs typeface="Times New Roman" panose="02020603050405020304" pitchFamily="18" charset="0"/>
                  </a:rPr>
                  <a:t>is a process-complexity factor. For instance, with a defect density of 0.047 per cm² and </a:t>
                </a:r>
                <a:r>
                  <a:rPr lang="en-US" sz="1400" dirty="0" smtClean="0">
                    <a:latin typeface="Times New Roman" panose="02020603050405020304" pitchFamily="18" charset="0"/>
                    <a:cs typeface="Times New Roman" panose="02020603050405020304" pitchFamily="18" charset="0"/>
                  </a:rPr>
                  <a:t>N=12</a:t>
                </a:r>
                <a:r>
                  <a:rPr lang="en-US" sz="1400" dirty="0">
                    <a:latin typeface="Times New Roman" panose="02020603050405020304" pitchFamily="18" charset="0"/>
                    <a:cs typeface="Times New Roman" panose="02020603050405020304" pitchFamily="18" charset="0"/>
                  </a:rPr>
                  <a:t>, the yield for a 1.5 cm² die would be about 120 good dies per wafer, while a 1.0 cm² die would yield about 444 good dies.</a:t>
                </a:r>
                <a:endParaRPr lang="en-US" sz="1400" dirty="0">
                  <a:latin typeface="Times New Roman" panose="02020603050405020304" pitchFamily="18" charset="0"/>
                  <a:cs typeface="Times New Roman" panose="02020603050405020304" pitchFamily="18" charset="0"/>
                </a:endParaRPr>
              </a:p>
            </p:txBody>
          </p:sp>
        </mc:Choice>
        <mc:Fallback>
          <p:sp>
            <p:nvSpPr>
              <p:cNvPr id="5" name="Content Placeholder 4"/>
              <p:cNvSpPr>
                <a:spLocks noGrp="1" noRot="1" noChangeAspect="1" noMove="1" noResize="1" noEditPoints="1" noAdjustHandles="1" noChangeArrowheads="1" noChangeShapeType="1" noTextEdit="1"/>
              </p:cNvSpPr>
              <p:nvPr>
                <p:ph sz="half" idx="2"/>
              </p:nvPr>
            </p:nvSpPr>
            <p:spPr>
              <a:xfrm>
                <a:off x="1341884" y="188640"/>
                <a:ext cx="10034353" cy="6669360"/>
              </a:xfrm>
              <a:blipFill>
                <a:blip r:embed="rId2"/>
                <a:stretch>
                  <a:fillRect l="-911" t="-1280"/>
                </a:stretch>
              </a:blipFill>
            </p:spPr>
            <p:txBody>
              <a:bodyPr/>
              <a:lstStyle/>
              <a:p>
                <a:r>
                  <a:rPr lang="en-US">
                    <a:noFill/>
                  </a:rPr>
                  <a:t> </a:t>
                </a:r>
              </a:p>
            </p:txBody>
          </p:sp>
        </mc:Fallback>
      </mc:AlternateContent>
    </p:spTree>
    <p:extLst>
      <p:ext uri="{BB962C8B-B14F-4D97-AF65-F5344CB8AC3E}">
        <p14:creationId xmlns:p14="http://schemas.microsoft.com/office/powerpoint/2010/main" val="1489538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1341884" y="188640"/>
            <a:ext cx="10034353" cy="6669360"/>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Fixed Costs and Mask Sets</a:t>
            </a:r>
          </a:p>
          <a:p>
            <a:r>
              <a:rPr lang="en-US" dirty="0">
                <a:latin typeface="Times New Roman" panose="02020603050405020304" pitchFamily="18" charset="0"/>
                <a:cs typeface="Times New Roman" panose="02020603050405020304" pitchFamily="18" charset="0"/>
              </a:rPr>
              <a:t>For low-volume production, the cost of a mask set—needed for each step in the manufacturing process—can be significant. Mask costs can be around $4 million for a 16 nm process. To mitigate this, semiconductor companies offer "shuttle runs," where multiple small designs share a wafer to spread the cost of the mask set</a:t>
            </a:r>
            <a:r>
              <a:rPr lang="en-US" b="1" dirty="0">
                <a:latin typeface="Times New Roman" panose="02020603050405020304" pitchFamily="18" charset="0"/>
                <a:cs typeface="Times New Roman" panose="02020603050405020304" pitchFamily="18" charset="0"/>
              </a:rPr>
              <a:t>.</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Balancing Manufacturing and Operational Costs</a:t>
            </a:r>
          </a:p>
          <a:p>
            <a:r>
              <a:rPr lang="en-US" dirty="0">
                <a:latin typeface="Times New Roman" panose="02020603050405020304" pitchFamily="18" charset="0"/>
                <a:cs typeface="Times New Roman" panose="02020603050405020304" pitchFamily="18" charset="0"/>
              </a:rPr>
              <a:t>In large-scale computing environments, like warehouse-scale computers (WSCs), operational costs (OPEX) are as important as the initial purchase costs (CAPEX). Power consumption and cooling infrastructure contribute significantly to these operational costs. Therefore, designing energy-efficient systems is crucial to managing overall costs effectively</a:t>
            </a:r>
            <a:r>
              <a:rPr lang="en-US" b="1"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2088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730920"/>
          </a:xfrm>
        </p:spPr>
        <p:txBody>
          <a:bodyPr/>
          <a:lstStyle/>
          <a:p>
            <a:r>
              <a:rPr lang="en-US" dirty="0" smtClean="0">
                <a:latin typeface="Times New Roman" panose="02020603050405020304" pitchFamily="18" charset="0"/>
                <a:cs typeface="Times New Roman" panose="02020603050405020304" pitchFamily="18" charset="0"/>
              </a:rPr>
              <a:t>1.1 </a:t>
            </a:r>
            <a:r>
              <a:rPr lang="en-US" dirty="0" smtClean="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93436" y="908721"/>
            <a:ext cx="9782801" cy="5544615"/>
          </a:xfrm>
        </p:spPr>
        <p:txBody>
          <a:bodyPr>
            <a:normAutofit fontScale="25000" lnSpcReduction="20000"/>
          </a:bodyPr>
          <a:lstStyle/>
          <a:p>
            <a:r>
              <a:rPr lang="en-US" sz="6400" dirty="0" smtClean="0">
                <a:latin typeface="Times New Roman" panose="02020603050405020304" pitchFamily="18" charset="0"/>
                <a:cs typeface="Times New Roman" panose="02020603050405020304" pitchFamily="18" charset="0"/>
              </a:rPr>
              <a:t>Over </a:t>
            </a:r>
            <a:r>
              <a:rPr lang="en-US" sz="6400" dirty="0">
                <a:latin typeface="Times New Roman" panose="02020603050405020304" pitchFamily="18" charset="0"/>
                <a:cs typeface="Times New Roman" panose="02020603050405020304" pitchFamily="18" charset="0"/>
              </a:rPr>
              <a:t>the past 70 years, computer technology has made remarkable strides. Today, a $500 cell phone can outperform the world's fastest computer from 1993, which cost $50 million. This progress is due to both technological advancements and innovations in computer design.</a:t>
            </a:r>
          </a:p>
          <a:p>
            <a:pPr marL="0" indent="0">
              <a:buNone/>
            </a:pPr>
            <a:r>
              <a:rPr lang="en-US" sz="6400" b="1" dirty="0">
                <a:latin typeface="Times New Roman" panose="02020603050405020304" pitchFamily="18" charset="0"/>
                <a:cs typeface="Times New Roman" panose="02020603050405020304" pitchFamily="18" charset="0"/>
              </a:rPr>
              <a:t>Historical Performance Improvements</a:t>
            </a:r>
          </a:p>
          <a:p>
            <a:r>
              <a:rPr lang="en-US" sz="6400" b="1" dirty="0">
                <a:latin typeface="Times New Roman" panose="02020603050405020304" pitchFamily="18" charset="0"/>
                <a:cs typeface="Times New Roman" panose="02020603050405020304" pitchFamily="18" charset="0"/>
              </a:rPr>
              <a:t>Early Era (1950s-1970s)</a:t>
            </a:r>
            <a:r>
              <a:rPr lang="en-US" sz="6400" dirty="0">
                <a:latin typeface="Times New Roman" panose="02020603050405020304" pitchFamily="18" charset="0"/>
                <a:cs typeface="Times New Roman" panose="02020603050405020304" pitchFamily="18" charset="0"/>
              </a:rPr>
              <a:t>: Performance improved steadily at about 25% per year, driven by both technological progress and better computer architectures.</a:t>
            </a:r>
          </a:p>
          <a:p>
            <a:r>
              <a:rPr lang="en-US" sz="6400" b="1" dirty="0">
                <a:latin typeface="Times New Roman" panose="02020603050405020304" pitchFamily="18" charset="0"/>
                <a:cs typeface="Times New Roman" panose="02020603050405020304" pitchFamily="18" charset="0"/>
              </a:rPr>
              <a:t>Microprocessor Era (Late 1970s onwards)</a:t>
            </a:r>
            <a:r>
              <a:rPr lang="en-US" sz="6400" dirty="0">
                <a:latin typeface="Times New Roman" panose="02020603050405020304" pitchFamily="18" charset="0"/>
                <a:cs typeface="Times New Roman" panose="02020603050405020304" pitchFamily="18" charset="0"/>
              </a:rPr>
              <a:t>: The introduction of microprocessors accelerated performance growth to around 35% per year, leveraging advancements in integrated circuit technology.</a:t>
            </a:r>
          </a:p>
          <a:p>
            <a:pPr marL="0" indent="0">
              <a:buNone/>
            </a:pPr>
            <a:r>
              <a:rPr lang="en-US" sz="6400" b="1" dirty="0">
                <a:latin typeface="Times New Roman" panose="02020603050405020304" pitchFamily="18" charset="0"/>
                <a:cs typeface="Times New Roman" panose="02020603050405020304" pitchFamily="18" charset="0"/>
              </a:rPr>
              <a:t>RISC Architectures</a:t>
            </a:r>
          </a:p>
          <a:p>
            <a:r>
              <a:rPr lang="en-US" sz="6400" b="1" dirty="0">
                <a:latin typeface="Times New Roman" panose="02020603050405020304" pitchFamily="18" charset="0"/>
                <a:cs typeface="Times New Roman" panose="02020603050405020304" pitchFamily="18" charset="0"/>
              </a:rPr>
              <a:t>Emergence in the 1980s</a:t>
            </a:r>
            <a:r>
              <a:rPr lang="en-US" sz="6400" dirty="0">
                <a:latin typeface="Times New Roman" panose="02020603050405020304" pitchFamily="18" charset="0"/>
                <a:cs typeface="Times New Roman" panose="02020603050405020304" pitchFamily="18" charset="0"/>
              </a:rPr>
              <a:t>: RISC (Reduced Instruction Set Computer) architectures focused on simpler instructions and exploiting instruction-level parallelism through techniques like pipelining and caching.</a:t>
            </a:r>
          </a:p>
          <a:p>
            <a:r>
              <a:rPr lang="en-US" sz="6400" b="1" dirty="0">
                <a:latin typeface="Times New Roman" panose="02020603050405020304" pitchFamily="18" charset="0"/>
                <a:cs typeface="Times New Roman" panose="02020603050405020304" pitchFamily="18" charset="0"/>
              </a:rPr>
              <a:t>Impact</a:t>
            </a:r>
            <a:r>
              <a:rPr lang="en-US" sz="6400" dirty="0">
                <a:latin typeface="Times New Roman" panose="02020603050405020304" pitchFamily="18" charset="0"/>
                <a:cs typeface="Times New Roman" panose="02020603050405020304" pitchFamily="18" charset="0"/>
              </a:rPr>
              <a:t>: RISC architectures raised the performance bar, leading to the replacement of older architectures like the Digital Equipment Vax. Intel adapted by translating x86 instructions into RISC-like instructions internally.</a:t>
            </a:r>
          </a:p>
          <a:p>
            <a:pPr marL="0" indent="0">
              <a:buNone/>
            </a:pPr>
            <a:r>
              <a:rPr lang="en-US" sz="6400" b="1" dirty="0">
                <a:latin typeface="Times New Roman" panose="02020603050405020304" pitchFamily="18" charset="0"/>
                <a:cs typeface="Times New Roman" panose="02020603050405020304" pitchFamily="18" charset="0"/>
              </a:rPr>
              <a:t>Performance Growth and Its Effects</a:t>
            </a:r>
          </a:p>
          <a:p>
            <a:r>
              <a:rPr lang="en-US" sz="6400" b="1" dirty="0">
                <a:latin typeface="Times New Roman" panose="02020603050405020304" pitchFamily="18" charset="0"/>
                <a:cs typeface="Times New Roman" panose="02020603050405020304" pitchFamily="18" charset="0"/>
              </a:rPr>
              <a:t>Sustained Growth</a:t>
            </a:r>
            <a:r>
              <a:rPr lang="en-US" sz="6400" dirty="0">
                <a:latin typeface="Times New Roman" panose="02020603050405020304" pitchFamily="18" charset="0"/>
                <a:cs typeface="Times New Roman" panose="02020603050405020304" pitchFamily="18" charset="0"/>
              </a:rPr>
              <a:t>: From the mid-1980s to 2003, architectural and organizational enhancements led to an unprecedented annual growth rate of over 50% in performance.</a:t>
            </a:r>
          </a:p>
          <a:p>
            <a:r>
              <a:rPr lang="en-US" sz="6400" b="1" dirty="0">
                <a:latin typeface="Times New Roman" panose="02020603050405020304" pitchFamily="18" charset="0"/>
                <a:cs typeface="Times New Roman" panose="02020603050405020304" pitchFamily="18" charset="0"/>
              </a:rPr>
              <a:t>Impact on Users</a:t>
            </a:r>
            <a:r>
              <a:rPr lang="en-US" sz="6400" dirty="0">
                <a:latin typeface="Times New Roman" panose="02020603050405020304" pitchFamily="18" charset="0"/>
                <a:cs typeface="Times New Roman" panose="02020603050405020304" pitchFamily="18" charset="0"/>
              </a:rPr>
              <a:t>: This growth significantly enhanced computing capabilities, allowing modern microprocessors to outperform supercomputers from just 20 years prior.</a:t>
            </a:r>
          </a:p>
          <a:p>
            <a:r>
              <a:rPr lang="en-US" sz="6400" b="1" dirty="0">
                <a:latin typeface="Times New Roman" panose="02020603050405020304" pitchFamily="18" charset="0"/>
                <a:cs typeface="Times New Roman" panose="02020603050405020304" pitchFamily="18" charset="0"/>
              </a:rPr>
              <a:t>New Classes of Computers</a:t>
            </a:r>
            <a:r>
              <a:rPr lang="en-US" sz="6400" dirty="0">
                <a:latin typeface="Times New Roman" panose="02020603050405020304" pitchFamily="18" charset="0"/>
                <a:cs typeface="Times New Roman" panose="02020603050405020304" pitchFamily="18" charset="0"/>
              </a:rPr>
              <a:t>: The improvement in cost-performance led to the emergence of personal computers, workstations, smartphones, and tablets, which are increasingly connected to the internet and large-scale server warehouses.</a:t>
            </a:r>
          </a:p>
          <a:p>
            <a:pPr marL="0" indent="0">
              <a:buNone/>
            </a:pPr>
            <a:r>
              <a:rPr lang="en-US" dirty="0" smtClean="0"/>
              <a:t>.</a:t>
            </a:r>
            <a:endParaRPr lang="en-US" dirty="0"/>
          </a:p>
        </p:txBody>
      </p:sp>
    </p:spTree>
    <p:extLst>
      <p:ext uri="{BB962C8B-B14F-4D97-AF65-F5344CB8AC3E}">
        <p14:creationId xmlns:p14="http://schemas.microsoft.com/office/powerpoint/2010/main" val="122466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3892" y="116632"/>
            <a:ext cx="9782801" cy="5544615"/>
          </a:xfrm>
        </p:spPr>
        <p:txBody>
          <a:bodyPr>
            <a:normAutofit fontScale="25000" lnSpcReduction="20000"/>
          </a:bodyPr>
          <a:lstStyle/>
          <a:p>
            <a:pPr marL="0" indent="0">
              <a:buNone/>
            </a:pPr>
            <a:r>
              <a:rPr lang="en-US" sz="6400" b="1" dirty="0">
                <a:latin typeface="Times New Roman" panose="02020603050405020304" pitchFamily="18" charset="0"/>
                <a:cs typeface="Times New Roman" panose="02020603050405020304" pitchFamily="18" charset="0"/>
              </a:rPr>
              <a:t>Changes in the Computer Marketplace</a:t>
            </a:r>
          </a:p>
          <a:p>
            <a:r>
              <a:rPr lang="en-US" sz="6400" b="1" dirty="0">
                <a:latin typeface="Times New Roman" panose="02020603050405020304" pitchFamily="18" charset="0"/>
                <a:cs typeface="Times New Roman" panose="02020603050405020304" pitchFamily="18" charset="0"/>
              </a:rPr>
              <a:t>Standardized Operating Systems</a:t>
            </a:r>
            <a:r>
              <a:rPr lang="en-US" sz="6400" dirty="0">
                <a:latin typeface="Times New Roman" panose="02020603050405020304" pitchFamily="18" charset="0"/>
                <a:cs typeface="Times New Roman" panose="02020603050405020304" pitchFamily="18" charset="0"/>
              </a:rPr>
              <a:t>: The adoption of UNIX and Linux reduced the need for object-code compatibility and lowered the cost and risk of introducing new architectures.</a:t>
            </a:r>
          </a:p>
          <a:p>
            <a:r>
              <a:rPr lang="en-US" sz="6400" b="1" dirty="0">
                <a:latin typeface="Times New Roman" panose="02020603050405020304" pitchFamily="18" charset="0"/>
                <a:cs typeface="Times New Roman" panose="02020603050405020304" pitchFamily="18" charset="0"/>
              </a:rPr>
              <a:t>Microprocessor Dominance</a:t>
            </a:r>
            <a:r>
              <a:rPr lang="en-US" sz="6400" dirty="0">
                <a:latin typeface="Times New Roman" panose="02020603050405020304" pitchFamily="18" charset="0"/>
                <a:cs typeface="Times New Roman" panose="02020603050405020304" pitchFamily="18" charset="0"/>
              </a:rPr>
              <a:t>: Improvements in semiconductor manufacturing led to the dominance of microprocessor-based computers across all sectors, from servers to supercomputers.</a:t>
            </a:r>
          </a:p>
          <a:p>
            <a:pPr marL="0" indent="0">
              <a:buNone/>
            </a:pPr>
            <a:r>
              <a:rPr lang="en-US" sz="6400" b="1" dirty="0">
                <a:latin typeface="Times New Roman" panose="02020603050405020304" pitchFamily="18" charset="0"/>
                <a:cs typeface="Times New Roman" panose="02020603050405020304" pitchFamily="18" charset="0"/>
              </a:rPr>
              <a:t>Software Development</a:t>
            </a:r>
          </a:p>
          <a:p>
            <a:r>
              <a:rPr lang="en-US" sz="6400" b="1" dirty="0">
                <a:latin typeface="Times New Roman" panose="02020603050405020304" pitchFamily="18" charset="0"/>
                <a:cs typeface="Times New Roman" panose="02020603050405020304" pitchFamily="18" charset="0"/>
              </a:rPr>
              <a:t>Programming Languages</a:t>
            </a:r>
            <a:r>
              <a:rPr lang="en-US" sz="6400" dirty="0">
                <a:latin typeface="Times New Roman" panose="02020603050405020304" pitchFamily="18" charset="0"/>
                <a:cs typeface="Times New Roman" panose="02020603050405020304" pitchFamily="18" charset="0"/>
              </a:rPr>
              <a:t>: The dramatic performance improvement allowed for a shift from performance-oriented languages like C and C++ to more productive languages like Java and Scala.</a:t>
            </a:r>
          </a:p>
          <a:p>
            <a:r>
              <a:rPr lang="en-US" sz="6400" b="1" dirty="0">
                <a:latin typeface="Times New Roman" panose="02020603050405020304" pitchFamily="18" charset="0"/>
                <a:cs typeface="Times New Roman" panose="02020603050405020304" pitchFamily="18" charset="0"/>
              </a:rPr>
              <a:t>Interpreters and JIT Compilers</a:t>
            </a:r>
            <a:r>
              <a:rPr lang="en-US" sz="6400" dirty="0">
                <a:latin typeface="Times New Roman" panose="02020603050405020304" pitchFamily="18" charset="0"/>
                <a:cs typeface="Times New Roman" panose="02020603050405020304" pitchFamily="18" charset="0"/>
              </a:rPr>
              <a:t>: Modern development often uses interpreters with just-in-time compilers to maintain productivity while trying to close the performance gap.</a:t>
            </a:r>
          </a:p>
          <a:p>
            <a:pPr marL="0" indent="0">
              <a:buNone/>
            </a:pPr>
            <a:r>
              <a:rPr lang="en-US" sz="6400" b="1" dirty="0">
                <a:latin typeface="Times New Roman" panose="02020603050405020304" pitchFamily="18" charset="0"/>
                <a:cs typeface="Times New Roman" panose="02020603050405020304" pitchFamily="18" charset="0"/>
              </a:rPr>
              <a:t>Challenges and the End of an Era</a:t>
            </a:r>
          </a:p>
          <a:p>
            <a:r>
              <a:rPr lang="en-US" sz="6400" b="1" dirty="0">
                <a:latin typeface="Times New Roman" panose="02020603050405020304" pitchFamily="18" charset="0"/>
                <a:cs typeface="Times New Roman" panose="02020603050405020304" pitchFamily="18" charset="0"/>
              </a:rPr>
              <a:t>Dennard Scaling (ended ~2004)</a:t>
            </a:r>
            <a:r>
              <a:rPr lang="en-US" sz="6400" dirty="0">
                <a:latin typeface="Times New Roman" panose="02020603050405020304" pitchFamily="18" charset="0"/>
                <a:cs typeface="Times New Roman" panose="02020603050405020304" pitchFamily="18" charset="0"/>
              </a:rPr>
              <a:t>: The observation that power density remained constant as transistors became smaller no longer holds. This led to the adoption of multi-core processors to continue performance scaling.</a:t>
            </a:r>
          </a:p>
          <a:p>
            <a:r>
              <a:rPr lang="en-US" sz="6400" b="1" dirty="0">
                <a:latin typeface="Times New Roman" panose="02020603050405020304" pitchFamily="18" charset="0"/>
                <a:cs typeface="Times New Roman" panose="02020603050405020304" pitchFamily="18" charset="0"/>
              </a:rPr>
              <a:t>Moore's Law</a:t>
            </a:r>
            <a:r>
              <a:rPr lang="en-US" sz="6400" dirty="0">
                <a:latin typeface="Times New Roman" panose="02020603050405020304" pitchFamily="18" charset="0"/>
                <a:cs typeface="Times New Roman" panose="02020603050405020304" pitchFamily="18" charset="0"/>
              </a:rPr>
              <a:t>: The prediction that the number of transistors per chip would double every two years has slowed down, impacting the rate of performance improvement.</a:t>
            </a:r>
          </a:p>
          <a:p>
            <a:pPr marL="0" indent="0">
              <a:buNone/>
            </a:pPr>
            <a:r>
              <a:rPr lang="en-US" sz="6400" b="1" dirty="0">
                <a:latin typeface="Times New Roman" panose="02020603050405020304" pitchFamily="18" charset="0"/>
                <a:cs typeface="Times New Roman" panose="02020603050405020304" pitchFamily="18" charset="0"/>
              </a:rPr>
              <a:t>The Future of Computer Architecture</a:t>
            </a:r>
          </a:p>
          <a:p>
            <a:r>
              <a:rPr lang="en-US" sz="6400" b="1" dirty="0">
                <a:latin typeface="Times New Roman" panose="02020603050405020304" pitchFamily="18" charset="0"/>
                <a:cs typeface="Times New Roman" panose="02020603050405020304" pitchFamily="18" charset="0"/>
              </a:rPr>
              <a:t>Specialization</a:t>
            </a:r>
            <a:r>
              <a:rPr lang="en-US" sz="6400" dirty="0">
                <a:latin typeface="Times New Roman" panose="02020603050405020304" pitchFamily="18" charset="0"/>
                <a:cs typeface="Times New Roman" panose="02020603050405020304" pitchFamily="18" charset="0"/>
              </a:rPr>
              <a:t>: With the slowing of Moore's Law and the end of Dennard scaling, the future lies in specialized architectures that perform specific tasks more efficiently than general-purpose processors.</a:t>
            </a:r>
          </a:p>
          <a:p>
            <a:r>
              <a:rPr lang="en-US" sz="6400" b="1" dirty="0">
                <a:latin typeface="Times New Roman" panose="02020603050405020304" pitchFamily="18" charset="0"/>
                <a:cs typeface="Times New Roman" panose="02020603050405020304" pitchFamily="18" charset="0"/>
              </a:rPr>
              <a:t>Domain-Specific Cores</a:t>
            </a:r>
            <a:r>
              <a:rPr lang="en-US" sz="6400" dirty="0">
                <a:latin typeface="Times New Roman" panose="02020603050405020304" pitchFamily="18" charset="0"/>
                <a:cs typeface="Times New Roman" panose="02020603050405020304" pitchFamily="18" charset="0"/>
              </a:rPr>
              <a:t>: Future microprocessors will likely include cores designed for specific computations, offering better performance and energy efficiency for those tasks</a:t>
            </a:r>
            <a:r>
              <a:rPr lang="en-US" dirty="0" smtClean="0"/>
              <a:t>.</a:t>
            </a:r>
            <a:endParaRPr lang="en-US" dirty="0"/>
          </a:p>
        </p:txBody>
      </p:sp>
    </p:spTree>
    <p:extLst>
      <p:ext uri="{BB962C8B-B14F-4D97-AF65-F5344CB8AC3E}">
        <p14:creationId xmlns:p14="http://schemas.microsoft.com/office/powerpoint/2010/main" val="2676688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69093"/>
            <a:ext cx="9782801" cy="586904"/>
          </a:xfrm>
        </p:spPr>
        <p:txBody>
          <a:bodyPr/>
          <a:lstStyle/>
          <a:p>
            <a:r>
              <a:rPr lang="en-US" dirty="0" smtClean="0">
                <a:latin typeface="Times New Roman" panose="02020603050405020304" pitchFamily="18" charset="0"/>
                <a:cs typeface="Times New Roman" panose="02020603050405020304" pitchFamily="18" charset="0"/>
              </a:rPr>
              <a:t>1.1 Classes of Computers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93436" y="836712"/>
            <a:ext cx="9782801" cy="5688632"/>
          </a:xfrm>
        </p:spPr>
        <p:txBody>
          <a:bodyPr>
            <a:normAutofit/>
          </a:bodyPr>
          <a:lstStyle/>
          <a:p>
            <a:r>
              <a:rPr lang="en-US" sz="1600" dirty="0" smtClean="0">
                <a:latin typeface="Times New Roman" panose="02020603050405020304" pitchFamily="18" charset="0"/>
                <a:cs typeface="Times New Roman" panose="02020603050405020304" pitchFamily="18" charset="0"/>
              </a:rPr>
              <a:t>Changes to the Computer architecture had enabled the development of 5 different computing markets which make up the whole computing scene. Each of these markets are characterized by different application requirements and computing technologies.</a:t>
            </a:r>
          </a:p>
          <a:p>
            <a:r>
              <a:rPr lang="en-US" sz="1600" dirty="0" smtClean="0">
                <a:latin typeface="Times New Roman" panose="02020603050405020304" pitchFamily="18" charset="0"/>
                <a:cs typeface="Times New Roman" panose="02020603050405020304" pitchFamily="18" charset="0"/>
              </a:rPr>
              <a:t>They are summarized in the table below.</a:t>
            </a:r>
          </a:p>
          <a:p>
            <a:pPr marL="0" indent="0">
              <a:buNone/>
            </a:pPr>
            <a:endParaRPr lang="en-US" sz="1600" dirty="0" smtClean="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367745700"/>
              </p:ext>
            </p:extLst>
          </p:nvPr>
        </p:nvGraphicFramePr>
        <p:xfrm>
          <a:off x="1989956" y="1988839"/>
          <a:ext cx="8640960" cy="4536506"/>
        </p:xfrm>
        <a:graphic>
          <a:graphicData uri="http://schemas.openxmlformats.org/drawingml/2006/table">
            <a:tbl>
              <a:tblPr firstRow="1" bandRow="1">
                <a:tableStyleId>{073A0DAA-6AF3-43AB-8588-CEC1D06C72B9}</a:tableStyleId>
              </a:tblPr>
              <a:tblGrid>
                <a:gridCol w="1440160">
                  <a:extLst>
                    <a:ext uri="{9D8B030D-6E8A-4147-A177-3AD203B41FA5}">
                      <a16:colId xmlns:a16="http://schemas.microsoft.com/office/drawing/2014/main" val="2381564392"/>
                    </a:ext>
                  </a:extLst>
                </a:gridCol>
                <a:gridCol w="1440160">
                  <a:extLst>
                    <a:ext uri="{9D8B030D-6E8A-4147-A177-3AD203B41FA5}">
                      <a16:colId xmlns:a16="http://schemas.microsoft.com/office/drawing/2014/main" val="495977222"/>
                    </a:ext>
                  </a:extLst>
                </a:gridCol>
                <a:gridCol w="1440160">
                  <a:extLst>
                    <a:ext uri="{9D8B030D-6E8A-4147-A177-3AD203B41FA5}">
                      <a16:colId xmlns:a16="http://schemas.microsoft.com/office/drawing/2014/main" val="2483802510"/>
                    </a:ext>
                  </a:extLst>
                </a:gridCol>
                <a:gridCol w="1440160">
                  <a:extLst>
                    <a:ext uri="{9D8B030D-6E8A-4147-A177-3AD203B41FA5}">
                      <a16:colId xmlns:a16="http://schemas.microsoft.com/office/drawing/2014/main" val="3199460121"/>
                    </a:ext>
                  </a:extLst>
                </a:gridCol>
                <a:gridCol w="1440160">
                  <a:extLst>
                    <a:ext uri="{9D8B030D-6E8A-4147-A177-3AD203B41FA5}">
                      <a16:colId xmlns:a16="http://schemas.microsoft.com/office/drawing/2014/main" val="1693227322"/>
                    </a:ext>
                  </a:extLst>
                </a:gridCol>
                <a:gridCol w="1440160">
                  <a:extLst>
                    <a:ext uri="{9D8B030D-6E8A-4147-A177-3AD203B41FA5}">
                      <a16:colId xmlns:a16="http://schemas.microsoft.com/office/drawing/2014/main" val="3300512880"/>
                    </a:ext>
                  </a:extLst>
                </a:gridCol>
              </a:tblGrid>
              <a:tr h="1090880">
                <a:tc>
                  <a:txBody>
                    <a:bodyPr/>
                    <a:lstStyle/>
                    <a:p>
                      <a:pPr algn="l" fontAlgn="b"/>
                      <a:r>
                        <a:rPr lang="en-US" sz="1600" b="1" dirty="0">
                          <a:effectLst/>
                          <a:latin typeface="Times New Roman" panose="02020603050405020304" pitchFamily="18" charset="0"/>
                          <a:cs typeface="Times New Roman" panose="02020603050405020304" pitchFamily="18" charset="0"/>
                        </a:rPr>
                        <a:t>Feature</a:t>
                      </a:r>
                    </a:p>
                  </a:txBody>
                  <a:tcPr anchor="b"/>
                </a:tc>
                <a:tc>
                  <a:txBody>
                    <a:bodyPr/>
                    <a:lstStyle/>
                    <a:p>
                      <a:pPr algn="l" fontAlgn="b"/>
                      <a:r>
                        <a:rPr lang="en-US" sz="1600" b="1">
                          <a:effectLst/>
                          <a:latin typeface="Times New Roman" panose="02020603050405020304" pitchFamily="18" charset="0"/>
                          <a:cs typeface="Times New Roman" panose="02020603050405020304" pitchFamily="18" charset="0"/>
                        </a:rPr>
                        <a:t>Personal Mobile Device (PMD)</a:t>
                      </a:r>
                    </a:p>
                  </a:txBody>
                  <a:tcPr anchor="b"/>
                </a:tc>
                <a:tc>
                  <a:txBody>
                    <a:bodyPr/>
                    <a:lstStyle/>
                    <a:p>
                      <a:pPr algn="l" fontAlgn="b"/>
                      <a:r>
                        <a:rPr lang="en-US" sz="1600" b="1">
                          <a:effectLst/>
                          <a:latin typeface="Times New Roman" panose="02020603050405020304" pitchFamily="18" charset="0"/>
                          <a:cs typeface="Times New Roman" panose="02020603050405020304" pitchFamily="18" charset="0"/>
                        </a:rPr>
                        <a:t>Desktop</a:t>
                      </a:r>
                    </a:p>
                  </a:txBody>
                  <a:tcPr anchor="b"/>
                </a:tc>
                <a:tc>
                  <a:txBody>
                    <a:bodyPr/>
                    <a:lstStyle/>
                    <a:p>
                      <a:pPr algn="l" fontAlgn="b"/>
                      <a:r>
                        <a:rPr lang="en-US" sz="1600" b="1">
                          <a:effectLst/>
                          <a:latin typeface="Times New Roman" panose="02020603050405020304" pitchFamily="18" charset="0"/>
                          <a:cs typeface="Times New Roman" panose="02020603050405020304" pitchFamily="18" charset="0"/>
                        </a:rPr>
                        <a:t>Server</a:t>
                      </a:r>
                    </a:p>
                  </a:txBody>
                  <a:tcPr anchor="b"/>
                </a:tc>
                <a:tc>
                  <a:txBody>
                    <a:bodyPr/>
                    <a:lstStyle/>
                    <a:p>
                      <a:pPr algn="l" fontAlgn="b"/>
                      <a:r>
                        <a:rPr lang="en-US" sz="1600" b="1">
                          <a:effectLst/>
                          <a:latin typeface="Times New Roman" panose="02020603050405020304" pitchFamily="18" charset="0"/>
                          <a:cs typeface="Times New Roman" panose="02020603050405020304" pitchFamily="18" charset="0"/>
                        </a:rPr>
                        <a:t>Clusters/warehouse-scale computer</a:t>
                      </a:r>
                    </a:p>
                  </a:txBody>
                  <a:tcPr anchor="b"/>
                </a:tc>
                <a:tc>
                  <a:txBody>
                    <a:bodyPr/>
                    <a:lstStyle/>
                    <a:p>
                      <a:pPr algn="l" fontAlgn="b"/>
                      <a:r>
                        <a:rPr lang="en-US" sz="1600" b="1">
                          <a:effectLst/>
                          <a:latin typeface="Times New Roman" panose="02020603050405020304" pitchFamily="18" charset="0"/>
                          <a:cs typeface="Times New Roman" panose="02020603050405020304" pitchFamily="18" charset="0"/>
                        </a:rPr>
                        <a:t>Internet of things/embedded</a:t>
                      </a:r>
                    </a:p>
                  </a:txBody>
                  <a:tcPr anchor="b"/>
                </a:tc>
                <a:extLst>
                  <a:ext uri="{0D108BD9-81ED-4DB2-BD59-A6C34878D82A}">
                    <a16:rowId xmlns:a16="http://schemas.microsoft.com/office/drawing/2014/main" val="3774335244"/>
                  </a:ext>
                </a:extLst>
              </a:tr>
              <a:tr h="841536">
                <a:tc>
                  <a:txBody>
                    <a:bodyPr/>
                    <a:lstStyle/>
                    <a:p>
                      <a:pPr algn="l" fontAlgn="base"/>
                      <a:r>
                        <a:rPr lang="en-US" sz="1600" b="1">
                          <a:effectLst/>
                          <a:latin typeface="Times New Roman" panose="02020603050405020304" pitchFamily="18" charset="0"/>
                          <a:cs typeface="Times New Roman" panose="02020603050405020304" pitchFamily="18" charset="0"/>
                        </a:rPr>
                        <a:t>Price of system</a:t>
                      </a:r>
                      <a:endParaRPr lang="en-US" sz="1600">
                        <a:effectLst/>
                        <a:latin typeface="Times New Roman" panose="02020603050405020304" pitchFamily="18" charset="0"/>
                        <a:cs typeface="Times New Roman" panose="02020603050405020304" pitchFamily="18" charset="0"/>
                      </a:endParaRPr>
                    </a:p>
                  </a:txBody>
                  <a:tcPr anchor="ctr"/>
                </a:tc>
                <a:tc>
                  <a:txBody>
                    <a:bodyPr/>
                    <a:lstStyle/>
                    <a:p>
                      <a:pPr algn="l" fontAlgn="base"/>
                      <a:r>
                        <a:rPr lang="en-US" sz="1600" dirty="0">
                          <a:effectLst/>
                          <a:latin typeface="Times New Roman" panose="02020603050405020304" pitchFamily="18" charset="0"/>
                          <a:cs typeface="Times New Roman" panose="02020603050405020304" pitchFamily="18" charset="0"/>
                        </a:rPr>
                        <a:t>$100–$1000</a:t>
                      </a:r>
                    </a:p>
                  </a:txBody>
                  <a:tcPr anchor="ctr"/>
                </a:tc>
                <a:tc>
                  <a:txBody>
                    <a:bodyPr/>
                    <a:lstStyle/>
                    <a:p>
                      <a:pPr algn="l" fontAlgn="base"/>
                      <a:r>
                        <a:rPr lang="en-US" sz="1600" dirty="0">
                          <a:effectLst/>
                          <a:latin typeface="Times New Roman" panose="02020603050405020304" pitchFamily="18" charset="0"/>
                          <a:cs typeface="Times New Roman" panose="02020603050405020304" pitchFamily="18" charset="0"/>
                        </a:rPr>
                        <a:t>$300–$2500</a:t>
                      </a:r>
                    </a:p>
                  </a:txBody>
                  <a:tcPr anchor="ctr"/>
                </a:tc>
                <a:tc>
                  <a:txBody>
                    <a:bodyPr/>
                    <a:lstStyle/>
                    <a:p>
                      <a:pPr algn="l" fontAlgn="base"/>
                      <a:r>
                        <a:rPr lang="en-US" sz="1600">
                          <a:effectLst/>
                          <a:latin typeface="Times New Roman" panose="02020603050405020304" pitchFamily="18" charset="0"/>
                          <a:cs typeface="Times New Roman" panose="02020603050405020304" pitchFamily="18" charset="0"/>
                        </a:rPr>
                        <a:t>$5000–$10,000,000</a:t>
                      </a:r>
                    </a:p>
                  </a:txBody>
                  <a:tcPr anchor="ctr"/>
                </a:tc>
                <a:tc>
                  <a:txBody>
                    <a:bodyPr/>
                    <a:lstStyle/>
                    <a:p>
                      <a:pPr algn="l" fontAlgn="base"/>
                      <a:r>
                        <a:rPr lang="en-US" sz="1600">
                          <a:effectLst/>
                          <a:latin typeface="Times New Roman" panose="02020603050405020304" pitchFamily="18" charset="0"/>
                          <a:cs typeface="Times New Roman" panose="02020603050405020304" pitchFamily="18" charset="0"/>
                        </a:rPr>
                        <a:t>$100,000–$200,000,000</a:t>
                      </a:r>
                    </a:p>
                  </a:txBody>
                  <a:tcPr anchor="ctr"/>
                </a:tc>
                <a:tc>
                  <a:txBody>
                    <a:bodyPr/>
                    <a:lstStyle/>
                    <a:p>
                      <a:pPr algn="l" fontAlgn="base"/>
                      <a:r>
                        <a:rPr lang="en-US" sz="1600">
                          <a:effectLst/>
                          <a:latin typeface="Times New Roman" panose="02020603050405020304" pitchFamily="18" charset="0"/>
                          <a:cs typeface="Times New Roman" panose="02020603050405020304" pitchFamily="18" charset="0"/>
                        </a:rPr>
                        <a:t>$10–$100,000</a:t>
                      </a:r>
                    </a:p>
                  </a:txBody>
                  <a:tcPr anchor="ctr"/>
                </a:tc>
                <a:extLst>
                  <a:ext uri="{0D108BD9-81ED-4DB2-BD59-A6C34878D82A}">
                    <a16:rowId xmlns:a16="http://schemas.microsoft.com/office/drawing/2014/main" val="1787137813"/>
                  </a:ext>
                </a:extLst>
              </a:tr>
              <a:tr h="841536">
                <a:tc>
                  <a:txBody>
                    <a:bodyPr/>
                    <a:lstStyle/>
                    <a:p>
                      <a:pPr algn="l" fontAlgn="base"/>
                      <a:r>
                        <a:rPr lang="en-US" sz="1600" b="1">
                          <a:effectLst/>
                          <a:latin typeface="Times New Roman" panose="02020603050405020304" pitchFamily="18" charset="0"/>
                          <a:cs typeface="Times New Roman" panose="02020603050405020304" pitchFamily="18" charset="0"/>
                        </a:rPr>
                        <a:t>Price of microprocessor</a:t>
                      </a:r>
                      <a:endParaRPr lang="en-US" sz="1600">
                        <a:effectLst/>
                        <a:latin typeface="Times New Roman" panose="02020603050405020304" pitchFamily="18" charset="0"/>
                        <a:cs typeface="Times New Roman" panose="02020603050405020304" pitchFamily="18" charset="0"/>
                      </a:endParaRPr>
                    </a:p>
                  </a:txBody>
                  <a:tcPr anchor="ctr"/>
                </a:tc>
                <a:tc>
                  <a:txBody>
                    <a:bodyPr/>
                    <a:lstStyle/>
                    <a:p>
                      <a:pPr algn="l" fontAlgn="base"/>
                      <a:r>
                        <a:rPr lang="en-US" sz="1600">
                          <a:effectLst/>
                          <a:latin typeface="Times New Roman" panose="02020603050405020304" pitchFamily="18" charset="0"/>
                          <a:cs typeface="Times New Roman" panose="02020603050405020304" pitchFamily="18" charset="0"/>
                        </a:rPr>
                        <a:t>$10–$100</a:t>
                      </a:r>
                    </a:p>
                  </a:txBody>
                  <a:tcPr anchor="ctr"/>
                </a:tc>
                <a:tc>
                  <a:txBody>
                    <a:bodyPr/>
                    <a:lstStyle/>
                    <a:p>
                      <a:pPr algn="l" fontAlgn="base"/>
                      <a:r>
                        <a:rPr lang="en-US" sz="1600" dirty="0">
                          <a:effectLst/>
                          <a:latin typeface="Times New Roman" panose="02020603050405020304" pitchFamily="18" charset="0"/>
                          <a:cs typeface="Times New Roman" panose="02020603050405020304" pitchFamily="18" charset="0"/>
                        </a:rPr>
                        <a:t>$50–$500</a:t>
                      </a:r>
                    </a:p>
                  </a:txBody>
                  <a:tcPr anchor="ctr"/>
                </a:tc>
                <a:tc>
                  <a:txBody>
                    <a:bodyPr/>
                    <a:lstStyle/>
                    <a:p>
                      <a:pPr algn="l" fontAlgn="base"/>
                      <a:r>
                        <a:rPr lang="en-US" sz="1600" dirty="0">
                          <a:effectLst/>
                          <a:latin typeface="Times New Roman" panose="02020603050405020304" pitchFamily="18" charset="0"/>
                          <a:cs typeface="Times New Roman" panose="02020603050405020304" pitchFamily="18" charset="0"/>
                        </a:rPr>
                        <a:t>$200–$2000</a:t>
                      </a:r>
                    </a:p>
                  </a:txBody>
                  <a:tcPr anchor="ctr"/>
                </a:tc>
                <a:tc>
                  <a:txBody>
                    <a:bodyPr/>
                    <a:lstStyle/>
                    <a:p>
                      <a:pPr algn="l" fontAlgn="base"/>
                      <a:r>
                        <a:rPr lang="en-US" sz="1600" dirty="0">
                          <a:effectLst/>
                          <a:latin typeface="Times New Roman" panose="02020603050405020304" pitchFamily="18" charset="0"/>
                          <a:cs typeface="Times New Roman" panose="02020603050405020304" pitchFamily="18" charset="0"/>
                        </a:rPr>
                        <a:t>$50–$250</a:t>
                      </a:r>
                    </a:p>
                  </a:txBody>
                  <a:tcPr anchor="ctr"/>
                </a:tc>
                <a:tc>
                  <a:txBody>
                    <a:bodyPr/>
                    <a:lstStyle/>
                    <a:p>
                      <a:pPr algn="l" fontAlgn="base"/>
                      <a:r>
                        <a:rPr lang="en-US" sz="1600">
                          <a:effectLst/>
                          <a:latin typeface="Times New Roman" panose="02020603050405020304" pitchFamily="18" charset="0"/>
                          <a:cs typeface="Times New Roman" panose="02020603050405020304" pitchFamily="18" charset="0"/>
                        </a:rPr>
                        <a:t>$0.01–$100</a:t>
                      </a:r>
                    </a:p>
                  </a:txBody>
                  <a:tcPr anchor="ctr"/>
                </a:tc>
                <a:extLst>
                  <a:ext uri="{0D108BD9-81ED-4DB2-BD59-A6C34878D82A}">
                    <a16:rowId xmlns:a16="http://schemas.microsoft.com/office/drawing/2014/main" val="615030762"/>
                  </a:ext>
                </a:extLst>
              </a:tr>
              <a:tr h="1762554">
                <a:tc>
                  <a:txBody>
                    <a:bodyPr/>
                    <a:lstStyle/>
                    <a:p>
                      <a:pPr algn="l" fontAlgn="base"/>
                      <a:r>
                        <a:rPr lang="en-US" sz="1600" b="1">
                          <a:effectLst/>
                          <a:latin typeface="Times New Roman" panose="02020603050405020304" pitchFamily="18" charset="0"/>
                          <a:cs typeface="Times New Roman" panose="02020603050405020304" pitchFamily="18" charset="0"/>
                        </a:rPr>
                        <a:t>Critical system design issues</a:t>
                      </a:r>
                      <a:endParaRPr lang="en-US" sz="1600">
                        <a:effectLst/>
                        <a:latin typeface="Times New Roman" panose="02020603050405020304" pitchFamily="18" charset="0"/>
                        <a:cs typeface="Times New Roman" panose="02020603050405020304" pitchFamily="18" charset="0"/>
                      </a:endParaRPr>
                    </a:p>
                  </a:txBody>
                  <a:tcPr anchor="ctr"/>
                </a:tc>
                <a:tc>
                  <a:txBody>
                    <a:bodyPr/>
                    <a:lstStyle/>
                    <a:p>
                      <a:pPr algn="l" fontAlgn="base"/>
                      <a:r>
                        <a:rPr lang="en-US" sz="1600">
                          <a:effectLst/>
                          <a:latin typeface="Times New Roman" panose="02020603050405020304" pitchFamily="18" charset="0"/>
                          <a:cs typeface="Times New Roman" panose="02020603050405020304" pitchFamily="18" charset="0"/>
                        </a:rPr>
                        <a:t>Cost, energy, media performance, responsiveness</a:t>
                      </a:r>
                    </a:p>
                  </a:txBody>
                  <a:tcPr anchor="ctr"/>
                </a:tc>
                <a:tc>
                  <a:txBody>
                    <a:bodyPr/>
                    <a:lstStyle/>
                    <a:p>
                      <a:pPr algn="l" fontAlgn="base"/>
                      <a:r>
                        <a:rPr lang="en-US" sz="1600">
                          <a:effectLst/>
                          <a:latin typeface="Times New Roman" panose="02020603050405020304" pitchFamily="18" charset="0"/>
                          <a:cs typeface="Times New Roman" panose="02020603050405020304" pitchFamily="18" charset="0"/>
                        </a:rPr>
                        <a:t>Price-performance, energy, graphics performance</a:t>
                      </a:r>
                    </a:p>
                  </a:txBody>
                  <a:tcPr anchor="ctr"/>
                </a:tc>
                <a:tc>
                  <a:txBody>
                    <a:bodyPr/>
                    <a:lstStyle/>
                    <a:p>
                      <a:pPr algn="l" fontAlgn="base"/>
                      <a:r>
                        <a:rPr lang="en-US" sz="1600">
                          <a:effectLst/>
                          <a:latin typeface="Times New Roman" panose="02020603050405020304" pitchFamily="18" charset="0"/>
                          <a:cs typeface="Times New Roman" panose="02020603050405020304" pitchFamily="18" charset="0"/>
                        </a:rPr>
                        <a:t>Throughput, availability, scalability, energy</a:t>
                      </a:r>
                    </a:p>
                  </a:txBody>
                  <a:tcPr anchor="ctr"/>
                </a:tc>
                <a:tc>
                  <a:txBody>
                    <a:bodyPr/>
                    <a:lstStyle/>
                    <a:p>
                      <a:pPr algn="l" fontAlgn="base"/>
                      <a:r>
                        <a:rPr lang="en-US" sz="1600" dirty="0">
                          <a:effectLst/>
                          <a:latin typeface="Times New Roman" panose="02020603050405020304" pitchFamily="18" charset="0"/>
                          <a:cs typeface="Times New Roman" panose="02020603050405020304" pitchFamily="18" charset="0"/>
                        </a:rPr>
                        <a:t>Price-performance, throughput, energy proportionality</a:t>
                      </a:r>
                    </a:p>
                  </a:txBody>
                  <a:tcPr anchor="ctr"/>
                </a:tc>
                <a:tc>
                  <a:txBody>
                    <a:bodyPr/>
                    <a:lstStyle/>
                    <a:p>
                      <a:pPr algn="l" fontAlgn="base"/>
                      <a:r>
                        <a:rPr lang="en-US" sz="1600" dirty="0">
                          <a:effectLst/>
                          <a:latin typeface="Times New Roman" panose="02020603050405020304" pitchFamily="18" charset="0"/>
                          <a:cs typeface="Times New Roman" panose="02020603050405020304" pitchFamily="18" charset="0"/>
                        </a:rPr>
                        <a:t>Price, energy, application-specific performance</a:t>
                      </a:r>
                    </a:p>
                  </a:txBody>
                  <a:tcPr anchor="ctr"/>
                </a:tc>
                <a:extLst>
                  <a:ext uri="{0D108BD9-81ED-4DB2-BD59-A6C34878D82A}">
                    <a16:rowId xmlns:a16="http://schemas.microsoft.com/office/drawing/2014/main" val="1397113886"/>
                  </a:ext>
                </a:extLst>
              </a:tr>
            </a:tbl>
          </a:graphicData>
        </a:graphic>
      </p:graphicFrame>
    </p:spTree>
    <p:extLst>
      <p:ext uri="{BB962C8B-B14F-4D97-AF65-F5344CB8AC3E}">
        <p14:creationId xmlns:p14="http://schemas.microsoft.com/office/powerpoint/2010/main" val="1199314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1884" y="188640"/>
            <a:ext cx="10034353" cy="6552728"/>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Personal Mobile Device(PMD)</a:t>
            </a:r>
            <a:endParaRPr lang="en-US" sz="16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These </a:t>
            </a:r>
            <a:r>
              <a:rPr lang="en-US" sz="1400" dirty="0">
                <a:latin typeface="Times New Roman" panose="02020603050405020304" pitchFamily="18" charset="0"/>
                <a:cs typeface="Times New Roman" panose="02020603050405020304" pitchFamily="18" charset="0"/>
              </a:rPr>
              <a:t>are collection of wireless devices with multimedia user </a:t>
            </a:r>
            <a:r>
              <a:rPr lang="en-US" sz="1400" dirty="0" smtClean="0">
                <a:latin typeface="Times New Roman" panose="02020603050405020304" pitchFamily="18" charset="0"/>
                <a:cs typeface="Times New Roman" panose="02020603050405020304" pitchFamily="18" charset="0"/>
              </a:rPr>
              <a:t>interfaces such as cellphones, tablet computers and so on.</a:t>
            </a:r>
          </a:p>
          <a:p>
            <a:r>
              <a:rPr lang="en-US" sz="1400" dirty="0" smtClean="0">
                <a:latin typeface="Times New Roman" panose="02020603050405020304" pitchFamily="18" charset="0"/>
                <a:cs typeface="Times New Roman" panose="02020603050405020304" pitchFamily="18" charset="0"/>
              </a:rPr>
              <a:t>Cost is a prime concern for these devices for product since they are the cheaper. Energy concerns are addressed by use of batteries.</a:t>
            </a:r>
          </a:p>
          <a:p>
            <a:pPr marL="0" indent="0">
              <a:buNone/>
            </a:pPr>
            <a:r>
              <a:rPr lang="en-US" sz="1600" b="1" dirty="0" smtClean="0">
                <a:latin typeface="Times New Roman" panose="02020603050405020304" pitchFamily="18" charset="0"/>
                <a:cs typeface="Times New Roman" panose="02020603050405020304" pitchFamily="18" charset="0"/>
              </a:rPr>
              <a:t>Desktop Computing</a:t>
            </a:r>
          </a:p>
          <a:p>
            <a:r>
              <a:rPr lang="en-US" sz="1400" dirty="0" smtClean="0">
                <a:latin typeface="Times New Roman" panose="02020603050405020304" pitchFamily="18" charset="0"/>
                <a:cs typeface="Times New Roman" panose="02020603050405020304" pitchFamily="18" charset="0"/>
              </a:rPr>
              <a:t>Is the largest market in terms of dollar terms. It encompasses Desktops and Laptop Computers.</a:t>
            </a:r>
          </a:p>
          <a:p>
            <a:r>
              <a:rPr lang="en-US" sz="1400" dirty="0" smtClean="0">
                <a:latin typeface="Times New Roman" panose="02020603050405020304" pitchFamily="18" charset="0"/>
                <a:cs typeface="Times New Roman" panose="02020603050405020304" pitchFamily="18" charset="0"/>
              </a:rPr>
              <a:t>It tends to  be driven to optimize price-performance(Measured in terms of  compute performance and graphics performance)</a:t>
            </a:r>
          </a:p>
          <a:p>
            <a:pPr marL="0" indent="0">
              <a:buNone/>
            </a:pPr>
            <a:r>
              <a:rPr lang="en-US" sz="1600" b="1" dirty="0" smtClean="0">
                <a:latin typeface="Times New Roman" panose="02020603050405020304" pitchFamily="18" charset="0"/>
                <a:cs typeface="Times New Roman" panose="02020603050405020304" pitchFamily="18" charset="0"/>
              </a:rPr>
              <a:t>Servers</a:t>
            </a:r>
          </a:p>
          <a:p>
            <a:r>
              <a:rPr lang="en-US" sz="1400" dirty="0" smtClean="0">
                <a:latin typeface="Times New Roman" panose="02020603050405020304" pitchFamily="18" charset="0"/>
                <a:cs typeface="Times New Roman" panose="02020603050405020304" pitchFamily="18" charset="0"/>
              </a:rPr>
              <a:t>Was conceptualized when desktop computing required large scale and more reliable file and computing services, replacing the traditional mainframe.</a:t>
            </a:r>
          </a:p>
          <a:p>
            <a:r>
              <a:rPr lang="en-US" sz="1400" dirty="0" smtClean="0">
                <a:latin typeface="Times New Roman" panose="02020603050405020304" pitchFamily="18" charset="0"/>
                <a:cs typeface="Times New Roman" panose="02020603050405020304" pitchFamily="18" charset="0"/>
              </a:rPr>
              <a:t>The characteristics important are availability, scalability and efficiency, since these are the factors necessary for delivery of services.</a:t>
            </a:r>
          </a:p>
          <a:p>
            <a:pPr marL="0" indent="0">
              <a:buNone/>
            </a:pPr>
            <a:r>
              <a:rPr lang="en-US" sz="1600" b="1" dirty="0" smtClean="0">
                <a:latin typeface="Times New Roman" panose="02020603050405020304" pitchFamily="18" charset="0"/>
                <a:cs typeface="Times New Roman" panose="02020603050405020304" pitchFamily="18" charset="0"/>
              </a:rPr>
              <a:t>Clusters/Warehouse </a:t>
            </a:r>
            <a:r>
              <a:rPr lang="en-US" sz="1600" b="1" dirty="0" smtClean="0">
                <a:latin typeface="Times New Roman" panose="02020603050405020304" pitchFamily="18" charset="0"/>
                <a:cs typeface="Times New Roman" panose="02020603050405020304" pitchFamily="18" charset="0"/>
              </a:rPr>
              <a:t>Scale </a:t>
            </a:r>
            <a:r>
              <a:rPr lang="en-US" sz="1600" b="1" dirty="0" smtClean="0">
                <a:latin typeface="Times New Roman" panose="02020603050405020304" pitchFamily="18" charset="0"/>
                <a:cs typeface="Times New Roman" panose="02020603050405020304" pitchFamily="18" charset="0"/>
              </a:rPr>
              <a:t>computers</a:t>
            </a:r>
            <a:endParaRPr lang="en-US" sz="1600" b="1"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Growth of Software as a Service for applications has lead for the conceptualization of this class. It is composed of multiple Desktop or Server Computers connected by a LAN to act as a single computer.</a:t>
            </a:r>
          </a:p>
          <a:p>
            <a:r>
              <a:rPr lang="en-US" sz="1400" dirty="0" smtClean="0">
                <a:latin typeface="Times New Roman" panose="02020603050405020304" pitchFamily="18" charset="0"/>
                <a:cs typeface="Times New Roman" panose="02020603050405020304" pitchFamily="18" charset="0"/>
              </a:rPr>
              <a:t>Important characteristics are Price-Performance and power since they are so large.</a:t>
            </a:r>
            <a:r>
              <a:rPr lang="en-US" sz="1400" dirty="0" smtClean="0">
                <a:latin typeface="Times New Roman" panose="02020603050405020304" pitchFamily="18" charset="0"/>
                <a:cs typeface="Times New Roman" panose="02020603050405020304" pitchFamily="18" charset="0"/>
              </a:rPr>
              <a:t> </a:t>
            </a:r>
          </a:p>
          <a:p>
            <a:pPr marL="0" indent="0">
              <a:buNone/>
            </a:pPr>
            <a:r>
              <a:rPr lang="en-US" sz="1600" b="1" dirty="0" smtClean="0">
                <a:latin typeface="Times New Roman" panose="02020603050405020304" pitchFamily="18" charset="0"/>
                <a:cs typeface="Times New Roman" panose="02020603050405020304" pitchFamily="18" charset="0"/>
              </a:rPr>
              <a:t>Internet of Things(</a:t>
            </a:r>
            <a:r>
              <a:rPr lang="en-US" sz="1600" b="1" dirty="0" err="1" smtClean="0">
                <a:latin typeface="Times New Roman" panose="02020603050405020304" pitchFamily="18" charset="0"/>
                <a:cs typeface="Times New Roman" panose="02020603050405020304" pitchFamily="18" charset="0"/>
              </a:rPr>
              <a:t>IoT</a:t>
            </a:r>
            <a:r>
              <a:rPr lang="en-US" sz="1600" b="1" dirty="0" smtClean="0">
                <a:latin typeface="Times New Roman" panose="02020603050405020304" pitchFamily="18" charset="0"/>
                <a:cs typeface="Times New Roman" panose="02020603050405020304" pitchFamily="18" charset="0"/>
              </a:rPr>
              <a:t>)/Embedded computers</a:t>
            </a:r>
          </a:p>
          <a:p>
            <a:r>
              <a:rPr lang="en-US" sz="1400" dirty="0" smtClean="0">
                <a:latin typeface="Times New Roman" panose="02020603050405020304" pitchFamily="18" charset="0"/>
                <a:cs typeface="Times New Roman" panose="02020603050405020304" pitchFamily="18" charset="0"/>
              </a:rPr>
              <a:t>These are computers found in everyday appliances like microwaves, fridges, printers </a:t>
            </a:r>
            <a:r>
              <a:rPr lang="en-US" sz="1400" dirty="0" err="1" smtClean="0">
                <a:latin typeface="Times New Roman" panose="02020603050405020304" pitchFamily="18" charset="0"/>
                <a:cs typeface="Times New Roman" panose="02020603050405020304" pitchFamily="18" charset="0"/>
              </a:rPr>
              <a:t>etc</a:t>
            </a:r>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Key characteristics of importance </a:t>
            </a:r>
            <a:r>
              <a:rPr lang="en-US" sz="1400" dirty="0" smtClean="0">
                <a:latin typeface="Times New Roman" panose="02020603050405020304" pitchFamily="18" charset="0"/>
                <a:cs typeface="Times New Roman" panose="02020603050405020304" pitchFamily="18" charset="0"/>
              </a:rPr>
              <a:t>in embedded systems are Processing power and cost for they have a wide range of use and specialty. Performance requirements exist but focus on the min </a:t>
            </a:r>
            <a:r>
              <a:rPr lang="en-US" sz="1400" dirty="0" err="1" smtClean="0">
                <a:latin typeface="Times New Roman" panose="02020603050405020304" pitchFamily="18" charset="0"/>
                <a:cs typeface="Times New Roman" panose="02020603050405020304" pitchFamily="18" charset="0"/>
              </a:rPr>
              <a:t>requirents</a:t>
            </a:r>
            <a:r>
              <a:rPr lang="en-US" sz="1400" dirty="0" smtClean="0">
                <a:latin typeface="Times New Roman" panose="02020603050405020304" pitchFamily="18" charset="0"/>
                <a:cs typeface="Times New Roman" panose="02020603050405020304" pitchFamily="18" charset="0"/>
              </a:rPr>
              <a:t>.</a:t>
            </a:r>
            <a:endParaRPr lang="en-US" sz="1400" dirty="0" smtClean="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6833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370880"/>
          </a:xfrm>
        </p:spPr>
        <p:txBody>
          <a:bodyPr>
            <a:normAutofit/>
          </a:bodyPr>
          <a:lstStyle/>
          <a:p>
            <a:r>
              <a:rPr lang="en-US" sz="1800" b="1" dirty="0" smtClean="0">
                <a:latin typeface="Times New Roman" panose="02020603050405020304" pitchFamily="18" charset="0"/>
                <a:cs typeface="Times New Roman" panose="02020603050405020304" pitchFamily="18" charset="0"/>
              </a:rPr>
              <a:t>Classes of parallelism and Parallel Architectures</a:t>
            </a:r>
            <a:endParaRPr lang="en-US" sz="1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593436" y="548682"/>
            <a:ext cx="10045592" cy="6055566"/>
          </a:xfrm>
        </p:spPr>
        <p:txBody>
          <a:bodyPr>
            <a:normAutofit/>
          </a:bodyPr>
          <a:lstStyle/>
          <a:p>
            <a:pPr marL="0" indent="0">
              <a:buNone/>
            </a:pPr>
            <a:r>
              <a:rPr lang="en-US" sz="1600" dirty="0" smtClean="0">
                <a:latin typeface="Times New Roman" panose="02020603050405020304" pitchFamily="18" charset="0"/>
                <a:cs typeface="Times New Roman" panose="02020603050405020304" pitchFamily="18" charset="0"/>
              </a:rPr>
              <a:t>There are basically two kinds of parallelism in applications</a:t>
            </a:r>
          </a:p>
          <a:p>
            <a:r>
              <a:rPr lang="en-US" sz="1600" i="1" dirty="0" smtClean="0">
                <a:latin typeface="Times New Roman" panose="02020603050405020304" pitchFamily="18" charset="0"/>
                <a:cs typeface="Times New Roman" panose="02020603050405020304" pitchFamily="18" charset="0"/>
              </a:rPr>
              <a:t>Data-Level Parallelism(DLP) –</a:t>
            </a:r>
            <a:r>
              <a:rPr lang="en-US" sz="1600" dirty="0" smtClean="0">
                <a:latin typeface="Times New Roman" panose="02020603050405020304" pitchFamily="18" charset="0"/>
                <a:cs typeface="Times New Roman" panose="02020603050405020304" pitchFamily="18" charset="0"/>
              </a:rPr>
              <a:t> Occurs when there are many data items that can be operated on the same time.</a:t>
            </a:r>
          </a:p>
          <a:p>
            <a:r>
              <a:rPr lang="en-US" sz="1600" i="1" dirty="0" smtClean="0">
                <a:latin typeface="Times New Roman" panose="02020603050405020304" pitchFamily="18" charset="0"/>
                <a:cs typeface="Times New Roman" panose="02020603050405020304" pitchFamily="18" charset="0"/>
              </a:rPr>
              <a:t>Task- Level Parallelism(TLS) </a:t>
            </a:r>
            <a:r>
              <a:rPr lang="en-US" sz="1600" dirty="0" smtClean="0">
                <a:latin typeface="Times New Roman" panose="02020603050405020304" pitchFamily="18" charset="0"/>
                <a:cs typeface="Times New Roman" panose="02020603050405020304" pitchFamily="18" charset="0"/>
              </a:rPr>
              <a:t>– Occurs because tasks of work  are created that can operate independently  and largely in parallel.</a:t>
            </a:r>
          </a:p>
          <a:p>
            <a:pPr marL="0" indent="0">
              <a:buNone/>
            </a:pPr>
            <a:r>
              <a:rPr lang="en-US" sz="1600" dirty="0" smtClean="0">
                <a:latin typeface="Times New Roman" panose="02020603050405020304" pitchFamily="18" charset="0"/>
                <a:cs typeface="Times New Roman" panose="02020603050405020304" pitchFamily="18" charset="0"/>
              </a:rPr>
              <a:t>Computer hardware can further exploit the above applications of parallelism in four major ways;</a:t>
            </a:r>
          </a:p>
          <a:p>
            <a:r>
              <a:rPr lang="en-US" sz="1600" i="1" dirty="0" smtClean="0">
                <a:latin typeface="Times New Roman" panose="02020603050405020304" pitchFamily="18" charset="0"/>
                <a:cs typeface="Times New Roman" panose="02020603050405020304" pitchFamily="18" charset="0"/>
              </a:rPr>
              <a:t>Instruction-Level Parallelism - </a:t>
            </a:r>
            <a:r>
              <a:rPr lang="en-US" sz="1600" dirty="0" smtClean="0">
                <a:latin typeface="Times New Roman" panose="02020603050405020304" pitchFamily="18" charset="0"/>
                <a:cs typeface="Times New Roman" panose="02020603050405020304" pitchFamily="18" charset="0"/>
              </a:rPr>
              <a:t> Exploits DLP at  modest levels with compiler help using ideas like </a:t>
            </a:r>
            <a:r>
              <a:rPr lang="en-US" sz="1600" dirty="0" err="1" smtClean="0">
                <a:latin typeface="Times New Roman" panose="02020603050405020304" pitchFamily="18" charset="0"/>
                <a:cs typeface="Times New Roman" panose="02020603050405020304" pitchFamily="18" charset="0"/>
              </a:rPr>
              <a:t>pipeliing</a:t>
            </a:r>
            <a:r>
              <a:rPr lang="en-US" sz="1600" dirty="0" smtClean="0">
                <a:latin typeface="Times New Roman" panose="02020603050405020304" pitchFamily="18" charset="0"/>
                <a:cs typeface="Times New Roman" panose="02020603050405020304" pitchFamily="18" charset="0"/>
              </a:rPr>
              <a:t> and at medium levels  using ideas like speculative execution</a:t>
            </a:r>
            <a:endParaRPr lang="en-US" sz="1600" i="1" dirty="0" smtClean="0">
              <a:latin typeface="Times New Roman" panose="02020603050405020304" pitchFamily="18" charset="0"/>
              <a:cs typeface="Times New Roman" panose="02020603050405020304" pitchFamily="18" charset="0"/>
            </a:endParaRPr>
          </a:p>
          <a:p>
            <a:r>
              <a:rPr lang="en-US" sz="1600" i="1" dirty="0" smtClean="0">
                <a:latin typeface="Times New Roman" panose="02020603050405020304" pitchFamily="18" charset="0"/>
                <a:cs typeface="Times New Roman" panose="02020603050405020304" pitchFamily="18" charset="0"/>
              </a:rPr>
              <a:t>Vector Architectures, GPUs and multimedia Instruction Sets</a:t>
            </a:r>
            <a:r>
              <a:rPr lang="en-US" sz="1600" dirty="0" smtClean="0">
                <a:latin typeface="Times New Roman" panose="02020603050405020304" pitchFamily="18" charset="0"/>
                <a:cs typeface="Times New Roman" panose="02020603050405020304" pitchFamily="18" charset="0"/>
              </a:rPr>
              <a:t> – applies a single instruction to multiple data items in parallel  by exploiting DLP .</a:t>
            </a:r>
          </a:p>
          <a:p>
            <a:r>
              <a:rPr lang="en-US" sz="1600" i="1" dirty="0" smtClean="0">
                <a:latin typeface="Times New Roman" panose="02020603050405020304" pitchFamily="18" charset="0"/>
                <a:cs typeface="Times New Roman" panose="02020603050405020304" pitchFamily="18" charset="0"/>
              </a:rPr>
              <a:t>Thread –Level Parallelism - </a:t>
            </a:r>
            <a:r>
              <a:rPr lang="en-US" sz="1600" dirty="0" smtClean="0">
                <a:latin typeface="Times New Roman" panose="02020603050405020304" pitchFamily="18" charset="0"/>
                <a:cs typeface="Times New Roman" panose="02020603050405020304" pitchFamily="18" charset="0"/>
              </a:rPr>
              <a:t> By either exploiting  DLP and TLP in a tightly coupled hardware model that allows interaction between parallel threads</a:t>
            </a:r>
            <a:r>
              <a:rPr lang="en-US" sz="1600" i="1" dirty="0" smtClean="0">
                <a:latin typeface="Times New Roman" panose="02020603050405020304" pitchFamily="18" charset="0"/>
                <a:cs typeface="Times New Roman" panose="02020603050405020304" pitchFamily="18" charset="0"/>
              </a:rPr>
              <a:t>  </a:t>
            </a:r>
          </a:p>
          <a:p>
            <a:r>
              <a:rPr lang="en-US" sz="1600" i="1" dirty="0" smtClean="0">
                <a:latin typeface="Times New Roman" panose="02020603050405020304" pitchFamily="18" charset="0"/>
                <a:cs typeface="Times New Roman" panose="02020603050405020304" pitchFamily="18" charset="0"/>
              </a:rPr>
              <a:t>Request-Level Parallelism – </a:t>
            </a:r>
            <a:r>
              <a:rPr lang="en-US" sz="1600" dirty="0" smtClean="0">
                <a:latin typeface="Times New Roman" panose="02020603050405020304" pitchFamily="18" charset="0"/>
                <a:cs typeface="Times New Roman" panose="02020603050405020304" pitchFamily="18" charset="0"/>
              </a:rPr>
              <a:t>Utilizes parallelism among largely decoupled tasks as specified by the programmer or Operating system.</a:t>
            </a:r>
            <a:endParaRPr lang="en-US" sz="1600" i="1" dirty="0" smtClean="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333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442887"/>
          </a:xfrm>
        </p:spPr>
        <p:txBody>
          <a:bodyPr>
            <a:normAutofit/>
          </a:bodyPr>
          <a:lstStyle/>
          <a:p>
            <a:r>
              <a:rPr lang="en-US" sz="1800" b="1" dirty="0" smtClean="0">
                <a:latin typeface="Times New Roman" panose="02020603050405020304" pitchFamily="18" charset="0"/>
                <a:cs typeface="Times New Roman" panose="02020603050405020304" pitchFamily="18" charset="0"/>
              </a:rPr>
              <a:t>Flynn’s Taxonomy of Parallel Computing</a:t>
            </a:r>
            <a:endParaRPr lang="en-US" sz="1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593436" y="764705"/>
            <a:ext cx="10045592" cy="5407496"/>
          </a:xfrm>
        </p:spPr>
        <p:txBody>
          <a:bodyPr/>
          <a:lstStyle/>
          <a:p>
            <a:r>
              <a:rPr lang="en-US" sz="1600" b="1" dirty="0">
                <a:latin typeface="Times New Roman" panose="02020603050405020304" pitchFamily="18" charset="0"/>
                <a:cs typeface="Times New Roman" panose="02020603050405020304" pitchFamily="18" charset="0"/>
              </a:rPr>
              <a:t>Single Instruction Stream, Single Data Stream (SISD)</a:t>
            </a:r>
            <a:r>
              <a:rPr lang="en-US" sz="1600" dirty="0">
                <a:latin typeface="Times New Roman" panose="02020603050405020304" pitchFamily="18" charset="0"/>
                <a:cs typeface="Times New Roman" panose="02020603050405020304" pitchFamily="18" charset="0"/>
              </a:rPr>
              <a:t>: Represents traditional </a:t>
            </a:r>
            <a:r>
              <a:rPr lang="en-US" sz="1600" dirty="0" smtClean="0">
                <a:latin typeface="Times New Roman" panose="02020603050405020304" pitchFamily="18" charset="0"/>
                <a:cs typeface="Times New Roman" panose="02020603050405020304" pitchFamily="18" charset="0"/>
              </a:rPr>
              <a:t>uniprocessors(Standard sequential processors), </a:t>
            </a:r>
            <a:r>
              <a:rPr lang="en-US" sz="1600" dirty="0">
                <a:latin typeface="Times New Roman" panose="02020603050405020304" pitchFamily="18" charset="0"/>
                <a:cs typeface="Times New Roman" panose="02020603050405020304" pitchFamily="18" charset="0"/>
              </a:rPr>
              <a:t>which can exploit ILP</a:t>
            </a:r>
            <a:r>
              <a:rPr lang="en-US" sz="1600" dirty="0" smtClean="0">
                <a:latin typeface="Times New Roman" panose="02020603050405020304" pitchFamily="18" charset="0"/>
                <a:cs typeface="Times New Roman" panose="02020603050405020304" pitchFamily="18" charset="0"/>
              </a:rPr>
              <a:t>. Involves techniques such as Superscalar an</a:t>
            </a: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Single Instruction Stream, Multiple Data Streams (SIMD)</a:t>
            </a:r>
            <a:r>
              <a:rPr lang="en-US" sz="1600" dirty="0">
                <a:latin typeface="Times New Roman" panose="02020603050405020304" pitchFamily="18" charset="0"/>
                <a:cs typeface="Times New Roman" panose="02020603050405020304" pitchFamily="18" charset="0"/>
              </a:rPr>
              <a:t>: Multiple processors execute the same instruction on different data streams, exploiting DLP</a:t>
            </a:r>
            <a:r>
              <a:rPr lang="en-US" sz="1600" dirty="0" smtClean="0">
                <a:latin typeface="Times New Roman" panose="02020603050405020304" pitchFamily="18" charset="0"/>
                <a:cs typeface="Times New Roman" panose="02020603050405020304" pitchFamily="18" charset="0"/>
              </a:rPr>
              <a:t>. Each processor has its own data memory, but there is a single instruction memory and control processor that fetches  and dispatches instructions.</a:t>
            </a: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Multiple Instruction Streams, Single Data Stream (MISD)</a:t>
            </a:r>
            <a:r>
              <a:rPr lang="en-US" sz="1600" dirty="0">
                <a:latin typeface="Times New Roman" panose="02020603050405020304" pitchFamily="18" charset="0"/>
                <a:cs typeface="Times New Roman" panose="02020603050405020304" pitchFamily="18" charset="0"/>
              </a:rPr>
              <a:t>: A theoretical category with no commercial implementations.</a:t>
            </a:r>
          </a:p>
          <a:p>
            <a:r>
              <a:rPr lang="en-US" sz="1600" b="1" dirty="0">
                <a:latin typeface="Times New Roman" panose="02020603050405020304" pitchFamily="18" charset="0"/>
                <a:cs typeface="Times New Roman" panose="02020603050405020304" pitchFamily="18" charset="0"/>
              </a:rPr>
              <a:t>Multiple Instruction Streams, Multiple Data Streams (MIMD)</a:t>
            </a:r>
            <a:r>
              <a:rPr lang="en-US" sz="1600" dirty="0">
                <a:latin typeface="Times New Roman" panose="02020603050405020304" pitchFamily="18" charset="0"/>
                <a:cs typeface="Times New Roman" panose="02020603050405020304" pitchFamily="18" charset="0"/>
              </a:rPr>
              <a:t>: Each processor operates independently on its own data, targeting TLP. MIMD architectures are more flexible but also more expensive than SIMD</a:t>
            </a:r>
            <a:r>
              <a:rPr lang="en-US" sz="1600" dirty="0" smtClean="0">
                <a:latin typeface="Times New Roman" panose="02020603050405020304" pitchFamily="18" charset="0"/>
                <a:cs typeface="Times New Roman" panose="02020603050405020304" pitchFamily="18" charset="0"/>
              </a:rPr>
              <a:t>.</a:t>
            </a:r>
          </a:p>
          <a:p>
            <a:pPr marL="0" indent="0">
              <a:buNone/>
            </a:pPr>
            <a:r>
              <a:rPr lang="en-US" sz="1600" dirty="0" smtClean="0">
                <a:latin typeface="Times New Roman" panose="02020603050405020304" pitchFamily="18" charset="0"/>
                <a:cs typeface="Times New Roman" panose="02020603050405020304" pitchFamily="18" charset="0"/>
              </a:rPr>
              <a:t>Many </a:t>
            </a:r>
            <a:r>
              <a:rPr lang="en-US" sz="1600" dirty="0">
                <a:latin typeface="Times New Roman" panose="02020603050405020304" pitchFamily="18" charset="0"/>
                <a:cs typeface="Times New Roman" panose="02020603050405020304" pitchFamily="18" charset="0"/>
              </a:rPr>
              <a:t>modern processors are hybrids of SISD, SIMD, and MIMD classes, combining different types of parallelism to optimize performance and efficiency.</a:t>
            </a:r>
          </a:p>
          <a:p>
            <a:pPr marL="0" indent="0">
              <a:buNone/>
            </a:pPr>
            <a:endParaRPr lang="en-US" sz="16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13726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0"/>
            <a:ext cx="9782801" cy="874935"/>
          </a:xfrm>
        </p:spPr>
        <p:txBody>
          <a:bodyPr>
            <a:normAutofit/>
          </a:bodyPr>
          <a:lstStyle/>
          <a:p>
            <a:r>
              <a:rPr lang="en-US" dirty="0" smtClean="0">
                <a:latin typeface="Times New Roman" panose="02020603050405020304" pitchFamily="18" charset="0"/>
                <a:cs typeface="Times New Roman" panose="02020603050405020304" pitchFamily="18" charset="0"/>
              </a:rPr>
              <a:t>1.3 Defining Computer Architecture</a:t>
            </a:r>
            <a:endParaRPr lang="en-US"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2"/>
          </p:nvPr>
        </p:nvSpPr>
        <p:spPr>
          <a:xfrm>
            <a:off x="1593436" y="1052734"/>
            <a:ext cx="9901576" cy="5119465"/>
          </a:xfrm>
        </p:spPr>
        <p:txBody>
          <a:bodyPr>
            <a:normAutofit lnSpcReduction="10000"/>
          </a:bodyPr>
          <a:lstStyle/>
          <a:p>
            <a:pPr marL="0" indent="0">
              <a:buNone/>
            </a:pPr>
            <a:r>
              <a:rPr lang="en-US" sz="1900" b="1" dirty="0">
                <a:latin typeface="Times New Roman" panose="02020603050405020304" pitchFamily="18" charset="0"/>
                <a:cs typeface="Times New Roman" panose="02020603050405020304" pitchFamily="18" charset="0"/>
              </a:rPr>
              <a:t>Understanding Computer Architecture</a:t>
            </a:r>
          </a:p>
          <a:p>
            <a:r>
              <a:rPr lang="en-US" sz="1900" dirty="0">
                <a:latin typeface="Times New Roman" panose="02020603050405020304" pitchFamily="18" charset="0"/>
                <a:cs typeface="Times New Roman" panose="02020603050405020304" pitchFamily="18" charset="0"/>
              </a:rPr>
              <a:t>Imagine you're tasked with designing a new computer. It's not just about making it fast; you also need to balance its performance with energy efficiency while keeping costs, power usage, and reliability in check. This involves diving into various aspects like designing the instruction set, organizing how everything works together, and even dealing with the nitty-gritty of circuit design and cooling systems. It's a complex job that requires knowledge across many different tech areas.</a:t>
            </a:r>
          </a:p>
          <a:p>
            <a:pPr marL="0" indent="0">
              <a:buNone/>
            </a:pPr>
            <a:r>
              <a:rPr lang="en-US" sz="1900" b="1" dirty="0">
                <a:latin typeface="Times New Roman" panose="02020603050405020304" pitchFamily="18" charset="0"/>
                <a:cs typeface="Times New Roman" panose="02020603050405020304" pitchFamily="18" charset="0"/>
              </a:rPr>
              <a:t>Beyond Just Instructions</a:t>
            </a:r>
          </a:p>
          <a:p>
            <a:r>
              <a:rPr lang="en-US" sz="1900" dirty="0">
                <a:latin typeface="Times New Roman" panose="02020603050405020304" pitchFamily="18" charset="0"/>
                <a:cs typeface="Times New Roman" panose="02020603050405020304" pitchFamily="18" charset="0"/>
              </a:rPr>
              <a:t>Years ago, when people talked about computer architecture, they mostly meant designing the set of instructions a computer understands. But there's so much more to it! It's about creating a system that works efficiently and effectively, from the software running on it to the physical components inside.</a:t>
            </a:r>
          </a:p>
          <a:p>
            <a:pPr marL="0" indent="0">
              <a:buNone/>
            </a:pPr>
            <a:r>
              <a:rPr lang="en-US" sz="1900" b="1" dirty="0">
                <a:latin typeface="Times New Roman" panose="02020603050405020304" pitchFamily="18" charset="0"/>
                <a:cs typeface="Times New Roman" panose="02020603050405020304" pitchFamily="18" charset="0"/>
              </a:rPr>
              <a:t>Instruction Set Architecture (ISA)</a:t>
            </a:r>
          </a:p>
          <a:p>
            <a:r>
              <a:rPr lang="en-US" sz="1900" dirty="0">
                <a:latin typeface="Times New Roman" panose="02020603050405020304" pitchFamily="18" charset="0"/>
                <a:cs typeface="Times New Roman" panose="02020603050405020304" pitchFamily="18" charset="0"/>
              </a:rPr>
              <a:t>Think of ISA as the language your computer speaks. It's the set of instructions that software uses to communicate with the hardware. Let's look at a few examples to understand this better:</a:t>
            </a:r>
          </a:p>
          <a:p>
            <a:r>
              <a:rPr lang="en-US" sz="1900" b="1" dirty="0">
                <a:latin typeface="Times New Roman" panose="02020603050405020304" pitchFamily="18" charset="0"/>
                <a:cs typeface="Times New Roman" panose="02020603050405020304" pitchFamily="18" charset="0"/>
              </a:rPr>
              <a:t>RISC-V</a:t>
            </a:r>
            <a:r>
              <a:rPr lang="en-US" sz="1900" dirty="0">
                <a:latin typeface="Times New Roman" panose="02020603050405020304" pitchFamily="18" charset="0"/>
                <a:cs typeface="Times New Roman" panose="02020603050405020304" pitchFamily="18" charset="0"/>
              </a:rPr>
              <a:t>: This is a modern, open-source architecture that's simple and efficient. It's like a streamlined, easy-to-understand language that </a:t>
            </a:r>
            <a:r>
              <a:rPr lang="en-US" sz="1900" dirty="0" smtClean="0">
                <a:latin typeface="Times New Roman" panose="02020603050405020304" pitchFamily="18" charset="0"/>
                <a:cs typeface="Times New Roman" panose="02020603050405020304" pitchFamily="18" charset="0"/>
              </a:rPr>
              <a:t>the industry is adopting </a:t>
            </a:r>
            <a:r>
              <a:rPr lang="en-US" sz="1900" dirty="0">
                <a:latin typeface="Times New Roman" panose="02020603050405020304" pitchFamily="18" charset="0"/>
                <a:cs typeface="Times New Roman" panose="02020603050405020304" pitchFamily="18" charset="0"/>
              </a:rPr>
              <a:t>because it's free to use and modify.</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119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435</TotalTime>
  <Words>3179</Words>
  <Application>Microsoft Office PowerPoint</Application>
  <PresentationFormat>Custom</PresentationFormat>
  <Paragraphs>282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Cambria Math</vt:lpstr>
      <vt:lpstr>Euphemia</vt:lpstr>
      <vt:lpstr>Times New Roman</vt:lpstr>
      <vt:lpstr>Math 16x9</vt:lpstr>
      <vt:lpstr>Computer Architecture</vt:lpstr>
      <vt:lpstr>Content Layout </vt:lpstr>
      <vt:lpstr>1.1 Introduction</vt:lpstr>
      <vt:lpstr>PowerPoint Presentation</vt:lpstr>
      <vt:lpstr>1.1 Classes of Computers</vt:lpstr>
      <vt:lpstr>PowerPoint Presentation</vt:lpstr>
      <vt:lpstr>Classes of parallelism and Parallel Architectures</vt:lpstr>
      <vt:lpstr>Flynn’s Taxonomy of Parallel Computing</vt:lpstr>
      <vt:lpstr>1.3 Defining Computer Architecture</vt:lpstr>
      <vt:lpstr> RISC-V Registers and Their Usage</vt:lpstr>
      <vt:lpstr>PowerPoint Presentation</vt:lpstr>
      <vt:lpstr>Key Aspects of ISA</vt:lpstr>
      <vt:lpstr>1.4 Trends in technology</vt:lpstr>
      <vt:lpstr>PowerPoint Presentation</vt:lpstr>
      <vt:lpstr>1.5 Trends in Power and Energy in Integrated Circuits</vt:lpstr>
      <vt:lpstr>PowerPoint Presentation</vt:lpstr>
      <vt:lpstr>PowerPoint Presentation</vt:lpstr>
      <vt:lpstr>PowerPoint Presentation</vt:lpstr>
      <vt:lpstr>1.6Trends in Cost: Balancing Performance and Economics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Architecture</dc:title>
  <dc:creator>admin</dc:creator>
  <cp:lastModifiedBy>admin</cp:lastModifiedBy>
  <cp:revision>41</cp:revision>
  <dcterms:created xsi:type="dcterms:W3CDTF">2025-03-06T13:59:21Z</dcterms:created>
  <dcterms:modified xsi:type="dcterms:W3CDTF">2025-03-07T12:33:25Z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