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2" r:id="rId7"/>
    <p:sldId id="260" r:id="rId8"/>
    <p:sldId id="261" r:id="rId9"/>
    <p:sldId id="263" r:id="rId10"/>
    <p:sldId id="298" r:id="rId11"/>
    <p:sldId id="265" r:id="rId12"/>
    <p:sldId id="276" r:id="rId13"/>
    <p:sldId id="267" r:id="rId14"/>
    <p:sldId id="299" r:id="rId15"/>
    <p:sldId id="266" r:id="rId16"/>
    <p:sldId id="300" r:id="rId17"/>
    <p:sldId id="302" r:id="rId18"/>
    <p:sldId id="303" r:id="rId19"/>
    <p:sldId id="269" r:id="rId20"/>
    <p:sldId id="270" r:id="rId21"/>
    <p:sldId id="274" r:id="rId22"/>
    <p:sldId id="326" r:id="rId23"/>
    <p:sldId id="271" r:id="rId24"/>
    <p:sldId id="277" r:id="rId25"/>
    <p:sldId id="279" r:id="rId26"/>
    <p:sldId id="278" r:id="rId27"/>
    <p:sldId id="287" r:id="rId28"/>
    <p:sldId id="275" r:id="rId29"/>
    <p:sldId id="280" r:id="rId30"/>
    <p:sldId id="272" r:id="rId31"/>
    <p:sldId id="325" r:id="rId32"/>
    <p:sldId id="281" r:id="rId33"/>
    <p:sldId id="284" r:id="rId34"/>
    <p:sldId id="282" r:id="rId35"/>
    <p:sldId id="283" r:id="rId36"/>
    <p:sldId id="285" r:id="rId37"/>
    <p:sldId id="286" r:id="rId38"/>
    <p:sldId id="27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42" autoAdjust="0"/>
  </p:normalViewPr>
  <p:slideViewPr>
    <p:cSldViewPr snapToGrid="0">
      <p:cViewPr varScale="1">
        <p:scale>
          <a:sx n="96" d="100"/>
          <a:sy n="96" d="100"/>
        </p:scale>
        <p:origin x="11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21E23-26B9-43AF-B676-EA9BF2A197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B045-9F98-449B-A506-EF6E730E9F6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smtClean="0">
                <a:solidFill>
                  <a:schemeClr val="tx1"/>
                </a:solidFill>
                <a:effectLst/>
                <a:latin typeface="+mn-lt"/>
                <a:ea typeface="+mn-ea"/>
                <a:cs typeface="+mn-cs"/>
              </a:rPr>
              <a:t>Lucene</a:t>
            </a:r>
            <a:r>
              <a:rPr lang="zh-CN" altLang="en-US" sz="1200" b="1" i="0" kern="1200" dirty="0" smtClean="0">
                <a:solidFill>
                  <a:schemeClr val="tx1"/>
                </a:solidFill>
                <a:effectLst/>
                <a:latin typeface="+mn-lt"/>
                <a:ea typeface="+mn-ea"/>
                <a:cs typeface="+mn-cs"/>
              </a:rPr>
              <a:t>的</a:t>
            </a:r>
            <a:r>
              <a:rPr lang="en-US" altLang="zh-CN" sz="1200" b="1" i="0" kern="1200" dirty="0" smtClean="0">
                <a:solidFill>
                  <a:schemeClr val="tx1"/>
                </a:solidFill>
                <a:effectLst/>
                <a:latin typeface="+mn-lt"/>
                <a:ea typeface="+mn-ea"/>
                <a:cs typeface="+mn-cs"/>
              </a:rPr>
              <a:t>analysis</a:t>
            </a:r>
            <a:r>
              <a:rPr lang="zh-CN" altLang="en-US" sz="1200" b="1" i="0" kern="1200" dirty="0" smtClean="0">
                <a:solidFill>
                  <a:schemeClr val="tx1"/>
                </a:solidFill>
                <a:effectLst/>
                <a:latin typeface="+mn-lt"/>
                <a:ea typeface="+mn-ea"/>
                <a:cs typeface="+mn-cs"/>
              </a:rPr>
              <a:t>模块主要负责词法分析及语言处理而形成</a:t>
            </a:r>
            <a:r>
              <a:rPr lang="en-US" altLang="zh-CN" sz="1200" b="1" i="0" kern="1200" dirty="0" smtClean="0">
                <a:solidFill>
                  <a:schemeClr val="tx1"/>
                </a:solidFill>
                <a:effectLst/>
                <a:latin typeface="+mn-lt"/>
                <a:ea typeface="+mn-ea"/>
                <a:cs typeface="+mn-cs"/>
              </a:rPr>
              <a:t>Term</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Lucene</a:t>
            </a:r>
            <a:r>
              <a:rPr lang="zh-CN" altLang="en-US" sz="1200" b="1" i="0" kern="1200" dirty="0" smtClean="0">
                <a:solidFill>
                  <a:schemeClr val="tx1"/>
                </a:solidFill>
                <a:effectLst/>
                <a:latin typeface="+mn-lt"/>
                <a:ea typeface="+mn-ea"/>
                <a:cs typeface="+mn-cs"/>
              </a:rPr>
              <a:t>的</a:t>
            </a:r>
            <a:r>
              <a:rPr lang="en-US" altLang="zh-CN" sz="1200" b="1" i="0" kern="1200" dirty="0" smtClean="0">
                <a:solidFill>
                  <a:schemeClr val="tx1"/>
                </a:solidFill>
                <a:effectLst/>
                <a:latin typeface="+mn-lt"/>
                <a:ea typeface="+mn-ea"/>
                <a:cs typeface="+mn-cs"/>
              </a:rPr>
              <a:t>index</a:t>
            </a:r>
            <a:r>
              <a:rPr lang="zh-CN" altLang="en-US" sz="1200" b="1" i="0" kern="1200" dirty="0" smtClean="0">
                <a:solidFill>
                  <a:schemeClr val="tx1"/>
                </a:solidFill>
                <a:effectLst/>
                <a:latin typeface="+mn-lt"/>
                <a:ea typeface="+mn-ea"/>
                <a:cs typeface="+mn-cs"/>
              </a:rPr>
              <a:t>模块主要负责索引的创建，里面有</a:t>
            </a:r>
            <a:r>
              <a:rPr lang="en-US" altLang="zh-CN" sz="1200" b="1" i="0" kern="1200" dirty="0" err="1" smtClean="0">
                <a:solidFill>
                  <a:schemeClr val="tx1"/>
                </a:solidFill>
                <a:effectLst/>
                <a:latin typeface="+mn-lt"/>
                <a:ea typeface="+mn-ea"/>
                <a:cs typeface="+mn-cs"/>
              </a:rPr>
              <a:t>IndexWriter</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Lucene</a:t>
            </a:r>
            <a:r>
              <a:rPr lang="zh-CN" altLang="en-US" sz="1200" b="1" i="0" kern="1200" dirty="0" smtClean="0">
                <a:solidFill>
                  <a:schemeClr val="tx1"/>
                </a:solidFill>
                <a:effectLst/>
                <a:latin typeface="+mn-lt"/>
                <a:ea typeface="+mn-ea"/>
                <a:cs typeface="+mn-cs"/>
              </a:rPr>
              <a:t>的</a:t>
            </a:r>
            <a:r>
              <a:rPr lang="en-US" altLang="zh-CN" sz="1200" b="1" i="0" kern="1200" dirty="0" smtClean="0">
                <a:solidFill>
                  <a:schemeClr val="tx1"/>
                </a:solidFill>
                <a:effectLst/>
                <a:latin typeface="+mn-lt"/>
                <a:ea typeface="+mn-ea"/>
                <a:cs typeface="+mn-cs"/>
              </a:rPr>
              <a:t>store</a:t>
            </a:r>
            <a:r>
              <a:rPr lang="zh-CN" altLang="en-US" sz="1200" b="1" i="0" kern="1200" dirty="0" smtClean="0">
                <a:solidFill>
                  <a:schemeClr val="tx1"/>
                </a:solidFill>
                <a:effectLst/>
                <a:latin typeface="+mn-lt"/>
                <a:ea typeface="+mn-ea"/>
                <a:cs typeface="+mn-cs"/>
              </a:rPr>
              <a:t>模块主要负责索引的读写。</a:t>
            </a:r>
            <a:endParaRPr lang="zh-CN" altLang="en-US"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Lucene</a:t>
            </a:r>
            <a:r>
              <a:rPr lang="zh-CN" altLang="en-US" sz="1200" b="1" i="0" kern="1200" dirty="0" smtClean="0">
                <a:solidFill>
                  <a:schemeClr val="tx1"/>
                </a:solidFill>
                <a:effectLst/>
                <a:latin typeface="+mn-lt"/>
                <a:ea typeface="+mn-ea"/>
                <a:cs typeface="+mn-cs"/>
              </a:rPr>
              <a:t>的</a:t>
            </a:r>
            <a:r>
              <a:rPr lang="en-US" altLang="zh-CN" sz="1200" b="1" i="0" kern="1200" dirty="0" err="1" smtClean="0">
                <a:solidFill>
                  <a:schemeClr val="tx1"/>
                </a:solidFill>
                <a:effectLst/>
                <a:latin typeface="+mn-lt"/>
                <a:ea typeface="+mn-ea"/>
                <a:cs typeface="+mn-cs"/>
              </a:rPr>
              <a:t>QueryParser</a:t>
            </a:r>
            <a:r>
              <a:rPr lang="zh-CN" altLang="en-US" sz="1200" b="1" i="0" kern="1200" dirty="0" smtClean="0">
                <a:solidFill>
                  <a:schemeClr val="tx1"/>
                </a:solidFill>
                <a:effectLst/>
                <a:latin typeface="+mn-lt"/>
                <a:ea typeface="+mn-ea"/>
                <a:cs typeface="+mn-cs"/>
              </a:rPr>
              <a:t>主要负责语法分析。</a:t>
            </a:r>
            <a:r>
              <a:rPr lang="zh-CN" altLang="en-US"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Lucene</a:t>
            </a:r>
            <a:r>
              <a:rPr lang="zh-CN" altLang="en-US" sz="1200" b="1" i="0" kern="1200" dirty="0" smtClean="0">
                <a:solidFill>
                  <a:schemeClr val="tx1"/>
                </a:solidFill>
                <a:effectLst/>
                <a:latin typeface="+mn-lt"/>
                <a:ea typeface="+mn-ea"/>
                <a:cs typeface="+mn-cs"/>
              </a:rPr>
              <a:t>的</a:t>
            </a:r>
            <a:r>
              <a:rPr lang="en-US" altLang="zh-CN" sz="1200" b="1" i="0" kern="1200" dirty="0" smtClean="0">
                <a:solidFill>
                  <a:schemeClr val="tx1"/>
                </a:solidFill>
                <a:effectLst/>
                <a:latin typeface="+mn-lt"/>
                <a:ea typeface="+mn-ea"/>
                <a:cs typeface="+mn-cs"/>
              </a:rPr>
              <a:t>search</a:t>
            </a:r>
            <a:r>
              <a:rPr lang="zh-CN" altLang="en-US" sz="1200" b="1" i="0" kern="1200" dirty="0" smtClean="0">
                <a:solidFill>
                  <a:schemeClr val="tx1"/>
                </a:solidFill>
                <a:effectLst/>
                <a:latin typeface="+mn-lt"/>
                <a:ea typeface="+mn-ea"/>
                <a:cs typeface="+mn-cs"/>
              </a:rPr>
              <a:t>模块主要负责对索引的搜索。</a:t>
            </a:r>
            <a:endParaRPr lang="zh-CN" altLang="en-US"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Lucene</a:t>
            </a:r>
            <a:r>
              <a:rPr lang="zh-CN" altLang="en-US" sz="1200" b="1" i="0" kern="1200" dirty="0" smtClean="0">
                <a:solidFill>
                  <a:schemeClr val="tx1"/>
                </a:solidFill>
                <a:effectLst/>
                <a:latin typeface="+mn-lt"/>
                <a:ea typeface="+mn-ea"/>
                <a:cs typeface="+mn-cs"/>
              </a:rPr>
              <a:t>的</a:t>
            </a:r>
            <a:r>
              <a:rPr lang="en-US" altLang="zh-CN" sz="1200" b="1" i="0" kern="1200" dirty="0" smtClean="0">
                <a:solidFill>
                  <a:schemeClr val="tx1"/>
                </a:solidFill>
                <a:effectLst/>
                <a:latin typeface="+mn-lt"/>
                <a:ea typeface="+mn-ea"/>
                <a:cs typeface="+mn-cs"/>
              </a:rPr>
              <a:t>similarity</a:t>
            </a:r>
            <a:r>
              <a:rPr lang="zh-CN" altLang="en-US" sz="1200" b="1" i="0" kern="1200" dirty="0" smtClean="0">
                <a:solidFill>
                  <a:schemeClr val="tx1"/>
                </a:solidFill>
                <a:effectLst/>
                <a:latin typeface="+mn-lt"/>
                <a:ea typeface="+mn-ea"/>
                <a:cs typeface="+mn-cs"/>
              </a:rPr>
              <a:t>模块主要负责对相关性打分的实现。</a:t>
            </a:r>
            <a:endParaRPr lang="zh-CN" altLang="en-US" sz="1200" b="0" i="0" kern="1200" dirty="0" smtClean="0">
              <a:solidFill>
                <a:schemeClr val="tx1"/>
              </a:solidFill>
              <a:effectLst/>
              <a:latin typeface="+mn-lt"/>
              <a:ea typeface="+mn-ea"/>
              <a:cs typeface="+mn-cs"/>
            </a:endParaRPr>
          </a:p>
          <a:p>
            <a:r>
              <a:rPr lang="zh-CN" altLang="en-US" dirty="0"/>
              <a:t>索引的本质是用空间换时间，创建有序的索引，以便更快的查找</a:t>
            </a:r>
            <a:endParaRPr lang="zh-CN" altLang="en-US" dirty="0"/>
          </a:p>
          <a:p>
            <a:r>
              <a:rPr lang="zh-CN" altLang="en-US" dirty="0"/>
              <a:t>增加了写数据的时间，降低了查数据的时间</a:t>
            </a:r>
            <a:endParaRPr lang="zh-CN" altLang="en-US" dirty="0"/>
          </a:p>
        </p:txBody>
      </p:sp>
      <p:sp>
        <p:nvSpPr>
          <p:cNvPr id="4" name="灯片编号占位符 3"/>
          <p:cNvSpPr>
            <a:spLocks noGrp="1"/>
          </p:cNvSpPr>
          <p:nvPr>
            <p:ph type="sldNum" sz="quarter" idx="10"/>
          </p:nvPr>
        </p:nvSpPr>
        <p:spPr/>
        <p:txBody>
          <a:bodyPr/>
          <a:lstStyle/>
          <a:p>
            <a:fld id="{FA11B045-9F98-449B-A506-EF6E730E9F6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现在的一个索引文件结构如图所示，基本可以分为四个部分：词典、倒排表、正向文件、列式存储DocValues。</a:t>
            </a:r>
            <a:endParaRPr lang="zh-CN" altLang="en-US"/>
          </a:p>
          <a:p>
            <a:endParaRPr lang="zh-CN" altLang="en-US"/>
          </a:p>
          <a:p>
            <a:r>
              <a:rPr lang="zh-CN" altLang="en-US"/>
              <a:t>理论基础:   《Direct construction of minimal acyclic subsequential transducers》，通过输入有序字符串构建最小有向无环图。</a:t>
            </a:r>
            <a:endParaRPr lang="zh-CN" altLang="en-US"/>
          </a:p>
          <a:p>
            <a:r>
              <a:rPr lang="zh-CN" altLang="en-US"/>
              <a:t>优点：内存占用率低，压缩率一般在3倍~20倍之间、模糊查询支持好、查询快</a:t>
            </a:r>
            <a:endParaRPr lang="zh-CN" altLang="en-US"/>
          </a:p>
          <a:p>
            <a:r>
              <a:rPr lang="zh-CN" altLang="en-US"/>
              <a:t>缺点：结构复杂、输入要求有序、更新不易</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tf-idf倾向于过滤掉常见的词语，保留重要的词语</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众所周知，机器学习正在引领许多行业的变革。对于曾疲于用人工调整搜索相关性来捕捉细微差别的搜索行业就更是如此。</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人工调整已经实现了其能达到的最好效果，成熟的搜索公司不满足于此，试图建立更加智能和自动化的搜索系统</a:t>
            </a:r>
            <a:endParaRPr lang="zh-CN" altLang="en-US" dirty="0"/>
          </a:p>
        </p:txBody>
      </p:sp>
      <p:sp>
        <p:nvSpPr>
          <p:cNvPr id="4" name="灯片编号占位符 3"/>
          <p:cNvSpPr>
            <a:spLocks noGrp="1"/>
          </p:cNvSpPr>
          <p:nvPr>
            <p:ph type="sldNum" sz="quarter" idx="10"/>
          </p:nvPr>
        </p:nvSpPr>
        <p:spPr/>
        <p:txBody>
          <a:bodyPr/>
          <a:lstStyle/>
          <a:p>
            <a:fld id="{FA11B045-9F98-449B-A506-EF6E730E9F6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D678F1D-42DF-4F9D-B4DF-E8D4A89164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F2A0C2-FC8A-4B30-823D-B40D0131EAF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678F1D-42DF-4F9D-B4DF-E8D4A8916475}" type="datetimeFigureOut">
              <a:rPr lang="zh-CN" altLang="en-US" smtClean="0"/>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F2A0C2-FC8A-4B30-823D-B40D0131EAF6}"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hyperlink" Target="https://zh.wikipedia.org/wiki/Tf-id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lasticsearch-learning-to-rank.readthedocs.io/en/latest/core-concepts.html" TargetMode="External"/><Relationship Id="rId4" Type="http://schemas.openxmlformats.org/officeDocument/2006/relationships/hyperlink" Target="https://github.com/dmlc/xgboost" TargetMode="External"/><Relationship Id="rId3" Type="http://schemas.openxmlformats.org/officeDocument/2006/relationships/hyperlink" Target="https://sourceforge.net/p/lemur/wiki/RankLib/" TargetMode="External"/><Relationship Id="rId2" Type="http://schemas.openxmlformats.org/officeDocument/2006/relationships/hyperlink" Target="https://www.cs.cornell.edu/people/tj/svm_light/svm_rank.html" TargetMode="External"/><Relationship Id="rId1" Type="http://schemas.openxmlformats.org/officeDocument/2006/relationships/hyperlink" Target="http://opensourceconnections.com/blog/2017/04/01/learning-to-rank-linear-mode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隶书" panose="02010509060101010101" pitchFamily="49" charset="-122"/>
                <a:ea typeface="隶书" panose="02010509060101010101" pitchFamily="49" charset="-122"/>
              </a:rPr>
              <a:t>企业级</a:t>
            </a:r>
            <a:r>
              <a:rPr lang="zh-CN" altLang="en-US" dirty="0">
                <a:latin typeface="隶书" panose="02010509060101010101" pitchFamily="49" charset="-122"/>
                <a:ea typeface="隶书" panose="02010509060101010101" pitchFamily="49" charset="-122"/>
              </a:rPr>
              <a:t>电商</a:t>
            </a:r>
            <a:r>
              <a:rPr lang="zh-CN" altLang="en-US" dirty="0" smtClean="0">
                <a:latin typeface="隶书" panose="02010509060101010101" pitchFamily="49" charset="-122"/>
                <a:ea typeface="隶书" panose="02010509060101010101" pitchFamily="49" charset="-122"/>
              </a:rPr>
              <a:t>搜索服务</a:t>
            </a:r>
            <a:br>
              <a:rPr lang="en-US" altLang="zh-CN" dirty="0" smtClean="0">
                <a:latin typeface="隶书" panose="02010509060101010101" pitchFamily="49" charset="-122"/>
                <a:ea typeface="隶书" panose="02010509060101010101" pitchFamily="49" charset="-122"/>
              </a:rPr>
            </a:br>
            <a:r>
              <a:rPr lang="zh-CN" altLang="en-US" dirty="0" smtClean="0">
                <a:latin typeface="隶书" panose="02010509060101010101" pitchFamily="49" charset="-122"/>
                <a:ea typeface="隶书" panose="02010509060101010101" pitchFamily="49" charset="-122"/>
              </a:rPr>
              <a:t>原理与实战</a:t>
            </a:r>
            <a:endParaRPr lang="zh-CN" altLang="en-US"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p:txBody>
          <a:bodyPr anchor="ctr"/>
          <a:lstStyle/>
          <a:p>
            <a:r>
              <a:rPr lang="en-US" altLang="zh-CN" dirty="0"/>
              <a:t>	</a:t>
            </a:r>
            <a:r>
              <a:rPr lang="en-US" altLang="zh-CN" dirty="0" smtClean="0"/>
              <a:t>													</a:t>
            </a:r>
            <a:r>
              <a:rPr lang="zh-CN" altLang="en-US" i="1" dirty="0" smtClean="0">
                <a:latin typeface="隶书" panose="02010509060101010101" pitchFamily="49" charset="-122"/>
                <a:ea typeface="隶书" panose="02010509060101010101" pitchFamily="49" charset="-122"/>
              </a:rPr>
              <a:t>王海涛</a:t>
            </a:r>
            <a:r>
              <a:rPr lang="en-US" altLang="zh-CN" i="1" dirty="0" smtClean="0">
                <a:latin typeface="隶书" panose="02010509060101010101" pitchFamily="49" charset="-122"/>
                <a:ea typeface="隶书" panose="02010509060101010101" pitchFamily="49" charset="-122"/>
              </a:rPr>
              <a:t> </a:t>
            </a:r>
            <a:r>
              <a:rPr lang="en-US" altLang="zh-CN" sz="1600" i="1" dirty="0" smtClean="0">
                <a:latin typeface="隶书" panose="02010509060101010101" pitchFamily="49" charset="-122"/>
                <a:ea typeface="隶书" panose="02010509060101010101" pitchFamily="49" charset="-122"/>
              </a:rPr>
              <a:t>2019/07/19</a:t>
            </a:r>
            <a:endParaRPr lang="zh-CN" altLang="en-US" i="1"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NLP</a:t>
            </a:r>
            <a:endParaRPr lang="zh-CN" altLang="en-US" dirty="0"/>
          </a:p>
        </p:txBody>
      </p:sp>
      <p:sp>
        <p:nvSpPr>
          <p:cNvPr id="3" name="文本框 2"/>
          <p:cNvSpPr txBox="1"/>
          <p:nvPr/>
        </p:nvSpPr>
        <p:spPr>
          <a:xfrm>
            <a:off x="1860550" y="1910080"/>
            <a:ext cx="57346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我</a:t>
            </a:r>
            <a:r>
              <a:rPr lang="zh-CN" altLang="en-US" sz="2400">
                <a:solidFill>
                  <a:srgbClr val="FF0000"/>
                </a:solidFill>
                <a:latin typeface="微软雅黑" panose="020B0503020204020204" charset="-122"/>
                <a:ea typeface="微软雅黑" panose="020B0503020204020204" charset="-122"/>
              </a:rPr>
              <a:t>昨天</a:t>
            </a:r>
            <a:r>
              <a:rPr lang="zh-CN" altLang="en-US" sz="2400">
                <a:latin typeface="微软雅黑" panose="020B0503020204020204" charset="-122"/>
                <a:ea typeface="微软雅黑" panose="020B0503020204020204" charset="-122"/>
              </a:rPr>
              <a:t>和</a:t>
            </a:r>
            <a:r>
              <a:rPr lang="zh-CN" altLang="en-US" sz="2400">
                <a:solidFill>
                  <a:srgbClr val="FF0000"/>
                </a:solidFill>
                <a:latin typeface="微软雅黑" panose="020B0503020204020204" charset="-122"/>
                <a:ea typeface="微软雅黑" panose="020B0503020204020204" charset="-122"/>
              </a:rPr>
              <a:t>朋友</a:t>
            </a:r>
            <a:r>
              <a:rPr lang="zh-CN" altLang="en-US" sz="2400">
                <a:latin typeface="微软雅黑" panose="020B0503020204020204" charset="-122"/>
                <a:ea typeface="微软雅黑" panose="020B0503020204020204" charset="-122"/>
              </a:rPr>
              <a:t>一起，吃了</a:t>
            </a:r>
            <a:r>
              <a:rPr lang="zh-CN" altLang="en-US" sz="2400">
                <a:solidFill>
                  <a:srgbClr val="FF0000"/>
                </a:solidFill>
                <a:latin typeface="微软雅黑" panose="020B0503020204020204" charset="-122"/>
                <a:ea typeface="微软雅黑" panose="020B0503020204020204" charset="-122"/>
              </a:rPr>
              <a:t>烧烤</a:t>
            </a:r>
            <a:r>
              <a:rPr lang="zh-CN" altLang="en-US" sz="2400">
                <a:latin typeface="微软雅黑" panose="020B0503020204020204" charset="-122"/>
                <a:ea typeface="微软雅黑" panose="020B0503020204020204" charset="-122"/>
              </a:rPr>
              <a:t>，喝了</a:t>
            </a:r>
            <a:r>
              <a:rPr lang="zh-CN" altLang="en-US" sz="2400">
                <a:solidFill>
                  <a:srgbClr val="FF0000"/>
                </a:solidFill>
                <a:latin typeface="微软雅黑" panose="020B0503020204020204" charset="-122"/>
                <a:ea typeface="微软雅黑" panose="020B0503020204020204" charset="-122"/>
              </a:rPr>
              <a:t>啤酒</a:t>
            </a:r>
            <a:endParaRPr lang="zh-CN" altLang="en-US" sz="2400">
              <a:solidFill>
                <a:srgbClr val="FF0000"/>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759341" y="1791504"/>
            <a:ext cx="8210550" cy="4848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50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词典</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楷体" panose="02010609060101010101" pitchFamily="49" charset="-122"/>
                <a:ea typeface="楷体" panose="02010609060101010101" pitchFamily="49" charset="-122"/>
              </a:rPr>
              <a:t>词典 ：拉夫劳伦      </a:t>
            </a:r>
            <a:r>
              <a:rPr lang="en-US" altLang="zh-CN" dirty="0" smtClean="0">
                <a:latin typeface="楷体" panose="02010609060101010101" pitchFamily="49" charset="-122"/>
                <a:ea typeface="楷体" panose="02010609060101010101" pitchFamily="49" charset="-122"/>
              </a:rPr>
              <a:t>doc1:</a:t>
            </a:r>
            <a:r>
              <a:rPr lang="zh-CN" altLang="en-US" dirty="0" smtClean="0">
                <a:solidFill>
                  <a:schemeClr val="accent1"/>
                </a:solidFill>
                <a:latin typeface="楷体" panose="02010609060101010101" pitchFamily="49" charset="-122"/>
                <a:ea typeface="楷体" panose="02010609060101010101" pitchFamily="49" charset="-122"/>
              </a:rPr>
              <a:t>劳拉</a:t>
            </a:r>
            <a:r>
              <a:rPr lang="zh-CN" altLang="en-US" dirty="0" smtClean="0">
                <a:latin typeface="楷体" panose="02010609060101010101" pitchFamily="49" charset="-122"/>
                <a:ea typeface="楷体" panose="02010609060101010101" pitchFamily="49" charset="-122"/>
              </a:rPr>
              <a:t>和丈</a:t>
            </a:r>
            <a:r>
              <a:rPr lang="zh-CN" altLang="en-US" dirty="0" smtClean="0">
                <a:solidFill>
                  <a:schemeClr val="accent1"/>
                </a:solidFill>
                <a:latin typeface="楷体" panose="02010609060101010101" pitchFamily="49" charset="-122"/>
                <a:ea typeface="楷体" panose="02010609060101010101" pitchFamily="49" charset="-122"/>
              </a:rPr>
              <a:t>夫</a:t>
            </a:r>
            <a:r>
              <a:rPr lang="zh-CN" altLang="en-US" dirty="0" smtClean="0">
                <a:latin typeface="楷体" panose="02010609060101010101" pitchFamily="49" charset="-122"/>
                <a:ea typeface="楷体" panose="02010609060101010101" pitchFamily="49" charset="-122"/>
              </a:rPr>
              <a:t>用</a:t>
            </a:r>
            <a:r>
              <a:rPr lang="zh-CN" altLang="en-US" dirty="0" smtClean="0">
                <a:solidFill>
                  <a:schemeClr val="accent1"/>
                </a:solidFill>
                <a:latin typeface="楷体" panose="02010609060101010101" pitchFamily="49" charset="-122"/>
                <a:ea typeface="楷体" panose="02010609060101010101" pitchFamily="49" charset="-122"/>
              </a:rPr>
              <a:t>劳</a:t>
            </a:r>
            <a:r>
              <a:rPr lang="zh-CN" altLang="en-US" dirty="0" smtClean="0">
                <a:latin typeface="楷体" panose="02010609060101010101" pitchFamily="49" charset="-122"/>
                <a:ea typeface="楷体" panose="02010609060101010101" pitchFamily="49" charset="-122"/>
              </a:rPr>
              <a:t>动赚的钱买了件英</a:t>
            </a:r>
            <a:r>
              <a:rPr lang="zh-CN" altLang="en-US" dirty="0" smtClean="0">
                <a:solidFill>
                  <a:schemeClr val="accent1"/>
                </a:solidFill>
                <a:latin typeface="楷体" panose="02010609060101010101" pitchFamily="49" charset="-122"/>
                <a:ea typeface="楷体" panose="02010609060101010101" pitchFamily="49" charset="-122"/>
              </a:rPr>
              <a:t>伦</a:t>
            </a:r>
            <a:r>
              <a:rPr lang="zh-CN" altLang="en-US" dirty="0" smtClean="0">
                <a:latin typeface="楷体" panose="02010609060101010101" pitchFamily="49" charset="-122"/>
                <a:ea typeface="楷体" panose="02010609060101010101" pitchFamily="49" charset="-122"/>
              </a:rPr>
              <a:t>的车子</a:t>
            </a:r>
            <a:endParaRPr lang="en-US" altLang="zh-CN" dirty="0" smtClean="0">
              <a:latin typeface="楷体" panose="02010609060101010101" pitchFamily="49" charset="-122"/>
              <a:ea typeface="楷体" panose="02010609060101010101" pitchFamily="49" charset="-122"/>
            </a:endParaRPr>
          </a:p>
          <a:p>
            <a:pPr marL="36830" indent="0">
              <a:buNone/>
            </a:pPr>
            <a:r>
              <a:rPr lang="en-US" altLang="zh-CN" dirty="0" smtClean="0">
                <a:latin typeface="楷体" panose="02010609060101010101" pitchFamily="49" charset="-122"/>
                <a:ea typeface="楷体" panose="02010609060101010101" pitchFamily="49" charset="-122"/>
              </a:rPr>
              <a:t>                        doc2:</a:t>
            </a:r>
            <a:r>
              <a:rPr lang="zh-CN" altLang="en-US" dirty="0" smtClean="0">
                <a:latin typeface="楷体" panose="02010609060101010101" pitchFamily="49" charset="-122"/>
                <a:ea typeface="楷体" panose="02010609060101010101" pitchFamily="49" charset="-122"/>
              </a:rPr>
              <a:t>我喜欢</a:t>
            </a:r>
            <a:r>
              <a:rPr lang="zh-CN" altLang="en-US" dirty="0" smtClean="0">
                <a:solidFill>
                  <a:schemeClr val="accent1"/>
                </a:solidFill>
                <a:latin typeface="楷体" panose="02010609060101010101" pitchFamily="49" charset="-122"/>
                <a:ea typeface="楷体" panose="02010609060101010101" pitchFamily="49" charset="-122"/>
              </a:rPr>
              <a:t>拉夫劳伦</a:t>
            </a:r>
            <a:r>
              <a:rPr lang="zh-CN" altLang="en-US" dirty="0" smtClean="0">
                <a:latin typeface="楷体" panose="02010609060101010101" pitchFamily="49" charset="-122"/>
                <a:ea typeface="楷体" panose="02010609060101010101" pitchFamily="49" charset="-122"/>
              </a:rPr>
              <a:t>这个品牌</a:t>
            </a:r>
            <a:endParaRPr lang="en-US" altLang="zh-CN" dirty="0" smtClean="0">
              <a:latin typeface="楷体" panose="02010609060101010101" pitchFamily="49" charset="-122"/>
              <a:ea typeface="楷体" panose="02010609060101010101" pitchFamily="49" charset="-122"/>
            </a:endParaRPr>
          </a:p>
          <a:p>
            <a:pPr marL="36830" indent="0">
              <a:buNone/>
            </a:pPr>
            <a:r>
              <a:rPr lang="zh-CN" altLang="en-US" dirty="0" smtClean="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停</a:t>
            </a:r>
            <a:r>
              <a:rPr lang="zh-CN" altLang="en-US" dirty="0" smtClean="0">
                <a:latin typeface="楷体" panose="02010609060101010101" pitchFamily="49" charset="-122"/>
                <a:ea typeface="楷体" panose="02010609060101010101" pitchFamily="49" charset="-122"/>
              </a:rPr>
              <a:t>用词 ：  也、吗、啊 </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同义词  ： </a:t>
            </a:r>
            <a:r>
              <a:rPr lang="en-US" altLang="zh-CN" dirty="0" smtClean="0">
                <a:latin typeface="楷体" panose="02010609060101010101" pitchFamily="49" charset="-122"/>
                <a:ea typeface="楷体" panose="02010609060101010101" pitchFamily="49" charset="-122"/>
              </a:rPr>
              <a:t>T</a:t>
            </a:r>
            <a:r>
              <a:rPr lang="zh-CN" altLang="en-US" dirty="0" smtClean="0">
                <a:latin typeface="楷体" panose="02010609060101010101" pitchFamily="49" charset="-122"/>
                <a:ea typeface="楷体" panose="02010609060101010101" pitchFamily="49" charset="-122"/>
              </a:rPr>
              <a:t>恤  </a:t>
            </a:r>
            <a:r>
              <a:rPr lang="en-US" altLang="zh-CN" dirty="0" smtClean="0">
                <a:latin typeface="楷体" panose="02010609060101010101" pitchFamily="49" charset="-122"/>
                <a:ea typeface="楷体" panose="02010609060101010101" pitchFamily="49" charset="-122"/>
              </a:rPr>
              <a:t>=&gt;  </a:t>
            </a:r>
            <a:r>
              <a:rPr lang="zh-CN" altLang="en-US" dirty="0" smtClean="0">
                <a:latin typeface="楷体" panose="02010609060101010101" pitchFamily="49" charset="-122"/>
                <a:ea typeface="楷体" panose="02010609060101010101" pitchFamily="49" charset="-122"/>
              </a:rPr>
              <a:t>短袖</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量词 ：  一个、两个、</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个</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拼音到汉字的转换</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姓氏  ： 张钱孙李</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sym typeface="+mn-ea"/>
              </a:rPr>
              <a:t>整理一个行业的专有词库是一个需要耗费巨大人力和时间的工作，也是一件很基础的工  作，没有完整的词库，搜索将一塌糊涂</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876425" y="25400"/>
            <a:ext cx="10043795" cy="6810375"/>
          </a:xfrm>
          <a:prstGeom prst="rect">
            <a:avLst/>
          </a:prstGeom>
        </p:spPr>
      </p:pic>
      <p:sp>
        <p:nvSpPr>
          <p:cNvPr id="5" name="标题 1"/>
          <p:cNvSpPr>
            <a:spLocks noGrp="1"/>
          </p:cNvSpPr>
          <p:nvPr/>
        </p:nvSpPr>
        <p:spPr>
          <a:xfrm>
            <a:off x="410210" y="293370"/>
            <a:ext cx="782955" cy="219583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latin typeface="隶书" panose="02010509060101010101" pitchFamily="49" charset="-122"/>
                <a:ea typeface="隶书" panose="02010509060101010101" pitchFamily="49" charset="-122"/>
              </a:rPr>
              <a:t>索引存储</a:t>
            </a:r>
            <a:endParaRPr lang="zh-CN" altLang="en-US" dirty="0">
              <a:latin typeface="隶书" panose="02010509060101010101" pitchFamily="49" charset="-122"/>
              <a:ea typeface="隶书" panose="020105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461852" y="-249596"/>
            <a:ext cx="9910702" cy="7337731"/>
          </a:xfrm>
          <a:prstGeom prst="rect">
            <a:avLst/>
          </a:prstGeom>
        </p:spPr>
      </p:pic>
      <p:sp>
        <p:nvSpPr>
          <p:cNvPr id="6" name="标题 1"/>
          <p:cNvSpPr>
            <a:spLocks noGrp="1"/>
          </p:cNvSpPr>
          <p:nvPr>
            <p:ph type="title"/>
          </p:nvPr>
        </p:nvSpPr>
        <p:spPr>
          <a:xfrm>
            <a:off x="410210" y="293370"/>
            <a:ext cx="782955" cy="2195830"/>
          </a:xfrm>
        </p:spPr>
        <p:txBody>
          <a:bodyPr>
            <a:normAutofit fontScale="90000"/>
          </a:bodyPr>
          <a:lstStyle/>
          <a:p>
            <a:r>
              <a:rPr lang="zh-CN" altLang="en-US" dirty="0" smtClean="0">
                <a:latin typeface="隶书" panose="02010509060101010101" pitchFamily="49" charset="-122"/>
                <a:ea typeface="隶书" panose="02010509060101010101" pitchFamily="49" charset="-122"/>
              </a:rPr>
              <a:t>索引存储</a:t>
            </a:r>
            <a:endParaRPr lang="zh-CN" altLang="en-US"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latin typeface="隶书" panose="02010509060101010101" pitchFamily="49" charset="-122"/>
                <a:ea typeface="隶书" panose="02010509060101010101" pitchFamily="49" charset="-122"/>
              </a:rPr>
              <a:t>词典结构</a:t>
            </a:r>
            <a:endParaRPr lang="zh-CN" altLang="en-US"/>
          </a:p>
        </p:txBody>
      </p:sp>
      <p:sp>
        <p:nvSpPr>
          <p:cNvPr id="3" name="内容占位符 2"/>
          <p:cNvSpPr>
            <a:spLocks noGrp="1"/>
          </p:cNvSpPr>
          <p:nvPr>
            <p:ph idx="1"/>
          </p:nvPr>
        </p:nvSpPr>
        <p:spPr/>
        <p:txBody>
          <a:bodyPr/>
          <a:p>
            <a:r>
              <a:rPr lang="zh-CN" altLang="en-US">
                <a:latin typeface="隶书" panose="02010509060101010101" pitchFamily="49" charset="-122"/>
                <a:ea typeface="隶书" panose="02010509060101010101" pitchFamily="49" charset="-122"/>
                <a:cs typeface="隶书" panose="02010509060101010101" pitchFamily="49" charset="-122"/>
              </a:rPr>
              <a:t>Lucene现在采用的数据结构为FST，它的特点就是： </a:t>
            </a:r>
            <a:endParaRPr lang="zh-CN" altLang="en-US">
              <a:latin typeface="隶书" panose="02010509060101010101" pitchFamily="49" charset="-122"/>
              <a:ea typeface="隶书" panose="02010509060101010101" pitchFamily="49" charset="-122"/>
              <a:cs typeface="隶书" panose="02010509060101010101" pitchFamily="49" charset="-122"/>
            </a:endParaRPr>
          </a:p>
          <a:p>
            <a:r>
              <a:rPr lang="zh-CN" altLang="en-US">
                <a:latin typeface="隶书" panose="02010509060101010101" pitchFamily="49" charset="-122"/>
                <a:ea typeface="隶书" panose="02010509060101010101" pitchFamily="49" charset="-122"/>
                <a:cs typeface="隶书" panose="02010509060101010101" pitchFamily="49" charset="-122"/>
              </a:rPr>
              <a:t>　　1、词查找复杂度为O(len(str)) </a:t>
            </a:r>
            <a:endParaRPr lang="zh-CN" altLang="en-US">
              <a:latin typeface="隶书" panose="02010509060101010101" pitchFamily="49" charset="-122"/>
              <a:ea typeface="隶书" panose="02010509060101010101" pitchFamily="49" charset="-122"/>
              <a:cs typeface="隶书" panose="02010509060101010101" pitchFamily="49" charset="-122"/>
            </a:endParaRPr>
          </a:p>
          <a:p>
            <a:r>
              <a:rPr lang="zh-CN" altLang="en-US">
                <a:latin typeface="隶书" panose="02010509060101010101" pitchFamily="49" charset="-122"/>
                <a:ea typeface="隶书" panose="02010509060101010101" pitchFamily="49" charset="-122"/>
                <a:cs typeface="隶书" panose="02010509060101010101" pitchFamily="49" charset="-122"/>
              </a:rPr>
              <a:t>　　2、共享前缀、节省空间 </a:t>
            </a:r>
            <a:endParaRPr lang="zh-CN" altLang="en-US">
              <a:latin typeface="隶书" panose="02010509060101010101" pitchFamily="49" charset="-122"/>
              <a:ea typeface="隶书" panose="02010509060101010101" pitchFamily="49" charset="-122"/>
              <a:cs typeface="隶书" panose="02010509060101010101" pitchFamily="49" charset="-122"/>
            </a:endParaRPr>
          </a:p>
          <a:p>
            <a:r>
              <a:rPr lang="zh-CN" altLang="en-US">
                <a:latin typeface="隶书" panose="02010509060101010101" pitchFamily="49" charset="-122"/>
                <a:ea typeface="隶书" panose="02010509060101010101" pitchFamily="49" charset="-122"/>
                <a:cs typeface="隶书" panose="02010509060101010101" pitchFamily="49" charset="-122"/>
              </a:rPr>
              <a:t>　　3、内存存放前缀索引、磁盘存放后缀词块 </a:t>
            </a:r>
            <a:endParaRPr lang="zh-CN" altLang="en-US">
              <a:latin typeface="隶书" panose="02010509060101010101" pitchFamily="49" charset="-122"/>
              <a:ea typeface="隶书" panose="02010509060101010101" pitchFamily="49" charset="-122"/>
              <a:cs typeface="隶书" panose="02010509060101010101" pitchFamily="49" charset="-122"/>
            </a:endParaRPr>
          </a:p>
          <a:p>
            <a:r>
              <a:rPr lang="zh-CN" altLang="en-US">
                <a:latin typeface="隶书" panose="02010509060101010101" pitchFamily="49" charset="-122"/>
                <a:ea typeface="隶书" panose="02010509060101010101" pitchFamily="49" charset="-122"/>
                <a:cs typeface="隶书" panose="02010509060101010101" pitchFamily="49" charset="-122"/>
              </a:rPr>
              <a:t>词典结构三要素是一致的：1. 查询速度。2. 内存占用。3. 内存+磁盘结合</a:t>
            </a:r>
            <a:endParaRPr lang="zh-CN" altLang="en-US">
              <a:latin typeface="隶书" panose="02010509060101010101" pitchFamily="49" charset="-122"/>
              <a:ea typeface="隶书" panose="02010509060101010101" pitchFamily="49" charset="-122"/>
              <a:cs typeface="隶书" panose="02010509060101010101" pitchFamily="49" charset="-122"/>
            </a:endParaRPr>
          </a:p>
        </p:txBody>
      </p:sp>
      <p:pic>
        <p:nvPicPr>
          <p:cNvPr id="4" name="图片 3"/>
          <p:cNvPicPr>
            <a:picLocks noChangeAspect="1"/>
          </p:cNvPicPr>
          <p:nvPr/>
        </p:nvPicPr>
        <p:blipFill>
          <a:blip r:embed="rId1"/>
          <a:stretch>
            <a:fillRect/>
          </a:stretch>
        </p:blipFill>
        <p:spPr>
          <a:xfrm>
            <a:off x="2600960" y="4086860"/>
            <a:ext cx="5409565" cy="2447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隶书" panose="02010509060101010101" pitchFamily="49" charset="-122"/>
                <a:ea typeface="隶书" panose="02010509060101010101" pitchFamily="49" charset="-122"/>
              </a:rPr>
              <a:t>正向文件</a:t>
            </a:r>
            <a:endParaRPr lang="zh-CN" altLang="en-US">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p>
            <a:r>
              <a:rPr lang="zh-CN" altLang="en-US">
                <a:latin typeface="隶书" panose="02010509060101010101" pitchFamily="49" charset="-122"/>
                <a:ea typeface="隶书" panose="02010509060101010101" pitchFamily="49" charset="-122"/>
                <a:cs typeface="隶书" panose="02010509060101010101" pitchFamily="49" charset="-122"/>
              </a:rPr>
              <a:t>正向文件指的就是原始文档，Lucene对原始文档也提供了存储功能，它存储特点就是分块+压缩，fdt文件就是存放原始文档的文件，它占了索引库90%的磁盘空间，fdx文件为索引文件，通过文档号（自增数字）快速得到文档位置，它们的文件结构如下</a:t>
            </a:r>
            <a:endParaRPr lang="zh-CN" altLang="en-US">
              <a:latin typeface="隶书" panose="02010509060101010101" pitchFamily="49" charset="-122"/>
              <a:ea typeface="隶书" panose="02010509060101010101" pitchFamily="49" charset="-122"/>
              <a:cs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Doc Values</a:t>
            </a:r>
            <a:endParaRPr lang="en-US" altLang="zh-CN"/>
          </a:p>
        </p:txBody>
      </p:sp>
      <p:sp>
        <p:nvSpPr>
          <p:cNvPr id="3" name="内容占位符 2"/>
          <p:cNvSpPr>
            <a:spLocks noGrp="1"/>
          </p:cNvSpPr>
          <p:nvPr>
            <p:ph idx="1"/>
          </p:nvPr>
        </p:nvSpPr>
        <p:spPr>
          <a:xfrm>
            <a:off x="919510" y="1399709"/>
            <a:ext cx="10353762" cy="4058751"/>
          </a:xfrm>
        </p:spPr>
        <p:txBody>
          <a:bodyPr/>
          <a:p>
            <a:r>
              <a:rPr lang="zh-CN" altLang="en-US"/>
              <a:t>主要用于排序，聚合等操作</a:t>
            </a:r>
            <a:r>
              <a:rPr lang="en-US" altLang="zh-CN"/>
              <a:t>,</a:t>
            </a:r>
            <a:r>
              <a:rPr lang="zh-CN" altLang="en-US"/>
              <a:t>需要文档号到值的快速映射</a:t>
            </a:r>
            <a:endParaRPr lang="zh-CN" altLang="en-US"/>
          </a:p>
        </p:txBody>
      </p:sp>
      <p:pic>
        <p:nvPicPr>
          <p:cNvPr id="4" name="图片 3"/>
          <p:cNvPicPr>
            <a:picLocks noChangeAspect="1"/>
          </p:cNvPicPr>
          <p:nvPr/>
        </p:nvPicPr>
        <p:blipFill>
          <a:blip r:embed="rId1"/>
          <a:stretch>
            <a:fillRect/>
          </a:stretch>
        </p:blipFill>
        <p:spPr>
          <a:xfrm>
            <a:off x="324485" y="1751330"/>
            <a:ext cx="11543030" cy="51142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文档查询</a:t>
            </a:r>
            <a:endParaRPr lang="en-US" altLang="zh-CN" dirty="0" smtClean="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344960" y="1743879"/>
            <a:ext cx="10353762" cy="4058751"/>
          </a:xfrm>
        </p:spPr>
        <p:txBody>
          <a:bodyPr/>
          <a:lstStyle/>
          <a:p>
            <a:r>
              <a:rPr lang="zh-CN" altLang="en-US" dirty="0" smtClean="0">
                <a:latin typeface="楷体" panose="02010609060101010101" pitchFamily="49" charset="-122"/>
                <a:ea typeface="楷体" panose="02010609060101010101" pitchFamily="49" charset="-122"/>
              </a:rPr>
              <a:t>TermQuery</a:t>
            </a:r>
            <a:endParaRPr lang="zh-CN" altLang="en-US" dirty="0" smtClean="0">
              <a:latin typeface="楷体" panose="02010609060101010101" pitchFamily="49" charset="-122"/>
              <a:ea typeface="楷体" panose="02010609060101010101" pitchFamily="49" charset="-122"/>
            </a:endParaRPr>
          </a:p>
          <a:p>
            <a:r>
              <a:rPr dirty="0" smtClean="0">
                <a:latin typeface="楷体" panose="02010609060101010101" pitchFamily="49" charset="-122"/>
                <a:ea typeface="楷体" panose="02010609060101010101" pitchFamily="49" charset="-122"/>
              </a:rPr>
              <a:t>BooleanQuery</a:t>
            </a:r>
            <a:endParaRPr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Phrases</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PointRangeQuery</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PrefixQuery, WildcardQuery, RegexpQuery</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FuzzyQuery</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a:t>
            </a:r>
            <a:r>
              <a:rPr lang="zh-CN" altLang="en-US" dirty="0" smtClean="0">
                <a:latin typeface="隶书" panose="02010509060101010101" pitchFamily="49" charset="-122"/>
                <a:ea typeface="隶书" panose="02010509060101010101" pitchFamily="49" charset="-122"/>
              </a:rPr>
              <a:t>改写之类目预测</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13795" y="1732449"/>
            <a:ext cx="10353762" cy="507317"/>
          </a:xfrm>
        </p:spPr>
        <p:txBody>
          <a:bodyPr/>
          <a:lstStyle/>
          <a:p>
            <a:r>
              <a:rPr lang="zh-CN" altLang="en-US" dirty="0" smtClean="0">
                <a:latin typeface="楷体" panose="02010609060101010101" pitchFamily="49" charset="-122"/>
                <a:ea typeface="楷体" panose="02010609060101010101" pitchFamily="49" charset="-122"/>
              </a:rPr>
              <a:t>根据特定关键字到类目的映射关系，改写查询条件，使得搜索结果锁定在某类目下</a:t>
            </a:r>
            <a:endParaRPr lang="en-US" altLang="zh-CN" dirty="0" smtClean="0">
              <a:latin typeface="楷体" panose="02010609060101010101" pitchFamily="49" charset="-122"/>
              <a:ea typeface="楷体" panose="02010609060101010101" pitchFamily="49" charset="-122"/>
            </a:endParaRPr>
          </a:p>
          <a:p>
            <a:endParaRPr lang="zh-CN" altLang="en-US" dirty="0"/>
          </a:p>
        </p:txBody>
      </p:sp>
      <p:pic>
        <p:nvPicPr>
          <p:cNvPr id="4" name="图片 3"/>
          <p:cNvPicPr>
            <a:picLocks noChangeAspect="1"/>
          </p:cNvPicPr>
          <p:nvPr/>
        </p:nvPicPr>
        <p:blipFill>
          <a:blip r:embed="rId1"/>
          <a:stretch>
            <a:fillRect/>
          </a:stretch>
        </p:blipFill>
        <p:spPr>
          <a:xfrm>
            <a:off x="1833327" y="2353491"/>
            <a:ext cx="8514697" cy="3590108"/>
          </a:xfrm>
          <a:prstGeom prst="rect">
            <a:avLst/>
          </a:prstGeom>
        </p:spPr>
      </p:pic>
      <p:sp>
        <p:nvSpPr>
          <p:cNvPr id="6" name="内容占位符 2"/>
          <p:cNvSpPr txBox="1"/>
          <p:nvPr/>
        </p:nvSpPr>
        <p:spPr>
          <a:xfrm>
            <a:off x="913795" y="6148621"/>
            <a:ext cx="10353762" cy="50731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zh-CN" altLang="en-US" dirty="0" smtClean="0">
                <a:latin typeface="楷体" panose="02010609060101010101" pitchFamily="49" charset="-122"/>
                <a:ea typeface="楷体" panose="02010609060101010101" pitchFamily="49" charset="-122"/>
              </a:rPr>
              <a:t>租房网站，搜“南京西路地铁站”直接转化成</a:t>
            </a:r>
            <a:r>
              <a:rPr lang="en-US" altLang="zh-CN" dirty="0" err="1" smtClean="0">
                <a:latin typeface="楷体" panose="02010609060101010101" pitchFamily="49" charset="-122"/>
                <a:ea typeface="楷体" panose="02010609060101010101" pitchFamily="49" charset="-122"/>
              </a:rPr>
              <a:t>stationId</a:t>
            </a:r>
            <a:r>
              <a:rPr lang="zh-CN" altLang="en-US" dirty="0" smtClean="0">
                <a:latin typeface="楷体" panose="02010609060101010101" pitchFamily="49" charset="-122"/>
                <a:ea typeface="楷体" panose="02010609060101010101" pitchFamily="49" charset="-122"/>
              </a:rPr>
              <a:t>进行搜索，更精准</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类目未匹配概率影响搜索排序结果</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多数情况下，关键字无法百分百说就一定属于某个类目</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搜“苹果”，类目水果和手机都有可能，那么这就需要根据用户</a:t>
            </a:r>
            <a:r>
              <a:rPr lang="zh-CN" altLang="en-US" dirty="0">
                <a:effectLst/>
                <a:latin typeface="楷体" panose="02010609060101010101" pitchFamily="49" charset="-122"/>
                <a:ea typeface="楷体" panose="02010609060101010101" pitchFamily="49" charset="-122"/>
              </a:rPr>
              <a:t>点击等行为关系</a:t>
            </a:r>
            <a:r>
              <a:rPr lang="zh-CN" altLang="en-US" dirty="0" smtClean="0">
                <a:latin typeface="楷体" panose="02010609060101010101" pitchFamily="49" charset="-122"/>
                <a:ea typeface="楷体" panose="02010609060101010101" pitchFamily="49" charset="-122"/>
              </a:rPr>
              <a:t>，</a:t>
            </a:r>
            <a:r>
              <a:rPr lang="zh-CN" altLang="en-US" dirty="0" smtClean="0">
                <a:solidFill>
                  <a:schemeClr val="accent1"/>
                </a:solidFill>
                <a:latin typeface="楷体" panose="02010609060101010101" pitchFamily="49" charset="-122"/>
                <a:ea typeface="楷体" panose="02010609060101010101" pitchFamily="49" charset="-122"/>
              </a:rPr>
              <a:t>离线</a:t>
            </a:r>
            <a:r>
              <a:rPr lang="zh-CN" altLang="en-US" dirty="0">
                <a:solidFill>
                  <a:schemeClr val="accent1"/>
                </a:solidFill>
                <a:effectLst/>
                <a:latin typeface="楷体" panose="02010609060101010101" pitchFamily="49" charset="-122"/>
                <a:ea typeface="楷体" panose="02010609060101010101" pitchFamily="49" charset="-122"/>
              </a:rPr>
              <a:t>计算</a:t>
            </a:r>
            <a:r>
              <a:rPr lang="zh-CN" altLang="en-US" dirty="0">
                <a:effectLst/>
                <a:latin typeface="楷体" panose="02010609060101010101" pitchFamily="49" charset="-122"/>
                <a:ea typeface="楷体" panose="02010609060101010101" pitchFamily="49" charset="-122"/>
              </a:rPr>
              <a:t>出 </a:t>
            </a:r>
            <a:r>
              <a:rPr lang="en-US" altLang="zh-CN" dirty="0">
                <a:effectLst/>
                <a:latin typeface="楷体" panose="02010609060101010101" pitchFamily="49" charset="-122"/>
                <a:ea typeface="楷体" panose="02010609060101010101" pitchFamily="49" charset="-122"/>
              </a:rPr>
              <a:t>word </a:t>
            </a:r>
            <a:r>
              <a:rPr lang="zh-CN" altLang="en-US" dirty="0">
                <a:effectLst/>
                <a:latin typeface="楷体" panose="02010609060101010101" pitchFamily="49" charset="-122"/>
                <a:ea typeface="楷体" panose="02010609060101010101" pitchFamily="49" charset="-122"/>
              </a:rPr>
              <a:t>到 </a:t>
            </a:r>
            <a:r>
              <a:rPr lang="en-US" altLang="zh-CN" dirty="0">
                <a:effectLst/>
                <a:latin typeface="楷体" panose="02010609060101010101" pitchFamily="49" charset="-122"/>
                <a:ea typeface="楷体" panose="02010609060101010101" pitchFamily="49" charset="-122"/>
              </a:rPr>
              <a:t>category </a:t>
            </a:r>
            <a:r>
              <a:rPr lang="zh-CN" altLang="en-US" dirty="0">
                <a:effectLst/>
                <a:latin typeface="楷体" panose="02010609060101010101" pitchFamily="49" charset="-122"/>
                <a:ea typeface="楷体" panose="02010609060101010101" pitchFamily="49" charset="-122"/>
              </a:rPr>
              <a:t>的条件概率</a:t>
            </a:r>
            <a:r>
              <a:rPr lang="en-US" altLang="zh-CN" dirty="0">
                <a:effectLst/>
                <a:latin typeface="楷体" panose="02010609060101010101" pitchFamily="49" charset="-122"/>
                <a:ea typeface="楷体" panose="02010609060101010101" pitchFamily="49" charset="-122"/>
              </a:rPr>
              <a:t>p</a:t>
            </a:r>
            <a:r>
              <a:rPr lang="zh-CN" altLang="en-US" dirty="0" smtClean="0">
                <a:latin typeface="楷体" panose="02010609060101010101" pitchFamily="49" charset="-122"/>
                <a:ea typeface="楷体" panose="02010609060101010101" pitchFamily="49" charset="-122"/>
              </a:rPr>
              <a:t>，</a:t>
            </a:r>
            <a:r>
              <a:rPr lang="zh-CN" altLang="en-US" dirty="0">
                <a:effectLst/>
                <a:latin typeface="楷体" panose="02010609060101010101" pitchFamily="49" charset="-122"/>
                <a:ea typeface="楷体" panose="02010609060101010101" pitchFamily="49" charset="-122"/>
              </a:rPr>
              <a:t>再加上 </a:t>
            </a:r>
            <a:r>
              <a:rPr lang="en-US" altLang="zh-CN" dirty="0">
                <a:effectLst/>
                <a:latin typeface="楷体" panose="02010609060101010101" pitchFamily="49" charset="-122"/>
                <a:ea typeface="楷体" panose="02010609060101010101" pitchFamily="49" charset="-122"/>
              </a:rPr>
              <a:t>word </a:t>
            </a:r>
            <a:r>
              <a:rPr lang="zh-CN" altLang="en-US" dirty="0">
                <a:effectLst/>
                <a:latin typeface="楷体" panose="02010609060101010101" pitchFamily="49" charset="-122"/>
                <a:ea typeface="楷体" panose="02010609060101010101" pitchFamily="49" charset="-122"/>
              </a:rPr>
              <a:t>的权重，即∑</a:t>
            </a:r>
            <a:r>
              <a:rPr lang="en-US" altLang="zh-CN" dirty="0" err="1">
                <a:effectLst/>
                <a:latin typeface="楷体" panose="02010609060101010101" pitchFamily="49" charset="-122"/>
                <a:ea typeface="楷体" panose="02010609060101010101" pitchFamily="49" charset="-122"/>
              </a:rPr>
              <a:t>weight⋅p</a:t>
            </a:r>
            <a:r>
              <a:rPr lang="en-US" altLang="zh-CN" dirty="0">
                <a:effectLst/>
                <a:latin typeface="楷体" panose="02010609060101010101" pitchFamily="49" charset="-122"/>
                <a:ea typeface="楷体" panose="02010609060101010101" pitchFamily="49" charset="-122"/>
              </a:rPr>
              <a:t>(</a:t>
            </a:r>
            <a:r>
              <a:rPr lang="en-US" altLang="zh-CN" dirty="0" err="1">
                <a:effectLst/>
                <a:latin typeface="楷体" panose="02010609060101010101" pitchFamily="49" charset="-122"/>
                <a:ea typeface="楷体" panose="02010609060101010101" pitchFamily="49" charset="-122"/>
              </a:rPr>
              <a:t>c|w</a:t>
            </a:r>
            <a:r>
              <a:rPr lang="en-US" altLang="zh-CN" dirty="0" smtClean="0">
                <a:effectLst/>
                <a:latin typeface="楷体" panose="02010609060101010101" pitchFamily="49" charset="-122"/>
                <a:ea typeface="楷体" panose="02010609060101010101" pitchFamily="49" charset="-122"/>
              </a:rPr>
              <a:t>)</a:t>
            </a:r>
            <a:r>
              <a:rPr lang="zh-CN" altLang="en-US" dirty="0" smtClean="0">
                <a:effectLst/>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从而在排序时将结果穿插展示</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搜“周杰伦”</a:t>
            </a:r>
            <a:r>
              <a:rPr lang="en-US" altLang="zh-CN" dirty="0" smtClean="0">
                <a:latin typeface="楷体" panose="02010609060101010101" pitchFamily="49" charset="-122"/>
                <a:ea typeface="楷体" panose="02010609060101010101" pitchFamily="49" charset="-122"/>
              </a:rPr>
              <a:t>CD</a:t>
            </a:r>
            <a:r>
              <a:rPr lang="zh-CN" altLang="en-US" dirty="0" smtClean="0">
                <a:latin typeface="楷体" panose="02010609060101010101" pitchFamily="49" charset="-122"/>
                <a:ea typeface="楷体" panose="02010609060101010101" pitchFamily="49" charset="-122"/>
              </a:rPr>
              <a:t>类目</a:t>
            </a:r>
            <a:endParaRPr lang="zh-CN" altLang="en-US" dirty="0">
              <a:latin typeface="楷体" panose="02010609060101010101" pitchFamily="49" charset="-122"/>
              <a:ea typeface="楷体" panose="02010609060101010101" pitchFamily="49" charset="-122"/>
            </a:endParaRPr>
          </a:p>
        </p:txBody>
      </p:sp>
      <p:sp>
        <p:nvSpPr>
          <p:cNvPr id="4" name="标题 1"/>
          <p:cNvSpPr txBox="1"/>
          <p:nvPr/>
        </p:nvSpPr>
        <p:spPr>
          <a:xfrm>
            <a:off x="1040153" y="461425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fontScale="4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dirty="0" smtClean="0">
                <a:latin typeface="楷体" panose="02010609060101010101" pitchFamily="49" charset="-122"/>
                <a:ea typeface="楷体" panose="02010609060101010101" pitchFamily="49" charset="-122"/>
              </a:rPr>
              <a:t>合理吗？有人会说，搜出来手机壳不也挺相关的吗，</a:t>
            </a:r>
            <a:endParaRPr lang="en-US" altLang="zh-CN" dirty="0" smtClean="0">
              <a:latin typeface="楷体" panose="02010609060101010101" pitchFamily="49" charset="-122"/>
              <a:ea typeface="楷体" panose="02010609060101010101" pitchFamily="49" charset="-122"/>
            </a:endParaRPr>
          </a:p>
          <a:p>
            <a:pPr algn="l"/>
            <a:r>
              <a:rPr lang="zh-CN" altLang="en-US" dirty="0" smtClean="0">
                <a:latin typeface="楷体" panose="02010609060101010101" pitchFamily="49" charset="-122"/>
                <a:ea typeface="楷体" panose="02010609060101010101" pitchFamily="49" charset="-122"/>
              </a:rPr>
              <a:t>甚至有的产品将搜索无结果时，丢弃部分用户搜索条件来进行二次查询，将用户意图不相关的数据返回给用户。</a:t>
            </a:r>
            <a:endParaRPr lang="en-US" altLang="zh-CN" dirty="0" smtClean="0">
              <a:latin typeface="楷体" panose="02010609060101010101" pitchFamily="49" charset="-122"/>
              <a:ea typeface="楷体" panose="02010609060101010101" pitchFamily="49" charset="-122"/>
            </a:endParaRPr>
          </a:p>
          <a:p>
            <a:pPr algn="l"/>
            <a:r>
              <a:rPr lang="zh-CN" altLang="en-US" dirty="0" smtClean="0">
                <a:latin typeface="楷体" panose="02010609060101010101" pitchFamily="49" charset="-122"/>
                <a:ea typeface="楷体" panose="02010609060101010101" pitchFamily="49" charset="-122"/>
              </a:rPr>
              <a:t>搜索不同于推荐，老板来碗面，这是搜索，老板推荐说要不要加根火腿肠，这是推荐，搜索是用户有明确的意图想要某某东西，系统要最大程度的还原用户的意思，而不是企图篡改。可以搜索词的引导（</a:t>
            </a:r>
            <a:r>
              <a:rPr lang="en-US" altLang="zh-CN" dirty="0" smtClean="0">
                <a:latin typeface="楷体" panose="02010609060101010101" pitchFamily="49" charset="-122"/>
                <a:ea typeface="楷体" panose="02010609060101010101" pitchFamily="49" charset="-122"/>
              </a:rPr>
              <a:t>suggest</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857998" y="2587783"/>
            <a:ext cx="3226750" cy="1444629"/>
          </a:xfrm>
          <a:prstGeom prst="rect">
            <a:avLst/>
          </a:prstGeom>
        </p:spPr>
      </p:pic>
      <p:pic>
        <p:nvPicPr>
          <p:cNvPr id="5" name="图片 4"/>
          <p:cNvPicPr>
            <a:picLocks noChangeAspect="1"/>
          </p:cNvPicPr>
          <p:nvPr/>
        </p:nvPicPr>
        <p:blipFill rotWithShape="1">
          <a:blip r:embed="rId2"/>
          <a:srcRect l="1" t="12214" r="-1535"/>
          <a:stretch>
            <a:fillRect/>
          </a:stretch>
        </p:blipFill>
        <p:spPr>
          <a:xfrm>
            <a:off x="7102354" y="2587783"/>
            <a:ext cx="3149247" cy="144462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latin typeface="隶书" panose="02010509060101010101" pitchFamily="49" charset="-122"/>
                <a:ea typeface="隶书" panose="02010509060101010101" pitchFamily="49" charset="-122"/>
              </a:rPr>
              <a:t>打分-scoring</a:t>
            </a:r>
            <a:endParaRPr lang="zh-CN" altLang="en-US" dirty="0" smtClean="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p>
            <a:pPr marL="36830" indent="0">
              <a:buNone/>
            </a:pPr>
            <a:r>
              <a:rPr lang="zh-CN" altLang="en-US"/>
              <a:t>Lucene scoring supports a number of pluggable information retrieval models, including:</a:t>
            </a:r>
            <a:endParaRPr lang="zh-CN" altLang="en-US"/>
          </a:p>
          <a:p>
            <a:pPr marL="36830" indent="0">
              <a:buNone/>
            </a:pPr>
            <a:endParaRPr lang="zh-CN" altLang="en-US"/>
          </a:p>
          <a:p>
            <a:r>
              <a:rPr lang="zh-CN" altLang="en-US"/>
              <a:t>Vector Space Model (VSM)</a:t>
            </a:r>
            <a:r>
              <a:rPr lang="en-US" altLang="zh-CN"/>
              <a:t>-</a:t>
            </a:r>
            <a:r>
              <a:rPr lang="en-US" altLang="zh-CN">
                <a:latin typeface="隶书" panose="02010509060101010101" pitchFamily="49" charset="-122"/>
                <a:ea typeface="隶书" panose="02010509060101010101" pitchFamily="49" charset="-122"/>
                <a:cs typeface="隶书" panose="02010509060101010101" pitchFamily="49" charset="-122"/>
              </a:rPr>
              <a:t> </a:t>
            </a:r>
            <a:r>
              <a:rPr lang="zh-CN" altLang="en-US">
                <a:latin typeface="隶书" panose="02010509060101010101" pitchFamily="49" charset="-122"/>
                <a:ea typeface="隶书" panose="02010509060101010101" pitchFamily="49" charset="-122"/>
                <a:cs typeface="隶书" panose="02010509060101010101" pitchFamily="49" charset="-122"/>
              </a:rPr>
              <a:t>空间向量模型</a:t>
            </a:r>
            <a:endParaRPr lang="zh-CN" altLang="en-US"/>
          </a:p>
          <a:p>
            <a:r>
              <a:rPr lang="zh-CN" altLang="en-US"/>
              <a:t>Probabilistic Models such as Okapi BM25 and DFR </a:t>
            </a:r>
            <a:r>
              <a:rPr lang="en-US" altLang="zh-CN"/>
              <a:t>-</a:t>
            </a:r>
            <a:r>
              <a:rPr lang="zh-CN" altLang="en-US">
                <a:latin typeface="隶书" panose="02010509060101010101" pitchFamily="49" charset="-122"/>
                <a:ea typeface="隶书" panose="02010509060101010101" pitchFamily="49" charset="-122"/>
              </a:rPr>
              <a:t>概率相关模型</a:t>
            </a:r>
            <a:endParaRPr lang="zh-CN" altLang="en-US"/>
          </a:p>
          <a:p>
            <a:r>
              <a:rPr lang="zh-CN" altLang="en-US"/>
              <a:t>Language models</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打分</a:t>
            </a:r>
            <a:r>
              <a:rPr lang="en-US" altLang="zh-CN" dirty="0" smtClean="0">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相关</a:t>
            </a:r>
            <a:r>
              <a:rPr lang="zh-CN" altLang="en-US" dirty="0" smtClean="0">
                <a:latin typeface="隶书" panose="02010509060101010101" pitchFamily="49" charset="-122"/>
                <a:ea typeface="隶书" panose="02010509060101010101" pitchFamily="49" charset="-122"/>
              </a:rPr>
              <a:t>文档召回</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en-US" altLang="zh-CN" dirty="0" err="1" smtClean="0">
                <a:hlinkClick r:id="rId1"/>
              </a:rPr>
              <a:t>Tf-idf</a:t>
            </a:r>
            <a:r>
              <a:rPr lang="zh-CN" altLang="en-US" dirty="0" smtClean="0"/>
              <a:t>（</a:t>
            </a:r>
            <a:r>
              <a:rPr lang="en-US" altLang="zh-CN" b="1" dirty="0">
                <a:effectLst/>
              </a:rPr>
              <a:t>t</a:t>
            </a:r>
            <a:r>
              <a:rPr lang="en-US" altLang="zh-CN" dirty="0">
                <a:effectLst/>
              </a:rPr>
              <a:t>erm </a:t>
            </a:r>
            <a:r>
              <a:rPr lang="en-US" altLang="zh-CN" b="1" dirty="0">
                <a:effectLst/>
              </a:rPr>
              <a:t>f</a:t>
            </a:r>
            <a:r>
              <a:rPr lang="en-US" altLang="zh-CN" dirty="0">
                <a:effectLst/>
              </a:rPr>
              <a:t>requency–</a:t>
            </a:r>
            <a:r>
              <a:rPr lang="en-US" altLang="zh-CN" b="1" dirty="0">
                <a:effectLst/>
              </a:rPr>
              <a:t>i</a:t>
            </a:r>
            <a:r>
              <a:rPr lang="en-US" altLang="zh-CN" dirty="0">
                <a:effectLst/>
              </a:rPr>
              <a:t>nverse </a:t>
            </a:r>
            <a:r>
              <a:rPr lang="en-US" altLang="zh-CN" b="1" dirty="0">
                <a:effectLst/>
              </a:rPr>
              <a:t>d</a:t>
            </a:r>
            <a:r>
              <a:rPr lang="en-US" altLang="zh-CN" dirty="0">
                <a:effectLst/>
              </a:rPr>
              <a:t>ocument </a:t>
            </a:r>
            <a:r>
              <a:rPr lang="en-US" altLang="zh-CN" b="1" dirty="0">
                <a:effectLst/>
              </a:rPr>
              <a:t>f</a:t>
            </a:r>
            <a:r>
              <a:rPr lang="en-US" altLang="zh-CN" dirty="0">
                <a:effectLst/>
              </a:rPr>
              <a:t>requency</a:t>
            </a:r>
            <a:r>
              <a:rPr lang="zh-CN" altLang="en-US" dirty="0" smtClean="0">
                <a:effectLst/>
              </a:rPr>
              <a:t>）</a:t>
            </a:r>
            <a:endParaRPr lang="en-US" altLang="zh-CN" dirty="0"/>
          </a:p>
          <a:p>
            <a:r>
              <a:rPr lang="en-US" altLang="zh-CN" dirty="0" smtClean="0"/>
              <a:t>BM25</a:t>
            </a:r>
            <a:endParaRPr lang="en-US" altLang="zh-CN" dirty="0" smtClean="0"/>
          </a:p>
        </p:txBody>
      </p:sp>
      <p:pic>
        <p:nvPicPr>
          <p:cNvPr id="5" name="图片 4"/>
          <p:cNvPicPr>
            <a:picLocks noChangeAspect="1"/>
          </p:cNvPicPr>
          <p:nvPr/>
        </p:nvPicPr>
        <p:blipFill>
          <a:blip r:embed="rId2"/>
          <a:stretch>
            <a:fillRect/>
          </a:stretch>
        </p:blipFill>
        <p:spPr>
          <a:xfrm>
            <a:off x="150571" y="2866474"/>
            <a:ext cx="12041429" cy="17907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613" y="312418"/>
            <a:ext cx="10353762" cy="970450"/>
          </a:xfrm>
        </p:spPr>
        <p:txBody>
          <a:bodyPr>
            <a:normAutofit/>
          </a:bodyPr>
          <a:lstStyle/>
          <a:p>
            <a:r>
              <a:rPr lang="zh-CN" altLang="en-US" dirty="0" smtClean="0">
                <a:latin typeface="隶书" panose="02010509060101010101" pitchFamily="49" charset="-122"/>
                <a:ea typeface="隶书" panose="02010509060101010101" pitchFamily="49" charset="-122"/>
              </a:rPr>
              <a:t>排序</a:t>
            </a:r>
            <a:r>
              <a:rPr lang="en-US" altLang="zh-CN" dirty="0" smtClean="0">
                <a:latin typeface="隶书" panose="02010509060101010101" pitchFamily="49" charset="-122"/>
                <a:ea typeface="隶书" panose="02010509060101010101" pitchFamily="49" charset="-122"/>
              </a:rPr>
              <a:t>-</a:t>
            </a:r>
            <a:r>
              <a:rPr lang="zh-CN" altLang="en-US" dirty="0" smtClean="0">
                <a:latin typeface="隶书" panose="02010509060101010101" pitchFamily="49" charset="-122"/>
                <a:ea typeface="隶书" panose="02010509060101010101" pitchFamily="49" charset="-122"/>
              </a:rPr>
              <a:t>个性化</a:t>
            </a:r>
            <a:r>
              <a:rPr lang="zh-CN" altLang="en-US" dirty="0" smtClean="0"/>
              <a:t>（</a:t>
            </a:r>
            <a:r>
              <a:rPr lang="en-US" altLang="zh-CN" dirty="0" smtClean="0"/>
              <a:t>relevant search</a:t>
            </a:r>
            <a:r>
              <a:rPr lang="zh-CN" altLang="en-US" dirty="0" smtClean="0"/>
              <a:t>）</a:t>
            </a:r>
            <a:endParaRPr lang="zh-CN" altLang="en-US" dirty="0"/>
          </a:p>
        </p:txBody>
      </p:sp>
      <p:sp>
        <p:nvSpPr>
          <p:cNvPr id="4" name="TextBox 2"/>
          <p:cNvSpPr txBox="1"/>
          <p:nvPr/>
        </p:nvSpPr>
        <p:spPr>
          <a:xfrm>
            <a:off x="3354506" y="1762098"/>
            <a:ext cx="1338828"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b="1" dirty="0" smtClean="0">
                <a:solidFill>
                  <a:schemeClr val="accent2"/>
                </a:solidFill>
                <a:latin typeface="楷体" panose="02010609060101010101" pitchFamily="49" charset="-122"/>
                <a:ea typeface="楷体" panose="02010609060101010101" pitchFamily="49" charset="-122"/>
              </a:rPr>
              <a:t>用户</a:t>
            </a:r>
            <a:endParaRPr lang="en-US" altLang="zh-CN" b="1" dirty="0" smtClean="0">
              <a:solidFill>
                <a:schemeClr val="accent2"/>
              </a:solidFill>
              <a:latin typeface="楷体" panose="02010609060101010101" pitchFamily="49" charset="-122"/>
              <a:ea typeface="楷体" panose="02010609060101010101" pitchFamily="49" charset="-122"/>
            </a:endParaRPr>
          </a:p>
          <a:p>
            <a:endParaRPr lang="en-US" altLang="zh-CN" dirty="0" smtClean="0">
              <a:solidFill>
                <a:schemeClr val="accent2"/>
              </a:solidFill>
              <a:latin typeface="楷体" panose="02010609060101010101" pitchFamily="49" charset="-122"/>
              <a:ea typeface="楷体" panose="02010609060101010101" pitchFamily="49" charset="-122"/>
            </a:endParaRPr>
          </a:p>
          <a:p>
            <a:r>
              <a:rPr lang="zh-CN" altLang="en-US" dirty="0" smtClean="0">
                <a:solidFill>
                  <a:schemeClr val="accent2"/>
                </a:solidFill>
                <a:latin typeface="楷体" panose="02010609060101010101" pitchFamily="49" charset="-122"/>
                <a:ea typeface="楷体" panose="02010609060101010101" pitchFamily="49" charset="-122"/>
              </a:rPr>
              <a:t>基本特征：</a:t>
            </a:r>
            <a:endParaRPr lang="en-US" altLang="zh-CN" dirty="0" smtClean="0">
              <a:solidFill>
                <a:schemeClr val="accent2"/>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性别</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年龄</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职业</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地域</a:t>
            </a:r>
            <a:endParaRPr lang="en-US" altLang="zh-CN" dirty="0" smtClean="0">
              <a:solidFill>
                <a:schemeClr val="tx1"/>
              </a:solidFill>
              <a:latin typeface="楷体" panose="02010609060101010101" pitchFamily="49" charset="-122"/>
              <a:ea typeface="楷体" panose="02010609060101010101" pitchFamily="49" charset="-122"/>
            </a:endParaRPr>
          </a:p>
          <a:p>
            <a:endParaRPr lang="en-US" altLang="zh-CN" dirty="0" smtClean="0">
              <a:solidFill>
                <a:schemeClr val="tx1">
                  <a:lumMod val="50000"/>
                  <a:lumOff val="50000"/>
                </a:schemeClr>
              </a:solidFill>
              <a:latin typeface="楷体" panose="02010609060101010101" pitchFamily="49" charset="-122"/>
              <a:ea typeface="楷体" panose="02010609060101010101" pitchFamily="49" charset="-122"/>
            </a:endParaRPr>
          </a:p>
          <a:p>
            <a:r>
              <a:rPr lang="zh-CN" altLang="en-US" dirty="0" smtClean="0">
                <a:solidFill>
                  <a:schemeClr val="accent2"/>
                </a:solidFill>
                <a:latin typeface="楷体" panose="02010609060101010101" pitchFamily="49" charset="-122"/>
                <a:ea typeface="楷体" panose="02010609060101010101" pitchFamily="49" charset="-122"/>
              </a:rPr>
              <a:t>购物偏好：</a:t>
            </a:r>
            <a:endParaRPr lang="en-US" altLang="zh-CN" dirty="0" smtClean="0">
              <a:solidFill>
                <a:schemeClr val="accent2"/>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购买力</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风格</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销量</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服务质量</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类目</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品牌</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关键词偏好</a:t>
            </a:r>
            <a:endParaRPr lang="en-US" altLang="zh-CN" dirty="0" smtClean="0">
              <a:solidFill>
                <a:schemeClr val="tx1"/>
              </a:solidFill>
              <a:latin typeface="楷体" panose="02010609060101010101" pitchFamily="49" charset="-122"/>
              <a:ea typeface="楷体" panose="02010609060101010101" pitchFamily="49" charset="-122"/>
            </a:endParaRPr>
          </a:p>
        </p:txBody>
      </p:sp>
      <p:sp>
        <p:nvSpPr>
          <p:cNvPr id="5" name="TextBox 3"/>
          <p:cNvSpPr txBox="1"/>
          <p:nvPr/>
        </p:nvSpPr>
        <p:spPr>
          <a:xfrm>
            <a:off x="7573654" y="1303769"/>
            <a:ext cx="1107996"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b="1" dirty="0" smtClean="0">
                <a:solidFill>
                  <a:schemeClr val="accent2"/>
                </a:solidFill>
                <a:latin typeface="楷体" panose="02010609060101010101" pitchFamily="49" charset="-122"/>
                <a:ea typeface="楷体" panose="02010609060101010101" pitchFamily="49" charset="-122"/>
              </a:rPr>
              <a:t>宝贝</a:t>
            </a:r>
            <a:endParaRPr lang="en-US" altLang="zh-CN" b="1" dirty="0" smtClean="0">
              <a:solidFill>
                <a:schemeClr val="accent2"/>
              </a:solidFill>
              <a:latin typeface="楷体" panose="02010609060101010101" pitchFamily="49" charset="-122"/>
              <a:ea typeface="楷体" panose="02010609060101010101" pitchFamily="49" charset="-122"/>
            </a:endParaRPr>
          </a:p>
          <a:p>
            <a:endParaRPr lang="en-US" altLang="zh-CN" dirty="0" smtClean="0">
              <a:solidFill>
                <a:schemeClr val="accent2"/>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相关性</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销量</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价格</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类目</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图片质量</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风格</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品牌</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关键词</a:t>
            </a:r>
            <a:endParaRPr lang="en-US" altLang="zh-CN" dirty="0" smtClean="0">
              <a:solidFill>
                <a:schemeClr val="tx1"/>
              </a:solidFill>
              <a:latin typeface="楷体" panose="02010609060101010101" pitchFamily="49" charset="-122"/>
              <a:ea typeface="楷体" panose="02010609060101010101" pitchFamily="49" charset="-122"/>
            </a:endParaRPr>
          </a:p>
        </p:txBody>
      </p:sp>
      <p:sp>
        <p:nvSpPr>
          <p:cNvPr id="6" name="TextBox 4"/>
          <p:cNvSpPr txBox="1"/>
          <p:nvPr/>
        </p:nvSpPr>
        <p:spPr>
          <a:xfrm>
            <a:off x="7573654" y="4381561"/>
            <a:ext cx="110799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b="1" dirty="0" smtClean="0">
                <a:solidFill>
                  <a:schemeClr val="accent2"/>
                </a:solidFill>
                <a:latin typeface="楷体" panose="02010609060101010101" pitchFamily="49" charset="-122"/>
                <a:ea typeface="楷体" panose="02010609060101010101" pitchFamily="49" charset="-122"/>
              </a:rPr>
              <a:t>卖家</a:t>
            </a:r>
            <a:endParaRPr lang="en-US" altLang="zh-CN" b="1" dirty="0" smtClean="0">
              <a:solidFill>
                <a:schemeClr val="accent2"/>
              </a:solidFill>
              <a:latin typeface="楷体" panose="02010609060101010101" pitchFamily="49" charset="-122"/>
              <a:ea typeface="楷体" panose="02010609060101010101" pitchFamily="49" charset="-122"/>
            </a:endParaRPr>
          </a:p>
          <a:p>
            <a:endParaRPr lang="en-US" altLang="zh-CN" dirty="0" smtClean="0">
              <a:solidFill>
                <a:schemeClr val="accent2"/>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服务质量</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特色</a:t>
            </a:r>
            <a:endParaRPr lang="en-US" altLang="zh-CN" dirty="0" smtClean="0">
              <a:solidFill>
                <a:schemeClr val="tx1"/>
              </a:solidFill>
              <a:latin typeface="楷体" panose="02010609060101010101" pitchFamily="49" charset="-122"/>
              <a:ea typeface="楷体" panose="02010609060101010101" pitchFamily="49" charset="-122"/>
            </a:endParaRPr>
          </a:p>
        </p:txBody>
      </p:sp>
      <p:sp>
        <p:nvSpPr>
          <p:cNvPr id="7" name="矩形 6"/>
          <p:cNvSpPr/>
          <p:nvPr/>
        </p:nvSpPr>
        <p:spPr>
          <a:xfrm>
            <a:off x="5629438" y="4212600"/>
            <a:ext cx="1008112" cy="936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solidFill>
                  <a:schemeClr val="accent1"/>
                </a:solidFill>
                <a:latin typeface="楷体" panose="02010609060101010101" pitchFamily="49" charset="-122"/>
                <a:ea typeface="楷体" panose="02010609060101010101" pitchFamily="49" charset="-122"/>
              </a:rPr>
              <a:t>相似度</a:t>
            </a:r>
            <a:r>
              <a:rPr lang="zh-CN" altLang="en-US" b="1" dirty="0" smtClean="0">
                <a:solidFill>
                  <a:schemeClr val="accent1"/>
                </a:solidFill>
              </a:rPr>
              <a:t>模型</a:t>
            </a:r>
            <a:endParaRPr lang="zh-CN" altLang="en-US" b="1" dirty="0" smtClean="0">
              <a:solidFill>
                <a:schemeClr val="accent1"/>
              </a:solidFill>
            </a:endParaRPr>
          </a:p>
        </p:txBody>
      </p:sp>
      <p:sp>
        <p:nvSpPr>
          <p:cNvPr id="8" name="矩形 7"/>
          <p:cNvSpPr/>
          <p:nvPr/>
        </p:nvSpPr>
        <p:spPr>
          <a:xfrm>
            <a:off x="5629438" y="5868873"/>
            <a:ext cx="100811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smtClean="0">
                <a:solidFill>
                  <a:schemeClr val="accent1"/>
                </a:solidFill>
                <a:latin typeface="楷体" panose="02010609060101010101" pitchFamily="49" charset="-122"/>
                <a:ea typeface="楷体" panose="02010609060101010101" pitchFamily="49" charset="-122"/>
              </a:rPr>
              <a:t>宝贝</a:t>
            </a:r>
            <a:endParaRPr lang="zh-CN" altLang="en-US" b="1" dirty="0" smtClean="0">
              <a:solidFill>
                <a:schemeClr val="accent1"/>
              </a:solidFill>
              <a:latin typeface="楷体" panose="02010609060101010101" pitchFamily="49" charset="-122"/>
              <a:ea typeface="楷体" panose="02010609060101010101" pitchFamily="49" charset="-122"/>
            </a:endParaRPr>
          </a:p>
        </p:txBody>
      </p:sp>
      <p:sp>
        <p:nvSpPr>
          <p:cNvPr id="9" name="矩形 8"/>
          <p:cNvSpPr/>
          <p:nvPr/>
        </p:nvSpPr>
        <p:spPr>
          <a:xfrm>
            <a:off x="5629438" y="1508724"/>
            <a:ext cx="1008112"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smtClean="0">
                <a:solidFill>
                  <a:schemeClr val="accent1"/>
                </a:solidFill>
                <a:latin typeface="楷体" panose="02010609060101010101" pitchFamily="49" charset="-122"/>
                <a:ea typeface="楷体" panose="02010609060101010101" pitchFamily="49" charset="-122"/>
              </a:rPr>
              <a:t>用户</a:t>
            </a:r>
            <a:endParaRPr lang="en-US" altLang="zh-CN" b="1" dirty="0" smtClean="0">
              <a:solidFill>
                <a:schemeClr val="accent1"/>
              </a:solidFill>
              <a:latin typeface="楷体" panose="02010609060101010101" pitchFamily="49" charset="-122"/>
              <a:ea typeface="楷体" panose="02010609060101010101" pitchFamily="49" charset="-122"/>
            </a:endParaRPr>
          </a:p>
          <a:p>
            <a:pPr algn="ctr"/>
            <a:r>
              <a:rPr lang="en-US" altLang="zh-CN" b="1" dirty="0" smtClean="0">
                <a:solidFill>
                  <a:schemeClr val="accent1"/>
                </a:solidFill>
              </a:rPr>
              <a:t>Query</a:t>
            </a:r>
            <a:endParaRPr lang="en-US" altLang="zh-CN" b="1" dirty="0" smtClean="0">
              <a:solidFill>
                <a:schemeClr val="accent1"/>
              </a:solidFill>
            </a:endParaRPr>
          </a:p>
        </p:txBody>
      </p:sp>
      <p:cxnSp>
        <p:nvCxnSpPr>
          <p:cNvPr id="10" name="直接箭头连接符 9"/>
          <p:cNvCxnSpPr>
            <a:endCxn id="7" idx="1"/>
          </p:cNvCxnSpPr>
          <p:nvPr/>
        </p:nvCxnSpPr>
        <p:spPr>
          <a:xfrm>
            <a:off x="4765342" y="2479174"/>
            <a:ext cx="864096" cy="2201478"/>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7" idx="1"/>
          </p:cNvCxnSpPr>
          <p:nvPr/>
        </p:nvCxnSpPr>
        <p:spPr>
          <a:xfrm flipV="1">
            <a:off x="4765342" y="4680652"/>
            <a:ext cx="864096" cy="1063953"/>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a:endCxn id="7" idx="3"/>
          </p:cNvCxnSpPr>
          <p:nvPr/>
        </p:nvCxnSpPr>
        <p:spPr>
          <a:xfrm flipH="1">
            <a:off x="6637550" y="2734930"/>
            <a:ext cx="936104" cy="1945722"/>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1"/>
            <a:endCxn id="7" idx="3"/>
          </p:cNvCxnSpPr>
          <p:nvPr/>
        </p:nvCxnSpPr>
        <p:spPr>
          <a:xfrm flipH="1" flipV="1">
            <a:off x="6637550" y="4680652"/>
            <a:ext cx="936104" cy="301074"/>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6" idx="0"/>
          </p:cNvCxnSpPr>
          <p:nvPr/>
        </p:nvCxnSpPr>
        <p:spPr>
          <a:xfrm>
            <a:off x="6133494" y="2228804"/>
            <a:ext cx="0" cy="50612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7" idx="2"/>
            <a:endCxn id="8" idx="0"/>
          </p:cNvCxnSpPr>
          <p:nvPr/>
        </p:nvCxnSpPr>
        <p:spPr>
          <a:xfrm>
            <a:off x="6133494" y="5148704"/>
            <a:ext cx="0" cy="7201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5629438" y="2734930"/>
            <a:ext cx="1008112"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600" b="1" dirty="0" smtClean="0">
                <a:solidFill>
                  <a:schemeClr val="accent1"/>
                </a:solidFill>
                <a:latin typeface="楷体" panose="02010609060101010101" pitchFamily="49" charset="-122"/>
                <a:ea typeface="楷体" panose="02010609060101010101" pitchFamily="49" charset="-122"/>
              </a:rPr>
              <a:t>文档召回</a:t>
            </a:r>
            <a:r>
              <a:rPr lang="en-US" altLang="zh-CN" b="1" dirty="0" smtClean="0">
                <a:solidFill>
                  <a:schemeClr val="accent1"/>
                </a:solidFill>
              </a:rPr>
              <a:t>Recall</a:t>
            </a:r>
            <a:endParaRPr lang="en-US" altLang="zh-CN" b="1" dirty="0" smtClean="0">
              <a:solidFill>
                <a:schemeClr val="accent1"/>
              </a:solidFill>
            </a:endParaRPr>
          </a:p>
        </p:txBody>
      </p:sp>
      <p:cxnSp>
        <p:nvCxnSpPr>
          <p:cNvPr id="20" name="直接箭头连接符 19"/>
          <p:cNvCxnSpPr>
            <a:endCxn id="7" idx="0"/>
          </p:cNvCxnSpPr>
          <p:nvPr/>
        </p:nvCxnSpPr>
        <p:spPr>
          <a:xfrm>
            <a:off x="6133494" y="3455010"/>
            <a:ext cx="0" cy="7575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2" name="TextBox 4"/>
          <p:cNvSpPr txBox="1"/>
          <p:nvPr/>
        </p:nvSpPr>
        <p:spPr>
          <a:xfrm>
            <a:off x="7573654" y="5823413"/>
            <a:ext cx="110799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b="1" dirty="0">
                <a:solidFill>
                  <a:schemeClr val="accent2"/>
                </a:solidFill>
                <a:latin typeface="楷体" panose="02010609060101010101" pitchFamily="49" charset="-122"/>
                <a:ea typeface="楷体" panose="02010609060101010101" pitchFamily="49" charset="-122"/>
              </a:rPr>
              <a:t>规则</a:t>
            </a:r>
            <a:endParaRPr lang="en-US" altLang="zh-CN" b="1" dirty="0" smtClean="0">
              <a:solidFill>
                <a:schemeClr val="accent2"/>
              </a:solidFill>
              <a:latin typeface="楷体" panose="02010609060101010101" pitchFamily="49" charset="-122"/>
              <a:ea typeface="楷体" panose="02010609060101010101" pitchFamily="49" charset="-122"/>
            </a:endParaRPr>
          </a:p>
          <a:p>
            <a:endParaRPr lang="en-US" altLang="zh-CN" dirty="0" smtClean="0">
              <a:solidFill>
                <a:schemeClr val="accent2"/>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商业逻辑</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dirty="0" smtClean="0">
                <a:solidFill>
                  <a:schemeClr val="tx1"/>
                </a:solidFill>
                <a:latin typeface="楷体" panose="02010609060101010101" pitchFamily="49" charset="-122"/>
                <a:ea typeface="楷体" panose="02010609060101010101" pitchFamily="49" charset="-122"/>
              </a:rPr>
              <a:t>反作弊</a:t>
            </a:r>
            <a:endParaRPr lang="en-US" altLang="zh-CN" dirty="0" smtClean="0">
              <a:solidFill>
                <a:schemeClr val="tx1"/>
              </a:solidFill>
              <a:latin typeface="楷体" panose="02010609060101010101" pitchFamily="49" charset="-122"/>
              <a:ea typeface="楷体" panose="02010609060101010101" pitchFamily="49" charset="-122"/>
            </a:endParaRPr>
          </a:p>
        </p:txBody>
      </p:sp>
      <p:cxnSp>
        <p:nvCxnSpPr>
          <p:cNvPr id="27" name="直接箭头连接符 26"/>
          <p:cNvCxnSpPr>
            <a:stCxn id="22" idx="1"/>
            <a:endCxn id="7" idx="3"/>
          </p:cNvCxnSpPr>
          <p:nvPr/>
        </p:nvCxnSpPr>
        <p:spPr>
          <a:xfrm flipH="1" flipV="1">
            <a:off x="6637550" y="4680652"/>
            <a:ext cx="936104" cy="1742926"/>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LTR</a:t>
            </a:r>
            <a:r>
              <a:rPr lang="zh-CN" altLang="en-US" dirty="0" smtClean="0">
                <a:effectLst/>
                <a:latin typeface="隶书" panose="02010509060101010101" pitchFamily="49" charset="-122"/>
                <a:ea typeface="隶书" panose="02010509060101010101" pitchFamily="49" charset="-122"/>
              </a:rPr>
              <a:t>用</a:t>
            </a:r>
            <a:r>
              <a:rPr lang="zh-CN" altLang="en-US" dirty="0">
                <a:effectLst/>
                <a:latin typeface="隶书" panose="02010509060101010101" pitchFamily="49" charset="-122"/>
                <a:ea typeface="隶书" panose="02010509060101010101" pitchFamily="49" charset="-122"/>
              </a:rPr>
              <a:t>机器学习的思想来解决排序问题</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en-US" altLang="zh-CN" dirty="0" smtClean="0"/>
              <a:t>Step1:</a:t>
            </a:r>
            <a:r>
              <a:rPr lang="en-US" altLang="zh-CN" b="1" dirty="0">
                <a:effectLst/>
              </a:rPr>
              <a:t>Measure what users deem relevant</a:t>
            </a:r>
            <a:r>
              <a:rPr lang="en-US" altLang="zh-CN" dirty="0">
                <a:effectLst/>
              </a:rPr>
              <a:t> through analytics to build a judgment list grading documents as exactly relevant, moderately relevant, or not relevant for queries</a:t>
            </a:r>
            <a:endParaRPr lang="en-US" altLang="zh-CN" dirty="0">
              <a:effectLst/>
            </a:endParaRPr>
          </a:p>
          <a:p>
            <a:r>
              <a:rPr lang="en-US" altLang="zh-CN" dirty="0" smtClean="0">
                <a:effectLst/>
              </a:rPr>
              <a:t>Step2:</a:t>
            </a:r>
            <a:r>
              <a:rPr lang="en-US" altLang="zh-CN" b="1" dirty="0">
                <a:effectLst/>
              </a:rPr>
              <a:t>Hypothesize which features might help predict </a:t>
            </a:r>
            <a:r>
              <a:rPr lang="en-US" altLang="zh-CN" b="1" dirty="0" smtClean="0">
                <a:effectLst/>
              </a:rPr>
              <a:t>relevance</a:t>
            </a:r>
            <a:endParaRPr lang="en-US" altLang="zh-CN" b="1" dirty="0" smtClean="0">
              <a:effectLst/>
            </a:endParaRPr>
          </a:p>
          <a:p>
            <a:r>
              <a:rPr lang="en-US" altLang="zh-CN" b="1" dirty="0" smtClean="0">
                <a:effectLst/>
              </a:rPr>
              <a:t>Step3:</a:t>
            </a:r>
            <a:r>
              <a:rPr lang="en-US" altLang="zh-CN" b="1" dirty="0">
                <a:effectLst/>
              </a:rPr>
              <a:t>Train a</a:t>
            </a:r>
            <a:r>
              <a:rPr lang="en-US" altLang="zh-CN" dirty="0">
                <a:effectLst/>
              </a:rPr>
              <a:t> </a:t>
            </a:r>
            <a:r>
              <a:rPr lang="en-US" altLang="zh-CN" b="1" dirty="0" smtClean="0">
                <a:effectLst/>
              </a:rPr>
              <a:t>model</a:t>
            </a:r>
            <a:r>
              <a:rPr lang="zh-CN" altLang="en-US" dirty="0">
                <a:latin typeface="楷体" panose="02010609060101010101" pitchFamily="49" charset="-122"/>
                <a:ea typeface="楷体" panose="02010609060101010101" pitchFamily="49" charset="-122"/>
              </a:rPr>
              <a:t>有三种主要的方法</a:t>
            </a:r>
            <a:r>
              <a:rPr lang="zh-CN" altLang="en-US" dirty="0"/>
              <a:t>：</a:t>
            </a:r>
            <a:r>
              <a:rPr lang="en-US" altLang="zh-CN" dirty="0" err="1">
                <a:effectLst/>
              </a:rPr>
              <a:t>PointWise</a:t>
            </a:r>
            <a:r>
              <a:rPr lang="zh-CN" altLang="en-US" dirty="0">
                <a:effectLst/>
              </a:rPr>
              <a:t>，</a:t>
            </a:r>
            <a:r>
              <a:rPr lang="en-US" altLang="zh-CN" dirty="0" err="1">
                <a:effectLst/>
              </a:rPr>
              <a:t>PairWise</a:t>
            </a:r>
            <a:r>
              <a:rPr lang="zh-CN" altLang="en-US" dirty="0">
                <a:effectLst/>
              </a:rPr>
              <a:t>，</a:t>
            </a:r>
            <a:r>
              <a:rPr lang="en-US" altLang="zh-CN" dirty="0" err="1" smtClean="0">
                <a:effectLst/>
              </a:rPr>
              <a:t>ListWise</a:t>
            </a:r>
            <a:endParaRPr lang="en-US" altLang="zh-CN" b="1" dirty="0" smtClean="0">
              <a:effectLst/>
            </a:endParaRPr>
          </a:p>
          <a:p>
            <a:r>
              <a:rPr lang="en-US" altLang="zh-CN" b="1" dirty="0" smtClean="0">
                <a:effectLst/>
              </a:rPr>
              <a:t>Step4:</a:t>
            </a:r>
            <a:r>
              <a:rPr lang="en-US" altLang="zh-CN" b="1" dirty="0">
                <a:effectLst/>
              </a:rPr>
              <a:t>Deploy the model </a:t>
            </a:r>
            <a:r>
              <a:rPr lang="en-US" altLang="zh-CN" dirty="0">
                <a:effectLst/>
              </a:rPr>
              <a:t>to your search infrastructure, using it to rank search results in production</a:t>
            </a:r>
            <a:endParaRPr lang="en-US" altLang="zh-CN" dirty="0">
              <a:effectLst/>
            </a:endParaRPr>
          </a:p>
          <a:p>
            <a:endParaRPr lang="en-US" altLang="zh-CN" dirty="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 Training</a:t>
            </a:r>
            <a:endParaRPr lang="zh-CN" altLang="en-US" dirty="0"/>
          </a:p>
        </p:txBody>
      </p:sp>
      <p:sp>
        <p:nvSpPr>
          <p:cNvPr id="3" name="内容占位符 2"/>
          <p:cNvSpPr>
            <a:spLocks noGrp="1"/>
          </p:cNvSpPr>
          <p:nvPr>
            <p:ph idx="1"/>
          </p:nvPr>
        </p:nvSpPr>
        <p:spPr/>
        <p:txBody>
          <a:bodyPr/>
          <a:lstStyle/>
          <a:p>
            <a:r>
              <a:rPr lang="en-US" altLang="zh-CN" b="1" dirty="0">
                <a:effectLst/>
              </a:rPr>
              <a:t>Generally speaking there’s a couple of families of models:</a:t>
            </a:r>
            <a:endParaRPr lang="en-US" altLang="zh-CN" b="1" dirty="0">
              <a:effectLst/>
            </a:endParaRPr>
          </a:p>
          <a:p>
            <a:pPr lvl="1"/>
            <a:r>
              <a:rPr lang="en-US" altLang="zh-CN" sz="2000" b="1" dirty="0">
                <a:effectLst/>
                <a:sym typeface="+mn-ea"/>
              </a:rPr>
              <a:t>Linear models: Performing a basic linear regression over the judgment list. Tends to not be useful outside of toy examples. See </a:t>
            </a:r>
            <a:r>
              <a:rPr lang="en-US" altLang="zh-CN" sz="2000" b="1" dirty="0">
                <a:effectLst/>
                <a:sym typeface="+mn-ea"/>
                <a:hlinkClick r:id="rId1"/>
              </a:rPr>
              <a:t>this blog article</a:t>
            </a:r>
            <a:endParaRPr lang="en-US" altLang="zh-CN" sz="2000" b="1" dirty="0">
              <a:effectLst/>
            </a:endParaRPr>
          </a:p>
          <a:p>
            <a:pPr lvl="1"/>
            <a:r>
              <a:rPr lang="en-US" altLang="zh-CN" sz="2000" b="1" dirty="0">
                <a:effectLst/>
              </a:rPr>
              <a:t>SVM based models (</a:t>
            </a:r>
            <a:r>
              <a:rPr lang="en-US" altLang="zh-CN" sz="2000" b="1" dirty="0" err="1">
                <a:effectLst/>
              </a:rPr>
              <a:t>SVMRank</a:t>
            </a:r>
            <a:r>
              <a:rPr lang="en-US" altLang="zh-CN" sz="2000" b="1" dirty="0">
                <a:effectLst/>
              </a:rPr>
              <a:t>): Less accurate, but cheap to train. See </a:t>
            </a:r>
            <a:r>
              <a:rPr lang="en-US" altLang="zh-CN" sz="2000" b="1" dirty="0" err="1">
                <a:effectLst/>
                <a:hlinkClick r:id="rId2"/>
              </a:rPr>
              <a:t>SVMRank</a:t>
            </a:r>
            <a:r>
              <a:rPr lang="en-US" altLang="zh-CN" sz="2000" b="1" dirty="0">
                <a:effectLst/>
              </a:rPr>
              <a:t>.</a:t>
            </a:r>
            <a:endParaRPr lang="en-US" altLang="zh-CN" sz="2000" b="1" dirty="0">
              <a:effectLst/>
            </a:endParaRPr>
          </a:p>
          <a:p>
            <a:pPr lvl="1"/>
            <a:r>
              <a:rPr lang="en-US" altLang="zh-CN" sz="2000" b="1" dirty="0">
                <a:effectLst/>
                <a:sym typeface="+mn-ea"/>
              </a:rPr>
              <a:t>Tree-based models (</a:t>
            </a:r>
            <a:r>
              <a:rPr lang="en-US" altLang="zh-CN" sz="2000" b="1" dirty="0" err="1">
                <a:effectLst/>
                <a:sym typeface="+mn-ea"/>
              </a:rPr>
              <a:t>LambdaMART</a:t>
            </a:r>
            <a:r>
              <a:rPr lang="en-US" altLang="zh-CN" sz="2000" b="1" dirty="0">
                <a:effectLst/>
                <a:sym typeface="+mn-ea"/>
              </a:rPr>
              <a:t>, MART, Random Forests): These models tend to be most accurate in general. They’re large and complex models that can be fairly expensive to train. </a:t>
            </a:r>
            <a:r>
              <a:rPr lang="en-US" altLang="zh-CN" sz="2000" b="1" dirty="0" err="1">
                <a:effectLst/>
                <a:sym typeface="+mn-ea"/>
                <a:hlinkClick r:id="rId3"/>
              </a:rPr>
              <a:t>RankLib</a:t>
            </a:r>
            <a:r>
              <a:rPr lang="en-US" altLang="zh-CN" sz="2000" b="1" dirty="0">
                <a:effectLst/>
                <a:sym typeface="+mn-ea"/>
              </a:rPr>
              <a:t> and </a:t>
            </a:r>
            <a:r>
              <a:rPr lang="en-US" altLang="zh-CN" sz="2000" b="1" dirty="0" err="1">
                <a:effectLst/>
                <a:sym typeface="+mn-ea"/>
                <a:hlinkClick r:id="rId4"/>
              </a:rPr>
              <a:t>xgboost</a:t>
            </a:r>
            <a:r>
              <a:rPr lang="en-US" altLang="zh-CN" sz="2000" b="1" dirty="0">
                <a:effectLst/>
                <a:sym typeface="+mn-ea"/>
              </a:rPr>
              <a:t> both focus on tree-based models.</a:t>
            </a:r>
            <a:endParaRPr lang="en-US" altLang="zh-CN" sz="2000" b="1" dirty="0">
              <a:effectLst/>
            </a:endParaRPr>
          </a:p>
          <a:p>
            <a:pPr lvl="1"/>
            <a:endParaRPr lang="en-US" altLang="zh-CN" sz="2000" b="1" dirty="0">
              <a:effectLst/>
            </a:endParaRPr>
          </a:p>
          <a:p>
            <a:endParaRPr lang="zh-CN" altLang="en-US" dirty="0"/>
          </a:p>
        </p:txBody>
      </p:sp>
      <p:sp>
        <p:nvSpPr>
          <p:cNvPr id="4" name="矩形 3"/>
          <p:cNvSpPr/>
          <p:nvPr/>
        </p:nvSpPr>
        <p:spPr>
          <a:xfrm>
            <a:off x="1145567" y="4960033"/>
            <a:ext cx="9671407" cy="646331"/>
          </a:xfrm>
          <a:prstGeom prst="rect">
            <a:avLst/>
          </a:prstGeom>
        </p:spPr>
        <p:txBody>
          <a:bodyPr wrap="square">
            <a:spAutoFit/>
          </a:bodyPr>
          <a:lstStyle/>
          <a:p>
            <a:r>
              <a:rPr lang="en-US" altLang="zh-CN" dirty="0" smtClean="0">
                <a:latin typeface="楷体" panose="02010609060101010101" pitchFamily="49" charset="-122"/>
                <a:ea typeface="楷体" panose="02010609060101010101" pitchFamily="49" charset="-122"/>
                <a:hlinkClick r:id="rId5"/>
              </a:rPr>
              <a:t>ES </a:t>
            </a:r>
            <a:r>
              <a:rPr lang="en-US" altLang="zh-CN" dirty="0">
                <a:latin typeface="楷体" panose="02010609060101010101" pitchFamily="49" charset="-122"/>
                <a:ea typeface="楷体" panose="02010609060101010101" pitchFamily="49" charset="-122"/>
                <a:hlinkClick r:id="rId5"/>
              </a:rPr>
              <a:t>re</a:t>
            </a:r>
            <a:r>
              <a:rPr lang="en-US" altLang="zh-CN" dirty="0" smtClean="0">
                <a:latin typeface="楷体" panose="02010609060101010101" pitchFamily="49" charset="-122"/>
                <a:ea typeface="楷体" panose="02010609060101010101" pitchFamily="49" charset="-122"/>
                <a:hlinkClick r:id="rId5"/>
              </a:rPr>
              <a:t>score</a:t>
            </a:r>
            <a:r>
              <a:rPr lang="zh-CN" altLang="en-US" dirty="0" smtClean="0">
                <a:latin typeface="楷体" panose="02010609060101010101" pitchFamily="49" charset="-122"/>
                <a:ea typeface="楷体" panose="02010609060101010101" pitchFamily="49" charset="-122"/>
                <a:hlinkClick r:id="rId5"/>
              </a:rPr>
              <a:t>插件：</a:t>
            </a:r>
            <a:r>
              <a:rPr lang="en-US" altLang="zh-CN" dirty="0" smtClean="0">
                <a:latin typeface="楷体" panose="02010609060101010101" pitchFamily="49" charset="-122"/>
                <a:ea typeface="楷体" panose="02010609060101010101" pitchFamily="49" charset="-122"/>
                <a:hlinkClick r:id="rId5"/>
              </a:rPr>
              <a:t>https://elasticsearch-learning-to-rank.readthedocs.io/en/latest/core-concepts.html</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排序</a:t>
            </a:r>
            <a:r>
              <a:rPr lang="en-US" altLang="zh-CN" dirty="0" smtClean="0">
                <a:latin typeface="隶书" panose="02010509060101010101" pitchFamily="49" charset="-122"/>
                <a:ea typeface="隶书" panose="02010509060101010101" pitchFamily="49" charset="-122"/>
              </a:rPr>
              <a:t>-</a:t>
            </a:r>
            <a:r>
              <a:rPr lang="zh-CN" altLang="en-US" dirty="0" smtClean="0">
                <a:latin typeface="隶书" panose="02010509060101010101" pitchFamily="49" charset="-122"/>
                <a:ea typeface="隶书" panose="02010509060101010101" pitchFamily="49" charset="-122"/>
              </a:rPr>
              <a:t>规则</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特定</a:t>
            </a:r>
            <a:r>
              <a:rPr lang="zh-CN" altLang="en-US" dirty="0">
                <a:latin typeface="楷体" panose="02010609060101010101" pitchFamily="49" charset="-122"/>
                <a:ea typeface="楷体" panose="02010609060101010101" pitchFamily="49" charset="-122"/>
              </a:rPr>
              <a:t>的商业规则，如，广告，针对某些商品的屏蔽等</a:t>
            </a:r>
            <a:endParaRPr lang="en-US" altLang="zh-CN"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搜索相关技术</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en-US" altLang="zh-CN" dirty="0" smtClean="0"/>
              <a:t>NLP</a:t>
            </a:r>
            <a:r>
              <a:rPr lang="zh-CN" altLang="en-US" dirty="0" smtClean="0"/>
              <a:t>，</a:t>
            </a:r>
            <a:r>
              <a:rPr lang="zh-CN" altLang="en-US" dirty="0" smtClean="0">
                <a:latin typeface="楷体" panose="02010609060101010101" pitchFamily="49" charset="-122"/>
                <a:ea typeface="楷体" panose="02010609060101010101" pitchFamily="49" charset="-122"/>
              </a:rPr>
              <a:t>如：分析评论，抽取</a:t>
            </a:r>
            <a:r>
              <a:rPr lang="en-US" altLang="zh-CN" dirty="0" smtClean="0">
                <a:latin typeface="楷体" panose="02010609060101010101" pitchFamily="49" charset="-122"/>
                <a:ea typeface="楷体" panose="02010609060101010101" pitchFamily="49" charset="-122"/>
              </a:rPr>
              <a:t>tag</a:t>
            </a:r>
            <a:r>
              <a:rPr lang="zh-CN" altLang="en-US" dirty="0" smtClean="0">
                <a:latin typeface="楷体" panose="02010609060101010101" pitchFamily="49" charset="-122"/>
                <a:ea typeface="楷体" panose="02010609060101010101" pitchFamily="49" charset="-122"/>
              </a:rPr>
              <a:t>，情感分类</a:t>
            </a:r>
            <a:endParaRPr lang="en-US" altLang="zh-CN" dirty="0" smtClean="0"/>
          </a:p>
          <a:p>
            <a:r>
              <a:rPr lang="zh-CN" altLang="en-US" dirty="0" smtClean="0">
                <a:latin typeface="楷体" panose="02010609060101010101" pitchFamily="49" charset="-122"/>
                <a:ea typeface="楷体" panose="02010609060101010101" pitchFamily="49" charset="-122"/>
              </a:rPr>
              <a:t>机器学习，训练排序模型</a:t>
            </a:r>
            <a:endParaRPr lang="en-US" altLang="zh-CN" dirty="0" smtClean="0">
              <a:latin typeface="楷体" panose="02010609060101010101" pitchFamily="49" charset="-122"/>
              <a:ea typeface="楷体" panose="02010609060101010101" pitchFamily="49" charset="-122"/>
            </a:endParaRPr>
          </a:p>
          <a:p>
            <a:r>
              <a:rPr lang="en-US" altLang="zh-CN" dirty="0" smtClean="0"/>
              <a:t>Storm</a:t>
            </a:r>
            <a:r>
              <a:rPr lang="zh-CN" altLang="en-US" dirty="0" smtClean="0"/>
              <a:t>， </a:t>
            </a:r>
            <a:r>
              <a:rPr lang="en-US" altLang="zh-CN" dirty="0" smtClean="0"/>
              <a:t>spark</a:t>
            </a:r>
            <a:r>
              <a:rPr lang="zh-CN" altLang="en-US" dirty="0" smtClean="0">
                <a:latin typeface="楷体" panose="02010609060101010101" pitchFamily="49" charset="-122"/>
                <a:ea typeface="楷体" panose="02010609060101010101" pitchFamily="49" charset="-122"/>
              </a:rPr>
              <a:t>实时流计算，解析用户行为数据</a:t>
            </a:r>
            <a:endParaRPr lang="en-US" altLang="zh-CN" dirty="0" smtClean="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Hdfs</a:t>
            </a:r>
            <a:r>
              <a:rPr lang="zh-CN" altLang="en-US" dirty="0">
                <a:latin typeface="楷体" panose="02010609060101010101" pitchFamily="49" charset="-122"/>
                <a:ea typeface="楷体" panose="02010609060101010101" pitchFamily="49" charset="-122"/>
              </a:rPr>
              <a:t>，大数据存储</a:t>
            </a:r>
            <a:endParaRPr lang="en-US" altLang="zh-CN" dirty="0">
              <a:latin typeface="楷体" panose="02010609060101010101" pitchFamily="49" charset="-122"/>
              <a:ea typeface="楷体" panose="02010609060101010101" pitchFamily="49" charset="-122"/>
            </a:endParaRPr>
          </a:p>
          <a:p>
            <a:r>
              <a:rPr lang="en-US"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180424"/>
            <a:ext cx="10353762" cy="970450"/>
          </a:xfrm>
        </p:spPr>
        <p:txBody>
          <a:bodyPr/>
          <a:lstStyle/>
          <a:p>
            <a:r>
              <a:rPr lang="zh-CN" altLang="en-US" dirty="0" smtClean="0">
                <a:latin typeface="隶书" panose="02010509060101010101" pitchFamily="49" charset="-122"/>
                <a:ea typeface="隶书" panose="02010509060101010101" pitchFamily="49" charset="-122"/>
              </a:rPr>
              <a:t>搜索服务实战</a:t>
            </a:r>
            <a:endParaRPr lang="zh-CN" altLang="en-US" dirty="0">
              <a:latin typeface="隶书" panose="02010509060101010101" pitchFamily="49" charset="-122"/>
              <a:ea typeface="隶书" panose="02010509060101010101" pitchFamily="49" charset="-122"/>
            </a:endParaRPr>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119280" y="1300480"/>
            <a:ext cx="11935771" cy="5557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ElasticSearch</a:t>
            </a:r>
            <a:endParaRPr lang="zh-CN" altLang="en-US" dirty="0"/>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百万级数据毫秒级响应</a:t>
            </a:r>
            <a:r>
              <a:rPr lang="zh-CN" altLang="en-US" dirty="0" smtClean="0"/>
              <a:t>（</a:t>
            </a:r>
            <a:r>
              <a:rPr lang="en-US" altLang="zh-CN" dirty="0" smtClean="0">
                <a:latin typeface="楷体" panose="02010609060101010101" pitchFamily="49" charset="-122"/>
                <a:ea typeface="楷体" panose="02010609060101010101" pitchFamily="49" charset="-122"/>
              </a:rPr>
              <a:t>near real time</a:t>
            </a:r>
            <a:r>
              <a:rPr lang="zh-CN" altLang="en-US" dirty="0" smtClean="0"/>
              <a:t>）</a:t>
            </a:r>
            <a:endParaRPr lang="en-US" altLang="zh-CN" dirty="0" smtClean="0"/>
          </a:p>
          <a:p>
            <a:r>
              <a:rPr lang="en-US" altLang="zh-CN" dirty="0" smtClean="0"/>
              <a:t>HA</a:t>
            </a:r>
            <a:r>
              <a:rPr lang="zh-CN" altLang="en-US" dirty="0" smtClean="0">
                <a:latin typeface="楷体" panose="02010609060101010101" pitchFamily="49" charset="-122"/>
                <a:ea typeface="楷体" panose="02010609060101010101" pitchFamily="49" charset="-122"/>
              </a:rPr>
              <a:t>的能力</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横向扩展</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强大的查询</a:t>
            </a:r>
            <a:r>
              <a:rPr lang="en-US" altLang="zh-CN" dirty="0" smtClean="0"/>
              <a:t>DSL</a:t>
            </a:r>
            <a:endParaRPr lang="en-US" altLang="zh-CN" dirty="0" smtClean="0"/>
          </a:p>
          <a:p>
            <a:r>
              <a:rPr lang="zh-CN" altLang="en-US" dirty="0" smtClean="0">
                <a:latin typeface="楷体" panose="02010609060101010101" pitchFamily="49" charset="-122"/>
                <a:ea typeface="楷体" panose="02010609060101010101" pitchFamily="49" charset="-122"/>
              </a:rPr>
              <a:t>丰富的插件支持</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全文检索</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数据以</a:t>
            </a:r>
            <a:r>
              <a:rPr lang="en-US" altLang="zh-CN" dirty="0" err="1" smtClean="0">
                <a:latin typeface="楷体" panose="02010609060101010101" pitchFamily="49" charset="-122"/>
                <a:ea typeface="楷体" panose="02010609060101010101" pitchFamily="49" charset="-122"/>
              </a:rPr>
              <a:t>json</a:t>
            </a:r>
            <a:r>
              <a:rPr lang="zh-CN" altLang="en-US" dirty="0" smtClean="0">
                <a:latin typeface="楷体" panose="02010609060101010101" pitchFamily="49" charset="-122"/>
                <a:ea typeface="楷体" panose="02010609060101010101" pitchFamily="49" charset="-122"/>
              </a:rPr>
              <a:t>结构存储</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开</a:t>
            </a:r>
            <a:r>
              <a:rPr lang="zh-CN" altLang="en-US" dirty="0" smtClean="0">
                <a:latin typeface="楷体" panose="02010609060101010101" pitchFamily="49" charset="-122"/>
                <a:ea typeface="楷体" panose="02010609060101010101" pitchFamily="49" charset="-122"/>
              </a:rPr>
              <a:t>源，可修改源码</a:t>
            </a:r>
            <a:endParaRPr lang="en-US" altLang="zh-CN" dirty="0" smtClean="0">
              <a:latin typeface="楷体" panose="02010609060101010101" pitchFamily="49" charset="-122"/>
              <a:ea typeface="楷体" panose="02010609060101010101" pitchFamily="49" charset="-122"/>
            </a:endParaRPr>
          </a:p>
          <a:p>
            <a:endParaRPr lang="zh-CN" altLang="en-US" dirty="0"/>
          </a:p>
        </p:txBody>
      </p:sp>
      <p:pic>
        <p:nvPicPr>
          <p:cNvPr id="2050" name="Picture 2" descr="pre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7300" y="2581274"/>
            <a:ext cx="7143750" cy="320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99495" y="64770"/>
            <a:ext cx="10353762" cy="970450"/>
          </a:xfrm>
        </p:spPr>
        <p:txBody>
          <a:bodyPr/>
          <a:p>
            <a:r>
              <a:rPr lang="en-US" altLang="zh-CN"/>
              <a:t>ES</a:t>
            </a:r>
            <a:r>
              <a:rPr lang="zh-CN" altLang="en-US"/>
              <a:t>数据类型</a:t>
            </a:r>
            <a:endParaRPr lang="zh-CN" altLang="en-US"/>
          </a:p>
        </p:txBody>
      </p:sp>
      <p:pic>
        <p:nvPicPr>
          <p:cNvPr id="4" name="内容占位符 3"/>
          <p:cNvPicPr>
            <a:picLocks noChangeAspect="1"/>
          </p:cNvPicPr>
          <p:nvPr>
            <p:ph idx="1"/>
          </p:nvPr>
        </p:nvPicPr>
        <p:blipFill>
          <a:blip r:embed="rId1"/>
          <a:stretch>
            <a:fillRect/>
          </a:stretch>
        </p:blipFill>
        <p:spPr>
          <a:xfrm>
            <a:off x="368300" y="1350645"/>
            <a:ext cx="4507230" cy="5099050"/>
          </a:xfrm>
          <a:prstGeom prst="rect">
            <a:avLst/>
          </a:prstGeom>
        </p:spPr>
      </p:pic>
      <p:pic>
        <p:nvPicPr>
          <p:cNvPr id="5" name="图片 4"/>
          <p:cNvPicPr>
            <a:picLocks noChangeAspect="1"/>
          </p:cNvPicPr>
          <p:nvPr/>
        </p:nvPicPr>
        <p:blipFill>
          <a:blip r:embed="rId2"/>
          <a:stretch>
            <a:fillRect/>
          </a:stretch>
        </p:blipFill>
        <p:spPr>
          <a:xfrm>
            <a:off x="5441315" y="1350645"/>
            <a:ext cx="6628130" cy="8601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7173" y="873760"/>
            <a:ext cx="10353762" cy="5679439"/>
          </a:xfrm>
        </p:spPr>
        <p:txBody>
          <a:bodyPr>
            <a:normAutofit/>
          </a:bodyPr>
          <a:lstStyle/>
          <a:p>
            <a:endParaRPr lang="en-US" altLang="zh-CN" dirty="0" smtClean="0"/>
          </a:p>
          <a:p>
            <a:r>
              <a:rPr lang="zh-CN" altLang="en-US" dirty="0">
                <a:effectLst/>
                <a:latin typeface="楷体" panose="02010609060101010101" pitchFamily="49" charset="-122"/>
                <a:ea typeface="楷体" panose="02010609060101010101" pitchFamily="49" charset="-122"/>
                <a:cs typeface="Trebuchet MS" panose="020B0603020202020204"/>
              </a:rPr>
              <a:t>数据量大</a:t>
            </a:r>
            <a:r>
              <a:rPr lang="zh-CN" altLang="en-US" dirty="0">
                <a:effectLst/>
                <a:latin typeface="隶书" panose="02010509060101010101" pitchFamily="49" charset="-122"/>
                <a:ea typeface="隶书" panose="02010509060101010101" pitchFamily="49" charset="-122"/>
                <a:cs typeface="Trebuchet MS" panose="020B0603020202020204"/>
              </a:rPr>
              <a:t>：</a:t>
            </a:r>
            <a:r>
              <a:rPr lang="zh-CN" altLang="en-US" dirty="0">
                <a:effectLst/>
                <a:latin typeface="楷体" panose="02010609060101010101" pitchFamily="49" charset="-122"/>
                <a:ea typeface="楷体" panose="02010609060101010101" pitchFamily="49" charset="-122"/>
                <a:cs typeface="Trebuchet MS" panose="020B0603020202020204"/>
              </a:rPr>
              <a:t>一般情况下</a:t>
            </a:r>
            <a:r>
              <a:rPr lang="en-US" altLang="zh-CN" dirty="0" err="1"/>
              <a:t>mysql</a:t>
            </a:r>
            <a:r>
              <a:rPr lang="zh-CN" altLang="en-US" dirty="0">
                <a:effectLst/>
                <a:latin typeface="楷体" panose="02010609060101010101" pitchFamily="49" charset="-122"/>
                <a:ea typeface="楷体" panose="02010609060101010101" pitchFamily="49" charset="-122"/>
                <a:cs typeface="Trebuchet MS" panose="020B0603020202020204"/>
              </a:rPr>
              <a:t>单表记录超过千万以后性能会变得很差</a:t>
            </a:r>
            <a:endParaRPr lang="en-US" altLang="zh-CN" dirty="0">
              <a:effectLst/>
              <a:latin typeface="楷体" panose="02010609060101010101" pitchFamily="49" charset="-122"/>
              <a:ea typeface="楷体" panose="02010609060101010101" pitchFamily="49" charset="-122"/>
              <a:cs typeface="Trebuchet MS" panose="020B0603020202020204"/>
            </a:endParaRPr>
          </a:p>
          <a:p>
            <a:r>
              <a:rPr lang="zh-CN" altLang="en-US" dirty="0">
                <a:effectLst/>
                <a:latin typeface="楷体" panose="02010609060101010101" pitchFamily="49" charset="-122"/>
                <a:ea typeface="楷体" panose="02010609060101010101" pitchFamily="49" charset="-122"/>
                <a:cs typeface="Trebuchet MS" panose="020B0603020202020204"/>
              </a:rPr>
              <a:t>多表关联：表与表之间的</a:t>
            </a:r>
            <a:r>
              <a:rPr lang="en-US" altLang="zh-CN" dirty="0"/>
              <a:t>join</a:t>
            </a:r>
            <a:r>
              <a:rPr lang="zh-CN" altLang="en-US" dirty="0">
                <a:effectLst/>
                <a:latin typeface="楷体" panose="02010609060101010101" pitchFamily="49" charset="-122"/>
                <a:ea typeface="楷体" panose="02010609060101010101" pitchFamily="49" charset="-122"/>
                <a:cs typeface="Trebuchet MS" panose="020B0603020202020204"/>
              </a:rPr>
              <a:t>极其占内存消耗性能</a:t>
            </a:r>
            <a:endParaRPr lang="en-US" altLang="zh-CN" dirty="0">
              <a:effectLst/>
              <a:latin typeface="楷体" panose="02010609060101010101" pitchFamily="49" charset="-122"/>
              <a:ea typeface="楷体" panose="02010609060101010101" pitchFamily="49" charset="-122"/>
              <a:cs typeface="Trebuchet MS" panose="020B0603020202020204"/>
            </a:endParaRPr>
          </a:p>
          <a:p>
            <a:r>
              <a:rPr lang="en-US" altLang="zh-CN" dirty="0"/>
              <a:t>Like</a:t>
            </a:r>
            <a:r>
              <a:rPr lang="zh-CN" altLang="en-US" dirty="0">
                <a:effectLst/>
                <a:latin typeface="楷体" panose="02010609060101010101" pitchFamily="49" charset="-122"/>
                <a:ea typeface="楷体" panose="02010609060101010101" pitchFamily="49" charset="-122"/>
                <a:cs typeface="Trebuchet MS" panose="020B0603020202020204"/>
              </a:rPr>
              <a:t>无法满足想要的查询：</a:t>
            </a:r>
            <a:endParaRPr lang="en-US" altLang="zh-CN" dirty="0">
              <a:effectLst/>
              <a:latin typeface="楷体" panose="02010609060101010101" pitchFamily="49" charset="-122"/>
              <a:ea typeface="楷体" panose="02010609060101010101" pitchFamily="49" charset="-122"/>
              <a:cs typeface="Trebuchet MS" panose="020B0603020202020204"/>
            </a:endParaRPr>
          </a:p>
          <a:p>
            <a:pPr lvl="1"/>
            <a:r>
              <a:rPr lang="zh-CN" altLang="en-US" sz="2000" dirty="0">
                <a:effectLst/>
                <a:latin typeface="楷体" panose="02010609060101010101" pitchFamily="49" charset="-122"/>
                <a:ea typeface="楷体" panose="02010609060101010101" pitchFamily="49" charset="-122"/>
                <a:cs typeface="Trebuchet MS" panose="020B0603020202020204"/>
              </a:rPr>
              <a:t>搜“民广”搜出来“人民广场”</a:t>
            </a:r>
            <a:endParaRPr lang="en-US" altLang="zh-CN" sz="2000" dirty="0">
              <a:effectLst/>
              <a:latin typeface="楷体" panose="02010609060101010101" pitchFamily="49" charset="-122"/>
              <a:ea typeface="楷体" panose="02010609060101010101" pitchFamily="49" charset="-122"/>
              <a:cs typeface="Trebuchet MS" panose="020B0603020202020204"/>
            </a:endParaRPr>
          </a:p>
          <a:p>
            <a:pPr lvl="1"/>
            <a:r>
              <a:rPr lang="zh-CN" altLang="en-US" sz="2000" dirty="0">
                <a:effectLst/>
                <a:latin typeface="楷体" panose="02010609060101010101" pitchFamily="49" charset="-122"/>
                <a:ea typeface="楷体" panose="02010609060101010101" pitchFamily="49" charset="-122"/>
                <a:cs typeface="Trebuchet MS" panose="020B0603020202020204"/>
              </a:rPr>
              <a:t>搜“汶水路的地铁站”搜不到“汶水路地铁站”</a:t>
            </a:r>
            <a:endParaRPr lang="zh-CN" altLang="en-US" sz="2000" dirty="0">
              <a:effectLst/>
              <a:latin typeface="楷体" panose="02010609060101010101" pitchFamily="49" charset="-122"/>
              <a:ea typeface="楷体" panose="02010609060101010101" pitchFamily="49" charset="-122"/>
              <a:cs typeface="Trebuchet MS" panose="020B0603020202020204"/>
            </a:endParaRPr>
          </a:p>
        </p:txBody>
      </p:sp>
      <p:pic>
        <p:nvPicPr>
          <p:cNvPr id="4" name="图片 3"/>
          <p:cNvPicPr>
            <a:picLocks noChangeAspect="1"/>
          </p:cNvPicPr>
          <p:nvPr/>
        </p:nvPicPr>
        <p:blipFill>
          <a:blip r:embed="rId1"/>
          <a:stretch>
            <a:fillRect/>
          </a:stretch>
        </p:blipFill>
        <p:spPr>
          <a:xfrm>
            <a:off x="9658835" y="4588513"/>
            <a:ext cx="1562100" cy="1743075"/>
          </a:xfrm>
          <a:prstGeom prst="rect">
            <a:avLst/>
          </a:prstGeom>
        </p:spPr>
      </p:pic>
      <p:sp>
        <p:nvSpPr>
          <p:cNvPr id="7" name="标题 1"/>
          <p:cNvSpPr>
            <a:spLocks noGrp="1"/>
          </p:cNvSpPr>
          <p:nvPr>
            <p:ph type="title"/>
          </p:nvPr>
        </p:nvSpPr>
        <p:spPr>
          <a:xfrm>
            <a:off x="919118" y="264920"/>
            <a:ext cx="10353762" cy="970450"/>
          </a:xfrm>
        </p:spPr>
        <p:txBody>
          <a:bodyPr/>
          <a:p>
            <a:r>
              <a:rPr lang="zh-CN" altLang="en-US" dirty="0" smtClean="0">
                <a:latin typeface="隶书" panose="02010509060101010101" pitchFamily="49" charset="-122"/>
                <a:ea typeface="隶书" panose="02010509060101010101" pitchFamily="49" charset="-122"/>
              </a:rPr>
              <a:t>关系型数据库的不足</a:t>
            </a:r>
            <a:endParaRPr lang="zh-CN" altLang="en-US"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平台化</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通过</a:t>
            </a:r>
            <a:r>
              <a:rPr lang="en-US" altLang="zh-CN" dirty="0" err="1" smtClean="0">
                <a:latin typeface="楷体" panose="02010609060101010101" pitchFamily="49" charset="-122"/>
                <a:ea typeface="楷体" panose="02010609060101010101" pitchFamily="49" charset="-122"/>
              </a:rPr>
              <a:t>serviceTag</a:t>
            </a:r>
            <a:r>
              <a:rPr lang="zh-CN" altLang="en-US" dirty="0" smtClean="0">
                <a:latin typeface="楷体" panose="02010609060101010101" pitchFamily="49" charset="-122"/>
                <a:ea typeface="楷体" panose="02010609060101010101" pitchFamily="49" charset="-122"/>
              </a:rPr>
              <a:t>查询自己的数据</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通过</a:t>
            </a:r>
            <a:r>
              <a:rPr lang="en-US" altLang="zh-CN" dirty="0" err="1" smtClean="0">
                <a:latin typeface="楷体" panose="02010609060101010101" pitchFamily="49" charset="-122"/>
                <a:ea typeface="楷体" panose="02010609060101010101" pitchFamily="49" charset="-122"/>
              </a:rPr>
              <a:t>serviceTag</a:t>
            </a:r>
            <a:r>
              <a:rPr lang="zh-CN" altLang="en-US" dirty="0" smtClean="0">
                <a:latin typeface="楷体" panose="02010609060101010101" pitchFamily="49" charset="-122"/>
                <a:ea typeface="楷体" panose="02010609060101010101" pitchFamily="49" charset="-122"/>
              </a:rPr>
              <a:t>增量、全量同步数据到自己对应的</a:t>
            </a:r>
            <a:r>
              <a:rPr lang="en-US" altLang="zh-CN" dirty="0" smtClean="0">
                <a:latin typeface="楷体" panose="02010609060101010101" pitchFamily="49" charset="-122"/>
                <a:ea typeface="楷体" panose="02010609060101010101" pitchFamily="49" charset="-122"/>
              </a:rPr>
              <a:t>index</a:t>
            </a:r>
            <a:r>
              <a:rPr lang="zh-CN" altLang="en-US" dirty="0" smtClean="0">
                <a:latin typeface="楷体" panose="02010609060101010101" pitchFamily="49" charset="-122"/>
                <a:ea typeface="楷体" panose="02010609060101010101" pitchFamily="49" charset="-122"/>
              </a:rPr>
              <a:t>上</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通过</a:t>
            </a:r>
            <a:r>
              <a:rPr lang="en-US" altLang="zh-CN" dirty="0" err="1" smtClean="0">
                <a:latin typeface="楷体" panose="02010609060101010101" pitchFamily="49" charset="-122"/>
                <a:ea typeface="楷体" panose="02010609060101010101" pitchFamily="49" charset="-122"/>
              </a:rPr>
              <a:t>serviceTag</a:t>
            </a:r>
            <a:r>
              <a:rPr lang="zh-CN" altLang="en-US" dirty="0" smtClean="0">
                <a:latin typeface="楷体" panose="02010609060101010101" pitchFamily="49" charset="-122"/>
                <a:ea typeface="楷体" panose="02010609060101010101" pitchFamily="49" charset="-122"/>
              </a:rPr>
              <a:t>设置排序模型、设置数据删除脚本</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将</a:t>
            </a:r>
            <a:r>
              <a:rPr lang="en-US" altLang="zh-CN" dirty="0" smtClean="0">
                <a:latin typeface="楷体" panose="02010609060101010101" pitchFamily="49" charset="-122"/>
                <a:ea typeface="楷体" panose="02010609060101010101" pitchFamily="49" charset="-122"/>
              </a:rPr>
              <a:t>index</a:t>
            </a:r>
            <a:r>
              <a:rPr lang="zh-CN" altLang="en-US" dirty="0" smtClean="0">
                <a:latin typeface="楷体" panose="02010609060101010101" pitchFamily="49" charset="-122"/>
                <a:ea typeface="楷体" panose="02010609060101010101" pitchFamily="49" charset="-122"/>
              </a:rPr>
              <a:t>与</a:t>
            </a:r>
            <a:r>
              <a:rPr lang="en-US" altLang="zh-CN" dirty="0" err="1" smtClean="0">
                <a:latin typeface="楷体" panose="02010609060101010101" pitchFamily="49" charset="-122"/>
                <a:ea typeface="楷体" panose="02010609060101010101" pitchFamily="49" charset="-122"/>
              </a:rPr>
              <a:t>serviceTag</a:t>
            </a:r>
            <a:r>
              <a:rPr lang="zh-CN" altLang="en-US" dirty="0" smtClean="0">
                <a:latin typeface="楷体" panose="02010609060101010101" pitchFamily="49" charset="-122"/>
                <a:ea typeface="楷体" panose="02010609060101010101" pitchFamily="49" charset="-122"/>
              </a:rPr>
              <a:t>关联，将</a:t>
            </a:r>
            <a:r>
              <a:rPr lang="en-US" altLang="zh-CN" dirty="0" smtClean="0">
                <a:latin typeface="楷体" panose="02010609060101010101" pitchFamily="49" charset="-122"/>
                <a:ea typeface="楷体" panose="02010609060101010101" pitchFamily="49" charset="-122"/>
              </a:rPr>
              <a:t>index</a:t>
            </a:r>
            <a:r>
              <a:rPr lang="zh-CN" altLang="en-US" dirty="0" smtClean="0">
                <a:latin typeface="楷体" panose="02010609060101010101" pitchFamily="49" charset="-122"/>
                <a:ea typeface="楷体" panose="02010609060101010101" pitchFamily="49" charset="-122"/>
              </a:rPr>
              <a:t>透明化，用户只需知道自己的</a:t>
            </a:r>
            <a:r>
              <a:rPr lang="en-US" altLang="zh-CN" dirty="0" err="1" smtClean="0">
                <a:latin typeface="楷体" panose="02010609060101010101" pitchFamily="49" charset="-122"/>
                <a:ea typeface="楷体" panose="02010609060101010101" pitchFamily="49" charset="-122"/>
              </a:rPr>
              <a:t>serviceTag</a:t>
            </a:r>
            <a:r>
              <a:rPr lang="zh-CN" altLang="en-US" dirty="0" smtClean="0">
                <a:latin typeface="楷体" panose="02010609060101010101" pitchFamily="49" charset="-122"/>
                <a:ea typeface="楷体" panose="02010609060101010101" pitchFamily="49" charset="-122"/>
              </a:rPr>
              <a:t>即可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修改分词器，支持自定义</a:t>
            </a:r>
            <a:r>
              <a:rPr lang="zh-CN" altLang="en-US" dirty="0">
                <a:latin typeface="楷体" panose="02010609060101010101" pitchFamily="49" charset="-122"/>
                <a:ea typeface="楷体" panose="02010609060101010101" pitchFamily="49" charset="-122"/>
              </a:rPr>
              <a:t>词库</a:t>
            </a:r>
            <a:r>
              <a:rPr lang="zh-CN" altLang="en-US" dirty="0" smtClean="0">
                <a:latin typeface="楷体" panose="02010609060101010101" pitchFamily="49" charset="-122"/>
                <a:ea typeface="楷体" panose="02010609060101010101" pitchFamily="49" charset="-122"/>
              </a:rPr>
              <a:t>，各业务线分词互不干扰</a:t>
            </a:r>
            <a:endParaRPr lang="en-US" altLang="zh-CN"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4251" y="659280"/>
            <a:ext cx="6096000" cy="5909310"/>
          </a:xfrm>
          <a:prstGeom prst="rect">
            <a:avLst/>
          </a:prstGeom>
        </p:spPr>
        <p:txBody>
          <a:bodyPr>
            <a:spAutoFit/>
          </a:bodyPr>
          <a:lstStyle/>
          <a:p>
            <a:r>
              <a:rPr lang="en-US" altLang="zh-CN" b="0" i="0" dirty="0" smtClean="0">
                <a:solidFill>
                  <a:srgbClr val="4A5560"/>
                </a:solidFill>
                <a:effectLst/>
                <a:latin typeface="menlo"/>
              </a:rPr>
              <a:t>{</a:t>
            </a:r>
            <a:br>
              <a:rPr lang="en-US" altLang="zh-CN" dirty="0" smtClean="0"/>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serviceTag</a:t>
            </a:r>
            <a:r>
              <a:rPr lang="en-US" altLang="zh-CN" b="1" i="0" dirty="0" smtClean="0">
                <a:effectLst/>
                <a:latin typeface="menlo"/>
              </a:rPr>
              <a:t>"</a:t>
            </a:r>
            <a:r>
              <a:rPr lang="en-US" altLang="zh-CN" b="0" i="0" dirty="0" smtClean="0">
                <a:solidFill>
                  <a:srgbClr val="4A5560"/>
                </a:solidFill>
                <a:effectLst/>
                <a:latin typeface="menlo"/>
              </a:rPr>
              <a:t>:</a:t>
            </a:r>
            <a:r>
              <a:rPr lang="en-US" altLang="zh-CN" b="1" i="0" dirty="0" smtClean="0">
                <a:solidFill>
                  <a:srgbClr val="3AB54A"/>
                </a:solidFill>
                <a:effectLst/>
                <a:latin typeface="menlo"/>
              </a:rPr>
              <a:t>"product"</a:t>
            </a:r>
            <a:r>
              <a:rPr lang="en-US" altLang="zh-CN" b="0" i="0" dirty="0" smtClean="0">
                <a:solidFill>
                  <a:srgbClr val="4A5560"/>
                </a:solidFill>
                <a:effectLst/>
                <a:latin typeface="menlo"/>
              </a:rPr>
              <a:t>,</a:t>
            </a:r>
            <a:br>
              <a:rPr lang="en-US" altLang="zh-CN" dirty="0" smtClean="0"/>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searchConfig</a:t>
            </a:r>
            <a:r>
              <a:rPr lang="en-US" altLang="zh-CN" b="1" i="0" dirty="0" smtClean="0">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sKw_product_ES_PARAM"</a:t>
            </a:r>
            <a:r>
              <a:rPr lang="en-US" altLang="zh-CN" b="0" i="0" dirty="0" err="1" smtClean="0">
                <a:solidFill>
                  <a:srgbClr val="4A5560"/>
                </a:solidFill>
                <a:effectLst/>
                <a:latin typeface="menlo"/>
              </a:rPr>
              <a:t>:</a:t>
            </a:r>
            <a:r>
              <a:rPr lang="en-US" altLang="zh-CN" b="1" i="0" dirty="0" err="1" smtClean="0">
                <a:solidFill>
                  <a:srgbClr val="3AB54A"/>
                </a:solidFill>
                <a:effectLst/>
                <a:latin typeface="menlo"/>
              </a:rPr>
              <a:t>"title</a:t>
            </a:r>
            <a:r>
              <a:rPr lang="en-US" altLang="zh-CN" b="1" i="0" dirty="0" smtClean="0">
                <a:solidFill>
                  <a:srgbClr val="3AB54A"/>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br>
              <a:rPr lang="en-US" altLang="zh-CN" dirty="0" smtClean="0"/>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solidFill>
                  <a:srgbClr val="FF0000"/>
                </a:solidFill>
                <a:effectLst/>
                <a:latin typeface="menlo"/>
              </a:rPr>
              <a:t>queryParam</a:t>
            </a:r>
            <a:r>
              <a:rPr lang="en-US" altLang="zh-CN" b="1" i="0" dirty="0" smtClean="0">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"tenantCode"</a:t>
            </a:r>
            <a:r>
              <a:rPr lang="en-US" altLang="zh-CN" b="0" i="0" dirty="0" smtClean="0">
                <a:effectLst/>
                <a:latin typeface="menlo"/>
              </a:rPr>
              <a:t>:</a:t>
            </a:r>
            <a:r>
              <a:rPr lang="en-US" altLang="zh-CN" b="1" i="0" dirty="0" smtClean="0">
                <a:solidFill>
                  <a:srgbClr val="25AAE2"/>
                </a:solidFill>
                <a:effectLst/>
                <a:latin typeface="menlo"/>
              </a:rPr>
              <a:t>80001</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sKw</a:t>
            </a:r>
            <a:r>
              <a:rPr lang="en-US" altLang="zh-CN" b="1" i="0" dirty="0" smtClean="0">
                <a:effectLst/>
                <a:latin typeface="menlo"/>
              </a:rPr>
              <a:t>"</a:t>
            </a:r>
            <a:r>
              <a:rPr lang="en-US" altLang="zh-CN" b="0" i="0" dirty="0" smtClean="0">
                <a:solidFill>
                  <a:srgbClr val="4A5560"/>
                </a:solidFill>
                <a:effectLst/>
                <a:latin typeface="menlo"/>
              </a:rPr>
              <a:t>:</a:t>
            </a:r>
            <a:r>
              <a:rPr lang="en-US" altLang="zh-CN" b="1" i="0" dirty="0" smtClean="0">
                <a:solidFill>
                  <a:srgbClr val="3AB54A"/>
                </a:solidFill>
                <a:effectLst/>
                <a:latin typeface="menlo"/>
              </a:rPr>
              <a:t>"</a:t>
            </a:r>
            <a:r>
              <a:rPr lang="zh-CN" altLang="en-US" b="1" i="0" dirty="0" smtClean="0">
                <a:solidFill>
                  <a:srgbClr val="3AB54A"/>
                </a:solidFill>
                <a:effectLst/>
                <a:latin typeface="menlo"/>
              </a:rPr>
              <a:t>短袖</a:t>
            </a:r>
            <a:r>
              <a:rPr lang="en-US" altLang="zh-CN" b="1" i="0" dirty="0" smtClean="0">
                <a:solidFill>
                  <a:srgbClr val="3AB54A"/>
                </a:solidFill>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"code"</a:t>
            </a:r>
            <a:r>
              <a:rPr lang="en-US" altLang="zh-CN" b="0" i="0" dirty="0" smtClean="0">
                <a:solidFill>
                  <a:srgbClr val="4A5560"/>
                </a:solidFill>
                <a:effectLst/>
                <a:latin typeface="menlo"/>
              </a:rPr>
              <a:t>:</a:t>
            </a:r>
            <a:r>
              <a:rPr lang="en-US" altLang="zh-CN" b="1" i="0" dirty="0" smtClean="0">
                <a:solidFill>
                  <a:srgbClr val="3AB54A"/>
                </a:solidFill>
                <a:effectLst/>
                <a:latin typeface="menlo"/>
              </a:rPr>
              <a:t>"048EE1K039"</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"skuList.sttrSaleList.attributeValueList.code"</a:t>
            </a:r>
            <a:r>
              <a:rPr lang="en-US" altLang="zh-CN" b="0" i="0" dirty="0" smtClean="0">
                <a:solidFill>
                  <a:srgbClr val="4A5560"/>
                </a:solidFill>
                <a:effectLst/>
                <a:latin typeface="menlo"/>
              </a:rPr>
              <a:t>:</a:t>
            </a:r>
            <a:r>
              <a:rPr lang="en-US" altLang="zh-CN" b="1" i="0" dirty="0" smtClean="0">
                <a:solidFill>
                  <a:srgbClr val="25AAE2"/>
                </a:solidFill>
                <a:effectLst/>
                <a:latin typeface="menlo"/>
              </a:rPr>
              <a:t>122</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"sales"</a:t>
            </a:r>
            <a:r>
              <a:rPr lang="en-US" altLang="zh-CN" b="0" i="0" dirty="0" smtClean="0">
                <a:solidFill>
                  <a:srgbClr val="4A5560"/>
                </a:solidFill>
                <a:effectLst/>
                <a:latin typeface="menlo"/>
              </a:rPr>
              <a:t>:</a:t>
            </a:r>
            <a:r>
              <a:rPr lang="en-US" altLang="zh-CN" b="1" i="0" dirty="0" smtClean="0">
                <a:solidFill>
                  <a:srgbClr val="3AB54A"/>
                </a:solidFill>
                <a:effectLst/>
                <a:latin typeface="menlo"/>
              </a:rPr>
              <a:t>"gt:23"</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sFLParam</a:t>
            </a:r>
            <a:r>
              <a:rPr lang="en-US" altLang="zh-CN" b="1" i="0" dirty="0" smtClean="0">
                <a:effectLst/>
                <a:latin typeface="menlo"/>
              </a:rPr>
              <a:t>"</a:t>
            </a:r>
            <a:r>
              <a:rPr lang="en-US" altLang="zh-CN" b="0" i="0" dirty="0" smtClean="0">
                <a:solidFill>
                  <a:srgbClr val="4A5560"/>
                </a:solidFill>
                <a:effectLst/>
                <a:latin typeface="menlo"/>
              </a:rPr>
              <a:t>:</a:t>
            </a:r>
            <a:r>
              <a:rPr lang="en-US" altLang="zh-CN" b="1" i="0" dirty="0" smtClean="0">
                <a:solidFill>
                  <a:srgbClr val="3AB54A"/>
                </a:solidFill>
                <a:effectLst/>
                <a:latin typeface="menlo"/>
              </a:rPr>
              <a:t>"</a:t>
            </a:r>
            <a:r>
              <a:rPr lang="en-US" altLang="zh-CN" b="1" i="0" dirty="0" err="1" smtClean="0">
                <a:solidFill>
                  <a:srgbClr val="3AB54A"/>
                </a:solidFill>
                <a:effectLst/>
                <a:latin typeface="menlo"/>
              </a:rPr>
              <a:t>title,subTitle</a:t>
            </a:r>
            <a:r>
              <a:rPr lang="en-US" altLang="zh-CN" b="1" i="0" dirty="0" smtClean="0">
                <a:solidFill>
                  <a:srgbClr val="3AB54A"/>
                </a:solidFill>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sAggParam</a:t>
            </a:r>
            <a:r>
              <a:rPr lang="en-US" altLang="zh-CN" b="1" i="0" dirty="0" smtClean="0">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"field"</a:t>
            </a:r>
            <a:r>
              <a:rPr lang="en-US" altLang="zh-CN" b="0" i="0" dirty="0" smtClean="0">
                <a:solidFill>
                  <a:srgbClr val="4A5560"/>
                </a:solidFill>
                <a:effectLst/>
                <a:latin typeface="menlo"/>
              </a:rPr>
              <a:t>:</a:t>
            </a:r>
            <a:r>
              <a:rPr lang="en-US" altLang="zh-CN" b="1" i="0" dirty="0" smtClean="0">
                <a:solidFill>
                  <a:srgbClr val="3AB54A"/>
                </a:solidFill>
                <a:effectLst/>
                <a:latin typeface="menlo"/>
              </a:rPr>
              <a:t>"</a:t>
            </a:r>
            <a:r>
              <a:rPr lang="en-US" altLang="zh-CN" b="1" i="0" dirty="0" err="1" smtClean="0">
                <a:solidFill>
                  <a:srgbClr val="3AB54A"/>
                </a:solidFill>
                <a:effectLst/>
                <a:latin typeface="menlo"/>
              </a:rPr>
              <a:t>tenantCode,type</a:t>
            </a:r>
            <a:r>
              <a:rPr lang="en-US" altLang="zh-CN" b="1" i="0" dirty="0" smtClean="0">
                <a:solidFill>
                  <a:srgbClr val="3AB54A"/>
                </a:solidFill>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"function"</a:t>
            </a:r>
            <a:r>
              <a:rPr lang="en-US" altLang="zh-CN" b="0" i="0" dirty="0" smtClean="0">
                <a:solidFill>
                  <a:srgbClr val="4A5560"/>
                </a:solidFill>
                <a:effectLst/>
                <a:latin typeface="menlo"/>
              </a:rPr>
              <a:t>:</a:t>
            </a:r>
            <a:r>
              <a:rPr lang="en-US" altLang="zh-CN" b="1" i="0" dirty="0" smtClean="0">
                <a:solidFill>
                  <a:srgbClr val="3AB54A"/>
                </a:solidFill>
                <a:effectLst/>
                <a:latin typeface="menlo"/>
              </a:rPr>
              <a:t>"</a:t>
            </a:r>
            <a:r>
              <a:rPr lang="en-US" altLang="zh-CN" b="1" i="0" dirty="0" err="1" smtClean="0">
                <a:solidFill>
                  <a:srgbClr val="3AB54A"/>
                </a:solidFill>
                <a:effectLst/>
                <a:latin typeface="menlo"/>
              </a:rPr>
              <a:t>max,min,sum,avg</a:t>
            </a:r>
            <a:r>
              <a:rPr lang="en-US" altLang="zh-CN" b="1" i="0" dirty="0" smtClean="0">
                <a:solidFill>
                  <a:srgbClr val="3AB54A"/>
                </a:solidFill>
                <a:effectLst/>
                <a:latin typeface="menlo"/>
              </a:rPr>
              <a:t>"</a:t>
            </a:r>
            <a:r>
              <a:rPr lang="en-US" altLang="zh-CN" b="0" i="0" dirty="0" smtClean="0">
                <a:solidFill>
                  <a:srgbClr val="4A5560"/>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functionField</a:t>
            </a:r>
            <a:r>
              <a:rPr lang="en-US" altLang="zh-CN" b="1" i="0" dirty="0" smtClean="0">
                <a:effectLst/>
                <a:latin typeface="menlo"/>
              </a:rPr>
              <a:t>"</a:t>
            </a:r>
            <a:r>
              <a:rPr lang="en-US" altLang="zh-CN" b="0" i="0" dirty="0" smtClean="0">
                <a:solidFill>
                  <a:srgbClr val="4A5560"/>
                </a:solidFill>
                <a:effectLst/>
                <a:latin typeface="menlo"/>
              </a:rPr>
              <a:t>:</a:t>
            </a:r>
            <a:r>
              <a:rPr lang="en-US" altLang="zh-CN" b="1" i="0" dirty="0" smtClean="0">
                <a:solidFill>
                  <a:srgbClr val="3AB54A"/>
                </a:solidFill>
                <a:effectLst/>
                <a:latin typeface="menlo"/>
              </a:rPr>
              <a:t>"</a:t>
            </a:r>
            <a:r>
              <a:rPr lang="en-US" altLang="zh-CN" b="1" i="0" dirty="0" err="1" smtClean="0">
                <a:solidFill>
                  <a:srgbClr val="3AB54A"/>
                </a:solidFill>
                <a:effectLst/>
                <a:latin typeface="menlo"/>
              </a:rPr>
              <a:t>listPrice</a:t>
            </a:r>
            <a:r>
              <a:rPr lang="en-US" altLang="zh-CN" b="1" i="0" dirty="0" smtClean="0">
                <a:solidFill>
                  <a:srgbClr val="3AB54A"/>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r>
              <a:rPr lang="en-US" altLang="zh-CN" b="1" i="0" dirty="0" smtClean="0">
                <a:effectLst/>
                <a:latin typeface="menlo"/>
              </a:rPr>
              <a:t>"</a:t>
            </a:r>
            <a:r>
              <a:rPr lang="en-US" altLang="zh-CN" b="1" i="0" dirty="0" err="1" smtClean="0">
                <a:effectLst/>
                <a:latin typeface="menlo"/>
              </a:rPr>
              <a:t>sSort</a:t>
            </a:r>
            <a:r>
              <a:rPr lang="en-US" altLang="zh-CN" b="1" i="0" dirty="0" smtClean="0">
                <a:effectLst/>
                <a:latin typeface="menlo"/>
              </a:rPr>
              <a:t>"</a:t>
            </a:r>
            <a:r>
              <a:rPr lang="en-US" altLang="zh-CN" b="0" i="0" dirty="0" smtClean="0">
                <a:solidFill>
                  <a:srgbClr val="4A5560"/>
                </a:solidFill>
                <a:effectLst/>
                <a:latin typeface="menlo"/>
              </a:rPr>
              <a:t>:</a:t>
            </a:r>
            <a:r>
              <a:rPr lang="en-US" altLang="zh-CN" b="1" i="0" dirty="0" smtClean="0">
                <a:solidFill>
                  <a:srgbClr val="3AB54A"/>
                </a:solidFill>
                <a:effectLst/>
                <a:latin typeface="menlo"/>
              </a:rPr>
              <a:t>"</a:t>
            </a:r>
            <a:r>
              <a:rPr lang="en-US" altLang="zh-CN" b="1" i="0" dirty="0" err="1" smtClean="0">
                <a:solidFill>
                  <a:srgbClr val="3AB54A"/>
                </a:solidFill>
                <a:effectLst/>
                <a:latin typeface="menlo"/>
              </a:rPr>
              <a:t>salePrice</a:t>
            </a:r>
            <a:r>
              <a:rPr lang="en-US" altLang="zh-CN" b="1" i="0" dirty="0" smtClean="0">
                <a:solidFill>
                  <a:srgbClr val="3AB54A"/>
                </a:solidFill>
                <a:effectLst/>
                <a:latin typeface="menlo"/>
              </a:rPr>
              <a:t> </a:t>
            </a:r>
            <a:r>
              <a:rPr lang="en-US" altLang="zh-CN" b="1" i="0" dirty="0" err="1" smtClean="0">
                <a:solidFill>
                  <a:srgbClr val="3AB54A"/>
                </a:solidFill>
                <a:effectLst/>
                <a:latin typeface="menlo"/>
              </a:rPr>
              <a:t>desc,sales</a:t>
            </a:r>
            <a:r>
              <a:rPr lang="en-US" altLang="zh-CN" b="1" i="0" dirty="0" smtClean="0">
                <a:solidFill>
                  <a:srgbClr val="3AB54A"/>
                </a:solidFill>
                <a:effectLst/>
                <a:latin typeface="menlo"/>
              </a:rPr>
              <a:t> </a:t>
            </a:r>
            <a:r>
              <a:rPr lang="en-US" altLang="zh-CN" b="1" i="0" dirty="0" err="1" smtClean="0">
                <a:solidFill>
                  <a:srgbClr val="3AB54A"/>
                </a:solidFill>
                <a:effectLst/>
                <a:latin typeface="menlo"/>
              </a:rPr>
              <a:t>desc</a:t>
            </a:r>
            <a:r>
              <a:rPr lang="en-US" altLang="zh-CN" b="1" i="0" dirty="0" smtClean="0">
                <a:solidFill>
                  <a:srgbClr val="3AB54A"/>
                </a:solidFill>
                <a:effectLst/>
                <a:latin typeface="menlo"/>
              </a:rPr>
              <a:t>"</a:t>
            </a:r>
            <a:br>
              <a:rPr lang="en-US" altLang="zh-CN" b="0" i="0" dirty="0" smtClean="0">
                <a:solidFill>
                  <a:srgbClr val="4A5560"/>
                </a:solidFill>
                <a:effectLst/>
                <a:latin typeface="menlo"/>
              </a:rPr>
            </a:br>
            <a:r>
              <a:rPr lang="en-US" altLang="zh-CN" b="0" i="0" dirty="0" smtClean="0">
                <a:solidFill>
                  <a:srgbClr val="4A5560"/>
                </a:solidFill>
                <a:effectLst/>
                <a:latin typeface="menlo"/>
              </a:rPr>
              <a:t>    }</a:t>
            </a:r>
            <a:br>
              <a:rPr lang="en-US" altLang="zh-CN" dirty="0" smtClean="0"/>
            </a:br>
            <a:r>
              <a:rPr lang="en-US" altLang="zh-CN" b="0" i="0" dirty="0" smtClean="0">
                <a:solidFill>
                  <a:srgbClr val="4A5560"/>
                </a:solidFill>
                <a:effectLst/>
                <a:latin typeface="menlo"/>
              </a:rPr>
              <a:t>}</a:t>
            </a:r>
            <a:endParaRPr lang="zh-CN" altLang="en-US" dirty="0"/>
          </a:p>
        </p:txBody>
      </p:sp>
      <p:sp>
        <p:nvSpPr>
          <p:cNvPr id="5" name="矩形 4"/>
          <p:cNvSpPr/>
          <p:nvPr/>
        </p:nvSpPr>
        <p:spPr>
          <a:xfrm>
            <a:off x="7355840" y="914896"/>
            <a:ext cx="4490720" cy="5201424"/>
          </a:xfrm>
          <a:prstGeom prst="rect">
            <a:avLst/>
          </a:prstGeom>
        </p:spPr>
        <p:txBody>
          <a:bodyPr wrap="square">
            <a:spAutoFit/>
          </a:bodyPr>
          <a:lstStyle/>
          <a:p>
            <a:r>
              <a:rPr lang="en-US" altLang="zh-CN" sz="200" b="0" i="0" dirty="0" smtClean="0">
                <a:solidFill>
                  <a:srgbClr val="4A5560"/>
                </a:solidFill>
                <a:effectLst/>
                <a:latin typeface="menlo"/>
              </a:rPr>
              <a:t>{</a:t>
            </a:r>
            <a:br>
              <a:rPr lang="en-US" altLang="zh-CN" sz="200" dirty="0" smtClean="0"/>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"from"</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0</a:t>
            </a:r>
            <a:r>
              <a:rPr lang="en-US" altLang="zh-CN" sz="200" b="0" i="0" dirty="0" smtClean="0">
                <a:solidFill>
                  <a:srgbClr val="4A5560"/>
                </a:solidFill>
                <a:effectLst/>
                <a:latin typeface="menlo"/>
              </a:rPr>
              <a:t>,</a:t>
            </a:r>
            <a:br>
              <a:rPr lang="en-US" altLang="zh-CN" sz="200" dirty="0" smtClean="0"/>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"size"</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10</a:t>
            </a:r>
            <a:r>
              <a:rPr lang="en-US" altLang="zh-CN" sz="200" b="0" i="0" dirty="0" smtClean="0">
                <a:solidFill>
                  <a:srgbClr val="4A5560"/>
                </a:solidFill>
                <a:effectLst/>
                <a:latin typeface="menlo"/>
              </a:rPr>
              <a:t>,</a:t>
            </a:r>
            <a:br>
              <a:rPr lang="en-US" altLang="zh-CN" sz="200" dirty="0" smtClean="0"/>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"query"</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bool</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"must"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"term"</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skuList.sttrSaleList.attributeValueList.code</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"value"</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"122"</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"boost"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"term"</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"code"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"value"</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"048EE1K039"</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"boost"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"term"</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tenantCode</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"value"</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"80001"</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"boost"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multi_match</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"query"</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zh-CN" altLang="en-US" sz="200" b="1" i="0" dirty="0" smtClean="0">
                <a:solidFill>
                  <a:srgbClr val="3AB54A"/>
                </a:solidFill>
                <a:effectLst/>
                <a:latin typeface="menlo"/>
              </a:rPr>
              <a:t>短袖</a:t>
            </a:r>
            <a:r>
              <a:rPr lang="en-US" altLang="zh-CN" sz="200" b="1" i="0" dirty="0" smtClean="0">
                <a:solidFill>
                  <a:srgbClr val="3AB54A"/>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3AB54A"/>
                </a:solidFill>
                <a:effectLst/>
                <a:latin typeface="menlo"/>
              </a:rPr>
              <a:t>"sKw^1.0"</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"type"</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best_fields</a:t>
            </a:r>
            <a:r>
              <a:rPr lang="en-US" altLang="zh-CN" sz="200" b="1" i="0" dirty="0" smtClean="0">
                <a:solidFill>
                  <a:srgbClr val="3AB54A"/>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operator"</a:t>
            </a:r>
            <a:r>
              <a:rPr lang="en-US" altLang="zh-CN" sz="200" b="0" i="0" dirty="0" err="1" smtClean="0">
                <a:solidFill>
                  <a:srgbClr val="4A5560"/>
                </a:solidFill>
                <a:effectLst/>
                <a:latin typeface="menlo"/>
              </a:rPr>
              <a:t>:</a:t>
            </a:r>
            <a:r>
              <a:rPr lang="en-US" altLang="zh-CN" sz="200" b="1" i="0" dirty="0" err="1" smtClean="0">
                <a:solidFill>
                  <a:srgbClr val="3AB54A"/>
                </a:solidFill>
                <a:effectLst/>
                <a:latin typeface="menlo"/>
              </a:rPr>
              <a:t>"OR</a:t>
            </a:r>
            <a:r>
              <a:rPr lang="en-US" altLang="zh-CN" sz="200" b="1" i="0" dirty="0" smtClean="0">
                <a:solidFill>
                  <a:srgbClr val="3AB54A"/>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"slop"</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"prefix_length"</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"max_expansions"</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50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"tie_breaker"</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0.3</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zero_terms_query"</a:t>
            </a:r>
            <a:r>
              <a:rPr lang="en-US" altLang="zh-CN" sz="200" b="0" i="0" dirty="0" err="1" smtClean="0">
                <a:solidFill>
                  <a:srgbClr val="4A5560"/>
                </a:solidFill>
                <a:effectLst/>
                <a:latin typeface="menlo"/>
              </a:rPr>
              <a:t>:</a:t>
            </a:r>
            <a:r>
              <a:rPr lang="en-US" altLang="zh-CN" sz="200" b="1" i="0" dirty="0" err="1" smtClean="0">
                <a:solidFill>
                  <a:srgbClr val="3AB54A"/>
                </a:solidFill>
                <a:effectLst/>
                <a:latin typeface="menlo"/>
              </a:rPr>
              <a:t>"NONE</a:t>
            </a:r>
            <a:r>
              <a:rPr lang="en-US" altLang="zh-CN" sz="200" b="1" i="0" dirty="0" smtClean="0">
                <a:solidFill>
                  <a:srgbClr val="3AB54A"/>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auto_generate_synonyms_phrase_query"</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true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fuzzy_transpositions"</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true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"boost"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"range"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"sales"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"from"</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"23"</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to"</a:t>
            </a:r>
            <a:r>
              <a:rPr lang="en-US" altLang="zh-CN" sz="200" b="0" i="0" dirty="0" err="1" smtClean="0">
                <a:solidFill>
                  <a:srgbClr val="4A5560"/>
                </a:solidFill>
                <a:effectLst/>
                <a:latin typeface="menlo"/>
              </a:rPr>
              <a:t>:</a:t>
            </a:r>
            <a:r>
              <a:rPr lang="en-US" altLang="zh-CN" sz="200" b="1" i="0" dirty="0" err="1" smtClean="0">
                <a:solidFill>
                  <a:srgbClr val="F1592A"/>
                </a:solidFill>
                <a:effectLst/>
                <a:latin typeface="menlo"/>
              </a:rPr>
              <a:t>null</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include_lower"</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false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include_upper"</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true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"boost"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adjust_pure_negative"</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true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"boost"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dirty="0" smtClean="0"/>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"_source"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"includes"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3AB54A"/>
                </a:solidFill>
                <a:effectLst/>
                <a:latin typeface="menlo"/>
              </a:rPr>
              <a:t>"title"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subTitle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"excludes"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dirty="0" smtClean="0"/>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"sort"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salePrice</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"order"</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desc</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"sales"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"order"</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desc</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dirty="0" smtClean="0"/>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"aggregations"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tenantCode</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"terms"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tenantCode</a:t>
            </a:r>
            <a:r>
              <a:rPr lang="en-US" altLang="zh-CN" sz="200" b="1" i="0" dirty="0" smtClean="0">
                <a:solidFill>
                  <a:srgbClr val="3AB54A"/>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"size"</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200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"min_doc_count"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"shard_min_doc_count"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show_term_doc_count_error"</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false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"order"</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"_count"</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desc</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"_key"</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asc</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"aggregations"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listPricemax</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"max"</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listPricemin</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"min"</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listPricesum</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"sum"</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listPriceavg</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avg</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"type"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"terms"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field"</a:t>
            </a:r>
            <a:r>
              <a:rPr lang="en-US" altLang="zh-CN" sz="200" b="0" i="0" dirty="0" err="1" smtClean="0">
                <a:solidFill>
                  <a:srgbClr val="4A5560"/>
                </a:solidFill>
                <a:effectLst/>
                <a:latin typeface="menlo"/>
              </a:rPr>
              <a:t>:</a:t>
            </a:r>
            <a:r>
              <a:rPr lang="en-US" altLang="zh-CN" sz="200" b="1" i="0" dirty="0" err="1" smtClean="0">
                <a:solidFill>
                  <a:srgbClr val="3AB54A"/>
                </a:solidFill>
                <a:effectLst/>
                <a:latin typeface="menlo"/>
              </a:rPr>
              <a:t>"type</a:t>
            </a:r>
            <a:r>
              <a:rPr lang="en-US" altLang="zh-CN" sz="200" b="1" i="0" dirty="0" smtClean="0">
                <a:solidFill>
                  <a:srgbClr val="3AB54A"/>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"size"</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200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"min_doc_count"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1</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"shard_min_doc_count"</a:t>
            </a:r>
            <a:r>
              <a:rPr lang="en-US" altLang="zh-CN" sz="200" b="0" i="0" dirty="0" smtClean="0">
                <a:solidFill>
                  <a:srgbClr val="4A5560"/>
                </a:solidFill>
                <a:effectLst/>
                <a:latin typeface="menlo"/>
              </a:rPr>
              <a:t>:</a:t>
            </a:r>
            <a:r>
              <a:rPr lang="en-US" altLang="zh-CN" sz="200" b="1" i="0" dirty="0" smtClean="0">
                <a:solidFill>
                  <a:srgbClr val="25AAE2"/>
                </a:solidFill>
                <a:effectLst/>
                <a:latin typeface="menlo"/>
              </a:rPr>
              <a:t>0</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show_term_doc_count_error"</a:t>
            </a:r>
            <a:r>
              <a:rPr lang="en-US" altLang="zh-CN" sz="200" b="0" i="0" dirty="0" err="1" smtClean="0">
                <a:solidFill>
                  <a:srgbClr val="4A5560"/>
                </a:solidFill>
                <a:effectLst/>
                <a:latin typeface="menlo"/>
              </a:rPr>
              <a:t>:</a:t>
            </a:r>
            <a:r>
              <a:rPr lang="en-US" altLang="zh-CN" sz="200" b="1" i="0" dirty="0" err="1" smtClean="0">
                <a:solidFill>
                  <a:srgbClr val="F98280"/>
                </a:solidFill>
                <a:effectLst/>
                <a:latin typeface="menlo"/>
              </a:rPr>
              <a:t>false</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"order"</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"_count"</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desc</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"_key"</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asc</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"aggregations"</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listPricemax</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"max"</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listPricemin</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"min"</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listPricesum</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"sum"</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listPriceavg</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a:t>
            </a:r>
            <a:r>
              <a:rPr lang="en-US" altLang="zh-CN" sz="200" b="1" i="0" dirty="0" err="1" smtClean="0">
                <a:solidFill>
                  <a:srgbClr val="92278F"/>
                </a:solidFill>
                <a:effectLst/>
                <a:latin typeface="menlo"/>
              </a:rPr>
              <a:t>avg</a:t>
            </a:r>
            <a:r>
              <a:rPr lang="en-US" altLang="zh-CN" sz="200" b="1" i="0" dirty="0" smtClean="0">
                <a:solidFill>
                  <a:srgbClr val="92278F"/>
                </a:solidFill>
                <a:effectLst/>
                <a:latin typeface="menlo"/>
              </a:rPr>
              <a:t>"</a:t>
            </a:r>
            <a:r>
              <a:rPr lang="en-US" altLang="zh-CN" sz="200" b="0" i="0" dirty="0" smtClean="0">
                <a:solidFill>
                  <a:srgbClr val="4A5560"/>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r>
              <a:rPr lang="en-US" altLang="zh-CN" sz="200" b="1" i="0" dirty="0" smtClean="0">
                <a:solidFill>
                  <a:srgbClr val="92278F"/>
                </a:solidFill>
                <a:effectLst/>
                <a:latin typeface="menlo"/>
              </a:rPr>
              <a:t>"field"</a:t>
            </a:r>
            <a:r>
              <a:rPr lang="en-US" altLang="zh-CN" sz="200" b="0" i="0" dirty="0" smtClean="0">
                <a:solidFill>
                  <a:srgbClr val="4A5560"/>
                </a:solidFill>
                <a:effectLst/>
                <a:latin typeface="menlo"/>
              </a:rPr>
              <a:t>:</a:t>
            </a:r>
            <a:r>
              <a:rPr lang="en-US" altLang="zh-CN" sz="200" b="1" i="0" dirty="0" smtClean="0">
                <a:solidFill>
                  <a:srgbClr val="3AB54A"/>
                </a:solidFill>
                <a:effectLst/>
                <a:latin typeface="menlo"/>
              </a:rPr>
              <a:t>"</a:t>
            </a:r>
            <a:r>
              <a:rPr lang="en-US" altLang="zh-CN" sz="200" b="1" i="0" dirty="0" err="1" smtClean="0">
                <a:solidFill>
                  <a:srgbClr val="3AB54A"/>
                </a:solidFill>
                <a:effectLst/>
                <a:latin typeface="menlo"/>
              </a:rPr>
              <a:t>listPrice</a:t>
            </a:r>
            <a:r>
              <a:rPr lang="en-US" altLang="zh-CN" sz="200" b="1" i="0" dirty="0" smtClean="0">
                <a:solidFill>
                  <a:srgbClr val="3AB54A"/>
                </a:solidFill>
                <a:effectLst/>
                <a:latin typeface="menlo"/>
              </a:rPr>
              <a:t>"</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b="0" i="0" dirty="0" smtClean="0">
                <a:solidFill>
                  <a:srgbClr val="4A5560"/>
                </a:solidFill>
                <a:effectLst/>
                <a:latin typeface="menlo"/>
              </a:rPr>
            </a:br>
            <a:r>
              <a:rPr lang="en-US" altLang="zh-CN" sz="200" b="0" i="0" dirty="0" smtClean="0">
                <a:solidFill>
                  <a:srgbClr val="4A5560"/>
                </a:solidFill>
                <a:effectLst/>
                <a:latin typeface="menlo"/>
              </a:rPr>
              <a:t>    }</a:t>
            </a:r>
            <a:br>
              <a:rPr lang="en-US" altLang="zh-CN" sz="200" dirty="0" smtClean="0"/>
            </a:br>
            <a:r>
              <a:rPr lang="en-US" altLang="zh-CN" sz="200" b="0" i="0" dirty="0" smtClean="0">
                <a:solidFill>
                  <a:srgbClr val="4A5560"/>
                </a:solidFill>
                <a:effectLst/>
                <a:latin typeface="menlo"/>
              </a:rPr>
              <a:t>}</a:t>
            </a:r>
            <a:endParaRPr lang="zh-CN" altLang="en-US" sz="200" dirty="0"/>
          </a:p>
        </p:txBody>
      </p:sp>
      <p:sp>
        <p:nvSpPr>
          <p:cNvPr id="6" name="文本框 5"/>
          <p:cNvSpPr txBox="1"/>
          <p:nvPr/>
        </p:nvSpPr>
        <p:spPr>
          <a:xfrm>
            <a:off x="7729707" y="6116320"/>
            <a:ext cx="1194558" cy="523220"/>
          </a:xfrm>
          <a:prstGeom prst="rect">
            <a:avLst/>
          </a:prstGeom>
          <a:noFill/>
        </p:spPr>
        <p:txBody>
          <a:bodyPr wrap="none" rtlCol="0">
            <a:spAutoFit/>
          </a:bodyPr>
          <a:lstStyle/>
          <a:p>
            <a:r>
              <a:rPr lang="zh-CN" altLang="en-US" dirty="0" smtClean="0">
                <a:latin typeface="隶书" panose="02010509060101010101" pitchFamily="49" charset="-122"/>
                <a:ea typeface="隶书" panose="02010509060101010101" pitchFamily="49" charset="-122"/>
              </a:rPr>
              <a:t>共</a:t>
            </a:r>
            <a:r>
              <a:rPr lang="en-US" altLang="zh-CN" sz="2800" dirty="0" smtClean="0">
                <a:solidFill>
                  <a:srgbClr val="FF0000"/>
                </a:solidFill>
              </a:rPr>
              <a:t>166</a:t>
            </a:r>
            <a:r>
              <a:rPr lang="zh-CN" altLang="en-US" dirty="0" smtClean="0">
                <a:latin typeface="隶书" panose="02010509060101010101" pitchFamily="49" charset="-122"/>
                <a:ea typeface="隶书" panose="02010509060101010101" pitchFamily="49" charset="-122"/>
              </a:rPr>
              <a:t>行</a:t>
            </a:r>
            <a:endParaRPr lang="zh-CN" altLang="en-US" dirty="0">
              <a:latin typeface="隶书" panose="02010509060101010101" pitchFamily="49" charset="-122"/>
              <a:ea typeface="隶书" panose="02010509060101010101" pitchFamily="49" charset="-122"/>
            </a:endParaRPr>
          </a:p>
        </p:txBody>
      </p:sp>
      <p:sp>
        <p:nvSpPr>
          <p:cNvPr id="7" name="文本框 6"/>
          <p:cNvSpPr txBox="1"/>
          <p:nvPr/>
        </p:nvSpPr>
        <p:spPr>
          <a:xfrm>
            <a:off x="1686560" y="6116320"/>
            <a:ext cx="1011815" cy="523220"/>
          </a:xfrm>
          <a:prstGeom prst="rect">
            <a:avLst/>
          </a:prstGeom>
          <a:noFill/>
        </p:spPr>
        <p:txBody>
          <a:bodyPr wrap="none" rtlCol="0">
            <a:spAutoFit/>
          </a:bodyPr>
          <a:lstStyle/>
          <a:p>
            <a:r>
              <a:rPr lang="zh-CN" altLang="en-US" dirty="0" smtClean="0">
                <a:latin typeface="隶书" panose="02010509060101010101" pitchFamily="49" charset="-122"/>
                <a:ea typeface="隶书" panose="02010509060101010101" pitchFamily="49" charset="-122"/>
              </a:rPr>
              <a:t>共</a:t>
            </a:r>
            <a:r>
              <a:rPr lang="en-US" altLang="zh-CN" sz="2800" dirty="0" smtClean="0">
                <a:solidFill>
                  <a:srgbClr val="FF0000"/>
                </a:solidFill>
              </a:rPr>
              <a:t>20</a:t>
            </a:r>
            <a:r>
              <a:rPr lang="zh-CN" altLang="en-US" dirty="0" smtClean="0">
                <a:latin typeface="隶书" panose="02010509060101010101" pitchFamily="49" charset="-122"/>
                <a:ea typeface="隶书" panose="02010509060101010101" pitchFamily="49" charset="-122"/>
              </a:rPr>
              <a:t>行</a:t>
            </a:r>
            <a:endParaRPr lang="zh-CN" altLang="en-US" dirty="0">
              <a:latin typeface="隶书" panose="02010509060101010101" pitchFamily="49" charset="-122"/>
              <a:ea typeface="隶书" panose="02010509060101010101" pitchFamily="49" charset="-122"/>
            </a:endParaRPr>
          </a:p>
        </p:txBody>
      </p:sp>
      <p:sp>
        <p:nvSpPr>
          <p:cNvPr id="8" name="文本框 7"/>
          <p:cNvSpPr txBox="1"/>
          <p:nvPr/>
        </p:nvSpPr>
        <p:spPr>
          <a:xfrm>
            <a:off x="1594485" y="146685"/>
            <a:ext cx="3749675" cy="645160"/>
          </a:xfrm>
          <a:prstGeom prst="rect">
            <a:avLst/>
          </a:prstGeom>
          <a:noFill/>
        </p:spPr>
        <p:txBody>
          <a:bodyPr wrap="square" rtlCol="0">
            <a:spAutoFit/>
          </a:bodyPr>
          <a:lstStyle/>
          <a:p>
            <a:r>
              <a:rPr lang="zh-CN" altLang="en-US" sz="3600" dirty="0" smtClean="0">
                <a:latin typeface="隶书" panose="02010509060101010101" pitchFamily="49" charset="-122"/>
                <a:ea typeface="隶书" panose="02010509060101010101" pitchFamily="49" charset="-122"/>
              </a:rPr>
              <a:t>自定义查询</a:t>
            </a:r>
            <a:r>
              <a:rPr lang="en-US" altLang="zh-CN" sz="3600" dirty="0" smtClean="0">
                <a:latin typeface="隶书" panose="02010509060101010101" pitchFamily="49" charset="-122"/>
                <a:ea typeface="隶书" panose="02010509060101010101" pitchFamily="49" charset="-122"/>
              </a:rPr>
              <a:t>API</a:t>
            </a:r>
            <a:endParaRPr lang="en-US" altLang="zh-CN" sz="3600" dirty="0" smtClean="0">
              <a:latin typeface="隶书" panose="02010509060101010101" pitchFamily="49" charset="-122"/>
              <a:ea typeface="隶书" panose="02010509060101010101" pitchFamily="49" charset="-122"/>
            </a:endParaRPr>
          </a:p>
        </p:txBody>
      </p:sp>
      <p:sp>
        <p:nvSpPr>
          <p:cNvPr id="9" name="文本框 8"/>
          <p:cNvSpPr txBox="1"/>
          <p:nvPr/>
        </p:nvSpPr>
        <p:spPr>
          <a:xfrm>
            <a:off x="7179877" y="314960"/>
            <a:ext cx="1159292" cy="369332"/>
          </a:xfrm>
          <a:prstGeom prst="rect">
            <a:avLst/>
          </a:prstGeom>
          <a:noFill/>
        </p:spPr>
        <p:txBody>
          <a:bodyPr wrap="none" rtlCol="0">
            <a:spAutoFit/>
          </a:bodyPr>
          <a:lstStyle/>
          <a:p>
            <a:r>
              <a:rPr lang="en-US" altLang="zh-CN" dirty="0" smtClean="0"/>
              <a:t>ES </a:t>
            </a:r>
            <a:r>
              <a:rPr lang="en-US" altLang="zh-CN" dirty="0" err="1" smtClean="0"/>
              <a:t>dsl</a:t>
            </a:r>
            <a:r>
              <a:rPr lang="en-US" altLang="zh-CN" dirty="0" smtClean="0"/>
              <a:t> </a:t>
            </a:r>
            <a:r>
              <a:rPr lang="en-US" altLang="zh-CN" dirty="0" err="1" smtClean="0"/>
              <a:t>api</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自定义查询</a:t>
            </a:r>
            <a:r>
              <a:rPr lang="en-US" altLang="zh-CN" dirty="0" smtClean="0"/>
              <a:t>API</a:t>
            </a:r>
            <a:endParaRPr lang="zh-CN" altLang="en-US" dirty="0"/>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简洁</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易接入，降低</a:t>
            </a:r>
            <a:r>
              <a:rPr lang="en-US" altLang="zh-CN" dirty="0" smtClean="0">
                <a:latin typeface="楷体" panose="02010609060101010101" pitchFamily="49" charset="-122"/>
                <a:ea typeface="楷体" panose="02010609060101010101" pitchFamily="49" charset="-122"/>
              </a:rPr>
              <a:t>ES DSL </a:t>
            </a:r>
            <a:r>
              <a:rPr lang="zh-CN" altLang="en-US" dirty="0" smtClean="0">
                <a:latin typeface="楷体" panose="02010609060101010101" pitchFamily="49" charset="-122"/>
                <a:ea typeface="楷体" panose="02010609060101010101" pitchFamily="49" charset="-122"/>
              </a:rPr>
              <a:t>的学习成本</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易扩展（接入</a:t>
            </a:r>
            <a:r>
              <a:rPr lang="en-US" altLang="zh-CN" dirty="0" err="1" smtClean="0">
                <a:latin typeface="楷体" panose="02010609060101010101" pitchFamily="49" charset="-122"/>
                <a:ea typeface="楷体" panose="02010609060101010101" pitchFamily="49" charset="-122"/>
              </a:rPr>
              <a:t>solr</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会不会降低</a:t>
            </a:r>
            <a:r>
              <a:rPr lang="en-US" altLang="zh-CN" dirty="0" smtClean="0">
                <a:latin typeface="楷体" panose="02010609060101010101" pitchFamily="49" charset="-122"/>
                <a:ea typeface="楷体" panose="02010609060101010101" pitchFamily="49" charset="-122"/>
              </a:rPr>
              <a:t>DSL</a:t>
            </a:r>
            <a:r>
              <a:rPr lang="zh-CN" altLang="en-US" dirty="0" smtClean="0">
                <a:latin typeface="楷体" panose="02010609060101010101" pitchFamily="49" charset="-122"/>
                <a:ea typeface="楷体" panose="02010609060101010101" pitchFamily="49" charset="-122"/>
              </a:rPr>
              <a:t>的强大查询功能？通过自定义查询解析器，易扩展，现有的查询解析器已涵盖</a:t>
            </a:r>
            <a:r>
              <a:rPr lang="en-US" altLang="zh-CN" dirty="0" smtClean="0">
                <a:latin typeface="楷体" panose="02010609060101010101" pitchFamily="49" charset="-122"/>
                <a:ea typeface="楷体" panose="02010609060101010101" pitchFamily="49" charset="-122"/>
              </a:rPr>
              <a:t>98%</a:t>
            </a:r>
            <a:r>
              <a:rPr lang="zh-CN" altLang="en-US" dirty="0" smtClean="0">
                <a:latin typeface="楷体" panose="02010609060101010101" pitchFamily="49" charset="-122"/>
                <a:ea typeface="楷体" panose="02010609060101010101" pitchFamily="49" charset="-122"/>
              </a:rPr>
              <a:t>的查询逻辑</a:t>
            </a:r>
            <a:endParaRPr lang="en-US" altLang="zh-CN" dirty="0" smtClean="0">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稳定性</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en-US" altLang="zh-CN" dirty="0" smtClean="0">
                <a:latin typeface="楷体" panose="02010609060101010101" pitchFamily="49" charset="-122"/>
                <a:ea typeface="楷体" panose="02010609060101010101" pitchFamily="49" charset="-122"/>
              </a:rPr>
              <a:t>ES</a:t>
            </a:r>
            <a:r>
              <a:rPr lang="zh-CN" altLang="en-US" dirty="0" smtClean="0">
                <a:latin typeface="楷体" panose="02010609060101010101" pitchFamily="49" charset="-122"/>
                <a:ea typeface="楷体" panose="02010609060101010101" pitchFamily="49" charset="-122"/>
              </a:rPr>
              <a:t>有强大的监控</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可以扩展单独</a:t>
            </a:r>
            <a:r>
              <a:rPr lang="en-US" altLang="zh-CN" dirty="0" smtClean="0">
                <a:latin typeface="楷体" panose="02010609060101010101" pitchFamily="49" charset="-122"/>
                <a:ea typeface="楷体" panose="02010609060101010101" pitchFamily="49" charset="-122"/>
              </a:rPr>
              <a:t>ES</a:t>
            </a:r>
            <a:r>
              <a:rPr lang="zh-CN" altLang="en-US" dirty="0" smtClean="0">
                <a:latin typeface="楷体" panose="02010609060101010101" pitchFamily="49" charset="-122"/>
                <a:ea typeface="楷体" panose="02010609060101010101" pitchFamily="49" charset="-122"/>
              </a:rPr>
              <a:t>集群做到数据隔离</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搜索</a:t>
            </a:r>
            <a:r>
              <a:rPr lang="zh-CN" altLang="en-US" dirty="0" smtClean="0">
                <a:latin typeface="楷体" panose="02010609060101010101" pitchFamily="49" charset="-122"/>
                <a:ea typeface="楷体" panose="02010609060101010101" pitchFamily="49" charset="-122"/>
              </a:rPr>
              <a:t>服务节点可水平扩展，</a:t>
            </a:r>
            <a:r>
              <a:rPr lang="en-US" altLang="zh-CN" dirty="0" smtClean="0">
                <a:latin typeface="楷体" panose="02010609060101010101" pitchFamily="49" charset="-122"/>
                <a:ea typeface="楷体" panose="02010609060101010101" pitchFamily="49" charset="-122"/>
              </a:rPr>
              <a:t>ES</a:t>
            </a:r>
            <a:r>
              <a:rPr lang="zh-CN" altLang="en-US" dirty="0" smtClean="0">
                <a:latin typeface="楷体" panose="02010609060101010101" pitchFamily="49" charset="-122"/>
                <a:ea typeface="楷体" panose="02010609060101010101" pitchFamily="49" charset="-122"/>
              </a:rPr>
              <a:t>节点可水平扩展</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HA</a:t>
            </a:r>
            <a:r>
              <a:rPr lang="zh-CN" altLang="en-US" dirty="0" smtClean="0">
                <a:latin typeface="楷体" panose="02010609060101010101" pitchFamily="49" charset="-122"/>
                <a:ea typeface="楷体" panose="02010609060101010101" pitchFamily="49" charset="-122"/>
              </a:rPr>
              <a:t>，节点重启，服务不间断</a:t>
            </a:r>
            <a:endParaRPr lang="en-US" altLang="zh-CN" dirty="0" smtClean="0">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数据同步</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增量数据同步方式三种：</a:t>
            </a:r>
            <a:r>
              <a:rPr lang="en-US" altLang="zh-CN" dirty="0" smtClean="0">
                <a:latin typeface="楷体" panose="02010609060101010101" pitchFamily="49" charset="-122"/>
                <a:ea typeface="楷体" panose="02010609060101010101" pitchFamily="49" charset="-122"/>
              </a:rPr>
              <a:t>MQ</a:t>
            </a:r>
            <a:r>
              <a:rPr lang="zh-CN" altLang="en-US" dirty="0" smtClean="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jdk</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api</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jdk</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注解</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全量同步：用户提供数据源地址</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更多数据同步方式正在开发，如，</a:t>
            </a:r>
            <a:r>
              <a:rPr lang="en-US" altLang="zh-CN" dirty="0" err="1" smtClean="0">
                <a:latin typeface="楷体" panose="02010609060101010101" pitchFamily="49" charset="-122"/>
                <a:ea typeface="楷体" panose="02010609060101010101" pitchFamily="49" charset="-122"/>
              </a:rPr>
              <a:t>binlog</a:t>
            </a:r>
            <a:r>
              <a:rPr lang="zh-CN" altLang="en-US" dirty="0" smtClean="0">
                <a:latin typeface="楷体" panose="02010609060101010101" pitchFamily="49" charset="-122"/>
                <a:ea typeface="楷体" panose="02010609060101010101" pitchFamily="49" charset="-122"/>
              </a:rPr>
              <a:t>方式等</a:t>
            </a:r>
            <a:endParaRPr lang="en-US" altLang="zh-CN" dirty="0" smtClean="0">
              <a:latin typeface="楷体" panose="02010609060101010101" pitchFamily="49" charset="-122"/>
              <a:ea typeface="楷体" panose="02010609060101010101" pitchFamily="49" charset="-122"/>
            </a:endParaRPr>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功能性</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可以为用户量身定制分词器满足特定的分词需求</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自定义词库，整词，停用词，同义词</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设置自动数据删除脚本，系统定时对数据删除</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慢查询监控，让用户对自己的查询更清楚</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设置告警，可对自己的索引数据是否异常，数据同步是否出现大量失败等监控</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提供</a:t>
            </a:r>
            <a:r>
              <a:rPr lang="en-US" altLang="zh-CN" dirty="0" err="1" smtClean="0">
                <a:latin typeface="楷体" panose="02010609060101010101" pitchFamily="49" charset="-122"/>
                <a:ea typeface="楷体" panose="02010609060101010101" pitchFamily="49" charset="-122"/>
              </a:rPr>
              <a:t>search,mSearch,suggester</a:t>
            </a:r>
            <a:r>
              <a:rPr lang="zh-CN" altLang="en-US" dirty="0" smtClean="0">
                <a:latin typeface="楷体" panose="02010609060101010101" pitchFamily="49" charset="-122"/>
                <a:ea typeface="楷体" panose="02010609060101010101" pitchFamily="49" charset="-122"/>
              </a:rPr>
              <a:t>接口</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提供常用的相关性排序模型供用户选择，也可自定义排序模型，我们也可以帮用户训练模型</a:t>
            </a:r>
            <a:endParaRPr lang="en-US" altLang="zh-CN"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易用性</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lvl="0">
              <a:buSzPct val="45000"/>
              <a:buFont typeface="StarSymbol"/>
              <a:buChar char="●"/>
            </a:pPr>
            <a:r>
              <a:rPr lang="zh-CN" altLang="en-US" dirty="0">
                <a:latin typeface="楷体" panose="02010609060101010101" pitchFamily="49" charset="-122"/>
                <a:ea typeface="楷体" panose="02010609060101010101" pitchFamily="49" charset="-122"/>
              </a:rPr>
              <a:t>高效，简洁的</a:t>
            </a:r>
            <a:r>
              <a:rPr lang="en-US" altLang="zh-CN" dirty="0">
                <a:latin typeface="楷体" panose="02010609060101010101" pitchFamily="49" charset="-122"/>
                <a:ea typeface="楷体" panose="02010609060101010101" pitchFamily="49" charset="-122"/>
              </a:rPr>
              <a:t>search </a:t>
            </a:r>
            <a:r>
              <a:rPr lang="en-US" altLang="zh-CN" dirty="0" smtClean="0">
                <a:latin typeface="楷体" panose="02010609060101010101" pitchFamily="49" charset="-122"/>
                <a:ea typeface="楷体" panose="02010609060101010101" pitchFamily="49" charset="-122"/>
              </a:rPr>
              <a:t>API</a:t>
            </a:r>
            <a:endParaRPr lang="zh-CN" altLang="en-US" dirty="0">
              <a:latin typeface="楷体" panose="02010609060101010101" pitchFamily="49" charset="-122"/>
              <a:ea typeface="楷体" panose="02010609060101010101" pitchFamily="49" charset="-122"/>
            </a:endParaRPr>
          </a:p>
          <a:p>
            <a:pPr lvl="0">
              <a:buSzPct val="45000"/>
              <a:buFont typeface="StarSymbol"/>
              <a:buChar char="●"/>
            </a:pPr>
            <a:r>
              <a:rPr lang="zh-CN" altLang="en-US" dirty="0">
                <a:latin typeface="楷体" panose="02010609060101010101" pitchFamily="49" charset="-122"/>
                <a:ea typeface="楷体" panose="02010609060101010101" pitchFamily="49" charset="-122"/>
              </a:rPr>
              <a:t>数据接入的高效</a:t>
            </a:r>
            <a:r>
              <a:rPr lang="en-US" altLang="zh-CN" dirty="0" err="1">
                <a:latin typeface="楷体" panose="02010609060101010101" pitchFamily="49" charset="-122"/>
                <a:ea typeface="楷体" panose="02010609060101010101" pitchFamily="49" charset="-122"/>
              </a:rPr>
              <a:t>api</a:t>
            </a:r>
            <a:endParaRPr lang="en-US" altLang="zh-CN" dirty="0">
              <a:latin typeface="楷体" panose="02010609060101010101" pitchFamily="49" charset="-122"/>
              <a:ea typeface="楷体" panose="02010609060101010101" pitchFamily="49" charset="-122"/>
            </a:endParaRPr>
          </a:p>
          <a:p>
            <a:pPr lvl="0">
              <a:buSzPct val="45000"/>
              <a:buFont typeface="StarSymbol"/>
              <a:buChar char="●"/>
            </a:pPr>
            <a:r>
              <a:rPr lang="zh-CN" altLang="en-US" dirty="0" smtClean="0">
                <a:latin typeface="楷体" panose="02010609060101010101" pitchFamily="49" charset="-122"/>
                <a:ea typeface="楷体" panose="02010609060101010101" pitchFamily="49" charset="-122"/>
              </a:rPr>
              <a:t>透明</a:t>
            </a:r>
            <a:r>
              <a:rPr lang="zh-CN" altLang="en-US" dirty="0">
                <a:latin typeface="楷体" panose="02010609060101010101" pitchFamily="49" charset="-122"/>
                <a:ea typeface="楷体" panose="02010609060101010101" pitchFamily="49" charset="-122"/>
              </a:rPr>
              <a:t>的索引切换（</a:t>
            </a:r>
            <a:r>
              <a:rPr lang="en-US" altLang="zh-CN" dirty="0">
                <a:latin typeface="楷体" panose="02010609060101010101" pitchFamily="49" charset="-122"/>
                <a:ea typeface="楷体" panose="02010609060101010101" pitchFamily="49" charset="-122"/>
              </a:rPr>
              <a:t>index edit</a:t>
            </a:r>
            <a:r>
              <a:rPr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a:p>
            <a:pPr lvl="0">
              <a:buSzPct val="45000"/>
              <a:buFont typeface="StarSymbol"/>
              <a:buChar char="●"/>
            </a:pPr>
            <a:r>
              <a:rPr lang="zh-CN" altLang="en-US" dirty="0">
                <a:latin typeface="楷体" panose="02010609060101010101" pitchFamily="49" charset="-122"/>
                <a:ea typeface="楷体" panose="02010609060101010101" pitchFamily="49" charset="-122"/>
              </a:rPr>
              <a:t>不间断的服务能力（全量数据同步时，服务搜索仍可有效使用）</a:t>
            </a:r>
            <a:endParaRPr lang="zh-CN" altLang="en-US" dirty="0">
              <a:latin typeface="楷体" panose="02010609060101010101" pitchFamily="49" charset="-122"/>
              <a:ea typeface="楷体" panose="02010609060101010101" pitchFamily="49" charset="-122"/>
            </a:endParaRPr>
          </a:p>
          <a:p>
            <a:pPr lvl="0">
              <a:buSzPct val="45000"/>
              <a:buFont typeface="StarSymbol"/>
              <a:buChar char="●"/>
            </a:pPr>
            <a:r>
              <a:rPr lang="zh-CN" altLang="en-US" dirty="0" smtClean="0">
                <a:latin typeface="楷体" panose="02010609060101010101" pitchFamily="49" charset="-122"/>
                <a:ea typeface="楷体" panose="02010609060101010101" pitchFamily="49" charset="-122"/>
              </a:rPr>
              <a:t>搜索</a:t>
            </a:r>
            <a:r>
              <a:rPr lang="zh-CN" altLang="en-US" dirty="0">
                <a:latin typeface="楷体" panose="02010609060101010101" pitchFamily="49" charset="-122"/>
                <a:ea typeface="楷体" panose="02010609060101010101" pitchFamily="49" charset="-122"/>
              </a:rPr>
              <a:t>平台管理界面，让用户自由的操作查看和</a:t>
            </a:r>
            <a:r>
              <a:rPr lang="zh-CN" altLang="en-US" dirty="0" smtClean="0">
                <a:latin typeface="楷体" panose="02010609060101010101" pitchFamily="49" charset="-122"/>
                <a:ea typeface="楷体" panose="02010609060101010101" pitchFamily="49" charset="-122"/>
              </a:rPr>
              <a:t>接入搜索服务，</a:t>
            </a:r>
            <a:r>
              <a:rPr lang="zh-CN" altLang="en-US" dirty="0">
                <a:latin typeface="楷体" panose="02010609060101010101" pitchFamily="49" charset="-122"/>
                <a:ea typeface="楷体" panose="02010609060101010101" pitchFamily="49" charset="-122"/>
              </a:rPr>
              <a:t>使用状态（请求、数据）</a:t>
            </a:r>
            <a:r>
              <a:rPr lang="zh-CN" altLang="en-US" dirty="0" smtClean="0">
                <a:latin typeface="楷体" panose="02010609060101010101" pitchFamily="49" charset="-122"/>
                <a:ea typeface="楷体" panose="02010609060101010101" pitchFamily="49" charset="-122"/>
              </a:rPr>
              <a:t>一目了然</a:t>
            </a:r>
            <a:endParaRPr lang="en-US" altLang="zh-CN" dirty="0" smtClean="0">
              <a:latin typeface="楷体" panose="02010609060101010101" pitchFamily="49" charset="-122"/>
              <a:ea typeface="楷体" panose="02010609060101010101" pitchFamily="49" charset="-122"/>
            </a:endParaRPr>
          </a:p>
          <a:p>
            <a:pPr>
              <a:buSzPct val="45000"/>
              <a:buFont typeface="StarSymbol"/>
              <a:buChar char="●"/>
            </a:pPr>
            <a:r>
              <a:rPr lang="zh-CN" altLang="en-US" dirty="0" smtClean="0">
                <a:latin typeface="楷体" panose="02010609060101010101" pitchFamily="49" charset="-122"/>
                <a:ea typeface="楷体" panose="02010609060101010101" pitchFamily="49" charset="-122"/>
              </a:rPr>
              <a:t>像建数据库表结构一样简单的创建索引</a:t>
            </a:r>
            <a:endParaRPr lang="zh-CN" altLang="en-US" dirty="0">
              <a:latin typeface="楷体" panose="02010609060101010101" pitchFamily="49" charset="-122"/>
              <a:ea typeface="楷体" panose="02010609060101010101" pitchFamily="49" charset="-122"/>
            </a:endParaRPr>
          </a:p>
          <a:p>
            <a:pPr lvl="0">
              <a:buSzPct val="45000"/>
              <a:buFont typeface="StarSymbol"/>
              <a:buChar char="●"/>
            </a:pP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23862" y="1476375"/>
            <a:ext cx="11344275" cy="3905250"/>
          </a:xfrm>
          <a:prstGeom prst="rect">
            <a:avLst/>
          </a:prstGeom>
        </p:spPr>
      </p:pic>
      <p:pic>
        <p:nvPicPr>
          <p:cNvPr id="5" name="图片 4"/>
          <p:cNvPicPr>
            <a:picLocks noChangeAspect="1"/>
          </p:cNvPicPr>
          <p:nvPr/>
        </p:nvPicPr>
        <p:blipFill>
          <a:blip r:embed="rId2"/>
          <a:stretch>
            <a:fillRect/>
          </a:stretch>
        </p:blipFill>
        <p:spPr>
          <a:xfrm>
            <a:off x="312102" y="1315705"/>
            <a:ext cx="11344275" cy="4718873"/>
          </a:xfrm>
          <a:prstGeom prst="rect">
            <a:avLst/>
          </a:prstGeom>
        </p:spPr>
      </p:pic>
      <p:pic>
        <p:nvPicPr>
          <p:cNvPr id="6" name="图片 5"/>
          <p:cNvPicPr>
            <a:picLocks noChangeAspect="1"/>
          </p:cNvPicPr>
          <p:nvPr/>
        </p:nvPicPr>
        <p:blipFill>
          <a:blip r:embed="rId3"/>
          <a:stretch>
            <a:fillRect/>
          </a:stretch>
        </p:blipFill>
        <p:spPr>
          <a:xfrm>
            <a:off x="-71120" y="1315705"/>
            <a:ext cx="12489427" cy="5474916"/>
          </a:xfrm>
          <a:prstGeom prst="rect">
            <a:avLst/>
          </a:prstGeom>
        </p:spPr>
      </p:pic>
      <p:sp>
        <p:nvSpPr>
          <p:cNvPr id="7" name="标题 1"/>
          <p:cNvSpPr>
            <a:spLocks noGrp="1"/>
          </p:cNvSpPr>
          <p:nvPr>
            <p:ph type="title"/>
          </p:nvPr>
        </p:nvSpPr>
        <p:spPr>
          <a:xfrm>
            <a:off x="919118" y="264920"/>
            <a:ext cx="10353762" cy="970450"/>
          </a:xfrm>
        </p:spPr>
        <p:txBody>
          <a:bodyPr/>
          <a:lstStyle/>
          <a:p>
            <a:r>
              <a:rPr lang="zh-CN" altLang="en-US" dirty="0" smtClean="0">
                <a:latin typeface="隶书" panose="02010509060101010101" pitchFamily="49" charset="-122"/>
                <a:ea typeface="隶书" panose="02010509060101010101" pitchFamily="49" charset="-122"/>
              </a:rPr>
              <a:t>场景举例</a:t>
            </a:r>
            <a:endParaRPr lang="zh-CN" altLang="en-US"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30530" y="2254250"/>
            <a:ext cx="3635375" cy="1466215"/>
          </a:xfrm>
        </p:spPr>
        <p:txBody>
          <a:bodyPr>
            <a:normAutofit/>
          </a:bodyPr>
          <a:lstStyle/>
          <a:p>
            <a:pPr marL="36830" indent="0">
              <a:buNone/>
            </a:pPr>
            <a:r>
              <a:rPr lang="zh-CN" altLang="en-US" sz="8800" dirty="0" smtClean="0">
                <a:solidFill>
                  <a:schemeClr val="accent1"/>
                </a:solidFill>
                <a:latin typeface="隶书" panose="02010509060101010101" pitchFamily="49" charset="-122"/>
                <a:ea typeface="隶书" panose="02010509060101010101" pitchFamily="49" charset="-122"/>
              </a:rPr>
              <a:t>企业级</a:t>
            </a:r>
            <a:r>
              <a:rPr lang="zh-CN" altLang="en-US" sz="5400" dirty="0" smtClean="0">
                <a:solidFill>
                  <a:schemeClr val="accent1"/>
                </a:solidFill>
                <a:latin typeface="隶书" panose="02010509060101010101" pitchFamily="49" charset="-122"/>
                <a:ea typeface="隶书" panose="02010509060101010101" pitchFamily="49" charset="-122"/>
              </a:rPr>
              <a:t> </a:t>
            </a:r>
            <a:r>
              <a:rPr lang="zh-CN" altLang="en-US" sz="5400" dirty="0" smtClean="0">
                <a:latin typeface="隶书" panose="02010509060101010101" pitchFamily="49" charset="-122"/>
                <a:ea typeface="隶书" panose="02010509060101010101" pitchFamily="49" charset="-122"/>
              </a:rPr>
              <a:t>  </a:t>
            </a:r>
            <a:endParaRPr lang="zh-CN" altLang="en-US" sz="5400" dirty="0">
              <a:solidFill>
                <a:srgbClr val="0070C0"/>
              </a:solidFill>
              <a:latin typeface="隶书" panose="02010509060101010101" pitchFamily="49" charset="-122"/>
              <a:ea typeface="隶书" panose="02010509060101010101" pitchFamily="49" charset="-122"/>
            </a:endParaRPr>
          </a:p>
        </p:txBody>
      </p:sp>
      <p:sp>
        <p:nvSpPr>
          <p:cNvPr id="3" name="文本框 2"/>
          <p:cNvSpPr txBox="1"/>
          <p:nvPr/>
        </p:nvSpPr>
        <p:spPr>
          <a:xfrm>
            <a:off x="4197350" y="2275205"/>
            <a:ext cx="2657475" cy="1445260"/>
          </a:xfrm>
          <a:prstGeom prst="rect">
            <a:avLst/>
          </a:prstGeom>
          <a:noFill/>
        </p:spPr>
        <p:txBody>
          <a:bodyPr wrap="square" rtlCol="0" anchor="t">
            <a:spAutoFit/>
          </a:bodyPr>
          <a:p>
            <a:r>
              <a:rPr lang="zh-CN" altLang="en-US" sz="8800" dirty="0" smtClean="0">
                <a:solidFill>
                  <a:srgbClr val="00B050"/>
                </a:solidFill>
                <a:latin typeface="隶书" panose="02010509060101010101" pitchFamily="49" charset="-122"/>
                <a:ea typeface="隶书" panose="02010509060101010101" pitchFamily="49" charset="-122"/>
                <a:sym typeface="+mn-ea"/>
              </a:rPr>
              <a:t>电商</a:t>
            </a:r>
            <a:endParaRPr lang="zh-CN" altLang="en-US" sz="8800" dirty="0" smtClean="0">
              <a:solidFill>
                <a:srgbClr val="00B050"/>
              </a:solidFill>
              <a:latin typeface="隶书" panose="02010509060101010101" pitchFamily="49" charset="-122"/>
              <a:ea typeface="隶书" panose="02010509060101010101" pitchFamily="49" charset="-122"/>
              <a:sym typeface="+mn-ea"/>
            </a:endParaRPr>
          </a:p>
        </p:txBody>
      </p:sp>
      <p:sp>
        <p:nvSpPr>
          <p:cNvPr id="4" name="文本框 3"/>
          <p:cNvSpPr txBox="1"/>
          <p:nvPr/>
        </p:nvSpPr>
        <p:spPr>
          <a:xfrm>
            <a:off x="6774815" y="2254250"/>
            <a:ext cx="2550160" cy="1445260"/>
          </a:xfrm>
          <a:prstGeom prst="rect">
            <a:avLst/>
          </a:prstGeom>
          <a:noFill/>
        </p:spPr>
        <p:txBody>
          <a:bodyPr wrap="square" rtlCol="0" anchor="t">
            <a:spAutoFit/>
          </a:bodyPr>
          <a:p>
            <a:r>
              <a:rPr lang="zh-CN" altLang="en-US" sz="8800" dirty="0" smtClean="0">
                <a:latin typeface="隶书" panose="02010509060101010101" pitchFamily="49" charset="-122"/>
                <a:ea typeface="隶书" panose="02010509060101010101" pitchFamily="49" charset="-122"/>
                <a:sym typeface="+mn-ea"/>
              </a:rPr>
              <a:t>搜索</a:t>
            </a:r>
            <a:endParaRPr lang="zh-CN" altLang="en-US" sz="8800" dirty="0" smtClean="0">
              <a:latin typeface="隶书" panose="02010509060101010101" pitchFamily="49" charset="-122"/>
              <a:ea typeface="隶书" panose="02010509060101010101" pitchFamily="49" charset="-122"/>
              <a:sym typeface="+mn-ea"/>
            </a:endParaRPr>
          </a:p>
        </p:txBody>
      </p:sp>
      <p:sp>
        <p:nvSpPr>
          <p:cNvPr id="6" name="文本框 5"/>
          <p:cNvSpPr txBox="1"/>
          <p:nvPr/>
        </p:nvSpPr>
        <p:spPr>
          <a:xfrm>
            <a:off x="9407525" y="2265045"/>
            <a:ext cx="2454910" cy="1445260"/>
          </a:xfrm>
          <a:prstGeom prst="rect">
            <a:avLst/>
          </a:prstGeom>
          <a:noFill/>
        </p:spPr>
        <p:txBody>
          <a:bodyPr wrap="none" rtlCol="0" anchor="t">
            <a:spAutoFit/>
          </a:bodyPr>
          <a:p>
            <a:pPr marL="36830" indent="0">
              <a:buNone/>
            </a:pPr>
            <a:r>
              <a:rPr lang="zh-CN" altLang="en-US" sz="8800" dirty="0" smtClean="0">
                <a:solidFill>
                  <a:srgbClr val="0070C0"/>
                </a:solidFill>
                <a:latin typeface="隶书" panose="02010509060101010101" pitchFamily="49" charset="-122"/>
                <a:ea typeface="隶书" panose="02010509060101010101" pitchFamily="49" charset="-122"/>
                <a:sym typeface="+mn-ea"/>
              </a:rPr>
              <a:t>平台</a:t>
            </a:r>
            <a:endParaRPr lang="zh-CN" altLang="en-US" sz="8800" dirty="0" smtClean="0">
              <a:solidFill>
                <a:srgbClr val="0070C0"/>
              </a:solidFill>
              <a:latin typeface="隶书" panose="02010509060101010101" pitchFamily="49" charset="-122"/>
              <a:ea typeface="隶书" panose="02010509060101010101" pitchFamily="49" charset="-122"/>
              <a:sym typeface="+mn-ea"/>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5">
                                            <p:bg/>
                                          </p:spTgt>
                                        </p:tgtEl>
                                        <p:attrNameLst>
                                          <p:attrName>style.visibility</p:attrName>
                                        </p:attrNameLst>
                                      </p:cBhvr>
                                      <p:to>
                                        <p:strVal val="visible"/>
                                      </p:to>
                                    </p:set>
                                    <p:animEffect transition="in" filter="box(in)">
                                      <p:cBhvr>
                                        <p:cTn id="7" dur="1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000" fill="hold">
                                          <p:stCondLst>
                                            <p:cond delay="0"/>
                                          </p:stCondLst>
                                        </p:cTn>
                                        <p:tgtEl>
                                          <p:spTgt spid="5">
                                            <p:txEl>
                                              <p:pRg st="0" end="0"/>
                                            </p:txEl>
                                          </p:spTgt>
                                        </p:tgtEl>
                                        <p:attrNameLst>
                                          <p:attrName>style.visibility</p:attrName>
                                        </p:attrNameLst>
                                      </p:cBhvr>
                                      <p:to>
                                        <p:strVal val="visible"/>
                                      </p:to>
                                    </p:set>
                                    <p:animEffect transition="in" filter="box(in)">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box(in)">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000" fill="hold">
                                          <p:stCondLst>
                                            <p:cond delay="0"/>
                                          </p:stCondLst>
                                        </p:cTn>
                                        <p:tgtEl>
                                          <p:spTgt spid="4"/>
                                        </p:tgtEl>
                                        <p:attrNameLst>
                                          <p:attrName>style.visibility</p:attrName>
                                        </p:attrNameLst>
                                      </p:cBhvr>
                                      <p:to>
                                        <p:strVal val="visible"/>
                                      </p:to>
                                    </p:set>
                                    <p:animEffect transition="in" filter="box(in)">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000" fill="hold">
                                          <p:stCondLst>
                                            <p:cond delay="0"/>
                                          </p:stCondLst>
                                        </p:cTn>
                                        <p:tgtEl>
                                          <p:spTgt spid="6"/>
                                        </p:tgtEl>
                                        <p:attrNameLst>
                                          <p:attrName>style.visibility</p:attrName>
                                        </p:attrNameLst>
                                      </p:cBhvr>
                                      <p:to>
                                        <p:strVal val="visible"/>
                                      </p:to>
                                    </p:set>
                                    <p:animEffect transition="in" filter="box(in)">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3"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特点</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搜索站内数据（也叫站内搜索）</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数据量大</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有特定的商业需求</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实时性</a:t>
            </a:r>
            <a:r>
              <a:rPr lang="zh-CN" altLang="en-US" dirty="0">
                <a:latin typeface="楷体" panose="02010609060101010101" pitchFamily="49" charset="-122"/>
                <a:ea typeface="楷体" panose="02010609060101010101" pitchFamily="49" charset="-122"/>
              </a:rPr>
              <a:t>要求</a:t>
            </a:r>
            <a:r>
              <a:rPr lang="zh-CN" altLang="en-US" dirty="0" smtClean="0">
                <a:latin typeface="楷体" panose="02010609060101010101" pitchFamily="49" charset="-122"/>
                <a:ea typeface="楷体" panose="02010609060101010101" pitchFamily="49" charset="-122"/>
              </a:rPr>
              <a:t>高（</a:t>
            </a:r>
            <a:r>
              <a:rPr lang="en-US" altLang="zh-CN" dirty="0" smtClean="0">
                <a:latin typeface="楷体" panose="02010609060101010101" pitchFamily="49" charset="-122"/>
                <a:ea typeface="楷体" panose="02010609060101010101" pitchFamily="49" charset="-122"/>
              </a:rPr>
              <a:t>200ms</a:t>
            </a:r>
            <a:r>
              <a:rPr lang="zh-CN" altLang="en-US" dirty="0" smtClean="0">
                <a:latin typeface="楷体" panose="02010609060101010101" pitchFamily="49" charset="-122"/>
                <a:ea typeface="楷体" panose="02010609060101010101" pitchFamily="49" charset="-122"/>
              </a:rPr>
              <a:t>以下）</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高可用</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服务可重用（平台化）</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商品流量的重要入口，商品可召回（格兰仕怒怼天猫事件）</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更快的找到与用户匹配的商品（海量数据下，给用户带来巨大的成本，需要有好的排序）</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隶书" panose="02010509060101010101" pitchFamily="49" charset="-122"/>
                <a:ea typeface="隶书" panose="02010509060101010101" pitchFamily="49" charset="-122"/>
              </a:rPr>
              <a:t>要解决的最核心的难题</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模糊搜索</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千万数据毫秒级别的响应</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相关性排序</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latin typeface="隶书" panose="02010509060101010101" pitchFamily="49" charset="-122"/>
                <a:ea typeface="隶书" panose="02010509060101010101" pitchFamily="49" charset="-122"/>
              </a:rPr>
              <a:t>业界常见的三种搜索服务实现方式</a:t>
            </a:r>
            <a:endParaRPr lang="zh-CN" altLang="en-US"/>
          </a:p>
        </p:txBody>
      </p:sp>
      <p:sp>
        <p:nvSpPr>
          <p:cNvPr id="3" name="内容占位符 2"/>
          <p:cNvSpPr>
            <a:spLocks noGrp="1"/>
          </p:cNvSpPr>
          <p:nvPr>
            <p:ph idx="1"/>
          </p:nvPr>
        </p:nvSpPr>
        <p:spPr/>
        <p:txBody>
          <a:bodyPr/>
          <a:p>
            <a:r>
              <a:rPr lang="zh-CN" altLang="en-US" dirty="0" smtClean="0">
                <a:latin typeface="楷体" panose="02010609060101010101" pitchFamily="49" charset="-122"/>
                <a:ea typeface="楷体" panose="02010609060101010101" pitchFamily="49" charset="-122"/>
              </a:rPr>
              <a:t>采用开源solr、elasticSearch、Lucene构建</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在solr、elasticSearch、Lucene基础上改造定制自己的搜索服务</a:t>
            </a:r>
            <a:endParaRPr lang="zh-CN" altLang="en-US"/>
          </a:p>
          <a:p>
            <a:r>
              <a:rPr lang="zh-CN" altLang="en-US" dirty="0" smtClean="0">
                <a:latin typeface="楷体" panose="02010609060101010101" pitchFamily="49" charset="-122"/>
                <a:ea typeface="楷体" panose="02010609060101010101" pitchFamily="49" charset="-122"/>
              </a:rPr>
              <a:t>完全自主研发</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zh-CN" altLang="en-US" dirty="0" smtClean="0">
                <a:latin typeface="隶书" panose="02010509060101010101" pitchFamily="49" charset="-122"/>
                <a:ea typeface="隶书" panose="02010509060101010101" pitchFamily="49" charset="-122"/>
              </a:rPr>
              <a:t>搜索流程</a:t>
            </a:r>
            <a:endParaRPr lang="zh-CN" altLang="en-US" dirty="0">
              <a:latin typeface="隶书" panose="02010509060101010101" pitchFamily="49" charset="-122"/>
              <a:ea typeface="隶书" panose="02010509060101010101" pitchFamily="49" charset="-122"/>
            </a:endParaRPr>
          </a:p>
        </p:txBody>
      </p:sp>
      <p:pic>
        <p:nvPicPr>
          <p:cNvPr id="4" name="图片 3"/>
          <p:cNvPicPr>
            <a:picLocks noChangeAspect="1"/>
          </p:cNvPicPr>
          <p:nvPr/>
        </p:nvPicPr>
        <p:blipFill>
          <a:blip r:embed="rId1"/>
          <a:stretch>
            <a:fillRect/>
          </a:stretch>
        </p:blipFill>
        <p:spPr>
          <a:xfrm>
            <a:off x="2390985" y="968180"/>
            <a:ext cx="7135219" cy="6021900"/>
          </a:xfrm>
          <a:prstGeom prst="rect">
            <a:avLst/>
          </a:prstGeom>
        </p:spPr>
      </p:pic>
      <p:pic>
        <p:nvPicPr>
          <p:cNvPr id="8" name="Picture 4" descr="http://images.cnblogs.com/cnblogs_com/forfuture1978/WindowsLiveWriter/LuceneLucene_FCFA/clip_image008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85" y="965044"/>
            <a:ext cx="9075779" cy="5892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0</TotalTime>
  <Words>8816</Words>
  <Application>WPS 演示</Application>
  <PresentationFormat>宽屏</PresentationFormat>
  <Paragraphs>288</Paragraphs>
  <Slides>36</Slides>
  <Notes>2</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36</vt:i4>
      </vt:variant>
    </vt:vector>
  </HeadingPairs>
  <TitlesOfParts>
    <vt:vector size="61" baseType="lpstr">
      <vt:lpstr>Arial</vt:lpstr>
      <vt:lpstr>宋体</vt:lpstr>
      <vt:lpstr>Wingdings</vt:lpstr>
      <vt:lpstr>Trebuchet MS</vt:lpstr>
      <vt:lpstr>Wingdings 2</vt:lpstr>
      <vt:lpstr>隶书</vt:lpstr>
      <vt:lpstr>楷体</vt:lpstr>
      <vt:lpstr>Calisto MT</vt:lpstr>
      <vt:lpstr>微软雅黑</vt:lpstr>
      <vt:lpstr>menlo</vt:lpstr>
      <vt:lpstr>StarSymbol</vt:lpstr>
      <vt:lpstr>Arial Unicode MS</vt:lpstr>
      <vt:lpstr>Calibri</vt:lpstr>
      <vt:lpstr>方正舒体</vt:lpstr>
      <vt:lpstr>Liberation Mono</vt:lpstr>
      <vt:lpstr>华文宋体</vt:lpstr>
      <vt:lpstr>华文琥珀</vt:lpstr>
      <vt:lpstr>华文彩云</vt:lpstr>
      <vt:lpstr>华文细黑</vt:lpstr>
      <vt:lpstr>微软雅黑 Light</vt:lpstr>
      <vt:lpstr>华文隶书</vt:lpstr>
      <vt:lpstr>华文行楷</vt:lpstr>
      <vt:lpstr>华文仿宋</vt:lpstr>
      <vt:lpstr>等线</vt:lpstr>
      <vt:lpstr>石板</vt:lpstr>
      <vt:lpstr>企业级电商搜索服务 原理与实战</vt:lpstr>
      <vt:lpstr>PowerPoint 演示文稿</vt:lpstr>
      <vt:lpstr>场景举例</vt:lpstr>
      <vt:lpstr>场景举例</vt:lpstr>
      <vt:lpstr>PowerPoint 演示文稿</vt:lpstr>
      <vt:lpstr>特点</vt:lpstr>
      <vt:lpstr>要解决的最核心的难题</vt:lpstr>
      <vt:lpstr>业界常见的三种搜索服务实现方式</vt:lpstr>
      <vt:lpstr>搜索流程</vt:lpstr>
      <vt:lpstr>NLP</vt:lpstr>
      <vt:lpstr>文本处理（NLP基础）</vt:lpstr>
      <vt:lpstr>PowerPoint 演示文稿</vt:lpstr>
      <vt:lpstr>索引存储</vt:lpstr>
      <vt:lpstr>词典结构</vt:lpstr>
      <vt:lpstr>正向文件</vt:lpstr>
      <vt:lpstr>Doc Values</vt:lpstr>
      <vt:lpstr>文档查询</vt:lpstr>
      <vt:lpstr>Query改写之类目预测</vt:lpstr>
      <vt:lpstr>类目未匹配概率影响搜索排序结果</vt:lpstr>
      <vt:lpstr>PowerPoint 演示文稿</vt:lpstr>
      <vt:lpstr>排序-相关文档召回</vt:lpstr>
      <vt:lpstr>排序-个性化（relevant search）</vt:lpstr>
      <vt:lpstr>LTR用机器学习的思想来解决排序问题</vt:lpstr>
      <vt:lpstr>Model Training</vt:lpstr>
      <vt:lpstr>排序-规则</vt:lpstr>
      <vt:lpstr>搜索相关技术</vt:lpstr>
      <vt:lpstr>搜索服务实战</vt:lpstr>
      <vt:lpstr>ElasticSearch</vt:lpstr>
      <vt:lpstr>PowerPoint 演示文稿</vt:lpstr>
      <vt:lpstr>平台化</vt:lpstr>
      <vt:lpstr>PowerPoint 演示文稿</vt:lpstr>
      <vt:lpstr>自定义查询API</vt:lpstr>
      <vt:lpstr>稳定性</vt:lpstr>
      <vt:lpstr>数据同步</vt:lpstr>
      <vt:lpstr>功能性</vt:lpstr>
      <vt:lpstr>易用性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企业级搜索服务的构建与实施</dc:title>
  <dc:creator>王海涛</dc:creator>
  <cp:lastModifiedBy>jm005113</cp:lastModifiedBy>
  <cp:revision>87</cp:revision>
  <dcterms:created xsi:type="dcterms:W3CDTF">2019-06-19T07:29:00Z</dcterms:created>
  <dcterms:modified xsi:type="dcterms:W3CDTF">2019-07-19T08:17:28Z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