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60" r:id="rId3"/>
    <p:sldId id="261" r:id="rId5"/>
    <p:sldId id="265" r:id="rId6"/>
    <p:sldId id="262" r:id="rId7"/>
    <p:sldId id="291" r:id="rId8"/>
    <p:sldId id="292" r:id="rId9"/>
    <p:sldId id="293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16" r:id="rId22"/>
    <p:sldId id="317" r:id="rId23"/>
    <p:sldId id="318" r:id="rId24"/>
    <p:sldId id="319" r:id="rId25"/>
    <p:sldId id="320" r:id="rId26"/>
    <p:sldId id="321" r:id="rId27"/>
    <p:sldId id="310" r:id="rId28"/>
    <p:sldId id="315" r:id="rId29"/>
    <p:sldId id="312" r:id="rId30"/>
    <p:sldId id="345" r:id="rId31"/>
    <p:sldId id="334" r:id="rId32"/>
    <p:sldId id="290" r:id="rId33"/>
  </p:sldIdLst>
  <p:sldSz cx="12192000" cy="6858000"/>
  <p:notesSz cx="6858000" cy="9144000"/>
  <p:defaultTextStyle>
    <a:defPPr>
      <a:defRPr lang="zh-CN"/>
    </a:defPPr>
    <a:lvl1pPr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59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31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03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75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63F"/>
    <a:srgbClr val="CE8983"/>
    <a:srgbClr val="222832"/>
    <a:srgbClr val="2C3441"/>
    <a:srgbClr val="007BC6"/>
    <a:srgbClr val="2194B3"/>
    <a:srgbClr val="225F74"/>
    <a:srgbClr val="1C2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4" autoAdjust="0"/>
    <p:restoredTop sz="94660" autoAdjust="0"/>
  </p:normalViewPr>
  <p:slideViewPr>
    <p:cSldViewPr snapToGrid="0" showGuides="1">
      <p:cViewPr varScale="1">
        <p:scale>
          <a:sx n="84" d="100"/>
          <a:sy n="84" d="100"/>
        </p:scale>
        <p:origin x="450" y="84"/>
      </p:cViewPr>
      <p:guideLst>
        <p:guide orient="horz" pos="2131"/>
        <p:guide pos="39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F50BDC0E-2239-45DF-9524-A1CF3E0711BE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0E607BD0-D7C9-48FE-820C-9907E3322313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84F37D08-85E4-4BFC-AC0F-A700EED159BA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911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5E0E6BE5-EEEF-48E6-89B7-39F5FAB15DA9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C2294-2A10-4BFF-BAB4-CF89F71F9993}" type="slidenum">
              <a:rPr lang="zh-CN" altLang="en-US" smtClean="0"/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18977-4CC0-4604-B727-B0E627050D5D}" type="slidenum">
              <a:rPr lang="zh-CN" altLang="en-US" smtClean="0"/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7330" indent="-227330" algn="l" defTabSz="912495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1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598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7.xml"/><Relationship Id="rId2" Type="http://schemas.openxmlformats.org/officeDocument/2006/relationships/image" Target="../media/image4.png"/><Relationship Id="rId1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9.xml"/><Relationship Id="rId2" Type="http://schemas.openxmlformats.org/officeDocument/2006/relationships/image" Target="../media/image5.png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3.xml"/><Relationship Id="rId2" Type="http://schemas.openxmlformats.org/officeDocument/2006/relationships/image" Target="../media/image6.png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7.xml"/><Relationship Id="rId2" Type="http://schemas.openxmlformats.org/officeDocument/2006/relationships/image" Target="../media/image7.png"/><Relationship Id="rId1" Type="http://schemas.openxmlformats.org/officeDocument/2006/relationships/tags" Target="../tags/tag5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9.xml"/><Relationship Id="rId2" Type="http://schemas.openxmlformats.org/officeDocument/2006/relationships/image" Target="../media/image8.png"/><Relationship Id="rId1" Type="http://schemas.openxmlformats.org/officeDocument/2006/relationships/tags" Target="../tags/tag5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6.xml"/><Relationship Id="rId5" Type="http://schemas.openxmlformats.org/officeDocument/2006/relationships/image" Target="../media/image9.png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7" Type="http://schemas.openxmlformats.org/officeDocument/2006/relationships/slideLayout" Target="../slideLayouts/slideLayout7.xml"/><Relationship Id="rId36" Type="http://schemas.openxmlformats.org/officeDocument/2006/relationships/tags" Target="../tags/tag110.xml"/><Relationship Id="rId35" Type="http://schemas.openxmlformats.org/officeDocument/2006/relationships/tags" Target="../tags/tag109.xml"/><Relationship Id="rId34" Type="http://schemas.openxmlformats.org/officeDocument/2006/relationships/tags" Target="../tags/tag108.xml"/><Relationship Id="rId33" Type="http://schemas.openxmlformats.org/officeDocument/2006/relationships/tags" Target="../tags/tag107.xml"/><Relationship Id="rId32" Type="http://schemas.openxmlformats.org/officeDocument/2006/relationships/tags" Target="../tags/tag106.xml"/><Relationship Id="rId31" Type="http://schemas.openxmlformats.org/officeDocument/2006/relationships/tags" Target="../tags/tag105.xml"/><Relationship Id="rId30" Type="http://schemas.openxmlformats.org/officeDocument/2006/relationships/tags" Target="../tags/tag104.xml"/><Relationship Id="rId3" Type="http://schemas.openxmlformats.org/officeDocument/2006/relationships/tags" Target="../tags/tag77.xml"/><Relationship Id="rId29" Type="http://schemas.openxmlformats.org/officeDocument/2006/relationships/tags" Target="../tags/tag103.xml"/><Relationship Id="rId28" Type="http://schemas.openxmlformats.org/officeDocument/2006/relationships/tags" Target="../tags/tag102.xml"/><Relationship Id="rId27" Type="http://schemas.openxmlformats.org/officeDocument/2006/relationships/tags" Target="../tags/tag101.xml"/><Relationship Id="rId26" Type="http://schemas.openxmlformats.org/officeDocument/2006/relationships/tags" Target="../tags/tag100.xml"/><Relationship Id="rId25" Type="http://schemas.openxmlformats.org/officeDocument/2006/relationships/tags" Target="../tags/tag99.xml"/><Relationship Id="rId24" Type="http://schemas.openxmlformats.org/officeDocument/2006/relationships/tags" Target="../tags/tag98.xml"/><Relationship Id="rId23" Type="http://schemas.openxmlformats.org/officeDocument/2006/relationships/tags" Target="../tags/tag97.xml"/><Relationship Id="rId22" Type="http://schemas.openxmlformats.org/officeDocument/2006/relationships/tags" Target="../tags/tag96.xml"/><Relationship Id="rId21" Type="http://schemas.openxmlformats.org/officeDocument/2006/relationships/tags" Target="../tags/tag95.xml"/><Relationship Id="rId20" Type="http://schemas.openxmlformats.org/officeDocument/2006/relationships/tags" Target="../tags/tag94.xml"/><Relationship Id="rId2" Type="http://schemas.openxmlformats.org/officeDocument/2006/relationships/tags" Target="../tags/tag76.xml"/><Relationship Id="rId19" Type="http://schemas.openxmlformats.org/officeDocument/2006/relationships/tags" Target="../tags/tag9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3556000" y="2381885"/>
            <a:ext cx="50800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搜索中台产品介绍</a:t>
            </a:r>
            <a:endParaRPr 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数据查询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251" y="659280"/>
            <a:ext cx="6096000" cy="590931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{</a:t>
            </a:r>
            <a:br>
              <a:rPr lang="en-US" altLang="zh-CN" dirty="0" smtClean="0"/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1" i="0" dirty="0" err="1" smtClean="0">
                <a:effectLst/>
                <a:latin typeface="menlo"/>
              </a:rPr>
              <a:t>serviceTag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"product"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dirty="0" smtClean="0"/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1" i="0" dirty="0" err="1" smtClean="0">
                <a:effectLst/>
                <a:latin typeface="menlo"/>
              </a:rPr>
              <a:t>searchConfig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1" i="0" dirty="0" err="1" smtClean="0">
                <a:effectLst/>
                <a:latin typeface="menlo"/>
              </a:rPr>
              <a:t>sKw_product_ES_PARAM"</a:t>
            </a:r>
            <a:r>
              <a:rPr lang="en-US" altLang="zh-CN" b="0" i="0" dirty="0" err="1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b="1" i="0" dirty="0" err="1" smtClean="0">
                <a:solidFill>
                  <a:srgbClr val="3AB54A"/>
                </a:solidFill>
                <a:effectLst/>
                <a:latin typeface="menlo"/>
              </a:rPr>
              <a:t>"title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},</a:t>
            </a:r>
            <a:br>
              <a:rPr lang="en-US" altLang="zh-CN" dirty="0" smtClean="0"/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1" i="0" dirty="0" err="1" smtClean="0">
                <a:solidFill>
                  <a:srgbClr val="FF0000"/>
                </a:solidFill>
                <a:effectLst/>
                <a:latin typeface="menlo"/>
              </a:rPr>
              <a:t>queryParam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b="1" i="0" dirty="0" smtClean="0">
                <a:effectLst/>
                <a:latin typeface="menlo"/>
              </a:rPr>
              <a:t>"tenantCode"</a:t>
            </a:r>
            <a:r>
              <a:rPr lang="en-US" altLang="zh-CN" b="0" i="0" dirty="0" smtClean="0">
                <a:effectLst/>
                <a:latin typeface="menlo"/>
              </a:rPr>
              <a:t>:</a:t>
            </a:r>
            <a:r>
              <a:rPr lang="en-US" altLang="zh-CN" b="1" i="0" dirty="0" smtClean="0">
                <a:solidFill>
                  <a:srgbClr val="25AAE2"/>
                </a:solidFill>
                <a:effectLst/>
                <a:latin typeface="menlo"/>
              </a:rPr>
              <a:t>80001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1" i="0" dirty="0" err="1" smtClean="0">
                <a:effectLst/>
                <a:latin typeface="menlo"/>
              </a:rPr>
              <a:t>sKw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zh-CN" altLang="en-US" b="1" i="0" dirty="0" smtClean="0">
                <a:solidFill>
                  <a:srgbClr val="3AB54A"/>
                </a:solidFill>
                <a:effectLst/>
                <a:latin typeface="menlo"/>
              </a:rPr>
              <a:t>短袖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b="1" i="0" dirty="0" smtClean="0">
                <a:effectLst/>
                <a:latin typeface="menlo"/>
              </a:rPr>
              <a:t>"code"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"048EE1K039"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b="1" i="0" dirty="0" smtClean="0">
                <a:effectLst/>
                <a:latin typeface="menlo"/>
              </a:rPr>
              <a:t>"skuList.sttrSaleList.attributeValueList.code"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b="1" i="0" dirty="0" smtClean="0">
                <a:solidFill>
                  <a:srgbClr val="25AAE2"/>
                </a:solidFill>
                <a:effectLst/>
                <a:latin typeface="menlo"/>
              </a:rPr>
              <a:t>122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b="1" i="0" dirty="0" smtClean="0">
                <a:effectLst/>
                <a:latin typeface="menlo"/>
              </a:rPr>
              <a:t>"sales"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"gt:23"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1" i="0" dirty="0" err="1" smtClean="0">
                <a:effectLst/>
                <a:latin typeface="menlo"/>
              </a:rPr>
              <a:t>sFLParam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b="1" i="0" dirty="0" err="1" smtClean="0">
                <a:solidFill>
                  <a:srgbClr val="3AB54A"/>
                </a:solidFill>
                <a:effectLst/>
                <a:latin typeface="menlo"/>
              </a:rPr>
              <a:t>title,subTitle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1" i="0" dirty="0" err="1" smtClean="0">
                <a:effectLst/>
                <a:latin typeface="menlo"/>
              </a:rPr>
              <a:t>sAggParam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b="1" i="0" dirty="0" smtClean="0">
                <a:effectLst/>
                <a:latin typeface="menlo"/>
              </a:rPr>
              <a:t>"field"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b="1" i="0" dirty="0" err="1" smtClean="0">
                <a:solidFill>
                  <a:srgbClr val="3AB54A"/>
                </a:solidFill>
                <a:effectLst/>
                <a:latin typeface="menlo"/>
              </a:rPr>
              <a:t>tenantCode,type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b="1" i="0" dirty="0" smtClean="0">
                <a:effectLst/>
                <a:latin typeface="menlo"/>
              </a:rPr>
              <a:t>"function"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b="1" i="0" dirty="0" err="1" smtClean="0">
                <a:solidFill>
                  <a:srgbClr val="3AB54A"/>
                </a:solidFill>
                <a:effectLst/>
                <a:latin typeface="menlo"/>
              </a:rPr>
              <a:t>max,min,sum,avg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1" i="0" dirty="0" err="1" smtClean="0">
                <a:effectLst/>
                <a:latin typeface="menlo"/>
              </a:rPr>
              <a:t>functionField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b="1" i="0" dirty="0" err="1" smtClean="0">
                <a:solidFill>
                  <a:srgbClr val="3AB54A"/>
                </a:solidFill>
                <a:effectLst/>
                <a:latin typeface="menlo"/>
              </a:rPr>
              <a:t>listPrice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    },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1" i="0" dirty="0" err="1" smtClean="0">
                <a:effectLst/>
                <a:latin typeface="menlo"/>
              </a:rPr>
              <a:t>sSort</a:t>
            </a:r>
            <a:r>
              <a:rPr lang="en-US" altLang="zh-CN" b="1" i="0" dirty="0" smtClean="0">
                <a:effectLst/>
                <a:latin typeface="menlo"/>
              </a:rPr>
              <a:t>"</a:t>
            </a: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b="1" i="0" dirty="0" err="1" smtClean="0">
                <a:solidFill>
                  <a:srgbClr val="3AB54A"/>
                </a:solidFill>
                <a:effectLst/>
                <a:latin typeface="menlo"/>
              </a:rPr>
              <a:t>salePrice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 </a:t>
            </a:r>
            <a:r>
              <a:rPr lang="en-US" altLang="zh-CN" b="1" i="0" dirty="0" err="1" smtClean="0">
                <a:solidFill>
                  <a:srgbClr val="3AB54A"/>
                </a:solidFill>
                <a:effectLst/>
                <a:latin typeface="menlo"/>
              </a:rPr>
              <a:t>desc,sales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 </a:t>
            </a:r>
            <a:r>
              <a:rPr lang="en-US" altLang="zh-CN" b="1" i="0" dirty="0" err="1" smtClean="0">
                <a:solidFill>
                  <a:srgbClr val="3AB54A"/>
                </a:solidFill>
                <a:effectLst/>
                <a:latin typeface="menlo"/>
              </a:rPr>
              <a:t>desc</a:t>
            </a:r>
            <a:r>
              <a:rPr lang="en-US" altLang="zh-CN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    }</a:t>
            </a:r>
            <a:br>
              <a:rPr lang="en-US" altLang="zh-CN" dirty="0" smtClean="0"/>
            </a:br>
            <a:r>
              <a:rPr lang="en-US" altLang="zh-CN" b="0" i="0" dirty="0" smtClean="0">
                <a:solidFill>
                  <a:srgbClr val="4A5560"/>
                </a:solidFill>
                <a:effectLst/>
                <a:latin typeface="menlo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55840" y="914896"/>
            <a:ext cx="4490720" cy="5201424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{</a:t>
            </a:r>
            <a:br>
              <a:rPr lang="en-US" altLang="zh-CN" sz="200" dirty="0" smtClean="0"/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"from"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0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dirty="0" smtClean="0"/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"size"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10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dirty="0" smtClean="0"/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"query"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bool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"must"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:[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"term"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skuList.sttrSaleList.attributeValueList.code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"value"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"122"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"boost"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1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"term"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"code"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"value"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"048EE1K039"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"boost"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1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"term"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tenantCode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"value"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"80001"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"boost"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1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multi_match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"query"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zh-CN" altLang="en-US" sz="200" b="1" i="0" dirty="0" smtClean="0">
                <a:solidFill>
                  <a:srgbClr val="3AB54A"/>
                </a:solidFill>
                <a:effectLst/>
                <a:latin typeface="menlo"/>
              </a:rPr>
              <a:t>短袖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"fields"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:[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    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"sKw^1.0"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],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"type"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best_fields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operator"</a:t>
            </a:r>
            <a:r>
              <a:rPr lang="en-US" altLang="zh-CN" sz="200" b="0" i="0" dirty="0" err="1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"OR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"slop"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0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"prefix_length"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0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"max_expansions"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50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"tie_breaker"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0.3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zero_terms_query"</a:t>
            </a:r>
            <a:r>
              <a:rPr lang="en-US" altLang="zh-CN" sz="200" b="0" i="0" dirty="0" err="1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"NONE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auto_generate_synonyms_phrase_query"</a:t>
            </a:r>
            <a:r>
              <a:rPr lang="en-US" altLang="zh-CN" sz="200" b="0" i="0" dirty="0" err="1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err="1" smtClean="0">
                <a:solidFill>
                  <a:srgbClr val="F98280"/>
                </a:solidFill>
                <a:effectLst/>
                <a:latin typeface="menlo"/>
              </a:rPr>
              <a:t>true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fuzzy_transpositions"</a:t>
            </a:r>
            <a:r>
              <a:rPr lang="en-US" altLang="zh-CN" sz="200" b="0" i="0" dirty="0" err="1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err="1" smtClean="0">
                <a:solidFill>
                  <a:srgbClr val="F98280"/>
                </a:solidFill>
                <a:effectLst/>
                <a:latin typeface="menlo"/>
              </a:rPr>
              <a:t>true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"boost"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1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"range"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"sales"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"from"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"23"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to"</a:t>
            </a:r>
            <a:r>
              <a:rPr lang="en-US" altLang="zh-CN" sz="200" b="0" i="0" dirty="0" err="1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err="1" smtClean="0">
                <a:solidFill>
                  <a:srgbClr val="F1592A"/>
                </a:solidFill>
                <a:effectLst/>
                <a:latin typeface="menlo"/>
              </a:rPr>
              <a:t>null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include_lower"</a:t>
            </a:r>
            <a:r>
              <a:rPr lang="en-US" altLang="zh-CN" sz="200" b="0" i="0" dirty="0" err="1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err="1" smtClean="0">
                <a:solidFill>
                  <a:srgbClr val="F98280"/>
                </a:solidFill>
                <a:effectLst/>
                <a:latin typeface="menlo"/>
              </a:rPr>
              <a:t>false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include_upper"</a:t>
            </a:r>
            <a:r>
              <a:rPr lang="en-US" altLang="zh-CN" sz="200" b="0" i="0" dirty="0" err="1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err="1" smtClean="0">
                <a:solidFill>
                  <a:srgbClr val="F98280"/>
                </a:solidFill>
                <a:effectLst/>
                <a:latin typeface="menlo"/>
              </a:rPr>
              <a:t>true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"boost"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1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],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adjust_pure_negative"</a:t>
            </a:r>
            <a:r>
              <a:rPr lang="en-US" altLang="zh-CN" sz="200" b="0" i="0" dirty="0" err="1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err="1" smtClean="0">
                <a:solidFill>
                  <a:srgbClr val="F98280"/>
                </a:solidFill>
                <a:effectLst/>
                <a:latin typeface="menlo"/>
              </a:rPr>
              <a:t>true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"boost"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1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},</a:t>
            </a:r>
            <a:br>
              <a:rPr lang="en-US" altLang="zh-CN" sz="200" dirty="0" smtClean="0"/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"_source"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"includes"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:[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"title"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subTitle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],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"excludes"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:[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]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},</a:t>
            </a:r>
            <a:br>
              <a:rPr lang="en-US" altLang="zh-CN" sz="200" dirty="0" smtClean="0"/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"sort"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:[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salePrice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"order"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desc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"sales"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"order"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desc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],</a:t>
            </a:r>
            <a:br>
              <a:rPr lang="en-US" altLang="zh-CN" sz="200" dirty="0" smtClean="0"/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"aggregations"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tenantCode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"terms"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"field"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tenantCode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"size"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200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"min_doc_count"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1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"shard_min_doc_count"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0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show_term_doc_count_error"</a:t>
            </a:r>
            <a:r>
              <a:rPr lang="en-US" altLang="zh-CN" sz="200" b="0" i="0" dirty="0" err="1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err="1" smtClean="0">
                <a:solidFill>
                  <a:srgbClr val="F98280"/>
                </a:solidFill>
                <a:effectLst/>
                <a:latin typeface="menlo"/>
              </a:rPr>
              <a:t>false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"order"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:[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"_count"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desc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"_key"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asc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]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"aggregations"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listPricemax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"max"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"field"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listPrice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listPricemin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"min"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"field"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listPrice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listPricesum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"sum"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"field"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listPrice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listPriceavg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avg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"field"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listPrice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"type"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"terms"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field"</a:t>
            </a:r>
            <a:r>
              <a:rPr lang="en-US" altLang="zh-CN" sz="200" b="0" i="0" dirty="0" err="1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"type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"size"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200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"min_doc_count"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1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"shard_min_doc_count"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25AAE2"/>
                </a:solidFill>
                <a:effectLst/>
                <a:latin typeface="menlo"/>
              </a:rPr>
              <a:t>0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show_term_doc_count_error"</a:t>
            </a:r>
            <a:r>
              <a:rPr lang="en-US" altLang="zh-CN" sz="200" b="0" i="0" dirty="0" err="1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err="1" smtClean="0">
                <a:solidFill>
                  <a:srgbClr val="F98280"/>
                </a:solidFill>
                <a:effectLst/>
                <a:latin typeface="menlo"/>
              </a:rPr>
              <a:t>false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"order"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:[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"_count"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desc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"_key"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asc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]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"aggregations"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listPricemax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"max"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"field"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listPrice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listPricemin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"min"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"field"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listPrice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listPricesum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"sum"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"field"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listPrice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},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listPriceavg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92278F"/>
                </a:solidFill>
                <a:effectLst/>
                <a:latin typeface="menlo"/>
              </a:rPr>
              <a:t>avg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:{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    </a:t>
            </a:r>
            <a:r>
              <a:rPr lang="en-US" altLang="zh-CN" sz="200" b="1" i="0" dirty="0" smtClean="0">
                <a:solidFill>
                  <a:srgbClr val="92278F"/>
                </a:solidFill>
                <a:effectLst/>
                <a:latin typeface="menlo"/>
              </a:rPr>
              <a:t>"field"</a:t>
            </a: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: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r>
              <a:rPr lang="en-US" altLang="zh-CN" sz="200" b="1" i="0" dirty="0" err="1" smtClean="0">
                <a:solidFill>
                  <a:srgbClr val="3AB54A"/>
                </a:solidFill>
                <a:effectLst/>
                <a:latin typeface="menlo"/>
              </a:rPr>
              <a:t>listPrice</a:t>
            </a:r>
            <a:r>
              <a:rPr lang="en-US" altLang="zh-CN" sz="200" b="1" i="0" dirty="0" smtClean="0">
                <a:solidFill>
                  <a:srgbClr val="3AB54A"/>
                </a:solidFill>
                <a:effectLst/>
                <a:latin typeface="menlo"/>
              </a:rPr>
              <a:t>"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    }</a:t>
            </a:r>
            <a:b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    }</a:t>
            </a:r>
            <a:br>
              <a:rPr lang="en-US" altLang="zh-CN" sz="200" dirty="0" smtClean="0"/>
            </a:br>
            <a:r>
              <a:rPr lang="en-US" altLang="zh-CN" sz="200" b="0" i="0" dirty="0" smtClean="0">
                <a:solidFill>
                  <a:srgbClr val="4A5560"/>
                </a:solidFill>
                <a:effectLst/>
                <a:latin typeface="menlo"/>
              </a:rPr>
              <a:t>}</a:t>
            </a:r>
            <a:endParaRPr lang="zh-CN" altLang="en-US" sz="200" dirty="0"/>
          </a:p>
        </p:txBody>
      </p:sp>
      <p:sp>
        <p:nvSpPr>
          <p:cNvPr id="7" name="文本框 6"/>
          <p:cNvSpPr txBox="1"/>
          <p:nvPr/>
        </p:nvSpPr>
        <p:spPr>
          <a:xfrm>
            <a:off x="1743710" y="611632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共</a:t>
            </a:r>
            <a:r>
              <a:rPr lang="en-US" altLang="zh-CN" sz="2800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行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29707" y="6116320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共</a:t>
            </a:r>
            <a:r>
              <a:rPr lang="en-US" altLang="zh-CN" sz="2800" dirty="0" smtClean="0">
                <a:solidFill>
                  <a:srgbClr val="FF0000"/>
                </a:solidFill>
              </a:rPr>
              <a:t>166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行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数据同步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15" y="1878330"/>
            <a:ext cx="9499600" cy="4529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8545" y="1878330"/>
            <a:ext cx="1542415" cy="913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b="1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增量同步</a:t>
            </a:r>
            <a:endParaRPr lang="zh-CN" altLang="en-US" b="1" spc="5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b="1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全量同步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增量数据错误修复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7937" r="295"/>
          <a:stretch>
            <a:fillRect/>
          </a:stretch>
        </p:blipFill>
        <p:spPr>
          <a:xfrm>
            <a:off x="328295" y="1726565"/>
            <a:ext cx="11366500" cy="4780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数据定时删除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545" y="1878330"/>
            <a:ext cx="470916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b="1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设置脚本，定时删除数据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数据结构编辑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9915" y="1897380"/>
            <a:ext cx="4709160" cy="2762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b="1"/>
              <a:t>添加、编辑、删除字段</a:t>
            </a:r>
            <a:endParaRPr lang="zh-CN" altLang="en-US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b="1"/>
              <a:t>设置数据类型</a:t>
            </a:r>
            <a:endParaRPr lang="zh-CN" altLang="en-US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b="1"/>
              <a:t>添加自定义分析器</a:t>
            </a:r>
            <a:endParaRPr lang="zh-CN" altLang="en-US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en-US" altLang="zh-CN" b="1"/>
              <a:t>sharding</a:t>
            </a:r>
            <a:r>
              <a:rPr lang="zh-CN" altLang="en-US" b="1"/>
              <a:t>个数的修改</a:t>
            </a:r>
            <a:endParaRPr lang="zh-CN" altLang="en-US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en-US" altLang="zh-CN" b="1"/>
              <a:t>replication</a:t>
            </a:r>
            <a:r>
              <a:rPr lang="zh-CN" altLang="en-US" b="1"/>
              <a:t>个数的修改</a:t>
            </a:r>
            <a:endParaRPr lang="zh-CN" altLang="en-US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b="1">
                <a:sym typeface="+mn-ea"/>
              </a:rPr>
              <a:t>索引的自动重建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0" y="1897380"/>
            <a:ext cx="6676390" cy="3938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整词、同义词、联想词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9915" y="1897380"/>
            <a:ext cx="4709160" cy="3686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自定义整词词库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不同索引使用不同词库进行切词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同义词查询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词典热更新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支持中文的拼音查询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提供基于原数据的联想词提示接口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提供检索词的纠错能力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提供手动干预联想词的能力</a:t>
            </a:r>
            <a:endParaRPr lang="zh-CN" b="1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监控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75" y="1383030"/>
            <a:ext cx="7624445" cy="5309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监控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009140"/>
            <a:ext cx="11715750" cy="2343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二次排序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9915" y="1897380"/>
            <a:ext cx="4709160" cy="2299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自定义排序模型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机器学习算法模型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en-US" altLang="zh-CN" b="1"/>
              <a:t>.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en-US" altLang="zh-CN" b="1"/>
              <a:t>.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en-US" altLang="zh-CN" b="1"/>
              <a:t>but  </a:t>
            </a:r>
            <a:r>
              <a:rPr lang="zh-CN" b="1"/>
              <a:t>待开发</a:t>
            </a:r>
            <a:r>
              <a:rPr lang="en-US" altLang="zh-CN" b="1"/>
              <a:t>...</a:t>
            </a:r>
            <a:endParaRPr lang="en-US" altLang="zh-CN" b="1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2673350"/>
            <a:ext cx="5572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设计方案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285" name="文本框 3"/>
          <p:cNvSpPr txBox="1">
            <a:spLocks noChangeArrowheads="1"/>
          </p:cNvSpPr>
          <p:nvPr/>
        </p:nvSpPr>
        <p:spPr bwMode="auto">
          <a:xfrm>
            <a:off x="5276850" y="3503613"/>
            <a:ext cx="15659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Part.3</a:t>
            </a:r>
            <a:endParaRPr lang="en-US" altLang="zh-CN" sz="36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24765" y="3429000"/>
            <a:ext cx="12242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1"/>
      <p:bldP spid="97285" grpId="2"/>
      <p:bldP spid="97285" grpId="3"/>
      <p:bldP spid="972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114800" y="4506595"/>
            <a:ext cx="0" cy="2397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4114800" y="3702050"/>
            <a:ext cx="0" cy="502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接连接符 3"/>
          <p:cNvCxnSpPr/>
          <p:nvPr/>
        </p:nvCxnSpPr>
        <p:spPr>
          <a:xfrm>
            <a:off x="4116705" y="2906395"/>
            <a:ext cx="0" cy="502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直接连接符 1"/>
          <p:cNvCxnSpPr/>
          <p:nvPr/>
        </p:nvCxnSpPr>
        <p:spPr>
          <a:xfrm>
            <a:off x="4116705" y="2148840"/>
            <a:ext cx="0" cy="502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直接连接符 2"/>
          <p:cNvCxnSpPr/>
          <p:nvPr/>
        </p:nvCxnSpPr>
        <p:spPr>
          <a:xfrm>
            <a:off x="4114800" y="-7620"/>
            <a:ext cx="0" cy="1887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文本框 6"/>
          <p:cNvSpPr txBox="1">
            <a:spLocks noChangeArrowheads="1"/>
          </p:cNvSpPr>
          <p:nvPr/>
        </p:nvSpPr>
        <p:spPr bwMode="auto">
          <a:xfrm>
            <a:off x="1180783" y="2511743"/>
            <a:ext cx="658812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目录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3971013" y="2611099"/>
            <a:ext cx="3722965" cy="501030"/>
            <a:chOff x="3345" y="2433"/>
            <a:chExt cx="5861" cy="792"/>
          </a:xfrm>
        </p:grpSpPr>
        <p:sp>
          <p:nvSpPr>
            <p:cNvPr id="29" name="文本框 28"/>
            <p:cNvSpPr txBox="1"/>
            <p:nvPr/>
          </p:nvSpPr>
          <p:spPr>
            <a:xfrm>
              <a:off x="4003" y="2497"/>
              <a:ext cx="5203" cy="7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l">
                <a:buClrTx/>
                <a:buSzTx/>
                <a:buFontTx/>
                <a:defRPr/>
              </a:pPr>
              <a:r>
                <a:rPr 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sym typeface="+mn-ea"/>
                </a:rPr>
                <a:t>设计思路</a:t>
              </a:r>
              <a:endPara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+mn-ea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345" y="2497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53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en-US" altLang="zh-CN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962123" y="3382332"/>
            <a:ext cx="3722965" cy="498851"/>
            <a:chOff x="3345" y="2433"/>
            <a:chExt cx="5861" cy="785"/>
          </a:xfrm>
        </p:grpSpPr>
        <p:sp>
          <p:nvSpPr>
            <p:cNvPr id="34" name="文本框 33"/>
            <p:cNvSpPr txBox="1"/>
            <p:nvPr/>
          </p:nvSpPr>
          <p:spPr>
            <a:xfrm>
              <a:off x="4003" y="2494"/>
              <a:ext cx="5203" cy="72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sym typeface="+mn-ea"/>
                </a:rPr>
                <a:t>功能介绍</a:t>
              </a:r>
              <a:endParaRPr 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345" y="2494"/>
              <a:ext cx="485" cy="4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49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en-US" altLang="zh-CN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3960883" y="4159560"/>
            <a:ext cx="3722617" cy="499623"/>
            <a:chOff x="3344" y="2433"/>
            <a:chExt cx="5862" cy="788"/>
          </a:xfrm>
        </p:grpSpPr>
        <p:sp>
          <p:nvSpPr>
            <p:cNvPr id="39" name="文本框 38"/>
            <p:cNvSpPr txBox="1"/>
            <p:nvPr/>
          </p:nvSpPr>
          <p:spPr>
            <a:xfrm>
              <a:off x="4001" y="2495"/>
              <a:ext cx="5205" cy="7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后续发展</a:t>
              </a:r>
              <a:endParaRPr 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344" y="2495"/>
              <a:ext cx="485" cy="4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45" name="文本框 3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en-US" altLang="zh-CN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3971013" y="1839574"/>
            <a:ext cx="3722965" cy="501030"/>
            <a:chOff x="3345" y="2433"/>
            <a:chExt cx="5861" cy="792"/>
          </a:xfrm>
        </p:grpSpPr>
        <p:sp>
          <p:nvSpPr>
            <p:cNvPr id="9" name="文本框 8"/>
            <p:cNvSpPr txBox="1"/>
            <p:nvPr/>
          </p:nvSpPr>
          <p:spPr>
            <a:xfrm>
              <a:off x="4003" y="2497"/>
              <a:ext cx="5203" cy="7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p>
              <a:pPr>
                <a:defRPr/>
              </a:pPr>
              <a:r>
                <a:rPr 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使用场景介绍</a:t>
              </a:r>
              <a:endParaRPr 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45" y="2497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11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en-US" altLang="zh-CN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t="2829" r="1333" b="33569"/>
          <a:stretch>
            <a:fillRect/>
          </a:stretch>
        </p:blipFill>
        <p:spPr>
          <a:xfrm>
            <a:off x="8258810" y="1880235"/>
            <a:ext cx="3093085" cy="282003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搜索服务整体结构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接连接符 5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l="9249" t="25914" r="3830" b="-1378"/>
          <a:stretch>
            <a:fillRect/>
          </a:stretch>
        </p:blipFill>
        <p:spPr>
          <a:xfrm>
            <a:off x="608330" y="1539875"/>
            <a:ext cx="11245215" cy="52311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平台化</a:t>
            </a:r>
            <a:endParaRPr kumimoji="0" altLang="zh-CN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sz="1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通过serviceTag查询自己的数据</a:t>
            </a:r>
            <a:endParaRPr lang="zh-CN" sz="18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sz="1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通过serviceTag增量、全量同步数据到自己对应的index上</a:t>
            </a:r>
            <a:endParaRPr lang="zh-CN" sz="18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sz="1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通过serviceTag设置排序模型、设置数据删除脚本</a:t>
            </a:r>
            <a:endParaRPr lang="zh-CN" sz="18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sz="1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将index与serviceTag关联，将index透明化，用户只需知道自己的serviceTag即可</a:t>
            </a:r>
            <a:endParaRPr lang="zh-CN" sz="18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sz="1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修改分词器，支持自定义词库，各业务线分词互不干扰</a:t>
            </a:r>
            <a:endParaRPr lang="zh-CN" sz="18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sz="1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做到功能跟业务完全解耦</a:t>
            </a:r>
            <a:endParaRPr lang="zh-CN" sz="18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易用性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9915" y="1897380"/>
            <a:ext cx="4709160" cy="2299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高效，简洁，</a:t>
            </a:r>
            <a:r>
              <a:rPr lang="en-US" altLang="zh-CN" b="1"/>
              <a:t>0</a:t>
            </a:r>
            <a:r>
              <a:rPr lang="zh-CN" altLang="en-US" b="1"/>
              <a:t>学习成本的</a:t>
            </a:r>
            <a:r>
              <a:rPr lang="en-US" altLang="zh-CN" b="1"/>
              <a:t>search Api</a:t>
            </a:r>
            <a:endParaRPr lang="en-US" altLang="zh-CN" b="1"/>
          </a:p>
          <a:p>
            <a:pPr marL="0" lvl="0" indent="0" algn="l">
              <a:lnSpc>
                <a:spcPct val="130000"/>
              </a:lnSpc>
              <a:spcAft>
                <a:spcPts val="800"/>
              </a:spcAft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数据同步过程的可视化</a:t>
            </a:r>
            <a:endParaRPr lang="zh-CN" altLang="en-US" sz="1800" b="1">
              <a:solidFill>
                <a:schemeClr val="tx1"/>
              </a:solidFill>
            </a:endParaRPr>
          </a:p>
          <a:p>
            <a:pPr marL="0" lvl="0" indent="0" algn="l">
              <a:lnSpc>
                <a:spcPct val="130000"/>
              </a:lnSpc>
              <a:spcAft>
                <a:spcPts val="800"/>
              </a:spcAft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一套可操作的管理界面</a:t>
            </a:r>
            <a:endParaRPr lang="zh-CN" altLang="en-US" sz="1800" b="1">
              <a:solidFill>
                <a:schemeClr val="tx1"/>
              </a:solidFill>
            </a:endParaRPr>
          </a:p>
          <a:p>
            <a:pPr marL="0" lvl="0" indent="0" algn="l">
              <a:lnSpc>
                <a:spcPct val="130000"/>
              </a:lnSpc>
              <a:spcAft>
                <a:spcPts val="800"/>
              </a:spcAft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索引结构的修改一键搞定</a:t>
            </a:r>
            <a:endParaRPr lang="zh-CN" altLang="en-US" sz="1800" b="1">
              <a:solidFill>
                <a:schemeClr val="tx1"/>
              </a:solidFill>
            </a:endParaRPr>
          </a:p>
          <a:p>
            <a:pPr marL="0" lvl="0" indent="0" algn="l">
              <a:lnSpc>
                <a:spcPct val="130000"/>
              </a:lnSpc>
              <a:spcAft>
                <a:spcPts val="800"/>
              </a:spcAft>
              <a:buNone/>
            </a:pPr>
            <a:endParaRPr lang="zh-CN" altLang="en-US" sz="1800" b="1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功能性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9915" y="1897380"/>
            <a:ext cx="470916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b="1"/>
              <a:t>准确率</a:t>
            </a:r>
            <a:endParaRPr lang="zh-CN" altLang="en-US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b="1"/>
              <a:t>召回率</a:t>
            </a:r>
            <a:endParaRPr lang="zh-CN" altLang="en-US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b="1"/>
              <a:t>转化率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服务稳定性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9915" y="1897380"/>
            <a:ext cx="8524875" cy="2299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高可用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可扩展</a:t>
            </a:r>
            <a:r>
              <a:rPr lang="zh-CN" b="1">
                <a:sym typeface="+mn-ea"/>
              </a:rPr>
              <a:t>（节点无状态，可水平扩展）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监控</a:t>
            </a:r>
            <a:r>
              <a:rPr lang="en-US" altLang="zh-CN" b="1"/>
              <a:t>+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告警</a:t>
            </a:r>
            <a:endParaRPr lang="zh-CN" altLang="en-US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易隔离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毫秒级响应？（写数据压测，查询请求压测）</a:t>
            </a:r>
            <a:endParaRPr lang="zh-CN" b="1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2673350"/>
            <a:ext cx="5572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后续发展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285" name="文本框 3"/>
          <p:cNvSpPr txBox="1">
            <a:spLocks noChangeArrowheads="1"/>
          </p:cNvSpPr>
          <p:nvPr/>
        </p:nvSpPr>
        <p:spPr bwMode="auto">
          <a:xfrm>
            <a:off x="5276850" y="3503613"/>
            <a:ext cx="15659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Part.4</a:t>
            </a:r>
            <a:endParaRPr lang="en-US" altLang="zh-CN" sz="36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24765" y="3429000"/>
            <a:ext cx="12242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1"/>
      <p:bldP spid="97285" grpId="2"/>
      <p:bldP spid="97285" grpId="3"/>
      <p:bldP spid="972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>
            <p:custDataLst>
              <p:tags r:id="rId1"/>
            </p:custDataLst>
          </p:nvPr>
        </p:nvSpPr>
        <p:spPr>
          <a:xfrm>
            <a:off x="728869" y="5473148"/>
            <a:ext cx="10734260" cy="4571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itle 1"/>
          <p:cNvSpPr txBox="1"/>
          <p:nvPr>
            <p:custDataLst>
              <p:tags r:id="rId2"/>
            </p:custDataLst>
          </p:nvPr>
        </p:nvSpPr>
        <p:spPr>
          <a:xfrm>
            <a:off x="516560" y="387780"/>
            <a:ext cx="5579440" cy="597674"/>
          </a:xfrm>
          <a:prstGeom prst="rect">
            <a:avLst/>
          </a:prstGeom>
        </p:spPr>
        <p:txBody>
          <a:bodyPr wrap="square" lIns="90000" tIns="46800" rIns="90000" bIns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50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400" b="1" spc="3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四个发展阶段</a:t>
            </a:r>
            <a:endParaRPr lang="zh-CN" altLang="en-US" sz="2400" b="1" spc="3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20"/>
          <p:cNvSpPr/>
          <p:nvPr>
            <p:custDataLst>
              <p:tags r:id="rId3"/>
            </p:custDataLst>
          </p:nvPr>
        </p:nvSpPr>
        <p:spPr>
          <a:xfrm>
            <a:off x="728869" y="4333461"/>
            <a:ext cx="2057177" cy="132522"/>
          </a:xfrm>
          <a:prstGeom prst="roundRect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ounded Rectangle 21"/>
          <p:cNvSpPr/>
          <p:nvPr>
            <p:custDataLst>
              <p:tags r:id="rId4"/>
            </p:custDataLst>
          </p:nvPr>
        </p:nvSpPr>
        <p:spPr>
          <a:xfrm>
            <a:off x="2337430" y="4159360"/>
            <a:ext cx="4121293" cy="132522"/>
          </a:xfrm>
          <a:prstGeom prst="roundRect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ounded Rectangle 22"/>
          <p:cNvSpPr/>
          <p:nvPr>
            <p:custDataLst>
              <p:tags r:id="rId5"/>
            </p:custDataLst>
          </p:nvPr>
        </p:nvSpPr>
        <p:spPr>
          <a:xfrm>
            <a:off x="5299075" y="3983769"/>
            <a:ext cx="3497253" cy="132522"/>
          </a:xfrm>
          <a:prstGeom prst="roundRect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23"/>
          <p:cNvSpPr/>
          <p:nvPr>
            <p:custDataLst>
              <p:tags r:id="rId6"/>
            </p:custDataLst>
          </p:nvPr>
        </p:nvSpPr>
        <p:spPr>
          <a:xfrm>
            <a:off x="7839125" y="3808178"/>
            <a:ext cx="3513087" cy="132522"/>
          </a:xfrm>
          <a:prstGeom prst="roundRect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Straight Connector 4"/>
          <p:cNvCxnSpPr>
            <a:endCxn id="15" idx="0"/>
          </p:cNvCxnSpPr>
          <p:nvPr>
            <p:custDataLst>
              <p:tags r:id="rId7"/>
            </p:custDataLst>
          </p:nvPr>
        </p:nvCxnSpPr>
        <p:spPr>
          <a:xfrm>
            <a:off x="1724660" y="4460240"/>
            <a:ext cx="0" cy="92964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ysDash"/>
            <a:miter lim="800000"/>
          </a:ln>
          <a:effectLst/>
        </p:spPr>
      </p:cxnSp>
      <p:sp>
        <p:nvSpPr>
          <p:cNvPr id="15" name="Oval 14"/>
          <p:cNvSpPr/>
          <p:nvPr>
            <p:custDataLst>
              <p:tags r:id="rId8"/>
            </p:custDataLst>
          </p:nvPr>
        </p:nvSpPr>
        <p:spPr>
          <a:xfrm>
            <a:off x="1619250" y="5389880"/>
            <a:ext cx="212090" cy="21209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>
            <p:custDataLst>
              <p:tags r:id="rId9"/>
            </p:custDataLst>
          </p:nvPr>
        </p:nvSpPr>
        <p:spPr>
          <a:xfrm>
            <a:off x="1137285" y="5685155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第一阶段</a:t>
            </a:r>
            <a:endParaRPr lang="zh-CN" altLang="id-ID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10"/>
            </p:custDataLst>
          </p:nvPr>
        </p:nvCxnSpPr>
        <p:spPr>
          <a:xfrm flipH="1">
            <a:off x="4667250" y="4291965"/>
            <a:ext cx="6985" cy="108267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ysDash"/>
            <a:miter lim="800000"/>
          </a:ln>
          <a:effectLst/>
        </p:spPr>
      </p:cxnSp>
      <p:sp>
        <p:nvSpPr>
          <p:cNvPr id="16" name="Oval 15"/>
          <p:cNvSpPr/>
          <p:nvPr>
            <p:custDataLst>
              <p:tags r:id="rId11"/>
            </p:custDataLst>
          </p:nvPr>
        </p:nvSpPr>
        <p:spPr>
          <a:xfrm>
            <a:off x="4568190" y="5389880"/>
            <a:ext cx="212090" cy="21209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>
            <p:custDataLst>
              <p:tags r:id="rId12"/>
            </p:custDataLst>
          </p:nvPr>
        </p:nvSpPr>
        <p:spPr>
          <a:xfrm>
            <a:off x="4086225" y="5685155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第二阶段</a:t>
            </a:r>
            <a:endParaRPr lang="zh-CN" altLang="id-ID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Straight Connector 6"/>
          <p:cNvCxnSpPr>
            <a:endCxn id="17" idx="0"/>
          </p:cNvCxnSpPr>
          <p:nvPr>
            <p:custDataLst>
              <p:tags r:id="rId13"/>
            </p:custDataLst>
          </p:nvPr>
        </p:nvCxnSpPr>
        <p:spPr>
          <a:xfrm>
            <a:off x="7623810" y="4260850"/>
            <a:ext cx="0" cy="112903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ysDash"/>
            <a:miter lim="800000"/>
          </a:ln>
          <a:effectLst/>
        </p:spPr>
      </p:cxnSp>
      <p:sp>
        <p:nvSpPr>
          <p:cNvPr id="17" name="Oval 16"/>
          <p:cNvSpPr/>
          <p:nvPr>
            <p:custDataLst>
              <p:tags r:id="rId14"/>
            </p:custDataLst>
          </p:nvPr>
        </p:nvSpPr>
        <p:spPr>
          <a:xfrm>
            <a:off x="7517765" y="5389880"/>
            <a:ext cx="212090" cy="21209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>
            <p:custDataLst>
              <p:tags r:id="rId15"/>
            </p:custDataLst>
          </p:nvPr>
        </p:nvSpPr>
        <p:spPr>
          <a:xfrm>
            <a:off x="7035800" y="5688330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第三阶段</a:t>
            </a:r>
            <a:endParaRPr lang="zh-CN" altLang="id-ID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Straight Connector 7"/>
          <p:cNvCxnSpPr/>
          <p:nvPr>
            <p:custDataLst>
              <p:tags r:id="rId16"/>
            </p:custDataLst>
          </p:nvPr>
        </p:nvCxnSpPr>
        <p:spPr>
          <a:xfrm>
            <a:off x="10563225" y="3940810"/>
            <a:ext cx="0" cy="148018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ysDash"/>
            <a:miter lim="800000"/>
          </a:ln>
          <a:effectLst/>
        </p:spPr>
      </p:cxnSp>
      <p:sp>
        <p:nvSpPr>
          <p:cNvPr id="18" name="Oval 17"/>
          <p:cNvSpPr/>
          <p:nvPr>
            <p:custDataLst>
              <p:tags r:id="rId17"/>
            </p:custDataLst>
          </p:nvPr>
        </p:nvSpPr>
        <p:spPr>
          <a:xfrm>
            <a:off x="10457815" y="5389880"/>
            <a:ext cx="212090" cy="21209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>
            <p:custDataLst>
              <p:tags r:id="rId18"/>
            </p:custDataLst>
          </p:nvPr>
        </p:nvSpPr>
        <p:spPr>
          <a:xfrm>
            <a:off x="9975850" y="5688330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第四阶段</a:t>
            </a:r>
            <a:endParaRPr lang="zh-CN" altLang="id-ID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TextBox 34"/>
          <p:cNvSpPr txBox="1"/>
          <p:nvPr>
            <p:custDataLst>
              <p:tags r:id="rId19"/>
            </p:custDataLst>
          </p:nvPr>
        </p:nvSpPr>
        <p:spPr>
          <a:xfrm>
            <a:off x="1030768" y="3583130"/>
            <a:ext cx="1755462" cy="400406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可用</a:t>
            </a:r>
            <a:endParaRPr lang="zh-CN" altLang="en-US" b="1" spc="300">
              <a:solidFill>
                <a:sysClr val="window" lastClr="FFFFFF">
                  <a:lumMod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7" name="Straight Connector 36"/>
          <p:cNvCxnSpPr/>
          <p:nvPr>
            <p:custDataLst>
              <p:tags r:id="rId20"/>
            </p:custDataLst>
          </p:nvPr>
        </p:nvCxnSpPr>
        <p:spPr>
          <a:xfrm flipV="1">
            <a:off x="939417" y="2584174"/>
            <a:ext cx="0" cy="1815548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8" name="Oval 37"/>
          <p:cNvSpPr/>
          <p:nvPr>
            <p:custDataLst>
              <p:tags r:id="rId21"/>
            </p:custDataLst>
          </p:nvPr>
        </p:nvSpPr>
        <p:spPr>
          <a:xfrm>
            <a:off x="890988" y="2517901"/>
            <a:ext cx="101679" cy="101679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Oval 38"/>
          <p:cNvSpPr/>
          <p:nvPr>
            <p:custDataLst>
              <p:tags r:id="rId22"/>
            </p:custDataLst>
          </p:nvPr>
        </p:nvSpPr>
        <p:spPr>
          <a:xfrm>
            <a:off x="896079" y="4357824"/>
            <a:ext cx="86676" cy="86676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>
            <p:custDataLst>
              <p:tags r:id="rId23"/>
            </p:custDataLst>
          </p:nvPr>
        </p:nvSpPr>
        <p:spPr>
          <a:xfrm>
            <a:off x="3334296" y="3292015"/>
            <a:ext cx="1847682" cy="400406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易用</a:t>
            </a:r>
            <a:endParaRPr lang="zh-CN" altLang="en-US" b="1" spc="300">
              <a:solidFill>
                <a:sysClr val="window" lastClr="FFFFFF">
                  <a:lumMod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Straight Connector 42"/>
          <p:cNvCxnSpPr/>
          <p:nvPr>
            <p:custDataLst>
              <p:tags r:id="rId24"/>
            </p:custDataLst>
          </p:nvPr>
        </p:nvCxnSpPr>
        <p:spPr>
          <a:xfrm flipV="1">
            <a:off x="3281045" y="2414127"/>
            <a:ext cx="0" cy="1815548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4" name="Oval 43"/>
          <p:cNvSpPr/>
          <p:nvPr>
            <p:custDataLst>
              <p:tags r:id="rId25"/>
            </p:custDataLst>
          </p:nvPr>
        </p:nvSpPr>
        <p:spPr>
          <a:xfrm>
            <a:off x="3232616" y="2347854"/>
            <a:ext cx="101679" cy="101679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Oval 44"/>
          <p:cNvSpPr/>
          <p:nvPr>
            <p:custDataLst>
              <p:tags r:id="rId26"/>
            </p:custDataLst>
          </p:nvPr>
        </p:nvSpPr>
        <p:spPr>
          <a:xfrm>
            <a:off x="3237707" y="4187777"/>
            <a:ext cx="86676" cy="86676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>
            <p:custDataLst>
              <p:tags r:id="rId27"/>
            </p:custDataLst>
          </p:nvPr>
        </p:nvSpPr>
        <p:spPr>
          <a:xfrm>
            <a:off x="6154100" y="3121348"/>
            <a:ext cx="1847680" cy="400406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平台</a:t>
            </a:r>
            <a:endParaRPr lang="zh-CN" altLang="en-US" b="1" spc="300">
              <a:solidFill>
                <a:sysClr val="window" lastClr="FFFFFF">
                  <a:lumMod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9" name="Straight Connector 48"/>
          <p:cNvCxnSpPr/>
          <p:nvPr>
            <p:custDataLst>
              <p:tags r:id="rId28"/>
            </p:custDataLst>
          </p:nvPr>
        </p:nvCxnSpPr>
        <p:spPr>
          <a:xfrm flipV="1">
            <a:off x="6100850" y="2231567"/>
            <a:ext cx="0" cy="1815548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50" name="Oval 49"/>
          <p:cNvSpPr/>
          <p:nvPr>
            <p:custDataLst>
              <p:tags r:id="rId29"/>
            </p:custDataLst>
          </p:nvPr>
        </p:nvSpPr>
        <p:spPr>
          <a:xfrm>
            <a:off x="6052421" y="2165294"/>
            <a:ext cx="101679" cy="101679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Oval 50"/>
          <p:cNvSpPr/>
          <p:nvPr>
            <p:custDataLst>
              <p:tags r:id="rId30"/>
            </p:custDataLst>
          </p:nvPr>
        </p:nvSpPr>
        <p:spPr>
          <a:xfrm>
            <a:off x="6057512" y="4005217"/>
            <a:ext cx="86676" cy="86676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TextBox 52"/>
          <p:cNvSpPr txBox="1"/>
          <p:nvPr>
            <p:custDataLst>
              <p:tags r:id="rId31"/>
            </p:custDataLst>
          </p:nvPr>
        </p:nvSpPr>
        <p:spPr>
          <a:xfrm>
            <a:off x="8414385" y="2891553"/>
            <a:ext cx="1864360" cy="400288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好用</a:t>
            </a:r>
            <a:endParaRPr lang="zh-CN" altLang="en-US" b="1" spc="300">
              <a:solidFill>
                <a:sysClr val="window" lastClr="FFFFFF">
                  <a:lumMod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Straight Connector 54"/>
          <p:cNvCxnSpPr/>
          <p:nvPr>
            <p:custDataLst>
              <p:tags r:id="rId32"/>
            </p:custDataLst>
          </p:nvPr>
        </p:nvCxnSpPr>
        <p:spPr>
          <a:xfrm flipV="1">
            <a:off x="8361257" y="1905000"/>
            <a:ext cx="0" cy="1963099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56" name="Oval 55"/>
          <p:cNvSpPr/>
          <p:nvPr>
            <p:custDataLst>
              <p:tags r:id="rId33"/>
            </p:custDataLst>
          </p:nvPr>
        </p:nvSpPr>
        <p:spPr>
          <a:xfrm>
            <a:off x="8312828" y="1885491"/>
            <a:ext cx="101679" cy="101679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Oval 56"/>
          <p:cNvSpPr/>
          <p:nvPr>
            <p:custDataLst>
              <p:tags r:id="rId34"/>
            </p:custDataLst>
          </p:nvPr>
        </p:nvSpPr>
        <p:spPr>
          <a:xfrm>
            <a:off x="8317919" y="3826200"/>
            <a:ext cx="86676" cy="86676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Title 1"/>
          <p:cNvSpPr txBox="1"/>
          <p:nvPr>
            <p:custDataLst>
              <p:tags r:id="rId35"/>
            </p:custDataLst>
          </p:nvPr>
        </p:nvSpPr>
        <p:spPr>
          <a:xfrm>
            <a:off x="569021" y="1030514"/>
            <a:ext cx="5526979" cy="372394"/>
          </a:xfrm>
          <a:prstGeom prst="rect">
            <a:avLst/>
          </a:prstGeom>
        </p:spPr>
        <p:txBody>
          <a:bodyPr wrap="square" tIns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50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ysClr val="window" lastClr="FFFFFF">
                    <a:lumMod val="7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1400" spc="150">
              <a:solidFill>
                <a:sysClr val="window" lastClr="FFFFFF">
                  <a:lumMod val="7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bldLvl="0" animBg="1"/>
      <p:bldP spid="22" grpId="0" bldLvl="0" animBg="1"/>
      <p:bldP spid="23" grpId="0" bldLvl="0" animBg="1"/>
      <p:bldP spid="24" grpId="0" bldLvl="0" animBg="1"/>
      <p:bldP spid="35" grpId="0"/>
      <p:bldP spid="39" grpId="0" bldLvl="0" animBg="1"/>
      <p:bldP spid="41" grpId="0"/>
      <p:bldP spid="45" grpId="0" bldLvl="0" animBg="1"/>
      <p:bldP spid="47" grpId="0"/>
      <p:bldP spid="51" grpId="0" bldLvl="0" animBg="1"/>
      <p:bldP spid="53" grpId="0"/>
      <p:bldP spid="57" grpId="0" bldLvl="0" animBg="1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08400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依然存在的问题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9915" y="1897380"/>
            <a:ext cx="8524875" cy="183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提升准确率 </a:t>
            </a:r>
            <a:r>
              <a:rPr lang="en-US" altLang="zh-CN" sz="1600"/>
              <a:t>(</a:t>
            </a:r>
            <a:r>
              <a:rPr lang="en-US" altLang="zh-CN" sz="1600">
                <a:sym typeface="+mn-ea"/>
              </a:rPr>
              <a:t>dress shoes</a:t>
            </a:r>
            <a:r>
              <a:rPr lang="en-US" altLang="zh-CN" sz="1600"/>
              <a:t> </a:t>
            </a:r>
            <a:r>
              <a:rPr lang="en-US" altLang="zh-CN" sz="1600">
                <a:solidFill>
                  <a:srgbClr val="FF0000"/>
                </a:solidFill>
              </a:rPr>
              <a:t>!=</a:t>
            </a:r>
            <a:r>
              <a:rPr lang="en-US" altLang="zh-CN" sz="1600"/>
              <a:t> </a:t>
            </a:r>
            <a:r>
              <a:rPr lang="en-US" altLang="zh-CN" sz="1600">
                <a:sym typeface="+mn-ea"/>
              </a:rPr>
              <a:t>dress and shoes</a:t>
            </a:r>
            <a:r>
              <a:rPr lang="en-US" altLang="zh-CN" sz="1600"/>
              <a:t>)</a:t>
            </a:r>
            <a:endParaRPr lang="zh-CN" sz="1600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提升召回率</a:t>
            </a:r>
            <a:r>
              <a:rPr lang="en-US" altLang="zh-CN" b="1"/>
              <a:t>(</a:t>
            </a:r>
            <a:r>
              <a:rPr lang="zh-CN" altLang="en-US" b="1"/>
              <a:t>同义词，图像识别打标</a:t>
            </a:r>
            <a:r>
              <a:rPr lang="en-US" altLang="zh-CN" b="1"/>
              <a:t>)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b="1"/>
              <a:t>提升转化率（更好的排序，评论处理</a:t>
            </a:r>
            <a:r>
              <a:rPr lang="en-US" altLang="zh-CN" b="1"/>
              <a:t>...</a:t>
            </a:r>
            <a:r>
              <a:rPr lang="zh-CN" b="1"/>
              <a:t>）</a:t>
            </a:r>
            <a:endParaRPr lang="zh-CN" b="1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endParaRPr lang="zh-CN" b="1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分词的难点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200" y="20815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行业词库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50515" y="35071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歧义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67430" y="1367790"/>
            <a:ext cx="34404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x = </a:t>
            </a:r>
            <a:r>
              <a:rPr lang="zh-CN" altLang="en-US"/>
              <a:t>新品</a:t>
            </a:r>
            <a:endParaRPr lang="zh-CN" altLang="en-US"/>
          </a:p>
          <a:p>
            <a:pPr algn="l"/>
            <a:r>
              <a:rPr lang="en-US" altLang="zh-CN"/>
              <a:t>y = </a:t>
            </a:r>
            <a:r>
              <a:rPr lang="zh-CN" altLang="en-US"/>
              <a:t>人气 </a:t>
            </a:r>
            <a:r>
              <a:rPr lang="en-US" altLang="zh-CN"/>
              <a:t>= </a:t>
            </a:r>
            <a:r>
              <a:rPr lang="en-US" altLang="zh-CN">
                <a:sym typeface="+mn-ea"/>
              </a:rPr>
              <a:t>(1000-sales)/1000</a:t>
            </a:r>
            <a:endParaRPr lang="zh-CN" altLang="en-US"/>
          </a:p>
          <a:p>
            <a:pPr algn="l"/>
            <a:r>
              <a:rPr lang="en-US" altLang="zh-CN"/>
              <a:t>z = </a:t>
            </a:r>
            <a:r>
              <a:rPr lang="zh-CN" altLang="en-US"/>
              <a:t>折扣率 </a:t>
            </a:r>
            <a:r>
              <a:rPr lang="en-US" altLang="zh-CN"/>
              <a:t>= </a:t>
            </a:r>
            <a:r>
              <a:rPr lang="en-US" altLang="zh-CN">
                <a:sym typeface="+mn-ea"/>
              </a:rPr>
              <a:t>(price-salePrice)/price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score = a*x + b*y + c*z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2673350"/>
            <a:ext cx="5572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使用场景介绍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285" name="文本框 3"/>
          <p:cNvSpPr txBox="1">
            <a:spLocks noChangeArrowheads="1"/>
          </p:cNvSpPr>
          <p:nvPr/>
        </p:nvSpPr>
        <p:spPr bwMode="auto">
          <a:xfrm>
            <a:off x="5276850" y="3503613"/>
            <a:ext cx="15659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Part.1</a:t>
            </a:r>
            <a:endParaRPr lang="en-US" altLang="zh-CN" sz="36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24765" y="3429000"/>
            <a:ext cx="12242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1"/>
      <p:bldP spid="97285" grpId="2"/>
      <p:bldP spid="97285" grpId="3"/>
      <p:bldP spid="9728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303" y="2581910"/>
            <a:ext cx="557212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谢谢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285" name="文本框 3"/>
          <p:cNvSpPr txBox="1">
            <a:spLocks noChangeArrowheads="1"/>
          </p:cNvSpPr>
          <p:nvPr/>
        </p:nvSpPr>
        <p:spPr bwMode="auto">
          <a:xfrm>
            <a:off x="5276850" y="3503613"/>
            <a:ext cx="3098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zh-CN" sz="36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24765" y="3429000"/>
            <a:ext cx="12242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3815715" y="3503930"/>
            <a:ext cx="4559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hanks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1"/>
      <p:bldP spid="97285" grpId="2"/>
      <p:bldP spid="97285" grpId="3"/>
      <p:bldP spid="9728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914400"/>
            <a:ext cx="110185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>
            <a:off x="11018520" y="914400"/>
            <a:ext cx="0" cy="510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 flipH="1">
            <a:off x="-30480" y="6012180"/>
            <a:ext cx="11049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140" y="1372235"/>
            <a:ext cx="7930515" cy="36772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5130800"/>
          </a:xfrm>
          <a:prstGeom prst="rect">
            <a:avLst/>
          </a:prstGeom>
          <a:pattFill prst="ltDnDiag">
            <a:fgClr>
              <a:srgbClr val="FFFFFF">
                <a:lumMod val="85000"/>
              </a:srgbClr>
            </a:fgClr>
            <a:bgClr>
              <a:srgbClr val="FFFFFF">
                <a:lumMod val="95000"/>
              </a:srgb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0" y="5130800"/>
            <a:ext cx="12192000" cy="1727200"/>
          </a:xfrm>
          <a:prstGeom prst="rect">
            <a:avLst/>
          </a:prstGeom>
          <a:solidFill>
            <a:srgbClr val="44546A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8" name="矩形 57"/>
          <p:cNvSpPr/>
          <p:nvPr>
            <p:custDataLst>
              <p:tags r:id="rId3"/>
            </p:custDataLst>
          </p:nvPr>
        </p:nvSpPr>
        <p:spPr>
          <a:xfrm>
            <a:off x="0" y="5024755"/>
            <a:ext cx="12192000" cy="106045"/>
          </a:xfrm>
          <a:prstGeom prst="rect">
            <a:avLst/>
          </a:prstGeom>
          <a:solidFill>
            <a:srgbClr val="44546A">
              <a:lumMod val="40000"/>
              <a:lumOff val="60000"/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2" name="矩形 31"/>
          <p:cNvSpPr/>
          <p:nvPr>
            <p:custDataLst>
              <p:tags r:id="rId4"/>
            </p:custDataLst>
          </p:nvPr>
        </p:nvSpPr>
        <p:spPr>
          <a:xfrm>
            <a:off x="1869440" y="1587500"/>
            <a:ext cx="1957070" cy="234632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6" name="椭圆 55"/>
          <p:cNvSpPr/>
          <p:nvPr>
            <p:custDataLst>
              <p:tags r:id="rId5"/>
            </p:custDataLst>
          </p:nvPr>
        </p:nvSpPr>
        <p:spPr>
          <a:xfrm>
            <a:off x="2544445" y="1196975"/>
            <a:ext cx="606425" cy="606425"/>
          </a:xfrm>
          <a:prstGeom prst="ellipse">
            <a:avLst/>
          </a:prstGeom>
          <a:solidFill>
            <a:srgbClr val="44546A">
              <a:lumMod val="60000"/>
              <a:lumOff val="40000"/>
            </a:srgbClr>
          </a:solidFill>
          <a:ln w="889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kumimoji="1" lang="zh-CN" altLang="en-US" sz="28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6"/>
            </p:custDataLst>
          </p:nvPr>
        </p:nvSpPr>
        <p:spPr>
          <a:xfrm>
            <a:off x="2004060" y="2011045"/>
            <a:ext cx="1687195" cy="283845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</a:rPr>
              <a:t>海量数据搜索</a:t>
            </a:r>
            <a:endParaRPr lang="zh-CN" altLang="en-US" sz="2000" b="1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</a:endParaRPr>
          </a:p>
          <a:p>
            <a:pPr algn="ctr"/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</a:rPr>
              <a:t>毫秒级响应</a:t>
            </a:r>
            <a:endParaRPr lang="zh-CN" altLang="en-US" sz="2000" b="1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31" name="矩形 30"/>
          <p:cNvSpPr/>
          <p:nvPr>
            <p:custDataLst>
              <p:tags r:id="rId7"/>
            </p:custDataLst>
          </p:nvPr>
        </p:nvSpPr>
        <p:spPr>
          <a:xfrm>
            <a:off x="2615565" y="1306830"/>
            <a:ext cx="46418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FFFFFF"/>
                </a:solidFill>
                <a:latin typeface="微软雅黑" panose="020B0503020204020204" charset="-122"/>
              </a:rPr>
              <a:t>01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7" name="矩形 36"/>
          <p:cNvSpPr/>
          <p:nvPr>
            <p:custDataLst>
              <p:tags r:id="rId8"/>
            </p:custDataLst>
          </p:nvPr>
        </p:nvSpPr>
        <p:spPr>
          <a:xfrm>
            <a:off x="4034790" y="1587500"/>
            <a:ext cx="1957070" cy="234632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8" name="椭圆 37"/>
          <p:cNvSpPr/>
          <p:nvPr>
            <p:custDataLst>
              <p:tags r:id="rId9"/>
            </p:custDataLst>
          </p:nvPr>
        </p:nvSpPr>
        <p:spPr>
          <a:xfrm>
            <a:off x="4709795" y="1196975"/>
            <a:ext cx="606425" cy="606425"/>
          </a:xfrm>
          <a:prstGeom prst="ellipse">
            <a:avLst/>
          </a:prstGeom>
          <a:solidFill>
            <a:srgbClr val="44546A">
              <a:lumMod val="60000"/>
              <a:lumOff val="40000"/>
            </a:srgbClr>
          </a:solidFill>
          <a:ln w="889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kumimoji="1" lang="zh-CN" altLang="en-US" sz="28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10"/>
            </p:custDataLst>
          </p:nvPr>
        </p:nvSpPr>
        <p:spPr>
          <a:xfrm>
            <a:off x="4169410" y="2011045"/>
            <a:ext cx="1687195" cy="283845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</a:rPr>
              <a:t>文本搜索</a:t>
            </a:r>
            <a:endParaRPr lang="zh-CN" altLang="en-US" sz="2000" b="1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>
            <a:off x="4780915" y="1306830"/>
            <a:ext cx="46418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FFFFFF"/>
                </a:solidFill>
                <a:latin typeface="微软雅黑" panose="020B0503020204020204" charset="-122"/>
              </a:rPr>
              <a:t>02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44" name="矩形 43"/>
          <p:cNvSpPr/>
          <p:nvPr>
            <p:custDataLst>
              <p:tags r:id="rId12"/>
            </p:custDataLst>
          </p:nvPr>
        </p:nvSpPr>
        <p:spPr>
          <a:xfrm>
            <a:off x="6200140" y="1587500"/>
            <a:ext cx="1957070" cy="234632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46" name="椭圆 45"/>
          <p:cNvSpPr/>
          <p:nvPr>
            <p:custDataLst>
              <p:tags r:id="rId13"/>
            </p:custDataLst>
          </p:nvPr>
        </p:nvSpPr>
        <p:spPr>
          <a:xfrm>
            <a:off x="6875145" y="1196975"/>
            <a:ext cx="606425" cy="606425"/>
          </a:xfrm>
          <a:prstGeom prst="ellipse">
            <a:avLst/>
          </a:prstGeom>
          <a:solidFill>
            <a:srgbClr val="44546A">
              <a:lumMod val="60000"/>
              <a:lumOff val="40000"/>
            </a:srgbClr>
          </a:solidFill>
          <a:ln w="889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kumimoji="1" lang="zh-CN" altLang="en-US" sz="28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14"/>
            </p:custDataLst>
          </p:nvPr>
        </p:nvSpPr>
        <p:spPr>
          <a:xfrm>
            <a:off x="6334760" y="2011045"/>
            <a:ext cx="1687195" cy="283845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</a:rPr>
              <a:t>搜索词联想</a:t>
            </a:r>
            <a:endParaRPr lang="zh-CN" altLang="en-US" sz="2000" b="1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15"/>
            </p:custDataLst>
          </p:nvPr>
        </p:nvSpPr>
        <p:spPr>
          <a:xfrm>
            <a:off x="6334760" y="2347595"/>
            <a:ext cx="1687195" cy="142684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algn="ctr"/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提示词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搜索词纠错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>
            <p:custDataLst>
              <p:tags r:id="rId16"/>
            </p:custDataLst>
          </p:nvPr>
        </p:nvSpPr>
        <p:spPr>
          <a:xfrm>
            <a:off x="6946900" y="1306830"/>
            <a:ext cx="46418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FFFFFF"/>
                </a:solidFill>
                <a:latin typeface="微软雅黑" panose="020B0503020204020204" charset="-122"/>
              </a:rPr>
              <a:t>03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4" name="矩形 53"/>
          <p:cNvSpPr/>
          <p:nvPr>
            <p:custDataLst>
              <p:tags r:id="rId17"/>
            </p:custDataLst>
          </p:nvPr>
        </p:nvSpPr>
        <p:spPr>
          <a:xfrm>
            <a:off x="8365490" y="1587500"/>
            <a:ext cx="1957070" cy="234632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5" name="椭圆 54"/>
          <p:cNvSpPr/>
          <p:nvPr>
            <p:custDataLst>
              <p:tags r:id="rId18"/>
            </p:custDataLst>
          </p:nvPr>
        </p:nvSpPr>
        <p:spPr>
          <a:xfrm>
            <a:off x="9041130" y="1196975"/>
            <a:ext cx="606425" cy="606425"/>
          </a:xfrm>
          <a:prstGeom prst="ellipse">
            <a:avLst/>
          </a:prstGeom>
          <a:solidFill>
            <a:srgbClr val="44546A">
              <a:lumMod val="60000"/>
              <a:lumOff val="40000"/>
            </a:srgbClr>
          </a:solidFill>
          <a:ln w="889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kumimoji="1" lang="zh-CN" altLang="en-US" sz="28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>
            <p:custDataLst>
              <p:tags r:id="rId19"/>
            </p:custDataLst>
          </p:nvPr>
        </p:nvSpPr>
        <p:spPr>
          <a:xfrm>
            <a:off x="8500110" y="2011045"/>
            <a:ext cx="1687195" cy="283845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</a:rPr>
              <a:t>排序</a:t>
            </a:r>
            <a:endParaRPr lang="zh-CN" altLang="en-US" sz="2000" b="1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20"/>
            </p:custDataLst>
          </p:nvPr>
        </p:nvSpPr>
        <p:spPr>
          <a:xfrm>
            <a:off x="8500110" y="2347595"/>
            <a:ext cx="1687195" cy="142684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algn="ctr"/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二次排序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算法模型排序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>
            <p:custDataLst>
              <p:tags r:id="rId21"/>
            </p:custDataLst>
          </p:nvPr>
        </p:nvSpPr>
        <p:spPr>
          <a:xfrm>
            <a:off x="9111615" y="1306830"/>
            <a:ext cx="46418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FFFFFF"/>
                </a:solidFill>
                <a:latin typeface="微软雅黑" panose="020B0503020204020204" charset="-122"/>
              </a:rPr>
              <a:t>04</a:t>
            </a:r>
            <a:endParaRPr kumimoji="1" lang="en-US" altLang="zh-CN" sz="16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4170045" y="2506980"/>
            <a:ext cx="1687195" cy="142684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algn="ctr"/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文本切词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同义词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拼音查询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 bwMode="auto">
          <a:xfrm>
            <a:off x="0" y="254524"/>
            <a:ext cx="122548" cy="735291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681741" y="351623"/>
            <a:ext cx="10418383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600" b="1" spc="150" dirty="0">
                <a:ln w="3175">
                  <a:noFill/>
                  <a:prstDash val="dash"/>
                </a:ln>
                <a:solidFill>
                  <a:srgbClr val="3C3C41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业务举例</a:t>
            </a:r>
            <a:endParaRPr lang="zh-CN" altLang="en-US" sz="3600" b="1" spc="150" dirty="0">
              <a:ln w="3175">
                <a:noFill/>
                <a:prstDash val="dash"/>
              </a:ln>
              <a:solidFill>
                <a:srgbClr val="3C3C41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3"/>
            </p:custDataLst>
          </p:nvPr>
        </p:nvSpPr>
        <p:spPr>
          <a:xfrm>
            <a:off x="1746885" y="1574800"/>
            <a:ext cx="3494405" cy="3784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000" b="1" spc="150" dirty="0">
                <a:ln w="3175">
                  <a:noFill/>
                  <a:prstDash val="dash"/>
                </a:ln>
                <a:solidFill>
                  <a:srgbClr val="3C3C41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商品数据搜索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rgbClr val="3C3C41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椭圆 1"/>
          <p:cNvSpPr/>
          <p:nvPr>
            <p:custDataLst>
              <p:tags r:id="rId4"/>
            </p:custDataLst>
          </p:nvPr>
        </p:nvSpPr>
        <p:spPr bwMode="auto">
          <a:xfrm>
            <a:off x="980440" y="1483360"/>
            <a:ext cx="561975" cy="561975"/>
          </a:xfrm>
          <a:prstGeom prst="ellipse">
            <a:avLst/>
          </a:prstGeom>
          <a:solidFill>
            <a:srgbClr val="3C3C41">
              <a:lumMod val="40000"/>
              <a:lumOff val="60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kumimoji="1" lang="zh-CN" altLang="en-US" sz="24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746885" y="3145155"/>
            <a:ext cx="3494405" cy="3784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000" b="1" spc="150" dirty="0">
                <a:ln w="3175">
                  <a:noFill/>
                  <a:prstDash val="dash"/>
                </a:ln>
                <a:solidFill>
                  <a:srgbClr val="3C3C41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海量消息数据检索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rgbClr val="3C3C41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 bwMode="auto">
          <a:xfrm>
            <a:off x="980440" y="3022600"/>
            <a:ext cx="561975" cy="561975"/>
          </a:xfrm>
          <a:prstGeom prst="ellipse">
            <a:avLst/>
          </a:prstGeom>
          <a:solidFill>
            <a:srgbClr val="3C3C41">
              <a:lumMod val="40000"/>
              <a:lumOff val="60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kumimoji="1" lang="zh-CN" altLang="en-US" sz="24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Title 6"/>
          <p:cNvSpPr txBox="1"/>
          <p:nvPr>
            <p:custDataLst>
              <p:tags r:id="rId7"/>
            </p:custDataLst>
          </p:nvPr>
        </p:nvSpPr>
        <p:spPr>
          <a:xfrm>
            <a:off x="1746885" y="4740910"/>
            <a:ext cx="3494405" cy="3784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2000" b="1" spc="150" dirty="0">
                <a:ln w="3175">
                  <a:noFill/>
                  <a:prstDash val="dash"/>
                </a:ln>
                <a:solidFill>
                  <a:srgbClr val="3C3C41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CMS</a:t>
            </a:r>
            <a:r>
              <a:rPr lang="zh-CN" altLang="en-US" sz="2000" b="1" spc="150" dirty="0">
                <a:ln w="3175">
                  <a:noFill/>
                  <a:prstDash val="dash"/>
                </a:ln>
                <a:solidFill>
                  <a:srgbClr val="3C3C41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文章检索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rgbClr val="3C3C41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 bwMode="auto">
          <a:xfrm>
            <a:off x="980440" y="4608195"/>
            <a:ext cx="561975" cy="561975"/>
          </a:xfrm>
          <a:prstGeom prst="ellipse">
            <a:avLst/>
          </a:prstGeom>
          <a:solidFill>
            <a:srgbClr val="3C3C41">
              <a:lumMod val="40000"/>
              <a:lumOff val="60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3</a:t>
            </a:r>
            <a:endParaRPr kumimoji="1" lang="zh-CN" altLang="en-US" sz="24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6"/>
          <p:cNvSpPr txBox="1"/>
          <p:nvPr>
            <p:custDataLst>
              <p:tags r:id="rId9"/>
            </p:custDataLst>
          </p:nvPr>
        </p:nvSpPr>
        <p:spPr>
          <a:xfrm>
            <a:off x="7665720" y="1575435"/>
            <a:ext cx="3494405" cy="3784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000" b="1" spc="150" dirty="0">
                <a:ln w="3175">
                  <a:noFill/>
                  <a:prstDash val="dash"/>
                </a:ln>
                <a:solidFill>
                  <a:srgbClr val="3C3C41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订单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rgbClr val="3C3C41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椭圆 19"/>
          <p:cNvSpPr/>
          <p:nvPr>
            <p:custDataLst>
              <p:tags r:id="rId10"/>
            </p:custDataLst>
          </p:nvPr>
        </p:nvSpPr>
        <p:spPr bwMode="auto">
          <a:xfrm>
            <a:off x="6686550" y="1524000"/>
            <a:ext cx="561975" cy="561975"/>
          </a:xfrm>
          <a:prstGeom prst="ellipse">
            <a:avLst/>
          </a:prstGeom>
          <a:solidFill>
            <a:srgbClr val="3C3C41">
              <a:lumMod val="40000"/>
              <a:lumOff val="60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4</a:t>
            </a:r>
            <a:endParaRPr kumimoji="1" lang="zh-CN" altLang="en-US" sz="24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6"/>
          <p:cNvSpPr txBox="1"/>
          <p:nvPr>
            <p:custDataLst>
              <p:tags r:id="rId11"/>
            </p:custDataLst>
          </p:nvPr>
        </p:nvSpPr>
        <p:spPr>
          <a:xfrm>
            <a:off x="7717155" y="3145155"/>
            <a:ext cx="3494405" cy="3784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000" b="1" spc="150" dirty="0">
                <a:ln w="3175">
                  <a:noFill/>
                  <a:prstDash val="dash"/>
                </a:ln>
                <a:solidFill>
                  <a:srgbClr val="3C3C41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监控告警数据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rgbClr val="3C3C41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椭圆 23"/>
          <p:cNvSpPr/>
          <p:nvPr>
            <p:custDataLst>
              <p:tags r:id="rId12"/>
            </p:custDataLst>
          </p:nvPr>
        </p:nvSpPr>
        <p:spPr bwMode="auto">
          <a:xfrm>
            <a:off x="6686550" y="3063240"/>
            <a:ext cx="561975" cy="561975"/>
          </a:xfrm>
          <a:prstGeom prst="ellipse">
            <a:avLst/>
          </a:prstGeom>
          <a:solidFill>
            <a:srgbClr val="3C3C41">
              <a:lumMod val="40000"/>
              <a:lumOff val="60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5</a:t>
            </a:r>
            <a:endParaRPr kumimoji="1" lang="zh-CN" altLang="en-US" sz="24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6"/>
          <p:cNvSpPr txBox="1"/>
          <p:nvPr>
            <p:custDataLst>
              <p:tags r:id="rId13"/>
            </p:custDataLst>
          </p:nvPr>
        </p:nvSpPr>
        <p:spPr>
          <a:xfrm>
            <a:off x="7717155" y="4730115"/>
            <a:ext cx="3494405" cy="3168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1600" b="1" spc="150" dirty="0">
                <a:ln w="3175">
                  <a:noFill/>
                  <a:prstDash val="dash"/>
                </a:ln>
                <a:solidFill>
                  <a:srgbClr val="3C3C41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还有很多</a:t>
            </a:r>
            <a:r>
              <a:rPr altLang="zh-CN" sz="1600" b="1" spc="150" dirty="0">
                <a:ln w="3175">
                  <a:noFill/>
                  <a:prstDash val="dash"/>
                </a:ln>
                <a:solidFill>
                  <a:srgbClr val="3C3C41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altLang="zh-CN" sz="1600" b="1" spc="150" dirty="0">
              <a:ln w="3175">
                <a:noFill/>
                <a:prstDash val="dash"/>
              </a:ln>
              <a:solidFill>
                <a:srgbClr val="3C3C41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椭圆 27"/>
          <p:cNvSpPr/>
          <p:nvPr>
            <p:custDataLst>
              <p:tags r:id="rId14"/>
            </p:custDataLst>
          </p:nvPr>
        </p:nvSpPr>
        <p:spPr bwMode="auto">
          <a:xfrm>
            <a:off x="6686550" y="4648835"/>
            <a:ext cx="561975" cy="561975"/>
          </a:xfrm>
          <a:prstGeom prst="ellipse">
            <a:avLst/>
          </a:prstGeom>
          <a:solidFill>
            <a:srgbClr val="3C3C41">
              <a:lumMod val="40000"/>
              <a:lumOff val="60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6</a:t>
            </a:r>
            <a:endParaRPr kumimoji="1" lang="zh-CN" altLang="en-US" sz="24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线连接符 28"/>
          <p:cNvCxnSpPr/>
          <p:nvPr>
            <p:custDataLst>
              <p:tags r:id="rId15"/>
            </p:custDataLst>
          </p:nvPr>
        </p:nvCxnSpPr>
        <p:spPr>
          <a:xfrm>
            <a:off x="820132" y="6506377"/>
            <a:ext cx="9021452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30" name="Title 6"/>
          <p:cNvSpPr txBox="1"/>
          <p:nvPr>
            <p:custDataLst>
              <p:tags r:id="rId16"/>
            </p:custDataLst>
          </p:nvPr>
        </p:nvSpPr>
        <p:spPr>
          <a:xfrm>
            <a:off x="10057550" y="6324734"/>
            <a:ext cx="1424297" cy="3632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72000" rIns="72000" bIns="72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algn="r">
              <a:lnSpc>
                <a:spcPct val="130000"/>
              </a:lnSpc>
              <a:spcAft>
                <a:spcPts val="800"/>
              </a:spcAft>
            </a:pPr>
            <a:r>
              <a:rPr lang="zh-CN" altLang="en-US" sz="11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点击输入批注</a:t>
            </a:r>
            <a:endParaRPr lang="zh-CN" altLang="en-US" sz="11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搜索服务是一个中台化的服务，为其它业务线的数据提供一种</a:t>
            </a:r>
            <a:r>
              <a:rPr kumimoji="0" lang="zh-CN" altLang="en-US" sz="1800" b="1" i="0" u="sng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拆箱既用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的搜索能力。搜索能力包括</a:t>
            </a:r>
            <a:r>
              <a:rPr lang="zh-CN" altLang="en-US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低响应时间、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文本相关度搜索、同义词、联想词、拼音查询、二次排序等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为了提供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高</a:t>
            </a:r>
            <a:r>
              <a:rPr lang="zh-CN" altLang="en-US" sz="1800" spc="50" noProof="0">
                <a:ln w="3175">
                  <a:noFill/>
                  <a:prstDash val="dash"/>
                </a:ln>
                <a:solidFill>
                  <a:srgbClr val="FF0000"/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效</a:t>
            </a:r>
            <a:r>
              <a:rPr lang="zh-CN" altLang="en-US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的支撑，搜索服务要做到的几点：</a:t>
            </a:r>
            <a:endParaRPr lang="zh-CN" altLang="en-US" sz="1800" spc="50" noProof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uLnTx/>
              <a:uFillTx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18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平台性</a:t>
            </a:r>
            <a:endParaRPr kumimoji="0" lang="zh-CN" altLang="en-US" sz="118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18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易用性</a:t>
            </a:r>
            <a:endParaRPr kumimoji="0" lang="zh-CN" altLang="en-US" sz="118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18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功能性</a:t>
            </a:r>
            <a:endParaRPr kumimoji="0" lang="zh-CN" altLang="en-US" sz="118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18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稳定性（服务的高可用）</a:t>
            </a:r>
            <a:endParaRPr kumimoji="0" lang="zh-CN" altLang="en-US" sz="118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搜索服务是什么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2673350"/>
            <a:ext cx="5572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功能介绍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285" name="文本框 3"/>
          <p:cNvSpPr txBox="1">
            <a:spLocks noChangeArrowheads="1"/>
          </p:cNvSpPr>
          <p:nvPr/>
        </p:nvSpPr>
        <p:spPr bwMode="auto">
          <a:xfrm>
            <a:off x="5276850" y="3503613"/>
            <a:ext cx="15659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Part.2</a:t>
            </a:r>
            <a:endParaRPr lang="en-US" altLang="zh-CN" sz="3600" b="1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-24765" y="3429000"/>
            <a:ext cx="12242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1"/>
      <p:bldP spid="97285" grpId="2"/>
      <p:bldP spid="97285" grpId="3"/>
      <p:bldP spid="972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1725" y="745490"/>
            <a:ext cx="8197215" cy="5808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96497_3*l_i*1_1"/>
  <p:tag name="KSO_WM_TEMPLATE_CATEGORY" val="diagram"/>
  <p:tag name="KSO_WM_TEMPLATE_INDEX" val="20196497"/>
  <p:tag name="KSO_WM_UNIT_LAYERLEVEL" val="1_1"/>
  <p:tag name="KSO_WM_TAG_VERSION" val="1.0"/>
  <p:tag name="KSO_WM_BEAUTIFY_FLAG" val="#wm#"/>
  <p:tag name="KSO_WM_UNIT_COLOR_SCHEME_SHAPE_ID" val="30"/>
  <p:tag name="KSO_WM_UNIT_COLOR_SCHEME_PARENT_PAGE" val="0_3"/>
  <p:tag name="KSO_WM_UNIT_DIAGRAM_MODELTYPE" val="stripeEnum"/>
  <p:tag name="KSO_WM_UNIT_SUBTYPE" val="a"/>
  <p:tag name="KSO_WM_UNIT_FILL_FORE_SCHEMECOLOR_INDEX" val="14"/>
  <p:tag name="KSO_WM_UNIT_FILL_BACK_SCHEMECOLOR_INDEX" val="14"/>
  <p:tag name="KSO_WM_UNIT_FILL_TYPE" val="2"/>
  <p:tag name="KSO_WM_UNIT_TEXT_FILL_FORE_SCHEMECOLOR_INDEX" val="14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TEXT_PART_ID_V2" val="c-1-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96497_3*l_h_a*1_2_1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PRESET_TEXT" val="添加标题"/>
  <p:tag name="KSO_WM_UNIT_VALUE" val="9"/>
  <p:tag name="KSO_WM_UNIT_COLOR_SCHEME_SHAPE_ID" val="40"/>
  <p:tag name="KSO_WM_UNIT_COLOR_SCHEME_PARENT_PAGE" val="0_3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2_3*m_h_i*1_2_6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2_3*m_h_a*1_3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2_3*m_h_i*1_3_5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0182_3*m_h_i*1_3_6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7"/>
  <p:tag name="KSO_WM_UNIT_ID" val="diagram20200182_3*m_h_i*1_3_7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0182_3*m_h_a*1_4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0182_3*m_h_i*1_4_5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200182_3*m_h_i*1_4_6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7"/>
  <p:tag name="KSO_WM_UNIT_ID" val="diagram20200182_3*m_h_i*1_4_7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82_3*f*1"/>
  <p:tag name="KSO_WM_TEMPLATE_CATEGORY" val="diagram"/>
  <p:tag name="KSO_WM_TEMPLATE_INDEX" val="20200182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96497_3*l_h_i*1_2_3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COLOR_SCHEME_SHAPE_ID" val="33"/>
  <p:tag name="KSO_WM_UNIT_COLOR_SCHEME_PARENT_PAGE" val="0_3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182"/>
  <p:tag name="KSO_WM_SLIDE_ID" val="diagram20200182_3"/>
  <p:tag name="KSO_WM_TEMPLATE_SUBCATEGORY" val="0"/>
  <p:tag name="KSO_WM_SLIDE_ITEM_CNT" val="4"/>
  <p:tag name="KSO_WM_SLIDE_INDEX" val="3"/>
  <p:tag name="KSO_WM_TAG_VERSION" val="1.0"/>
  <p:tag name="KSO_WM_SLIDE_TYPE" val="text"/>
  <p:tag name="KSO_WM_SLIDE_SUBTYPE" val="diag"/>
  <p:tag name="KSO_WM_SLIDE_SIZE" val="845.217*328.536"/>
  <p:tag name="KSO_WM_SLIDE_POSITION" val="57.3913*148.464"/>
  <p:tag name="KSO_WM_DIAGRAM_GROUP_CODE" val="m1-1"/>
  <p:tag name="KSO_WM_SLIDE_DIAGTYPE" val="m"/>
  <p:tag name="KSO_WM_SLIDE_LAYOUT" val="a_f_m"/>
  <p:tag name="KSO_WM_SLIDE_LAYOUT_CNT" val="1_1_1"/>
</p:tagLst>
</file>

<file path=ppt/tags/tag11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112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11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17"/>
</p:tagLst>
</file>

<file path=ppt/tags/tag1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17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96497_3*l_h_i*1_3_1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COLOR_SCHEME_SHAPE_ID" val="44"/>
  <p:tag name="KSO_WM_UNIT_COLOR_SCHEME_PARENT_PAGE" val="0_3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96497_3*l_h_i*1_3_2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COLOR_SCHEME_SHAPE_ID" val="46"/>
  <p:tag name="KSO_WM_UNIT_COLOR_SCHEME_PARENT_PAGE" val="0_3"/>
  <p:tag name="KSO_WM_UNIT_DIAGRAM_MODELTYPE" val="stripeEnum"/>
  <p:tag name="KSO_WM_UNIT_SUBTYPE" val="e"/>
  <p:tag name="KSO_WM_UNIT_FILL_FORE_SCHEMECOLOR_INDEX" val="1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TEXT_PART_ID_V2" val="c-1-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96497_3*l_h_a*1_3_1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PRESET_TEXT" val="添加标题"/>
  <p:tag name="KSO_WM_UNIT_VALUE" val="9"/>
  <p:tag name="KSO_WM_UNIT_COLOR_SCHEME_SHAPE_ID" val="49"/>
  <p:tag name="KSO_WM_UNIT_COLOR_SCHEME_PARENT_PAGE" val="0_3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TEXT_PART_ID_V2" val="d-1-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6497_3*l_h_f*1_3_1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VALUE" val="60"/>
  <p:tag name="KSO_WM_UNIT_COLOR_SCHEME_SHAPE_ID" val="52"/>
  <p:tag name="KSO_WM_UNIT_COLOR_SCHEME_PARENT_PAGE" val="0_3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96497_3*l_h_i*1_3_3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COLOR_SCHEME_SHAPE_ID" val="34"/>
  <p:tag name="KSO_WM_UNIT_COLOR_SCHEME_PARENT_PAGE" val="0_3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96497_3*l_h_i*1_4_1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COLOR_SCHEME_SHAPE_ID" val="54"/>
  <p:tag name="KSO_WM_UNIT_COLOR_SCHEME_PARENT_PAGE" val="0_3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96497_3*l_h_i*1_4_1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COLOR_SCHEME_SHAPE_ID" val="55"/>
  <p:tag name="KSO_WM_UNIT_COLOR_SCHEME_PARENT_PAGE" val="0_3"/>
  <p:tag name="KSO_WM_UNIT_DIAGRAM_MODELTYPE" val="stripeEnum"/>
  <p:tag name="KSO_WM_UNIT_SUBTYPE" val="e"/>
  <p:tag name="KSO_WM_UNIT_FILL_FORE_SCHEMECOLOR_INDEX" val="1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TEXT_PART_ID_V2" val="c-1-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6497_3*l_h_a*1_4_1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PRESET_TEXT" val="添加标题"/>
  <p:tag name="KSO_WM_UNIT_VALUE" val="9"/>
  <p:tag name="KSO_WM_UNIT_COLOR_SCHEME_SHAPE_ID" val="57"/>
  <p:tag name="KSO_WM_UNIT_COLOR_SCHEME_PARENT_PAGE" val="0_3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20196497_3*i*1"/>
  <p:tag name="KSO_WM_TEMPLATE_CATEGORY" val="diagram"/>
  <p:tag name="KSO_WM_TEMPLATE_INDEX" val="20196497"/>
  <p:tag name="KSO_WM_UNIT_LAYERLEVEL" val="1"/>
  <p:tag name="KSO_WM_TAG_VERSION" val="1.0"/>
  <p:tag name="KSO_WM_BEAUTIFY_FLAG" val="#wm#"/>
  <p:tag name="KSO_WM_UNIT_COLOR_SCHEME_SHAPE_ID" val="25"/>
  <p:tag name="KSO_WM_UNIT_COLOR_SCHEME_PARENT_PAGE" val="0_3"/>
  <p:tag name="KSO_WM_UNIT_FILL_FORE_SCHEMECOLOR_INDEX" val="1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UNIT_TEXT_PART_ID_V2" val="d-1-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96497_3*l_h_f*1_4_1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VALUE" val="60"/>
  <p:tag name="KSO_WM_UNIT_COLOR_SCHEME_SHAPE_ID" val="59"/>
  <p:tag name="KSO_WM_UNIT_COLOR_SCHEME_PARENT_PAGE" val="0_3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96497_3*l_h_i*1_4_1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COLOR_SCHEME_SHAPE_ID" val="35"/>
  <p:tag name="KSO_WM_UNIT_COLOR_SCHEME_PARENT_PAGE" val="0_3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TEXT_PART_ID_V2" val="d-1-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6497_3*l_h_f*1_3_1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VALUE" val="60"/>
  <p:tag name="KSO_WM_UNIT_COLOR_SCHEME_SHAPE_ID" val="52"/>
  <p:tag name="KSO_WM_UNIT_COLOR_SCHEME_PARENT_PAGE" val="0_3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SLIDE_ID" val="diagram20196497_3"/>
  <p:tag name="KSO_WM_SLIDE_ITEM_CNT" val="4"/>
  <p:tag name="KSO_WM_SLIDE_INDEX" val="3"/>
  <p:tag name="KSO_WM_TAG_VERSION" val="1.0"/>
  <p:tag name="KSO_WM_BEAUTIFY_FLAG" val="#wm#"/>
  <p:tag name="KSO_WM_TEMPLATE_CATEGORY" val="diagram"/>
  <p:tag name="KSO_WM_TEMPLATE_INDEX" val="20196497"/>
  <p:tag name="KSO_WM_SLIDE_TYPE" val="text"/>
  <p:tag name="KSO_WM_SLIDE_SUBTYPE" val="pureTxt"/>
  <p:tag name="KSO_WM_SLIDE_SIZE" val="960*404"/>
  <p:tag name="KSO_WM_SLIDE_POSITION" val="0*0"/>
  <p:tag name="KSO_WM_DIAGRAM_GROUP_CODE" val="l1-1"/>
  <p:tag name="KSO_WM_SLIDE_DIAGTYPE" val="l"/>
  <p:tag name="KSO_WM_SLIDE_LAYOUT" val="a_l"/>
  <p:tag name="KSO_WM_SLIDE_LAYOUT_CNT" val="1_1"/>
  <p:tag name="KSO_WM_SLIDE_COLORSCHEME_VERSION" val="3.2"/>
  <p:tag name="KSO_WM_TEMPLATE_SUBCATEGORY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20_1*i*1"/>
  <p:tag name="KSO_WM_TEMPLATE_CATEGORY" val="diagram"/>
  <p:tag name="KSO_WM_TEMPLATE_INDEX" val="20201120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PRESET_TEXT" val="点击输入标题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20_1*a*1"/>
  <p:tag name="KSO_WM_TEMPLATE_CATEGORY" val="diagram"/>
  <p:tag name="KSO_WM_TEMPLATE_INDEX" val="20201120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ISCONTENTSTITLE" val="0"/>
  <p:tag name="KSO_WM_UNIT_PRESET_TEXT" val="点击输入标题"/>
  <p:tag name="KSO_WM_UNIT_NOCLEAR" val="0"/>
  <p:tag name="KSO_WM_UNIT_SHOW_EDIT_AREA_INDICATION" val="1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1120_1*h_a*1_1"/>
  <p:tag name="KSO_WM_TEMPLATE_CATEGORY" val="diagram"/>
  <p:tag name="KSO_WM_TEMPLATE_INDEX" val="20201120"/>
  <p:tag name="KSO_WM_UNIT_LAYERLEVEL" val="1_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diagram20201120_1*h_i*1_1"/>
  <p:tag name="KSO_WM_TEMPLATE_CATEGORY" val="diagram"/>
  <p:tag name="KSO_WM_TEMPLATE_INDEX" val="20201120"/>
  <p:tag name="KSO_WM_UNIT_LAYERLEVEL" val="1_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ISCONTENTSTITLE" val="0"/>
  <p:tag name="KSO_WM_UNIT_PRESET_TEXT" val="点击输入标题"/>
  <p:tag name="KSO_WM_UNIT_NOCLEAR" val="0"/>
  <p:tag name="KSO_WM_UNIT_SHOW_EDIT_AREA_INDICATION" val="1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1120_1*h_a*2_1"/>
  <p:tag name="KSO_WM_TEMPLATE_CATEGORY" val="diagram"/>
  <p:tag name="KSO_WM_TEMPLATE_INDEX" val="20201120"/>
  <p:tag name="KSO_WM_UNIT_LAYERLEVEL" val="1_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20_1*h_i*2_1"/>
  <p:tag name="KSO_WM_TEMPLATE_CATEGORY" val="diagram"/>
  <p:tag name="KSO_WM_TEMPLATE_INDEX" val="20201120"/>
  <p:tag name="KSO_WM_UNIT_LAYERLEVEL" val="1_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196497_3*i*2"/>
  <p:tag name="KSO_WM_TEMPLATE_CATEGORY" val="diagram"/>
  <p:tag name="KSO_WM_TEMPLATE_INDEX" val="20196497"/>
  <p:tag name="KSO_WM_UNIT_LAYERLEVEL" val="1"/>
  <p:tag name="KSO_WM_TAG_VERSION" val="1.0"/>
  <p:tag name="KSO_WM_BEAUTIFY_FLAG" val="#wm#"/>
  <p:tag name="KSO_WM_UNIT_COLOR_SCHEME_SHAPE_ID" val="58"/>
  <p:tag name="KSO_WM_UNIT_COLOR_SCHEME_PARENT_PAGE" val="0_3"/>
  <p:tag name="KSO_WM_UNIT_FILL_FORE_SCHEMECOLOR_INDEX" val="1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UNIT_ISCONTENTSTITLE" val="0"/>
  <p:tag name="KSO_WM_UNIT_PRESET_TEXT" val="点击输入标题"/>
  <p:tag name="KSO_WM_UNIT_NOCLEAR" val="0"/>
  <p:tag name="KSO_WM_UNIT_SHOW_EDIT_AREA_INDICATION" val="1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3_1"/>
  <p:tag name="KSO_WM_UNIT_ID" val="diagram20201120_1*h_a*3_1"/>
  <p:tag name="KSO_WM_TEMPLATE_CATEGORY" val="diagram"/>
  <p:tag name="KSO_WM_TEMPLATE_INDEX" val="20201120"/>
  <p:tag name="KSO_WM_UNIT_LAYERLEVEL" val="1_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3_1"/>
  <p:tag name="KSO_WM_UNIT_ID" val="diagram20201120_1*h_i*3_1"/>
  <p:tag name="KSO_WM_TEMPLATE_CATEGORY" val="diagram"/>
  <p:tag name="KSO_WM_TEMPLATE_INDEX" val="20201120"/>
  <p:tag name="KSO_WM_UNIT_LAYERLEVEL" val="1_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ISCONTENTSTITLE" val="0"/>
  <p:tag name="KSO_WM_UNIT_PRESET_TEXT" val="点击输入标题"/>
  <p:tag name="KSO_WM_UNIT_NOCLEAR" val="0"/>
  <p:tag name="KSO_WM_UNIT_SHOW_EDIT_AREA_INDICATION" val="1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4_1"/>
  <p:tag name="KSO_WM_UNIT_ID" val="diagram20201120_1*h_a*4_1"/>
  <p:tag name="KSO_WM_TEMPLATE_CATEGORY" val="diagram"/>
  <p:tag name="KSO_WM_TEMPLATE_INDEX" val="20201120"/>
  <p:tag name="KSO_WM_UNIT_LAYERLEVEL" val="1_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4_1"/>
  <p:tag name="KSO_WM_UNIT_ID" val="diagram20201120_1*h_i*4_1"/>
  <p:tag name="KSO_WM_TEMPLATE_CATEGORY" val="diagram"/>
  <p:tag name="KSO_WM_TEMPLATE_INDEX" val="20201120"/>
  <p:tag name="KSO_WM_UNIT_LAYERLEVEL" val="1_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ISCONTENTSTITLE" val="0"/>
  <p:tag name="KSO_WM_UNIT_PRESET_TEXT" val="点击输入标题"/>
  <p:tag name="KSO_WM_UNIT_NOCLEAR" val="0"/>
  <p:tag name="KSO_WM_UNIT_SHOW_EDIT_AREA_INDICATION" val="1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5_1"/>
  <p:tag name="KSO_WM_UNIT_ID" val="diagram20201120_1*h_a*5_1"/>
  <p:tag name="KSO_WM_TEMPLATE_CATEGORY" val="diagram"/>
  <p:tag name="KSO_WM_TEMPLATE_INDEX" val="20201120"/>
  <p:tag name="KSO_WM_UNIT_LAYERLEVEL" val="1_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5_1"/>
  <p:tag name="KSO_WM_UNIT_ID" val="diagram20201120_1*h_i*5_1"/>
  <p:tag name="KSO_WM_TEMPLATE_CATEGORY" val="diagram"/>
  <p:tag name="KSO_WM_TEMPLATE_INDEX" val="20201120"/>
  <p:tag name="KSO_WM_UNIT_LAYERLEVEL" val="1_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ISCONTENTSTITLE" val="0"/>
  <p:tag name="KSO_WM_UNIT_PRESET_TEXT" val="点击输入标题"/>
  <p:tag name="KSO_WM_UNIT_NOCLEAR" val="0"/>
  <p:tag name="KSO_WM_UNIT_SHOW_EDIT_AREA_INDICATION" val="1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6_1"/>
  <p:tag name="KSO_WM_UNIT_ID" val="diagram20201120_1*h_a*6_1"/>
  <p:tag name="KSO_WM_TEMPLATE_CATEGORY" val="diagram"/>
  <p:tag name="KSO_WM_TEMPLATE_INDEX" val="20201120"/>
  <p:tag name="KSO_WM_UNIT_LAYERLEVEL" val="1_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6_1"/>
  <p:tag name="KSO_WM_UNIT_ID" val="diagram20201120_1*h_i*6_1"/>
  <p:tag name="KSO_WM_TEMPLATE_CATEGORY" val="diagram"/>
  <p:tag name="KSO_WM_TEMPLATE_INDEX" val="20201120"/>
  <p:tag name="KSO_WM_UNIT_LAYERLEVEL" val="1_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120_1*i*2"/>
  <p:tag name="KSO_WM_TEMPLATE_CATEGORY" val="diagram"/>
  <p:tag name="KSO_WM_TEMPLATE_INDEX" val="20201120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RELATE_UNITID" val="diagram20201120_1*a*1"/>
  <p:tag name="KSO_WM_UNIT_PRESET_TEXT" val="点击输入批注"/>
  <p:tag name="KSO_WM_UNIT_NOCLEAR" val="0"/>
  <p:tag name="KSO_WM_UNIT_SHOW_EDIT_AREA_INDICATION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g"/>
  <p:tag name="KSO_WM_UNIT_INDEX" val="1"/>
  <p:tag name="KSO_WM_UNIT_ID" val="diagram20201120_1*g*1"/>
  <p:tag name="KSO_WM_TEMPLATE_CATEGORY" val="diagram"/>
  <p:tag name="KSO_WM_TEMPLATE_INDEX" val="20201120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96497_3*l_h_i*1_1_1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COLOR_SCHEME_SHAPE_ID" val="32"/>
  <p:tag name="KSO_WM_UNIT_COLOR_SCHEME_PARENT_PAGE" val="0_3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20"/>
  <p:tag name="KSO_WM_SLIDE_ID" val="diagram20201120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05.6*331.35"/>
  <p:tag name="KSO_WM_SLIDE_POSITION" val="77.2*116.8"/>
  <p:tag name="KSO_WM_TAG_VERSION" val="1.0"/>
  <p:tag name="KSO_WM_SLIDE_LAYOUT" val="a_g_h"/>
  <p:tag name="KSO_WM_SLIDE_LAYOUT_CNT" val="1_1_6"/>
</p:tagLst>
</file>

<file path=ppt/tags/tag4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4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0"/>
</p:tagLst>
</file>

<file path=ppt/tags/tag4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45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4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47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4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49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96497_3*l_h_i*1_1_2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COLOR_SCHEME_SHAPE_ID" val="56"/>
  <p:tag name="KSO_WM_UNIT_COLOR_SCHEME_PARENT_PAGE" val="0_3"/>
  <p:tag name="KSO_WM_UNIT_DIAGRAM_MODELTYPE" val="stripeEnum"/>
  <p:tag name="KSO_WM_UNIT_SUBTYPE" val="e"/>
  <p:tag name="KSO_WM_UNIT_FILL_FORE_SCHEMECOLOR_INDEX" val="1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51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5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53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5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55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5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57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5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59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6.xml><?xml version="1.0" encoding="utf-8"?>
<p:tagLst xmlns:p="http://schemas.openxmlformats.org/presentationml/2006/main">
  <p:tag name="KSO_WM_UNIT_TEXT_PART_ID_V2" val="c-1-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96497_3*l_h_a*1_1_1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PRESET_TEXT" val="添加标题"/>
  <p:tag name="KSO_WM_UNIT_VALUE" val="9"/>
  <p:tag name="KSO_WM_UNIT_COLOR_SCHEME_SHAPE_ID" val="39"/>
  <p:tag name="KSO_WM_UNIT_COLOR_SCHEME_PARENT_PAGE" val="0_3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61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6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DEFAULT_FONT" val="28;36;4"/>
  <p:tag name="KSO_WM_UNIT_BLOCK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321_1*i*4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TYPE" val="i"/>
  <p:tag name="KSO_WM_UNIT_INDEX" val="4"/>
  <p:tag name="KSO_WM_UNIT_BLOCK" val="0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321_1*i*5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TYPE" val="i"/>
  <p:tag name="KSO_WM_UNIT_INDEX" val="5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321_1*i*6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1"/>
</p:tagLst>
</file>

<file path=ppt/tags/tag6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21"/>
  <p:tag name="KSO_WM_SLIDE_ID" val="diagram20200321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68*458"/>
  <p:tag name="KSO_WM_SLIDE_POSITION" val="47*34"/>
  <p:tag name="KSO_WM_TEMPLATE_MASTER_TYPE" val="0"/>
  <p:tag name="KSO_WM_TEMPLATE_COLOR_TYPE" val="0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4.6},&quot;minSize&quot;:{&quot;size1&quot;:24.6},&quot;maxSize&quot;:{&quot;size1&quot;:32.8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0,&quot;diagramDirection&quot;:0,&quot;canSetOverLayout&quot;:0,&quot;isOverLayout&quot;:0,&quot;margin&quot;:{&quot;left&quot;:1.69,&quot;top&quot;:1.69,&quot;right&quot;:1.69,&quot;bottom&quot;:1.244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68.1},&quot;minSize&quot;:{&quot;size1&quot;:36.2},&quot;maxSize&quot;:{&quot;size1&quot;:68.1},&quot;edge&quot;:{&quot;left&quot;:true,&quot;top&quot;:false,&quot;right&quot;:true,&quot;bottom&quot;:true},&quot;backgroundInfo&quot;:[{&quot;type&quot;:&quot;belt&quot;,&quot;left&quot;:0.0,&quot;top&quot;:-0.05840632,&quot;right&quot;:0.0,&quot;bottom&quot;:0.05840632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703,&quot;top&quot;:0.026,&quot;right&quot;:1.034,&quot;bottom&quot;:1.69},&quot;marginOverLayout&quot;:{&quot;left&quot;:0.0,&quot;top&quot;:0.026,&quot;right&quot;:1.034,&quot;bottom&quot;:1.69},&quot;edge&quot;:{&quot;left&quot;:true,&quot;top&quot;:fals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0.026,&quot;right&quot;:1.69,&quot;bottom&quot;:1.69},&quot;edge&quot;:{&quot;left&quot;:false,&quot;top&quot;:false,&quot;right&quot;:true,&quot;bottom&quot;:true}}]}]}"/>
  <p:tag name="KSO_WM_SLIDE_BACKGROUND" val="[&quot;general&quot;,&quot;frame&quot;,&quot;belt&quot;]"/>
  <p:tag name="KSO_WM_SLIDE_RATIO" val="1.777778"/>
  <p:tag name="KSO_WM_SLIDE_CAN_ADD_NAVIGATION" val="1"/>
</p:tagLst>
</file>

<file path=ppt/tags/tag6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68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6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96497_3*l_h_i*1_1_3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COLOR_SCHEME_SHAPE_ID" val="31"/>
  <p:tag name="KSO_WM_UNIT_COLOR_SCHEME_PARENT_PAGE" val="0_3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7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72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7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74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direction&quot;:0,&quot;horizontalAlign&quot;:1,&quot;verticalAlign&quot;:1,&quot;type&quot;:0,&quot;diagramDirection&quot;:0,&quot;canSetOverLayout&quot;:0,&quot;isOverLayout&quot;:0,&quot;normalSize&quot;:{&quot;size1&quot;:36.7},&quot;minSize&quot;:{&quot;size1&quot;:32.2},&quot;maxSize&quot;:{&quot;size1&quot;:50.7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9,&quot;top&quot;:2.1,&quot;right&quot;:1.686,&quot;bottom&quot;:0.834},&quot;edge&quot;:{&quot;left&quot;:true,&quot;top&quot;:true,&quot;right&quot;:true,&quot;bottom&quot;:false},&quot;backgroundInfo&quot;:[{&quot;type&quot;:&quot;topBottom&quot;,&quot;left&quot;:0.0,&quot;top&quot;:0.0,&quot;right&quot;:0.0,&quot;bottom&quot;:-0.357090861}]},{&quot;direction&quot;:0,&quot;horizontalAlign&quot;:1,&quot;verticalAlign&quot;:0,&quot;type&quot;:1,&quot;diagramDirection&quot;:0,&quot;canSetOverLayout&quot;:1,&quot;isOverLayout&quot;:0,&quot;margin&quot;:{&quot;left&quot;:1.69,&quot;top&quot;:0.026,&quot;right&quot;:1.686,&quot;bottom&quot;:1.724},&quot;marginOverLayout&quot;:{&quot;left&quot;:0.0,&quot;top&quot;:0.026,&quot;right&quot;:0.0,&quot;bottom&quot;:0.0},&quot;edge&quot;:{&quot;left&quot;:true,&quot;top&quot;:false,&quot;right&quot;:true,&quot;bottom&quot;:true}}]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2_3*m_i*1_1"/>
  <p:tag name="KSO_WM_TEMPLATE_CATEGORY" val="diagram"/>
  <p:tag name="KSO_WM_TEMPLATE_INDEX" val="2020018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82_3*a*1"/>
  <p:tag name="KSO_WM_TEMPLATE_CATEGORY" val="diagram"/>
  <p:tag name="KSO_WM_TEMPLATE_INDEX" val="20200182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2_3*m_h_i*1_1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2_3*m_h_i*1_2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2_3*m_h_i*1_3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96497_3*l_h_i*1_2_1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COLOR_SCHEME_SHAPE_ID" val="37"/>
  <p:tag name="KSO_WM_UNIT_COLOR_SCHEME_PARENT_PAGE" val="0_3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2_3*m_h_i*1_4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0182_3*m_h_i*1_1_2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2_3*m_h_i*1_1_3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2_3*m_h_i*1_1_4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2_3*m_h_i*1_2_2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2_3*m_h_i*1_2_3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7"/>
  <p:tag name="KSO_WM_UNIT_ID" val="diagram20200182_3*m_h_i*1_2_7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2_3*m_h_i*1_3_2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2_3*m_h_i*1_3_3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2_3*m_h_i*1_3_4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96497_3*l_h_i*1_2_2"/>
  <p:tag name="KSO_WM_TEMPLATE_CATEGORY" val="diagram"/>
  <p:tag name="KSO_WM_TEMPLATE_INDEX" val="20196497"/>
  <p:tag name="KSO_WM_UNIT_LAYERLEVEL" val="1_1_1"/>
  <p:tag name="KSO_WM_TAG_VERSION" val="1.0"/>
  <p:tag name="KSO_WM_BEAUTIFY_FLAG" val="#wm#"/>
  <p:tag name="KSO_WM_UNIT_COLOR_SCHEME_SHAPE_ID" val="38"/>
  <p:tag name="KSO_WM_UNIT_COLOR_SCHEME_PARENT_PAGE" val="0_3"/>
  <p:tag name="KSO_WM_UNIT_DIAGRAM_MODELTYPE" val="stripeEnum"/>
  <p:tag name="KSO_WM_UNIT_SUBTYPE" val="e"/>
  <p:tag name="KSO_WM_UNIT_FILL_FORE_SCHEMECOLOR_INDEX" val="1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2_3*m_h_i*1_4_2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0182_3*m_h_i*1_4_3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2_3*m_h_i*1_4_4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2_3*m_h_a*1_1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2_3*m_h_i*1_1_5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2_3*m_h_i*1_1_6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2_3*m_h_i*1_1_7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2_3*m_h_a*1_2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2_3*m_h_i*1_2_4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2_3*m_h_i*1_2_5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6127</Words>
  <Application>WPS 演示</Application>
  <PresentationFormat>宽屏</PresentationFormat>
  <Paragraphs>229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Calibri Light</vt:lpstr>
      <vt:lpstr>方正兰亭超细黑简体</vt:lpstr>
      <vt:lpstr>黑体</vt:lpstr>
      <vt:lpstr>幼圆</vt:lpstr>
      <vt:lpstr>微软雅黑</vt:lpstr>
      <vt:lpstr>Segoe UI</vt:lpstr>
      <vt:lpstr>微软雅黑 Light</vt:lpstr>
      <vt:lpstr>menlo</vt:lpstr>
      <vt:lpstr>Liberation Mono</vt:lpstr>
      <vt:lpstr>隶书</vt:lpstr>
      <vt:lpstr>Arial Unicode MS</vt:lpstr>
      <vt:lpstr>Wingdings 2</vt:lpstr>
      <vt:lpstr>Neris Thin</vt:lpstr>
      <vt:lpstr>Gulim</vt:lpstr>
      <vt:lpstr>Malgun Gothic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jm005113</cp:lastModifiedBy>
  <cp:revision>101</cp:revision>
  <dcterms:created xsi:type="dcterms:W3CDTF">2014-12-22T08:14:00Z</dcterms:created>
  <dcterms:modified xsi:type="dcterms:W3CDTF">2019-10-31T10:13:16Z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  <property fmtid="{D5CDD505-2E9C-101B-9397-08002B2CF9AE}" pid="3" name="name">
    <vt:lpwstr>zPEg8nTYF159641.ppt</vt:lpwstr>
  </property>
  <property fmtid="{D5CDD505-2E9C-101B-9397-08002B2CF9AE}" pid="4" name="fileid">
    <vt:lpwstr>523738</vt:lpwstr>
  </property>
</Properties>
</file>