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B5D62E-BD5C-4BC7-81CD-47F4F7BD106B}">
  <a:tblStyle styleId="{39B5D62E-BD5C-4BC7-81CD-47F4F7BD10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445ac83d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445ac83d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445ac83d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445ac83d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445ac83d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445ac83d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445ac83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445ac83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445ac83d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45ac83d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445ac83d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445ac83d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445ac83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445ac83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445ac83d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445ac83d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445ac83d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445ac83d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445ac83d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445ac83d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4d78d39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4d78d39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445ac83d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445ac83d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445ac83d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445ac83d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445ac83d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445ac83d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445ac83d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445ac83d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445ac83d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445ac83d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445ac83d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445ac83d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435900c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435900c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445ac83d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445ac83d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4468eb9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4468eb9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4468eb9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4468eb9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d78d39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d78d39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445ac83d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445ac83d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445ac83d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445ac83d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445ac83d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445ac83d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445ac83d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445ac83d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445ac83d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445ac83d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445ac83d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445ac83d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445ac83d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445ac83d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445ac83d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445ac83d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435900ca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435900ca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435900ca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435900ca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445ac83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445ac83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445ac83d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445ac83d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435900ca7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435900ca7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445ac83da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445ac83da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4d78d39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4d78d39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435900ca7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435900ca7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4468eb95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4468eb95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44468eb9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4468eb9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44468eb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44468eb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4d78d39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4d78d39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d78d39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d78d39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445ac83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45ac83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445ac83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445ac8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445ac83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445ac83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9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Skills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Git - </a:t>
            </a:r>
            <a:r>
              <a:rPr lang="en"/>
              <a:t>Working with Git and Repositories</a:t>
            </a:r>
            <a:endParaRPr/>
          </a:p>
        </p:txBody>
      </p:sp>
      <p:sp>
        <p:nvSpPr>
          <p:cNvPr id="69" name="Google Shape;69;p13"/>
          <p:cNvSpPr/>
          <p:nvPr/>
        </p:nvSpPr>
        <p:spPr>
          <a:xfrm>
            <a:off x="0" y="0"/>
            <a:ext cx="9144000" cy="165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a:blip r:embed="rId3">
            <a:alphaModFix/>
          </a:blip>
          <a:stretch>
            <a:fillRect/>
          </a:stretch>
        </p:blipFill>
        <p:spPr>
          <a:xfrm>
            <a:off x="3549075" y="322155"/>
            <a:ext cx="2209800" cy="11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Installing Git</a:t>
            </a:r>
            <a:endParaRPr/>
          </a:p>
        </p:txBody>
      </p:sp>
      <p:pic>
        <p:nvPicPr>
          <p:cNvPr id="139" name="Google Shape;139;p22"/>
          <p:cNvPicPr preferRelativeResize="0"/>
          <p:nvPr/>
        </p:nvPicPr>
        <p:blipFill>
          <a:blip r:embed="rId3">
            <a:alphaModFix/>
          </a:blip>
          <a:stretch>
            <a:fillRect/>
          </a:stretch>
        </p:blipFill>
        <p:spPr>
          <a:xfrm>
            <a:off x="826075" y="771475"/>
            <a:ext cx="7112623" cy="421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Installing Git</a:t>
            </a:r>
            <a:endParaRPr/>
          </a:p>
        </p:txBody>
      </p:sp>
      <p:pic>
        <p:nvPicPr>
          <p:cNvPr id="145" name="Google Shape;145;p23"/>
          <p:cNvPicPr preferRelativeResize="0"/>
          <p:nvPr/>
        </p:nvPicPr>
        <p:blipFill>
          <a:blip r:embed="rId3">
            <a:alphaModFix/>
          </a:blip>
          <a:stretch>
            <a:fillRect/>
          </a:stretch>
        </p:blipFill>
        <p:spPr>
          <a:xfrm>
            <a:off x="1692250" y="782125"/>
            <a:ext cx="5125764" cy="4219649"/>
          </a:xfrm>
          <a:prstGeom prst="rect">
            <a:avLst/>
          </a:prstGeom>
          <a:noFill/>
          <a:ln>
            <a:noFill/>
          </a:ln>
        </p:spPr>
      </p:pic>
      <p:sp>
        <p:nvSpPr>
          <p:cNvPr id="146" name="Google Shape;146;p23"/>
          <p:cNvSpPr/>
          <p:nvPr/>
        </p:nvSpPr>
        <p:spPr>
          <a:xfrm>
            <a:off x="1924800" y="1655325"/>
            <a:ext cx="4758600" cy="1058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nvSpPr>
        <p:spPr>
          <a:xfrm>
            <a:off x="7057600" y="1883325"/>
            <a:ext cx="16896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 Git Bash Only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have our DVCS installed, now onto the Repository itself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Repository?</a:t>
            </a:r>
            <a:endParaRPr/>
          </a:p>
        </p:txBody>
      </p:sp>
      <p:sp>
        <p:nvSpPr>
          <p:cNvPr id="158" name="Google Shape;158;p25"/>
          <p:cNvSpPr txBox="1"/>
          <p:nvPr>
            <p:ph idx="4294967295" type="body"/>
          </p:nvPr>
        </p:nvSpPr>
        <p:spPr>
          <a:xfrm>
            <a:off x="460950" y="779625"/>
            <a:ext cx="8367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Repository is basically a </a:t>
            </a:r>
            <a:r>
              <a:rPr b="1" lang="en" sz="1400"/>
              <a:t>Project Folder</a:t>
            </a:r>
            <a:r>
              <a:rPr lang="en" sz="1400"/>
              <a:t>. For this, we will be using GitHub.</a:t>
            </a:r>
            <a:endParaRPr sz="1400"/>
          </a:p>
          <a:p>
            <a:pPr indent="0" lvl="0" marL="0" rtl="0" algn="l">
              <a:spcBef>
                <a:spcPts val="1600"/>
              </a:spcBef>
              <a:spcAft>
                <a:spcPts val="0"/>
              </a:spcAft>
              <a:buNone/>
            </a:pPr>
            <a:r>
              <a:rPr lang="en" sz="1400"/>
              <a:t>It contains all of the folders and files within a project, along with each file’s </a:t>
            </a:r>
            <a:r>
              <a:rPr b="1" lang="en" sz="1400"/>
              <a:t>revision history.</a:t>
            </a:r>
            <a:endParaRPr b="1" sz="1400"/>
          </a:p>
          <a:p>
            <a:pPr indent="0" lvl="0" marL="0" rtl="0" algn="l">
              <a:spcBef>
                <a:spcPts val="1600"/>
              </a:spcBef>
              <a:spcAft>
                <a:spcPts val="0"/>
              </a:spcAft>
              <a:buNone/>
            </a:pPr>
            <a:r>
              <a:rPr lang="en" sz="1400"/>
              <a:t>File history appears as snapshots in time called </a:t>
            </a:r>
            <a:r>
              <a:rPr b="1" lang="en" sz="1400"/>
              <a:t>Commits</a:t>
            </a:r>
            <a:r>
              <a:rPr lang="en" sz="1400"/>
              <a:t> (we’ll see these soon), a copy of the version of the project at that time.</a:t>
            </a:r>
            <a:endParaRPr sz="1400"/>
          </a:p>
          <a:p>
            <a:pPr indent="0" lvl="0" marL="0" rtl="0" algn="l">
              <a:spcBef>
                <a:spcPts val="1600"/>
              </a:spcBef>
              <a:spcAft>
                <a:spcPts val="0"/>
              </a:spcAft>
              <a:buNone/>
            </a:pPr>
            <a:r>
              <a:rPr lang="en" sz="1400"/>
              <a:t>These commits can be organised into lines of development, known as </a:t>
            </a:r>
            <a:r>
              <a:rPr b="1" lang="en" sz="1400"/>
              <a:t>Branches</a:t>
            </a:r>
            <a:r>
              <a:rPr lang="en" sz="1400"/>
              <a:t>. We’ve seen previously how these branches of development can be represented;</a:t>
            </a:r>
            <a:endParaRPr sz="1400"/>
          </a:p>
          <a:p>
            <a:pPr indent="0" lvl="0" marL="0" rtl="0" algn="l">
              <a:spcBef>
                <a:spcPts val="1600"/>
              </a:spcBef>
              <a:spcAft>
                <a:spcPts val="1600"/>
              </a:spcAft>
              <a:buNone/>
            </a:pPr>
            <a:r>
              <a:t/>
            </a:r>
            <a:endParaRPr/>
          </a:p>
        </p:txBody>
      </p:sp>
      <p:sp>
        <p:nvSpPr>
          <p:cNvPr id="159" name="Google Shape;159;p25"/>
          <p:cNvSpPr/>
          <p:nvPr/>
        </p:nvSpPr>
        <p:spPr>
          <a:xfrm>
            <a:off x="766750" y="37783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260925" y="37783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755100" y="37783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5249275" y="37783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6743450" y="37783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5"/>
          <p:cNvCxnSpPr>
            <a:endCxn id="160" idx="2"/>
          </p:cNvCxnSpPr>
          <p:nvPr/>
        </p:nvCxnSpPr>
        <p:spPr>
          <a:xfrm>
            <a:off x="1650725" y="4214800"/>
            <a:ext cx="610200" cy="5400"/>
          </a:xfrm>
          <a:prstGeom prst="straightConnector1">
            <a:avLst/>
          </a:prstGeom>
          <a:noFill/>
          <a:ln cap="flat" cmpd="sng" w="28575">
            <a:solidFill>
              <a:srgbClr val="0B5394"/>
            </a:solidFill>
            <a:prstDash val="solid"/>
            <a:round/>
            <a:headEnd len="med" w="med" type="none"/>
            <a:tailEnd len="med" w="med" type="none"/>
          </a:ln>
        </p:spPr>
      </p:cxnSp>
      <p:cxnSp>
        <p:nvCxnSpPr>
          <p:cNvPr id="165" name="Google Shape;165;p25"/>
          <p:cNvCxnSpPr>
            <a:stCxn id="160" idx="6"/>
            <a:endCxn id="161" idx="2"/>
          </p:cNvCxnSpPr>
          <p:nvPr/>
        </p:nvCxnSpPr>
        <p:spPr>
          <a:xfrm>
            <a:off x="3144725" y="42202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166" name="Google Shape;166;p25"/>
          <p:cNvCxnSpPr>
            <a:stCxn id="161" idx="6"/>
            <a:endCxn id="162" idx="2"/>
          </p:cNvCxnSpPr>
          <p:nvPr/>
        </p:nvCxnSpPr>
        <p:spPr>
          <a:xfrm>
            <a:off x="4638900" y="42202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167" name="Google Shape;167;p25"/>
          <p:cNvCxnSpPr>
            <a:stCxn id="162" idx="6"/>
            <a:endCxn id="163" idx="2"/>
          </p:cNvCxnSpPr>
          <p:nvPr/>
        </p:nvCxnSpPr>
        <p:spPr>
          <a:xfrm>
            <a:off x="6133075" y="4220200"/>
            <a:ext cx="610500" cy="0"/>
          </a:xfrm>
          <a:prstGeom prst="straightConnector1">
            <a:avLst/>
          </a:prstGeom>
          <a:noFill/>
          <a:ln cap="flat" cmpd="sng" w="28575">
            <a:solidFill>
              <a:srgbClr val="0B5394"/>
            </a:solidFill>
            <a:prstDash val="solid"/>
            <a:round/>
            <a:headEnd len="med" w="med" type="none"/>
            <a:tailEnd len="med" w="med" type="none"/>
          </a:ln>
        </p:spPr>
      </p:cxnSp>
      <p:sp>
        <p:nvSpPr>
          <p:cNvPr id="168" name="Google Shape;168;p25"/>
          <p:cNvSpPr txBox="1"/>
          <p:nvPr/>
        </p:nvSpPr>
        <p:spPr>
          <a:xfrm>
            <a:off x="1139450" y="2972300"/>
            <a:ext cx="15123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Each node is a commit to the Repository</a:t>
            </a:r>
            <a:endParaRPr/>
          </a:p>
        </p:txBody>
      </p:sp>
      <p:cxnSp>
        <p:nvCxnSpPr>
          <p:cNvPr id="169" name="Google Shape;169;p25"/>
          <p:cNvCxnSpPr>
            <a:endCxn id="159" idx="0"/>
          </p:cNvCxnSpPr>
          <p:nvPr/>
        </p:nvCxnSpPr>
        <p:spPr>
          <a:xfrm flipH="1">
            <a:off x="1208650" y="3341800"/>
            <a:ext cx="122400" cy="4365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5"/>
          <p:cNvCxnSpPr>
            <a:endCxn id="160" idx="0"/>
          </p:cNvCxnSpPr>
          <p:nvPr/>
        </p:nvCxnSpPr>
        <p:spPr>
          <a:xfrm>
            <a:off x="2502425" y="3416200"/>
            <a:ext cx="200400" cy="36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Repository Branches</a:t>
            </a:r>
            <a:endParaRPr/>
          </a:p>
        </p:txBody>
      </p:sp>
      <p:sp>
        <p:nvSpPr>
          <p:cNvPr id="176" name="Google Shape;176;p26"/>
          <p:cNvSpPr txBox="1"/>
          <p:nvPr>
            <p:ph idx="4294967295" type="body"/>
          </p:nvPr>
        </p:nvSpPr>
        <p:spPr>
          <a:xfrm>
            <a:off x="388500" y="811575"/>
            <a:ext cx="8367000" cy="4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default branch to a project will be the </a:t>
            </a:r>
            <a:r>
              <a:rPr b="1" lang="en" sz="1400"/>
              <a:t>Master </a:t>
            </a:r>
            <a:r>
              <a:rPr lang="en" sz="1400"/>
              <a:t>branch. This is where the main project will exist.</a:t>
            </a:r>
            <a:endParaRPr sz="1400"/>
          </a:p>
          <a:p>
            <a:pPr indent="0" lvl="0" marL="0" rtl="0" algn="l">
              <a:spcBef>
                <a:spcPts val="1600"/>
              </a:spcBef>
              <a:spcAft>
                <a:spcPts val="0"/>
              </a:spcAft>
              <a:buNone/>
            </a:pPr>
            <a:r>
              <a:rPr lang="en" sz="1400"/>
              <a:t>In branches, an important concept is the HEAD, a pointer that points to a commit within a branch. Every time you commit to the repository, this pointer will automatically move to the newest commit. </a:t>
            </a:r>
            <a:endParaRPr sz="1400"/>
          </a:p>
          <a:p>
            <a:pPr indent="0" lvl="0" marL="0" rtl="0" algn="l">
              <a:spcBef>
                <a:spcPts val="1600"/>
              </a:spcBef>
              <a:spcAft>
                <a:spcPts val="1600"/>
              </a:spcAft>
              <a:buNone/>
            </a:pPr>
            <a:r>
              <a:t/>
            </a:r>
            <a:endParaRPr/>
          </a:p>
        </p:txBody>
      </p:sp>
      <p:sp>
        <p:nvSpPr>
          <p:cNvPr id="177" name="Google Shape;177;p26"/>
          <p:cNvSpPr/>
          <p:nvPr/>
        </p:nvSpPr>
        <p:spPr>
          <a:xfrm>
            <a:off x="114175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2635925"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413010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5624275"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711845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6"/>
          <p:cNvCxnSpPr>
            <a:endCxn id="178" idx="2"/>
          </p:cNvCxnSpPr>
          <p:nvPr/>
        </p:nvCxnSpPr>
        <p:spPr>
          <a:xfrm>
            <a:off x="2025725" y="4300000"/>
            <a:ext cx="610200" cy="5400"/>
          </a:xfrm>
          <a:prstGeom prst="straightConnector1">
            <a:avLst/>
          </a:prstGeom>
          <a:noFill/>
          <a:ln cap="flat" cmpd="sng" w="28575">
            <a:solidFill>
              <a:srgbClr val="0B5394"/>
            </a:solidFill>
            <a:prstDash val="solid"/>
            <a:round/>
            <a:headEnd len="med" w="med" type="none"/>
            <a:tailEnd len="med" w="med" type="none"/>
          </a:ln>
        </p:spPr>
      </p:cxnSp>
      <p:cxnSp>
        <p:nvCxnSpPr>
          <p:cNvPr id="183" name="Google Shape;183;p26"/>
          <p:cNvCxnSpPr>
            <a:stCxn id="178" idx="6"/>
            <a:endCxn id="179" idx="2"/>
          </p:cNvCxnSpPr>
          <p:nvPr/>
        </p:nvCxnSpPr>
        <p:spPr>
          <a:xfrm>
            <a:off x="3519725" y="43054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184" name="Google Shape;184;p26"/>
          <p:cNvCxnSpPr>
            <a:stCxn id="179" idx="6"/>
            <a:endCxn id="180" idx="2"/>
          </p:cNvCxnSpPr>
          <p:nvPr/>
        </p:nvCxnSpPr>
        <p:spPr>
          <a:xfrm>
            <a:off x="5013900" y="43054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185" name="Google Shape;185;p26"/>
          <p:cNvCxnSpPr>
            <a:stCxn id="180" idx="6"/>
            <a:endCxn id="181" idx="2"/>
          </p:cNvCxnSpPr>
          <p:nvPr/>
        </p:nvCxnSpPr>
        <p:spPr>
          <a:xfrm>
            <a:off x="6508075" y="4305400"/>
            <a:ext cx="610500" cy="0"/>
          </a:xfrm>
          <a:prstGeom prst="straightConnector1">
            <a:avLst/>
          </a:prstGeom>
          <a:noFill/>
          <a:ln cap="flat" cmpd="sng" w="28575">
            <a:solidFill>
              <a:srgbClr val="0B5394"/>
            </a:solidFill>
            <a:prstDash val="solid"/>
            <a:round/>
            <a:headEnd len="med" w="med" type="none"/>
            <a:tailEnd len="med" w="med" type="none"/>
          </a:ln>
        </p:spPr>
      </p:cxnSp>
      <p:sp>
        <p:nvSpPr>
          <p:cNvPr id="186" name="Google Shape;186;p26"/>
          <p:cNvSpPr/>
          <p:nvPr/>
        </p:nvSpPr>
        <p:spPr>
          <a:xfrm>
            <a:off x="7118450" y="306927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187" name="Google Shape;187;p26"/>
          <p:cNvCxnSpPr>
            <a:stCxn id="186" idx="2"/>
            <a:endCxn id="181" idx="0"/>
          </p:cNvCxnSpPr>
          <p:nvPr/>
        </p:nvCxnSpPr>
        <p:spPr>
          <a:xfrm>
            <a:off x="7560350" y="3514175"/>
            <a:ext cx="0" cy="3492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6"/>
          <p:cNvSpPr/>
          <p:nvPr/>
        </p:nvSpPr>
        <p:spPr>
          <a:xfrm>
            <a:off x="5624275" y="306927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189" name="Google Shape;189;p26"/>
          <p:cNvCxnSpPr>
            <a:stCxn id="188" idx="2"/>
          </p:cNvCxnSpPr>
          <p:nvPr/>
        </p:nvCxnSpPr>
        <p:spPr>
          <a:xfrm>
            <a:off x="6066175" y="3514175"/>
            <a:ext cx="0" cy="34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9"/>
                                        </p:tgtEl>
                                      </p:cBhvr>
                                    </p:animEffect>
                                    <p:set>
                                      <p:cBhvr>
                                        <p:cTn dur="1" fill="hold">
                                          <p:stCondLst>
                                            <p:cond delay="50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Repository Branches</a:t>
            </a:r>
            <a:endParaRPr/>
          </a:p>
        </p:txBody>
      </p:sp>
      <p:sp>
        <p:nvSpPr>
          <p:cNvPr id="195" name="Google Shape;195;p27"/>
          <p:cNvSpPr txBox="1"/>
          <p:nvPr>
            <p:ph idx="4294967295" type="body"/>
          </p:nvPr>
        </p:nvSpPr>
        <p:spPr>
          <a:xfrm>
            <a:off x="388500" y="811575"/>
            <a:ext cx="8367000" cy="4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Within Git, you are able to make new branches. This is an incredibly useful feature, as it allows you to diverge from the main line of development and continue to do work without messing with the main line.</a:t>
            </a:r>
            <a:endParaRPr sz="1400"/>
          </a:p>
          <a:p>
            <a:pPr indent="0" lvl="0" marL="0" rtl="0" algn="l">
              <a:spcBef>
                <a:spcPts val="1600"/>
              </a:spcBef>
              <a:spcAft>
                <a:spcPts val="0"/>
              </a:spcAft>
              <a:buNone/>
            </a:pPr>
            <a:r>
              <a:rPr lang="en" sz="1400"/>
              <a:t>You are able to make a new HEAD pointer which will point to a new branch which can then be independently developed in.</a:t>
            </a:r>
            <a:endParaRPr sz="1400"/>
          </a:p>
          <a:p>
            <a:pPr indent="0" lvl="0" marL="0" rtl="0" algn="l">
              <a:spcBef>
                <a:spcPts val="1600"/>
              </a:spcBef>
              <a:spcAft>
                <a:spcPts val="0"/>
              </a:spcAft>
              <a:buNone/>
            </a:pPr>
            <a:r>
              <a:rPr lang="en" sz="1400"/>
              <a:t>This allows for multiple simultaneous features to be developed without affecting each other.</a:t>
            </a:r>
            <a:endParaRPr sz="1400"/>
          </a:p>
          <a:p>
            <a:pPr indent="0" lvl="0" marL="0" rtl="0" algn="l">
              <a:spcBef>
                <a:spcPts val="1600"/>
              </a:spcBef>
              <a:spcAft>
                <a:spcPts val="1600"/>
              </a:spcAft>
              <a:buNone/>
            </a:pPr>
            <a:r>
              <a:t/>
            </a:r>
            <a:endParaRPr/>
          </a:p>
        </p:txBody>
      </p:sp>
      <p:sp>
        <p:nvSpPr>
          <p:cNvPr id="196" name="Google Shape;196;p27"/>
          <p:cNvSpPr/>
          <p:nvPr/>
        </p:nvSpPr>
        <p:spPr>
          <a:xfrm>
            <a:off x="114175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2635925"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13010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624275"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7118450" y="38635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27"/>
          <p:cNvCxnSpPr>
            <a:endCxn id="197" idx="2"/>
          </p:cNvCxnSpPr>
          <p:nvPr/>
        </p:nvCxnSpPr>
        <p:spPr>
          <a:xfrm>
            <a:off x="2025725" y="4300000"/>
            <a:ext cx="610200" cy="5400"/>
          </a:xfrm>
          <a:prstGeom prst="straightConnector1">
            <a:avLst/>
          </a:prstGeom>
          <a:noFill/>
          <a:ln cap="flat" cmpd="sng" w="28575">
            <a:solidFill>
              <a:srgbClr val="0B5394"/>
            </a:solidFill>
            <a:prstDash val="solid"/>
            <a:round/>
            <a:headEnd len="med" w="med" type="none"/>
            <a:tailEnd len="med" w="med" type="none"/>
          </a:ln>
        </p:spPr>
      </p:cxnSp>
      <p:cxnSp>
        <p:nvCxnSpPr>
          <p:cNvPr id="202" name="Google Shape;202;p27"/>
          <p:cNvCxnSpPr>
            <a:stCxn id="197" idx="6"/>
            <a:endCxn id="198" idx="2"/>
          </p:cNvCxnSpPr>
          <p:nvPr/>
        </p:nvCxnSpPr>
        <p:spPr>
          <a:xfrm>
            <a:off x="3519725" y="43054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203" name="Google Shape;203;p27"/>
          <p:cNvCxnSpPr>
            <a:stCxn id="198" idx="6"/>
            <a:endCxn id="199" idx="2"/>
          </p:cNvCxnSpPr>
          <p:nvPr/>
        </p:nvCxnSpPr>
        <p:spPr>
          <a:xfrm>
            <a:off x="5013900" y="43054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204" name="Google Shape;204;p27"/>
          <p:cNvCxnSpPr>
            <a:stCxn id="199" idx="6"/>
            <a:endCxn id="200" idx="2"/>
          </p:cNvCxnSpPr>
          <p:nvPr/>
        </p:nvCxnSpPr>
        <p:spPr>
          <a:xfrm>
            <a:off x="6508075" y="4305400"/>
            <a:ext cx="610500" cy="0"/>
          </a:xfrm>
          <a:prstGeom prst="straightConnector1">
            <a:avLst/>
          </a:prstGeom>
          <a:noFill/>
          <a:ln cap="flat" cmpd="sng" w="28575">
            <a:solidFill>
              <a:srgbClr val="0B5394"/>
            </a:solidFill>
            <a:prstDash val="solid"/>
            <a:round/>
            <a:headEnd len="med" w="med" type="none"/>
            <a:tailEnd len="med" w="med" type="none"/>
          </a:ln>
        </p:spPr>
      </p:cxnSp>
      <p:sp>
        <p:nvSpPr>
          <p:cNvPr id="205" name="Google Shape;205;p27"/>
          <p:cNvSpPr/>
          <p:nvPr/>
        </p:nvSpPr>
        <p:spPr>
          <a:xfrm>
            <a:off x="7118450" y="306927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206" name="Google Shape;206;p27"/>
          <p:cNvCxnSpPr>
            <a:stCxn id="205" idx="2"/>
            <a:endCxn id="200" idx="0"/>
          </p:cNvCxnSpPr>
          <p:nvPr/>
        </p:nvCxnSpPr>
        <p:spPr>
          <a:xfrm>
            <a:off x="7560350" y="3514175"/>
            <a:ext cx="0" cy="349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27"/>
          <p:cNvSpPr/>
          <p:nvPr/>
        </p:nvSpPr>
        <p:spPr>
          <a:xfrm>
            <a:off x="7041050" y="2599575"/>
            <a:ext cx="10386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MyBranch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Repository Branches</a:t>
            </a:r>
            <a:endParaRPr/>
          </a:p>
        </p:txBody>
      </p:sp>
      <p:sp>
        <p:nvSpPr>
          <p:cNvPr id="213" name="Google Shape;213;p28"/>
          <p:cNvSpPr/>
          <p:nvPr/>
        </p:nvSpPr>
        <p:spPr>
          <a:xfrm>
            <a:off x="1254125" y="290725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2822900" y="290725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4473775" y="18468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4473775" y="3926675"/>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6741025" y="18468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6741025" y="3926675"/>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8"/>
          <p:cNvCxnSpPr>
            <a:stCxn id="213" idx="6"/>
            <a:endCxn id="214" idx="2"/>
          </p:cNvCxnSpPr>
          <p:nvPr/>
        </p:nvCxnSpPr>
        <p:spPr>
          <a:xfrm>
            <a:off x="2137925" y="3349150"/>
            <a:ext cx="684900" cy="0"/>
          </a:xfrm>
          <a:prstGeom prst="straightConnector1">
            <a:avLst/>
          </a:prstGeom>
          <a:noFill/>
          <a:ln cap="flat" cmpd="sng" w="28575">
            <a:solidFill>
              <a:schemeClr val="dk2"/>
            </a:solidFill>
            <a:prstDash val="solid"/>
            <a:round/>
            <a:headEnd len="med" w="med" type="none"/>
            <a:tailEnd len="med" w="med" type="none"/>
          </a:ln>
        </p:spPr>
      </p:cxnSp>
      <p:cxnSp>
        <p:nvCxnSpPr>
          <p:cNvPr id="220" name="Google Shape;220;p28"/>
          <p:cNvCxnSpPr>
            <a:stCxn id="214" idx="7"/>
            <a:endCxn id="215" idx="2"/>
          </p:cNvCxnSpPr>
          <p:nvPr/>
        </p:nvCxnSpPr>
        <p:spPr>
          <a:xfrm flipH="1" rot="10800000">
            <a:off x="3577270" y="2288780"/>
            <a:ext cx="896400" cy="747900"/>
          </a:xfrm>
          <a:prstGeom prst="straightConnector1">
            <a:avLst/>
          </a:prstGeom>
          <a:noFill/>
          <a:ln cap="flat" cmpd="sng" w="28575">
            <a:solidFill>
              <a:schemeClr val="dk2"/>
            </a:solidFill>
            <a:prstDash val="solid"/>
            <a:round/>
            <a:headEnd len="med" w="med" type="none"/>
            <a:tailEnd len="med" w="med" type="none"/>
          </a:ln>
        </p:spPr>
      </p:cxnSp>
      <p:cxnSp>
        <p:nvCxnSpPr>
          <p:cNvPr id="221" name="Google Shape;221;p28"/>
          <p:cNvCxnSpPr>
            <a:endCxn id="216" idx="2"/>
          </p:cNvCxnSpPr>
          <p:nvPr/>
        </p:nvCxnSpPr>
        <p:spPr>
          <a:xfrm>
            <a:off x="3577375" y="3661475"/>
            <a:ext cx="896400" cy="707100"/>
          </a:xfrm>
          <a:prstGeom prst="straightConnector1">
            <a:avLst/>
          </a:prstGeom>
          <a:noFill/>
          <a:ln cap="flat" cmpd="sng" w="28575">
            <a:solidFill>
              <a:schemeClr val="dk2"/>
            </a:solidFill>
            <a:prstDash val="solid"/>
            <a:round/>
            <a:headEnd len="med" w="med" type="none"/>
            <a:tailEnd len="med" w="med" type="none"/>
          </a:ln>
        </p:spPr>
      </p:cxnSp>
      <p:cxnSp>
        <p:nvCxnSpPr>
          <p:cNvPr id="222" name="Google Shape;222;p28"/>
          <p:cNvCxnSpPr>
            <a:stCxn id="215" idx="6"/>
            <a:endCxn id="217" idx="2"/>
          </p:cNvCxnSpPr>
          <p:nvPr/>
        </p:nvCxnSpPr>
        <p:spPr>
          <a:xfrm>
            <a:off x="5357575" y="2288700"/>
            <a:ext cx="1383600" cy="0"/>
          </a:xfrm>
          <a:prstGeom prst="straightConnector1">
            <a:avLst/>
          </a:prstGeom>
          <a:noFill/>
          <a:ln cap="flat" cmpd="sng" w="28575">
            <a:solidFill>
              <a:schemeClr val="dk2"/>
            </a:solidFill>
            <a:prstDash val="solid"/>
            <a:round/>
            <a:headEnd len="med" w="med" type="none"/>
            <a:tailEnd len="med" w="med" type="none"/>
          </a:ln>
        </p:spPr>
      </p:cxnSp>
      <p:cxnSp>
        <p:nvCxnSpPr>
          <p:cNvPr id="223" name="Google Shape;223;p28"/>
          <p:cNvCxnSpPr>
            <a:stCxn id="216" idx="6"/>
            <a:endCxn id="218" idx="2"/>
          </p:cNvCxnSpPr>
          <p:nvPr/>
        </p:nvCxnSpPr>
        <p:spPr>
          <a:xfrm>
            <a:off x="5357575" y="4368575"/>
            <a:ext cx="1383600" cy="0"/>
          </a:xfrm>
          <a:prstGeom prst="straightConnector1">
            <a:avLst/>
          </a:prstGeom>
          <a:noFill/>
          <a:ln cap="flat" cmpd="sng" w="28575">
            <a:solidFill>
              <a:schemeClr val="dk2"/>
            </a:solidFill>
            <a:prstDash val="solid"/>
            <a:round/>
            <a:headEnd len="med" w="med" type="none"/>
            <a:tailEnd len="med" w="med" type="none"/>
          </a:ln>
        </p:spPr>
      </p:cxnSp>
      <p:sp>
        <p:nvSpPr>
          <p:cNvPr id="224" name="Google Shape;224;p28"/>
          <p:cNvSpPr/>
          <p:nvPr/>
        </p:nvSpPr>
        <p:spPr>
          <a:xfrm>
            <a:off x="1254125" y="2113150"/>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225" name="Google Shape;225;p28"/>
          <p:cNvCxnSpPr>
            <a:stCxn id="224" idx="2"/>
          </p:cNvCxnSpPr>
          <p:nvPr/>
        </p:nvCxnSpPr>
        <p:spPr>
          <a:xfrm>
            <a:off x="1696025" y="2558050"/>
            <a:ext cx="0" cy="3492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8"/>
          <p:cNvSpPr/>
          <p:nvPr/>
        </p:nvSpPr>
        <p:spPr>
          <a:xfrm>
            <a:off x="2863950" y="2113150"/>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227" name="Google Shape;227;p28"/>
          <p:cNvCxnSpPr>
            <a:stCxn id="226" idx="2"/>
          </p:cNvCxnSpPr>
          <p:nvPr/>
        </p:nvCxnSpPr>
        <p:spPr>
          <a:xfrm>
            <a:off x="3305850" y="2558050"/>
            <a:ext cx="0" cy="3492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28"/>
          <p:cNvSpPr/>
          <p:nvPr/>
        </p:nvSpPr>
        <p:spPr>
          <a:xfrm>
            <a:off x="4473775" y="97382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229" name="Google Shape;229;p28"/>
          <p:cNvCxnSpPr>
            <a:stCxn id="228" idx="2"/>
          </p:cNvCxnSpPr>
          <p:nvPr/>
        </p:nvCxnSpPr>
        <p:spPr>
          <a:xfrm>
            <a:off x="4915675" y="1418725"/>
            <a:ext cx="0" cy="3492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8"/>
          <p:cNvSpPr/>
          <p:nvPr/>
        </p:nvSpPr>
        <p:spPr>
          <a:xfrm>
            <a:off x="6741025" y="97382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231" name="Google Shape;231;p28"/>
          <p:cNvCxnSpPr>
            <a:stCxn id="230" idx="2"/>
          </p:cNvCxnSpPr>
          <p:nvPr/>
        </p:nvCxnSpPr>
        <p:spPr>
          <a:xfrm>
            <a:off x="7182925" y="1418725"/>
            <a:ext cx="0" cy="3492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8"/>
          <p:cNvSpPr/>
          <p:nvPr/>
        </p:nvSpPr>
        <p:spPr>
          <a:xfrm>
            <a:off x="4473775" y="3132575"/>
            <a:ext cx="1027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myBranch</a:t>
            </a:r>
            <a:endParaRPr/>
          </a:p>
        </p:txBody>
      </p:sp>
      <p:cxnSp>
        <p:nvCxnSpPr>
          <p:cNvPr id="233" name="Google Shape;233;p28"/>
          <p:cNvCxnSpPr>
            <a:stCxn id="232" idx="2"/>
          </p:cNvCxnSpPr>
          <p:nvPr/>
        </p:nvCxnSpPr>
        <p:spPr>
          <a:xfrm>
            <a:off x="4987675" y="3577475"/>
            <a:ext cx="0" cy="3492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8"/>
          <p:cNvCxnSpPr/>
          <p:nvPr/>
        </p:nvCxnSpPr>
        <p:spPr>
          <a:xfrm>
            <a:off x="7182925" y="3577475"/>
            <a:ext cx="0" cy="3492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28"/>
          <p:cNvSpPr/>
          <p:nvPr/>
        </p:nvSpPr>
        <p:spPr>
          <a:xfrm>
            <a:off x="6741175" y="3132575"/>
            <a:ext cx="1027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myBranch</a:t>
            </a:r>
            <a:endParaRPr/>
          </a:p>
        </p:txBody>
      </p:sp>
      <p:sp>
        <p:nvSpPr>
          <p:cNvPr id="236" name="Google Shape;236;p28"/>
          <p:cNvSpPr/>
          <p:nvPr/>
        </p:nvSpPr>
        <p:spPr>
          <a:xfrm>
            <a:off x="2791950" y="1668250"/>
            <a:ext cx="1027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myBranch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Setting up GitHub as a Repository</a:t>
            </a:r>
            <a:endParaRPr/>
          </a:p>
        </p:txBody>
      </p:sp>
      <p:sp>
        <p:nvSpPr>
          <p:cNvPr id="242" name="Google Shape;242;p29"/>
          <p:cNvSpPr txBox="1"/>
          <p:nvPr/>
        </p:nvSpPr>
        <p:spPr>
          <a:xfrm>
            <a:off x="1925700" y="1767750"/>
            <a:ext cx="5292600" cy="19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800"/>
              <a:t>https://github.com</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Setting up GitHub as a Repository</a:t>
            </a:r>
            <a:endParaRPr/>
          </a:p>
        </p:txBody>
      </p:sp>
      <p:pic>
        <p:nvPicPr>
          <p:cNvPr id="248" name="Google Shape;248;p30"/>
          <p:cNvPicPr preferRelativeResize="0"/>
          <p:nvPr/>
        </p:nvPicPr>
        <p:blipFill>
          <a:blip r:embed="rId3">
            <a:alphaModFix/>
          </a:blip>
          <a:stretch>
            <a:fillRect/>
          </a:stretch>
        </p:blipFill>
        <p:spPr>
          <a:xfrm>
            <a:off x="152400" y="1538200"/>
            <a:ext cx="8839200" cy="1803918"/>
          </a:xfrm>
          <a:prstGeom prst="rect">
            <a:avLst/>
          </a:prstGeom>
          <a:noFill/>
          <a:ln>
            <a:noFill/>
          </a:ln>
        </p:spPr>
      </p:pic>
      <p:sp>
        <p:nvSpPr>
          <p:cNvPr id="249" name="Google Shape;249;p30"/>
          <p:cNvSpPr/>
          <p:nvPr/>
        </p:nvSpPr>
        <p:spPr>
          <a:xfrm>
            <a:off x="2779400" y="2266125"/>
            <a:ext cx="1494300" cy="819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Setting up GitHub as a Repository</a:t>
            </a:r>
            <a:endParaRPr/>
          </a:p>
        </p:txBody>
      </p:sp>
      <p:pic>
        <p:nvPicPr>
          <p:cNvPr id="255" name="Google Shape;255;p31"/>
          <p:cNvPicPr preferRelativeResize="0"/>
          <p:nvPr/>
        </p:nvPicPr>
        <p:blipFill>
          <a:blip r:embed="rId3">
            <a:alphaModFix/>
          </a:blip>
          <a:stretch>
            <a:fillRect/>
          </a:stretch>
        </p:blipFill>
        <p:spPr>
          <a:xfrm>
            <a:off x="1934413" y="782100"/>
            <a:ext cx="5154277" cy="4219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Deadline is approaching...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Setting up GitHub as a Repository</a:t>
            </a:r>
            <a:endParaRPr/>
          </a:p>
        </p:txBody>
      </p:sp>
      <p:pic>
        <p:nvPicPr>
          <p:cNvPr id="261" name="Google Shape;261;p32"/>
          <p:cNvPicPr preferRelativeResize="0"/>
          <p:nvPr/>
        </p:nvPicPr>
        <p:blipFill>
          <a:blip r:embed="rId3">
            <a:alphaModFix/>
          </a:blip>
          <a:stretch>
            <a:fillRect/>
          </a:stretch>
        </p:blipFill>
        <p:spPr>
          <a:xfrm>
            <a:off x="903613" y="803400"/>
            <a:ext cx="7215885" cy="421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to connect our Remote Repository to our computer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Useful Terminal Commands</a:t>
            </a:r>
            <a:endParaRPr>
              <a:solidFill>
                <a:srgbClr val="FFFFFF"/>
              </a:solidFill>
            </a:endParaRPr>
          </a:p>
        </p:txBody>
      </p:sp>
      <p:graphicFrame>
        <p:nvGraphicFramePr>
          <p:cNvPr id="272" name="Google Shape;272;p34"/>
          <p:cNvGraphicFramePr/>
          <p:nvPr/>
        </p:nvGraphicFramePr>
        <p:xfrm>
          <a:off x="952500" y="2000250"/>
          <a:ext cx="3000000" cy="3000000"/>
        </p:xfrm>
        <a:graphic>
          <a:graphicData uri="http://schemas.openxmlformats.org/drawingml/2006/table">
            <a:tbl>
              <a:tblPr>
                <a:noFill/>
                <a:tableStyleId>{39B5D62E-BD5C-4BC7-81CD-47F4F7BD106B}</a:tableStyleId>
              </a:tblPr>
              <a:tblGrid>
                <a:gridCol w="1736975"/>
                <a:gridCol w="5502025"/>
              </a:tblGrid>
              <a:tr h="381000">
                <a:tc>
                  <a:txBody>
                    <a:bodyPr>
                      <a:noAutofit/>
                    </a:bodyPr>
                    <a:lstStyle/>
                    <a:p>
                      <a:pPr indent="0" lvl="0" marL="0" rtl="0" algn="ctr">
                        <a:spcBef>
                          <a:spcPts val="0"/>
                        </a:spcBef>
                        <a:spcAft>
                          <a:spcPts val="0"/>
                        </a:spcAft>
                        <a:buNone/>
                      </a:pPr>
                      <a:r>
                        <a:rPr b="1" lang="en">
                          <a:latin typeface="Roboto"/>
                          <a:ea typeface="Roboto"/>
                          <a:cs typeface="Roboto"/>
                          <a:sym typeface="Roboto"/>
                        </a:rPr>
                        <a:t>$ cd</a:t>
                      </a:r>
                      <a:endParaRPr b="1">
                        <a:latin typeface="Roboto"/>
                        <a:ea typeface="Roboto"/>
                        <a:cs typeface="Roboto"/>
                        <a:sym typeface="Roboto"/>
                      </a:endParaRPr>
                    </a:p>
                  </a:txBody>
                  <a:tcPr marT="91425" marB="91425" marR="91425" marL="91425"/>
                </a:tc>
                <a:tc>
                  <a:txBody>
                    <a:bodyPr>
                      <a:noAutofit/>
                    </a:bodyPr>
                    <a:lstStyle/>
                    <a:p>
                      <a:pPr indent="0" lvl="0" marL="0" rtl="0" algn="ctr">
                        <a:spcBef>
                          <a:spcPts val="0"/>
                        </a:spcBef>
                        <a:spcAft>
                          <a:spcPts val="0"/>
                        </a:spcAft>
                        <a:buNone/>
                      </a:pPr>
                      <a:r>
                        <a:rPr lang="en">
                          <a:latin typeface="Roboto"/>
                          <a:ea typeface="Roboto"/>
                          <a:cs typeface="Roboto"/>
                          <a:sym typeface="Roboto"/>
                        </a:rPr>
                        <a:t>Change directory e.g.</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cd c/documents/ </a:t>
                      </a:r>
                      <a:r>
                        <a:rPr lang="en">
                          <a:latin typeface="Roboto"/>
                          <a:ea typeface="Roboto"/>
                          <a:cs typeface="Roboto"/>
                          <a:sym typeface="Roboto"/>
                        </a:rPr>
                        <a:t>moves terminal into documents folder.</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cd ..</a:t>
                      </a:r>
                      <a:r>
                        <a:rPr lang="en">
                          <a:latin typeface="Roboto"/>
                          <a:ea typeface="Roboto"/>
                          <a:cs typeface="Roboto"/>
                          <a:sym typeface="Roboto"/>
                        </a:rPr>
                        <a:t> moves terminal back one folder level</a:t>
                      </a:r>
                      <a:endParaRPr>
                        <a:latin typeface="Roboto"/>
                        <a:ea typeface="Roboto"/>
                        <a:cs typeface="Roboto"/>
                        <a:sym typeface="Roboto"/>
                      </a:endParaRPr>
                    </a:p>
                  </a:txBody>
                  <a:tcPr marT="91425" marB="91425" marR="91425" marL="91425"/>
                </a:tc>
              </a:tr>
              <a:tr h="381000">
                <a:tc>
                  <a:txBody>
                    <a:bodyPr>
                      <a:noAutofit/>
                    </a:bodyPr>
                    <a:lstStyle/>
                    <a:p>
                      <a:pPr indent="0" lvl="0" marL="0" rtl="0" algn="ctr">
                        <a:spcBef>
                          <a:spcPts val="0"/>
                        </a:spcBef>
                        <a:spcAft>
                          <a:spcPts val="0"/>
                        </a:spcAft>
                        <a:buNone/>
                      </a:pPr>
                      <a:r>
                        <a:rPr b="1" lang="en">
                          <a:latin typeface="Roboto"/>
                          <a:ea typeface="Roboto"/>
                          <a:cs typeface="Roboto"/>
                          <a:sym typeface="Roboto"/>
                        </a:rPr>
                        <a:t>$ ls</a:t>
                      </a:r>
                      <a:endParaRPr>
                        <a:latin typeface="Roboto"/>
                        <a:ea typeface="Roboto"/>
                        <a:cs typeface="Roboto"/>
                        <a:sym typeface="Roboto"/>
                      </a:endParaRPr>
                    </a:p>
                  </a:txBody>
                  <a:tcPr marT="91425" marB="91425" marR="91425" marL="91425"/>
                </a:tc>
                <a:tc>
                  <a:txBody>
                    <a:bodyPr>
                      <a:noAutofit/>
                    </a:bodyPr>
                    <a:lstStyle/>
                    <a:p>
                      <a:pPr indent="0" lvl="0" marL="0" rtl="0" algn="ctr">
                        <a:spcBef>
                          <a:spcPts val="0"/>
                        </a:spcBef>
                        <a:spcAft>
                          <a:spcPts val="0"/>
                        </a:spcAft>
                        <a:buNone/>
                      </a:pPr>
                      <a:r>
                        <a:rPr lang="en">
                          <a:latin typeface="Roboto"/>
                          <a:ea typeface="Roboto"/>
                          <a:cs typeface="Roboto"/>
                          <a:sym typeface="Roboto"/>
                        </a:rPr>
                        <a:t>Lists all files within current folder</a:t>
                      </a:r>
                      <a:endParaRPr>
                        <a:latin typeface="Roboto"/>
                        <a:ea typeface="Roboto"/>
                        <a:cs typeface="Roboto"/>
                        <a:sym typeface="Roboto"/>
                      </a:endParaRPr>
                    </a:p>
                  </a:txBody>
                  <a:tcPr marT="91425" marB="91425" marR="91425" marL="91425"/>
                </a:tc>
              </a:tr>
              <a:tr h="381000">
                <a:tc>
                  <a:txBody>
                    <a:bodyPr>
                      <a:noAutofit/>
                    </a:bodyPr>
                    <a:lstStyle/>
                    <a:p>
                      <a:pPr indent="0" lvl="0" marL="0" rtl="0" algn="ctr">
                        <a:spcBef>
                          <a:spcPts val="0"/>
                        </a:spcBef>
                        <a:spcAft>
                          <a:spcPts val="0"/>
                        </a:spcAft>
                        <a:buNone/>
                      </a:pPr>
                      <a:r>
                        <a:rPr b="1" lang="en">
                          <a:latin typeface="Roboto"/>
                          <a:ea typeface="Roboto"/>
                          <a:cs typeface="Roboto"/>
                          <a:sym typeface="Roboto"/>
                        </a:rPr>
                        <a:t>$ clear</a:t>
                      </a:r>
                      <a:endParaRPr>
                        <a:latin typeface="Roboto"/>
                        <a:ea typeface="Roboto"/>
                        <a:cs typeface="Roboto"/>
                        <a:sym typeface="Roboto"/>
                      </a:endParaRPr>
                    </a:p>
                  </a:txBody>
                  <a:tcPr marT="91425" marB="91425" marR="91425" marL="91425"/>
                </a:tc>
                <a:tc>
                  <a:txBody>
                    <a:bodyPr>
                      <a:noAutofit/>
                    </a:bodyPr>
                    <a:lstStyle/>
                    <a:p>
                      <a:pPr indent="0" lvl="0" marL="0" rtl="0" algn="ctr">
                        <a:spcBef>
                          <a:spcPts val="0"/>
                        </a:spcBef>
                        <a:spcAft>
                          <a:spcPts val="0"/>
                        </a:spcAft>
                        <a:buNone/>
                      </a:pPr>
                      <a:r>
                        <a:rPr lang="en">
                          <a:latin typeface="Roboto"/>
                          <a:ea typeface="Roboto"/>
                          <a:cs typeface="Roboto"/>
                          <a:sym typeface="Roboto"/>
                        </a:rPr>
                        <a:t>Clears terminal of text</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Git Configurations</a:t>
            </a:r>
            <a:endParaRPr/>
          </a:p>
        </p:txBody>
      </p:sp>
      <p:sp>
        <p:nvSpPr>
          <p:cNvPr id="278" name="Google Shape;278;p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has a .config file that stores information about the user. This is used to connect to GitHub.</a:t>
            </a:r>
            <a:endParaRPr/>
          </a:p>
          <a:p>
            <a:pPr indent="0" lvl="0" marL="0" rtl="0" algn="l">
              <a:spcBef>
                <a:spcPts val="1600"/>
              </a:spcBef>
              <a:spcAft>
                <a:spcPts val="0"/>
              </a:spcAft>
              <a:buNone/>
            </a:pPr>
            <a:r>
              <a:rPr lang="en"/>
              <a:t>The config file can be found at </a:t>
            </a:r>
            <a:r>
              <a:rPr i="1" lang="en"/>
              <a:t>c/users/&lt;username&gt;/.gitconfig</a:t>
            </a:r>
            <a:endParaRPr i="1"/>
          </a:p>
          <a:p>
            <a:pPr indent="0" lvl="0" marL="0" rtl="0" algn="l">
              <a:spcBef>
                <a:spcPts val="1600"/>
              </a:spcBef>
              <a:spcAft>
                <a:spcPts val="1600"/>
              </a:spcAft>
              <a:buNone/>
            </a:pPr>
            <a:r>
              <a:t/>
            </a:r>
            <a:endParaRPr/>
          </a:p>
        </p:txBody>
      </p:sp>
      <p:sp>
        <p:nvSpPr>
          <p:cNvPr id="279" name="Google Shape;279;p35"/>
          <p:cNvSpPr txBox="1"/>
          <p:nvPr/>
        </p:nvSpPr>
        <p:spPr>
          <a:xfrm>
            <a:off x="3333550" y="2130750"/>
            <a:ext cx="56880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git config --global user.name “”</a:t>
            </a:r>
            <a:endParaRPr sz="3000"/>
          </a:p>
        </p:txBody>
      </p:sp>
      <p:sp>
        <p:nvSpPr>
          <p:cNvPr id="280" name="Google Shape;280;p35"/>
          <p:cNvSpPr/>
          <p:nvPr/>
        </p:nvSpPr>
        <p:spPr>
          <a:xfrm rot="-5400000">
            <a:off x="3822125" y="2610900"/>
            <a:ext cx="320700" cy="4830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3267475" y="3094325"/>
            <a:ext cx="15123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g</a:t>
            </a:r>
            <a:r>
              <a:rPr i="1" lang="en"/>
              <a:t>it </a:t>
            </a:r>
            <a:r>
              <a:rPr lang="en"/>
              <a:t>will always be present at the beginning of a Git command</a:t>
            </a:r>
            <a:endParaRPr/>
          </a:p>
        </p:txBody>
      </p:sp>
      <p:sp>
        <p:nvSpPr>
          <p:cNvPr id="282" name="Google Shape;282;p35"/>
          <p:cNvSpPr/>
          <p:nvPr/>
        </p:nvSpPr>
        <p:spPr>
          <a:xfrm rot="5400000">
            <a:off x="4546325" y="1705200"/>
            <a:ext cx="399000" cy="8982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txBox="1"/>
          <p:nvPr/>
        </p:nvSpPr>
        <p:spPr>
          <a:xfrm>
            <a:off x="3625625" y="1124850"/>
            <a:ext cx="1569300" cy="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Config</a:t>
            </a:r>
            <a:r>
              <a:rPr lang="en"/>
              <a:t> creates the .config file to store git settings.</a:t>
            </a:r>
            <a:endParaRPr/>
          </a:p>
        </p:txBody>
      </p:sp>
      <p:sp>
        <p:nvSpPr>
          <p:cNvPr id="284" name="Google Shape;284;p35"/>
          <p:cNvSpPr/>
          <p:nvPr/>
        </p:nvSpPr>
        <p:spPr>
          <a:xfrm flipH="1" rot="5400000">
            <a:off x="5379375" y="2754125"/>
            <a:ext cx="267600" cy="268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txBox="1"/>
          <p:nvPr/>
        </p:nvSpPr>
        <p:spPr>
          <a:xfrm>
            <a:off x="5013175" y="3094325"/>
            <a:ext cx="15123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 </a:t>
            </a:r>
            <a:r>
              <a:rPr lang="en"/>
              <a:t>denotes extra options for the command.</a:t>
            </a:r>
            <a:endParaRPr/>
          </a:p>
        </p:txBody>
      </p:sp>
      <p:sp>
        <p:nvSpPr>
          <p:cNvPr id="286" name="Google Shape;286;p35"/>
          <p:cNvSpPr txBox="1"/>
          <p:nvPr/>
        </p:nvSpPr>
        <p:spPr>
          <a:xfrm>
            <a:off x="5495950" y="788450"/>
            <a:ext cx="1569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Global </a:t>
            </a:r>
            <a:r>
              <a:rPr lang="en"/>
              <a:t>denotes that file should be created globally, not per project</a:t>
            </a:r>
            <a:endParaRPr/>
          </a:p>
          <a:p>
            <a:pPr indent="0" lvl="0" marL="0" rtl="0" algn="l">
              <a:spcBef>
                <a:spcPts val="0"/>
              </a:spcBef>
              <a:spcAft>
                <a:spcPts val="0"/>
              </a:spcAft>
              <a:buNone/>
            </a:pPr>
            <a:r>
              <a:t/>
            </a:r>
            <a:endParaRPr i="1"/>
          </a:p>
        </p:txBody>
      </p:sp>
      <p:sp>
        <p:nvSpPr>
          <p:cNvPr id="287" name="Google Shape;287;p35"/>
          <p:cNvSpPr/>
          <p:nvPr/>
        </p:nvSpPr>
        <p:spPr>
          <a:xfrm rot="5400000">
            <a:off x="5978050" y="1641150"/>
            <a:ext cx="399000" cy="8982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flipH="1" rot="5400000">
            <a:off x="8607600" y="2628775"/>
            <a:ext cx="267600" cy="268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txBox="1"/>
          <p:nvPr/>
        </p:nvSpPr>
        <p:spPr>
          <a:xfrm>
            <a:off x="7509250" y="3022325"/>
            <a:ext cx="1512300" cy="95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Within the quotes, insert your GitHub username</a:t>
            </a:r>
            <a:endParaRPr/>
          </a:p>
        </p:txBody>
      </p:sp>
      <p:sp>
        <p:nvSpPr>
          <p:cNvPr id="290" name="Google Shape;290;p35"/>
          <p:cNvSpPr/>
          <p:nvPr/>
        </p:nvSpPr>
        <p:spPr>
          <a:xfrm rot="5400000">
            <a:off x="7477025" y="1271850"/>
            <a:ext cx="432000" cy="1669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txBox="1"/>
          <p:nvPr/>
        </p:nvSpPr>
        <p:spPr>
          <a:xfrm>
            <a:off x="7160175" y="1066800"/>
            <a:ext cx="1569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Config attribute you want changed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Git Configurations</a:t>
            </a:r>
            <a:endParaRPr/>
          </a:p>
        </p:txBody>
      </p:sp>
      <p:sp>
        <p:nvSpPr>
          <p:cNvPr id="297" name="Google Shape;297;p3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has a .config file that stores information about the user. This is used to connect to GitHub.</a:t>
            </a:r>
            <a:endParaRPr/>
          </a:p>
          <a:p>
            <a:pPr indent="0" lvl="0" marL="0" rtl="0" algn="l">
              <a:spcBef>
                <a:spcPts val="1600"/>
              </a:spcBef>
              <a:spcAft>
                <a:spcPts val="0"/>
              </a:spcAft>
              <a:buNone/>
            </a:pPr>
            <a:r>
              <a:rPr lang="en"/>
              <a:t>The config file can be found at </a:t>
            </a:r>
            <a:r>
              <a:rPr i="1" lang="en"/>
              <a:t>c/users/&lt;username&gt;/.gitconfig</a:t>
            </a:r>
            <a:endParaRPr i="1"/>
          </a:p>
          <a:p>
            <a:pPr indent="0" lvl="0" marL="0" rtl="0" algn="l">
              <a:spcBef>
                <a:spcPts val="1600"/>
              </a:spcBef>
              <a:spcAft>
                <a:spcPts val="1600"/>
              </a:spcAft>
              <a:buNone/>
            </a:pPr>
            <a:r>
              <a:t/>
            </a:r>
            <a:endParaRPr/>
          </a:p>
        </p:txBody>
      </p:sp>
      <p:sp>
        <p:nvSpPr>
          <p:cNvPr id="298" name="Google Shape;298;p36"/>
          <p:cNvSpPr txBox="1"/>
          <p:nvPr/>
        </p:nvSpPr>
        <p:spPr>
          <a:xfrm>
            <a:off x="3333550" y="2130750"/>
            <a:ext cx="56880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git config --global user.email “”</a:t>
            </a:r>
            <a:endParaRPr sz="3000"/>
          </a:p>
        </p:txBody>
      </p:sp>
      <p:sp>
        <p:nvSpPr>
          <p:cNvPr id="299" name="Google Shape;299;p36"/>
          <p:cNvSpPr/>
          <p:nvPr/>
        </p:nvSpPr>
        <p:spPr>
          <a:xfrm rot="-5400000">
            <a:off x="3822125" y="2610900"/>
            <a:ext cx="320700" cy="4830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3267475" y="3094325"/>
            <a:ext cx="15123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git </a:t>
            </a:r>
            <a:r>
              <a:rPr lang="en"/>
              <a:t>will always be present at the beginning of a Git command</a:t>
            </a:r>
            <a:endParaRPr/>
          </a:p>
        </p:txBody>
      </p:sp>
      <p:sp>
        <p:nvSpPr>
          <p:cNvPr id="301" name="Google Shape;301;p36"/>
          <p:cNvSpPr/>
          <p:nvPr/>
        </p:nvSpPr>
        <p:spPr>
          <a:xfrm rot="5400000">
            <a:off x="4546325" y="1705200"/>
            <a:ext cx="399000" cy="8982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3625625" y="1124850"/>
            <a:ext cx="1569300" cy="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Config</a:t>
            </a:r>
            <a:r>
              <a:rPr lang="en"/>
              <a:t> creates the .config file to store git settings.</a:t>
            </a:r>
            <a:endParaRPr/>
          </a:p>
        </p:txBody>
      </p:sp>
      <p:sp>
        <p:nvSpPr>
          <p:cNvPr id="303" name="Google Shape;303;p36"/>
          <p:cNvSpPr/>
          <p:nvPr/>
        </p:nvSpPr>
        <p:spPr>
          <a:xfrm flipH="1" rot="5400000">
            <a:off x="5379375" y="2754125"/>
            <a:ext cx="267600" cy="268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5013175" y="3094325"/>
            <a:ext cx="15123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 </a:t>
            </a:r>
            <a:r>
              <a:rPr lang="en"/>
              <a:t>denotes extra options for the command.</a:t>
            </a:r>
            <a:endParaRPr/>
          </a:p>
        </p:txBody>
      </p:sp>
      <p:sp>
        <p:nvSpPr>
          <p:cNvPr id="305" name="Google Shape;305;p36"/>
          <p:cNvSpPr txBox="1"/>
          <p:nvPr/>
        </p:nvSpPr>
        <p:spPr>
          <a:xfrm>
            <a:off x="5495950" y="788450"/>
            <a:ext cx="1569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Global </a:t>
            </a:r>
            <a:r>
              <a:rPr lang="en"/>
              <a:t>denotes that file should be created globally, not per project</a:t>
            </a:r>
            <a:endParaRPr/>
          </a:p>
          <a:p>
            <a:pPr indent="0" lvl="0" marL="0" rtl="0" algn="l">
              <a:spcBef>
                <a:spcPts val="0"/>
              </a:spcBef>
              <a:spcAft>
                <a:spcPts val="0"/>
              </a:spcAft>
              <a:buNone/>
            </a:pPr>
            <a:r>
              <a:t/>
            </a:r>
            <a:endParaRPr i="1"/>
          </a:p>
        </p:txBody>
      </p:sp>
      <p:sp>
        <p:nvSpPr>
          <p:cNvPr id="306" name="Google Shape;306;p36"/>
          <p:cNvSpPr/>
          <p:nvPr/>
        </p:nvSpPr>
        <p:spPr>
          <a:xfrm rot="5400000">
            <a:off x="5978050" y="1641150"/>
            <a:ext cx="399000" cy="8982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flipH="1" rot="5400000">
            <a:off x="8607600" y="2628775"/>
            <a:ext cx="267600" cy="268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txBox="1"/>
          <p:nvPr/>
        </p:nvSpPr>
        <p:spPr>
          <a:xfrm>
            <a:off x="7509250" y="3022325"/>
            <a:ext cx="1512300" cy="95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Within the quotes, insert your GitHub email address</a:t>
            </a:r>
            <a:endParaRPr/>
          </a:p>
        </p:txBody>
      </p:sp>
      <p:sp>
        <p:nvSpPr>
          <p:cNvPr id="309" name="Google Shape;309;p36"/>
          <p:cNvSpPr/>
          <p:nvPr/>
        </p:nvSpPr>
        <p:spPr>
          <a:xfrm rot="5400000">
            <a:off x="7477025" y="1271850"/>
            <a:ext cx="432000" cy="1669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nvSpPr>
        <p:spPr>
          <a:xfrm>
            <a:off x="7160175" y="1066800"/>
            <a:ext cx="1569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Config attribute you want changed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Copy the HTTPS URL</a:t>
            </a:r>
            <a:endParaRPr/>
          </a:p>
        </p:txBody>
      </p:sp>
      <p:pic>
        <p:nvPicPr>
          <p:cNvPr id="316" name="Google Shape;316;p37"/>
          <p:cNvPicPr preferRelativeResize="0"/>
          <p:nvPr/>
        </p:nvPicPr>
        <p:blipFill>
          <a:blip r:embed="rId3">
            <a:alphaModFix/>
          </a:blip>
          <a:stretch>
            <a:fillRect/>
          </a:stretch>
        </p:blipFill>
        <p:spPr>
          <a:xfrm>
            <a:off x="361950" y="923875"/>
            <a:ext cx="8420100" cy="3914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Copying a Pre-</a:t>
            </a:r>
            <a:r>
              <a:rPr lang="en" sz="1800"/>
              <a:t>Existing</a:t>
            </a:r>
            <a:r>
              <a:rPr lang="en" sz="1800"/>
              <a:t> Repository</a:t>
            </a:r>
            <a:endParaRPr sz="1800"/>
          </a:p>
        </p:txBody>
      </p:sp>
      <p:sp>
        <p:nvSpPr>
          <p:cNvPr id="322" name="Google Shape;322;p3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a:t>
            </a:r>
            <a:r>
              <a:rPr i="1" lang="en"/>
              <a:t>git clone</a:t>
            </a:r>
            <a:r>
              <a:rPr lang="en"/>
              <a:t> command, we make a copy of the remote repository from GitHub to our local machine.</a:t>
            </a:r>
            <a:endParaRPr/>
          </a:p>
        </p:txBody>
      </p:sp>
      <p:sp>
        <p:nvSpPr>
          <p:cNvPr id="323" name="Google Shape;323;p38"/>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git clone &lt;HTTPS&gt;</a:t>
            </a:r>
            <a:endParaRPr sz="4000"/>
          </a:p>
        </p:txBody>
      </p:sp>
      <p:sp>
        <p:nvSpPr>
          <p:cNvPr id="324" name="Google Shape;324;p38"/>
          <p:cNvSpPr/>
          <p:nvPr/>
        </p:nvSpPr>
        <p:spPr>
          <a:xfrm rot="-5400000">
            <a:off x="7037900" y="1884675"/>
            <a:ext cx="320700" cy="22065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txBox="1"/>
          <p:nvPr/>
        </p:nvSpPr>
        <p:spPr>
          <a:xfrm>
            <a:off x="6676000" y="3148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Paste HTTPS URL link from GitHub page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Branches within Git</a:t>
            </a:r>
            <a:endParaRPr sz="1800"/>
          </a:p>
        </p:txBody>
      </p:sp>
      <p:sp>
        <p:nvSpPr>
          <p:cNvPr id="331" name="Google Shape;331;p3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a:t>
            </a:r>
            <a:r>
              <a:rPr i="1" lang="en"/>
              <a:t>git branch </a:t>
            </a:r>
            <a:r>
              <a:rPr lang="en"/>
              <a:t>command, we can see a list of all current branches existing within this repository. </a:t>
            </a:r>
            <a:endParaRPr/>
          </a:p>
          <a:p>
            <a:pPr indent="0" lvl="0" marL="0" rtl="0" algn="l">
              <a:spcBef>
                <a:spcPts val="1600"/>
              </a:spcBef>
              <a:spcAft>
                <a:spcPts val="0"/>
              </a:spcAft>
              <a:buNone/>
            </a:pPr>
            <a:r>
              <a:rPr lang="en"/>
              <a:t>The branch we currently reside in will be denoted by a </a:t>
            </a:r>
            <a:r>
              <a:rPr b="1" lang="en"/>
              <a:t>*</a:t>
            </a:r>
            <a:r>
              <a:rPr lang="en"/>
              <a:t> and highlighted green.</a:t>
            </a:r>
            <a:endParaRPr/>
          </a:p>
          <a:p>
            <a:pPr indent="0" lvl="0" marL="0" rtl="0" algn="l">
              <a:spcBef>
                <a:spcPts val="1600"/>
              </a:spcBef>
              <a:spcAft>
                <a:spcPts val="1600"/>
              </a:spcAft>
              <a:buNone/>
            </a:pPr>
            <a:r>
              <a:rPr lang="en"/>
              <a:t>Current branch is also denoted in Git by the blue brackets after the directory path.</a:t>
            </a:r>
            <a:endParaRPr/>
          </a:p>
        </p:txBody>
      </p:sp>
      <p:sp>
        <p:nvSpPr>
          <p:cNvPr id="332" name="Google Shape;332;p39"/>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git branch</a:t>
            </a:r>
            <a:endParaRPr sz="4000"/>
          </a:p>
        </p:txBody>
      </p:sp>
      <p:sp>
        <p:nvSpPr>
          <p:cNvPr id="333" name="Google Shape;333;p39"/>
          <p:cNvSpPr/>
          <p:nvPr/>
        </p:nvSpPr>
        <p:spPr>
          <a:xfrm rot="-5400000">
            <a:off x="5278925" y="2069725"/>
            <a:ext cx="320700" cy="16512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txBox="1"/>
          <p:nvPr/>
        </p:nvSpPr>
        <p:spPr>
          <a:xfrm>
            <a:off x="4670025" y="3148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Command lists all branches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Branches within Git</a:t>
            </a:r>
            <a:endParaRPr sz="1800"/>
          </a:p>
        </p:txBody>
      </p:sp>
      <p:sp>
        <p:nvSpPr>
          <p:cNvPr id="340" name="Google Shape;340;p4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i="1" lang="en"/>
              <a:t>git checkout -b</a:t>
            </a:r>
            <a:r>
              <a:rPr lang="en"/>
              <a:t>, we can create a new branch, and then move to it.</a:t>
            </a:r>
            <a:endParaRPr/>
          </a:p>
          <a:p>
            <a:pPr indent="0" lvl="0" marL="0" rtl="0" algn="l">
              <a:spcBef>
                <a:spcPts val="1600"/>
              </a:spcBef>
              <a:spcAft>
                <a:spcPts val="0"/>
              </a:spcAft>
              <a:buNone/>
            </a:pPr>
            <a:r>
              <a:rPr lang="en"/>
              <a:t>We need to specify the name of the new branch that we are creating in the </a:t>
            </a:r>
            <a:r>
              <a:rPr i="1" lang="en"/>
              <a:t>branchName</a:t>
            </a:r>
            <a:r>
              <a:rPr lang="en"/>
              <a:t> section of the command.</a:t>
            </a:r>
            <a:endParaRPr/>
          </a:p>
          <a:p>
            <a:pPr indent="0" lvl="0" marL="0" rtl="0" algn="l">
              <a:spcBef>
                <a:spcPts val="1600"/>
              </a:spcBef>
              <a:spcAft>
                <a:spcPts val="1600"/>
              </a:spcAft>
              <a:buNone/>
            </a:pPr>
            <a:r>
              <a:rPr lang="en"/>
              <a:t>The command combines the functionality of the </a:t>
            </a:r>
            <a:r>
              <a:rPr i="1" lang="en"/>
              <a:t>git branch</a:t>
            </a:r>
            <a:r>
              <a:rPr lang="en"/>
              <a:t> command, as it both creates and moves to the new branch.</a:t>
            </a:r>
            <a:endParaRPr/>
          </a:p>
        </p:txBody>
      </p:sp>
      <p:sp>
        <p:nvSpPr>
          <p:cNvPr id="341" name="Google Shape;341;p40"/>
          <p:cNvSpPr txBox="1"/>
          <p:nvPr/>
        </p:nvSpPr>
        <p:spPr>
          <a:xfrm>
            <a:off x="3343275" y="2130750"/>
            <a:ext cx="57300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git checkout -b &lt;branchName&gt;</a:t>
            </a:r>
            <a:endParaRPr sz="3000"/>
          </a:p>
        </p:txBody>
      </p:sp>
      <p:sp>
        <p:nvSpPr>
          <p:cNvPr id="342" name="Google Shape;342;p40"/>
          <p:cNvSpPr/>
          <p:nvPr/>
        </p:nvSpPr>
        <p:spPr>
          <a:xfrm rot="-5400000">
            <a:off x="7493175" y="1578625"/>
            <a:ext cx="320700" cy="26334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txBox="1"/>
          <p:nvPr/>
        </p:nvSpPr>
        <p:spPr>
          <a:xfrm>
            <a:off x="6820125" y="311742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Define the branch you want to move to here</a:t>
            </a:r>
            <a:endParaRPr/>
          </a:p>
          <a:p>
            <a:pPr indent="0" lvl="0" marL="0" rtl="0" algn="l">
              <a:spcBef>
                <a:spcPts val="0"/>
              </a:spcBef>
              <a:spcAft>
                <a:spcPts val="0"/>
              </a:spcAft>
              <a:buNone/>
            </a:pPr>
            <a:r>
              <a:t/>
            </a:r>
            <a:endParaRPr/>
          </a:p>
        </p:txBody>
      </p:sp>
      <p:sp>
        <p:nvSpPr>
          <p:cNvPr id="344" name="Google Shape;344;p40"/>
          <p:cNvSpPr/>
          <p:nvPr/>
        </p:nvSpPr>
        <p:spPr>
          <a:xfrm rot="5400000">
            <a:off x="5885300" y="1953750"/>
            <a:ext cx="399000" cy="4011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txBox="1"/>
          <p:nvPr/>
        </p:nvSpPr>
        <p:spPr>
          <a:xfrm>
            <a:off x="5215400" y="100140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-b</a:t>
            </a:r>
            <a:r>
              <a:rPr lang="en"/>
              <a:t> is a shortcut command for </a:t>
            </a:r>
            <a:r>
              <a:rPr i="1" lang="en"/>
              <a:t>git branch</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Branches within Git</a:t>
            </a:r>
            <a:endParaRPr sz="1800"/>
          </a:p>
        </p:txBody>
      </p:sp>
      <p:sp>
        <p:nvSpPr>
          <p:cNvPr id="351" name="Google Shape;351;p4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i="1" lang="en"/>
              <a:t>git checkout</a:t>
            </a:r>
            <a:r>
              <a:rPr lang="en"/>
              <a:t>, we can move between branches that we have created.</a:t>
            </a:r>
            <a:endParaRPr/>
          </a:p>
          <a:p>
            <a:pPr indent="0" lvl="0" marL="0" rtl="0" algn="l">
              <a:spcBef>
                <a:spcPts val="1600"/>
              </a:spcBef>
              <a:spcAft>
                <a:spcPts val="0"/>
              </a:spcAft>
              <a:buNone/>
            </a:pPr>
            <a:r>
              <a:rPr lang="en"/>
              <a:t>We need to specify the name of the branch we want to move to.</a:t>
            </a:r>
            <a:endParaRPr/>
          </a:p>
          <a:p>
            <a:pPr indent="0" lvl="0" marL="0" rtl="0" algn="l">
              <a:spcBef>
                <a:spcPts val="1600"/>
              </a:spcBef>
              <a:spcAft>
                <a:spcPts val="1600"/>
              </a:spcAft>
              <a:buNone/>
            </a:pPr>
            <a:r>
              <a:rPr lang="en"/>
              <a:t>This command is useful in conjunction with the </a:t>
            </a:r>
            <a:r>
              <a:rPr i="1" lang="en"/>
              <a:t>git branch</a:t>
            </a:r>
            <a:r>
              <a:rPr lang="en"/>
              <a:t> command; to see what branches there are, then to move to one.</a:t>
            </a:r>
            <a:endParaRPr/>
          </a:p>
        </p:txBody>
      </p:sp>
      <p:sp>
        <p:nvSpPr>
          <p:cNvPr id="352" name="Google Shape;352;p41"/>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git checkout &lt;branchName&gt;</a:t>
            </a:r>
            <a:endParaRPr sz="3000"/>
          </a:p>
        </p:txBody>
      </p:sp>
      <p:sp>
        <p:nvSpPr>
          <p:cNvPr id="353" name="Google Shape;353;p41"/>
          <p:cNvSpPr/>
          <p:nvPr/>
        </p:nvSpPr>
        <p:spPr>
          <a:xfrm rot="-5400000">
            <a:off x="7187150" y="1529675"/>
            <a:ext cx="320700" cy="27519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txBox="1"/>
          <p:nvPr/>
        </p:nvSpPr>
        <p:spPr>
          <a:xfrm>
            <a:off x="6514100" y="310712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Define the branch you want to move to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1757150" y="553600"/>
            <a:ext cx="5072800" cy="3826600"/>
          </a:xfrm>
          <a:prstGeom prst="rect">
            <a:avLst/>
          </a:prstGeom>
          <a:noFill/>
          <a:ln>
            <a:noFill/>
          </a:ln>
        </p:spPr>
      </p:pic>
      <p:sp>
        <p:nvSpPr>
          <p:cNvPr id="81" name="Google Shape;81;p15"/>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36363"/>
              </a:lnSpc>
              <a:spcBef>
                <a:spcPts val="0"/>
              </a:spcBef>
              <a:spcAft>
                <a:spcPts val="0"/>
              </a:spcAft>
              <a:buNone/>
            </a:pPr>
            <a:r>
              <a:rPr lang="en" sz="1100">
                <a:solidFill>
                  <a:srgbClr val="141823"/>
                </a:solidFill>
                <a:highlight>
                  <a:srgbClr val="FFFFFF"/>
                </a:highlight>
              </a:rPr>
              <a:t>1l0v3br14n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to create some new files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Repository Branches</a:t>
            </a:r>
            <a:endParaRPr/>
          </a:p>
        </p:txBody>
      </p:sp>
      <p:sp>
        <p:nvSpPr>
          <p:cNvPr id="365" name="Google Shape;365;p43"/>
          <p:cNvSpPr/>
          <p:nvPr/>
        </p:nvSpPr>
        <p:spPr>
          <a:xfrm>
            <a:off x="1141750" y="21147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2635925" y="21147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4130100" y="21147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5624275" y="21147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7118450" y="2114700"/>
            <a:ext cx="883800" cy="883800"/>
          </a:xfrm>
          <a:prstGeom prst="ellipse">
            <a:avLst/>
          </a:prstGeom>
          <a:solidFill>
            <a:srgbClr val="A4C2F4"/>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43"/>
          <p:cNvCxnSpPr>
            <a:endCxn id="366" idx="2"/>
          </p:cNvCxnSpPr>
          <p:nvPr/>
        </p:nvCxnSpPr>
        <p:spPr>
          <a:xfrm>
            <a:off x="2025725" y="2551200"/>
            <a:ext cx="610200" cy="5400"/>
          </a:xfrm>
          <a:prstGeom prst="straightConnector1">
            <a:avLst/>
          </a:prstGeom>
          <a:noFill/>
          <a:ln cap="flat" cmpd="sng" w="28575">
            <a:solidFill>
              <a:srgbClr val="0B5394"/>
            </a:solidFill>
            <a:prstDash val="solid"/>
            <a:round/>
            <a:headEnd len="med" w="med" type="none"/>
            <a:tailEnd len="med" w="med" type="none"/>
          </a:ln>
        </p:spPr>
      </p:cxnSp>
      <p:cxnSp>
        <p:nvCxnSpPr>
          <p:cNvPr id="371" name="Google Shape;371;p43"/>
          <p:cNvCxnSpPr>
            <a:stCxn id="366" idx="6"/>
            <a:endCxn id="367" idx="2"/>
          </p:cNvCxnSpPr>
          <p:nvPr/>
        </p:nvCxnSpPr>
        <p:spPr>
          <a:xfrm>
            <a:off x="3519725" y="25566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372" name="Google Shape;372;p43"/>
          <p:cNvCxnSpPr>
            <a:stCxn id="367" idx="6"/>
            <a:endCxn id="368" idx="2"/>
          </p:cNvCxnSpPr>
          <p:nvPr/>
        </p:nvCxnSpPr>
        <p:spPr>
          <a:xfrm>
            <a:off x="5013900" y="2556600"/>
            <a:ext cx="610500" cy="0"/>
          </a:xfrm>
          <a:prstGeom prst="straightConnector1">
            <a:avLst/>
          </a:prstGeom>
          <a:noFill/>
          <a:ln cap="flat" cmpd="sng" w="28575">
            <a:solidFill>
              <a:srgbClr val="0B5394"/>
            </a:solidFill>
            <a:prstDash val="solid"/>
            <a:round/>
            <a:headEnd len="med" w="med" type="none"/>
            <a:tailEnd len="med" w="med" type="none"/>
          </a:ln>
        </p:spPr>
      </p:cxnSp>
      <p:cxnSp>
        <p:nvCxnSpPr>
          <p:cNvPr id="373" name="Google Shape;373;p43"/>
          <p:cNvCxnSpPr>
            <a:stCxn id="368" idx="6"/>
            <a:endCxn id="369" idx="2"/>
          </p:cNvCxnSpPr>
          <p:nvPr/>
        </p:nvCxnSpPr>
        <p:spPr>
          <a:xfrm>
            <a:off x="6508075" y="2556600"/>
            <a:ext cx="610500" cy="0"/>
          </a:xfrm>
          <a:prstGeom prst="straightConnector1">
            <a:avLst/>
          </a:prstGeom>
          <a:noFill/>
          <a:ln cap="flat" cmpd="sng" w="28575">
            <a:solidFill>
              <a:srgbClr val="0B5394"/>
            </a:solidFill>
            <a:prstDash val="solid"/>
            <a:round/>
            <a:headEnd len="med" w="med" type="none"/>
            <a:tailEnd len="med" w="med" type="none"/>
          </a:ln>
        </p:spPr>
      </p:cxnSp>
      <p:sp>
        <p:nvSpPr>
          <p:cNvPr id="374" name="Google Shape;374;p43"/>
          <p:cNvSpPr/>
          <p:nvPr/>
        </p:nvSpPr>
        <p:spPr>
          <a:xfrm>
            <a:off x="7118450" y="1320475"/>
            <a:ext cx="883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375" name="Google Shape;375;p43"/>
          <p:cNvCxnSpPr>
            <a:stCxn id="374" idx="2"/>
            <a:endCxn id="369" idx="0"/>
          </p:cNvCxnSpPr>
          <p:nvPr/>
        </p:nvCxnSpPr>
        <p:spPr>
          <a:xfrm>
            <a:off x="7560350" y="1765375"/>
            <a:ext cx="0" cy="3492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43"/>
          <p:cNvSpPr/>
          <p:nvPr/>
        </p:nvSpPr>
        <p:spPr>
          <a:xfrm>
            <a:off x="3749100" y="3628250"/>
            <a:ext cx="1645800" cy="444900"/>
          </a:xfrm>
          <a:prstGeom prst="roundRect">
            <a:avLst>
              <a:gd fmla="val 16667" name="adj"/>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Origin/master</a:t>
            </a:r>
            <a:endParaRPr/>
          </a:p>
        </p:txBody>
      </p:sp>
      <p:cxnSp>
        <p:nvCxnSpPr>
          <p:cNvPr id="377" name="Google Shape;377;p43"/>
          <p:cNvCxnSpPr>
            <a:stCxn id="376" idx="0"/>
            <a:endCxn id="367" idx="4"/>
          </p:cNvCxnSpPr>
          <p:nvPr/>
        </p:nvCxnSpPr>
        <p:spPr>
          <a:xfrm rot="10800000">
            <a:off x="4572000" y="2998550"/>
            <a:ext cx="0" cy="62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Files to GitHub</a:t>
            </a:r>
            <a:endParaRPr/>
          </a:p>
        </p:txBody>
      </p:sp>
      <p:sp>
        <p:nvSpPr>
          <p:cNvPr id="383" name="Google Shape;383;p44"/>
          <p:cNvSpPr/>
          <p:nvPr/>
        </p:nvSpPr>
        <p:spPr>
          <a:xfrm>
            <a:off x="163050" y="913475"/>
            <a:ext cx="4402800" cy="3939900"/>
          </a:xfrm>
          <a:prstGeom prst="roundRect">
            <a:avLst>
              <a:gd fmla="val 6787" name="adj"/>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p:nvPr/>
        </p:nvSpPr>
        <p:spPr>
          <a:xfrm>
            <a:off x="6335250" y="913475"/>
            <a:ext cx="2524800" cy="3939900"/>
          </a:xfrm>
          <a:prstGeom prst="roundRect">
            <a:avLst>
              <a:gd fmla="val 16667" name="adj"/>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Remote Repository </a:t>
            </a:r>
            <a:endParaRPr sz="2400"/>
          </a:p>
          <a:p>
            <a:pPr indent="0" lvl="0" marL="0" rtl="0" algn="ctr">
              <a:spcBef>
                <a:spcPts val="0"/>
              </a:spcBef>
              <a:spcAft>
                <a:spcPts val="0"/>
              </a:spcAft>
              <a:buNone/>
            </a:pPr>
            <a:r>
              <a:rPr lang="en" sz="2400"/>
              <a:t>- GitHub</a:t>
            </a:r>
            <a:endParaRPr sz="2400"/>
          </a:p>
        </p:txBody>
      </p:sp>
      <p:sp>
        <p:nvSpPr>
          <p:cNvPr id="385" name="Google Shape;385;p44"/>
          <p:cNvSpPr/>
          <p:nvPr/>
        </p:nvSpPr>
        <p:spPr>
          <a:xfrm>
            <a:off x="235075" y="1643850"/>
            <a:ext cx="2057400" cy="3115800"/>
          </a:xfrm>
          <a:prstGeom prst="roundRect">
            <a:avLst>
              <a:gd fmla="val 16667" name="adj"/>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 Files within file explorer </a:t>
            </a:r>
            <a:endParaRPr/>
          </a:p>
          <a:p>
            <a:pPr indent="0" lvl="0" marL="0" rtl="0" algn="ctr">
              <a:spcBef>
                <a:spcPts val="0"/>
              </a:spcBef>
              <a:spcAft>
                <a:spcPts val="0"/>
              </a:spcAft>
              <a:buNone/>
            </a:pPr>
            <a:r>
              <a:rPr lang="en"/>
              <a:t>(Working Directory)</a:t>
            </a:r>
            <a:endParaRPr/>
          </a:p>
        </p:txBody>
      </p:sp>
      <p:cxnSp>
        <p:nvCxnSpPr>
          <p:cNvPr id="386" name="Google Shape;386;p44"/>
          <p:cNvCxnSpPr>
            <a:endCxn id="384" idx="1"/>
          </p:cNvCxnSpPr>
          <p:nvPr/>
        </p:nvCxnSpPr>
        <p:spPr>
          <a:xfrm flipH="1" rot="10800000">
            <a:off x="4442550" y="2883425"/>
            <a:ext cx="1892700" cy="5100"/>
          </a:xfrm>
          <a:prstGeom prst="straightConnector1">
            <a:avLst/>
          </a:prstGeom>
          <a:noFill/>
          <a:ln cap="flat" cmpd="sng" w="114300">
            <a:solidFill>
              <a:srgbClr val="1155CC"/>
            </a:solidFill>
            <a:prstDash val="solid"/>
            <a:round/>
            <a:headEnd len="med" w="med" type="none"/>
            <a:tailEnd len="med" w="med" type="triangle"/>
          </a:ln>
        </p:spPr>
      </p:cxnSp>
      <p:sp>
        <p:nvSpPr>
          <p:cNvPr id="387" name="Google Shape;387;p44"/>
          <p:cNvSpPr/>
          <p:nvPr/>
        </p:nvSpPr>
        <p:spPr>
          <a:xfrm>
            <a:off x="2431325" y="1643850"/>
            <a:ext cx="2057400" cy="3115800"/>
          </a:xfrm>
          <a:prstGeom prst="roundRect">
            <a:avLst>
              <a:gd fmla="val 16667" name="adj"/>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 File Staging Area</a:t>
            </a:r>
            <a:endParaRPr/>
          </a:p>
        </p:txBody>
      </p:sp>
      <p:sp>
        <p:nvSpPr>
          <p:cNvPr id="388" name="Google Shape;388;p44"/>
          <p:cNvSpPr txBox="1"/>
          <p:nvPr/>
        </p:nvSpPr>
        <p:spPr>
          <a:xfrm>
            <a:off x="883050" y="1108925"/>
            <a:ext cx="29628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Local Repository - Computer</a:t>
            </a:r>
            <a:endParaRPr/>
          </a:p>
        </p:txBody>
      </p:sp>
      <p:cxnSp>
        <p:nvCxnSpPr>
          <p:cNvPr id="389" name="Google Shape;389;p44"/>
          <p:cNvCxnSpPr/>
          <p:nvPr/>
        </p:nvCxnSpPr>
        <p:spPr>
          <a:xfrm>
            <a:off x="1757550" y="2816600"/>
            <a:ext cx="1213800" cy="0"/>
          </a:xfrm>
          <a:prstGeom prst="straightConnector1">
            <a:avLst/>
          </a:prstGeom>
          <a:noFill/>
          <a:ln cap="flat" cmpd="sng" w="38100">
            <a:solidFill>
              <a:srgbClr val="1C4587"/>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Status of files</a:t>
            </a:r>
            <a:endParaRPr sz="1800"/>
          </a:p>
        </p:txBody>
      </p:sp>
      <p:sp>
        <p:nvSpPr>
          <p:cNvPr id="395" name="Google Shape;395;p4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Git status</a:t>
            </a:r>
            <a:r>
              <a:rPr lang="en"/>
              <a:t> will return a status report on the state of the current project. </a:t>
            </a:r>
            <a:endParaRPr/>
          </a:p>
          <a:p>
            <a:pPr indent="0" lvl="0" marL="0" rtl="0" algn="l">
              <a:spcBef>
                <a:spcPts val="1600"/>
              </a:spcBef>
              <a:spcAft>
                <a:spcPts val="0"/>
              </a:spcAft>
              <a:buNone/>
            </a:pPr>
            <a:r>
              <a:rPr lang="en"/>
              <a:t>It will list off any files that have been modified/created, and if they have been added to the staging area.</a:t>
            </a:r>
            <a:endParaRPr/>
          </a:p>
          <a:p>
            <a:pPr indent="0" lvl="0" marL="0" rtl="0" algn="l">
              <a:spcBef>
                <a:spcPts val="1600"/>
              </a:spcBef>
              <a:spcAft>
                <a:spcPts val="1600"/>
              </a:spcAft>
              <a:buNone/>
            </a:pPr>
            <a:r>
              <a:rPr lang="en"/>
              <a:t>Files that have been added are highlighted in green. Files that have not, are in red.</a:t>
            </a:r>
            <a:endParaRPr/>
          </a:p>
        </p:txBody>
      </p:sp>
      <p:sp>
        <p:nvSpPr>
          <p:cNvPr id="396" name="Google Shape;396;p45"/>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git status</a:t>
            </a:r>
            <a:endParaRPr sz="4000"/>
          </a:p>
        </p:txBody>
      </p:sp>
      <p:sp>
        <p:nvSpPr>
          <p:cNvPr id="397" name="Google Shape;397;p45"/>
          <p:cNvSpPr/>
          <p:nvPr/>
        </p:nvSpPr>
        <p:spPr>
          <a:xfrm rot="-5400000">
            <a:off x="5165675" y="2182975"/>
            <a:ext cx="320700" cy="14247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txBox="1"/>
          <p:nvPr/>
        </p:nvSpPr>
        <p:spPr>
          <a:xfrm>
            <a:off x="4670025" y="3148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Returns a status report of the current project.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Adding Files to Staging Area</a:t>
            </a:r>
            <a:endParaRPr sz="1800"/>
          </a:p>
        </p:txBody>
      </p:sp>
      <p:sp>
        <p:nvSpPr>
          <p:cNvPr id="404" name="Google Shape;404;p4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files copied to the remote repository, we need to first add them to the staging area, before being packaged and sent off. </a:t>
            </a:r>
            <a:endParaRPr/>
          </a:p>
          <a:p>
            <a:pPr indent="0" lvl="0" marL="0" rtl="0" algn="l">
              <a:spcBef>
                <a:spcPts val="1600"/>
              </a:spcBef>
              <a:spcAft>
                <a:spcPts val="0"/>
              </a:spcAft>
              <a:buNone/>
            </a:pPr>
            <a:r>
              <a:rPr i="1" lang="en"/>
              <a:t>Git add</a:t>
            </a:r>
            <a:r>
              <a:rPr lang="en"/>
              <a:t> adds the files to the staging area </a:t>
            </a:r>
            <a:endParaRPr/>
          </a:p>
          <a:p>
            <a:pPr indent="0" lvl="0" marL="0" rtl="0" algn="l">
              <a:spcBef>
                <a:spcPts val="1600"/>
              </a:spcBef>
              <a:spcAft>
                <a:spcPts val="1600"/>
              </a:spcAft>
              <a:buNone/>
            </a:pPr>
            <a:r>
              <a:rPr lang="en"/>
              <a:t>The name of the file needs to be added to the command for it to be added.</a:t>
            </a:r>
            <a:endParaRPr/>
          </a:p>
        </p:txBody>
      </p:sp>
      <p:sp>
        <p:nvSpPr>
          <p:cNvPr id="405" name="Google Shape;405;p46"/>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t>$ git add &lt;name of file&gt;</a:t>
            </a:r>
            <a:endParaRPr sz="4000"/>
          </a:p>
        </p:txBody>
      </p:sp>
      <p:sp>
        <p:nvSpPr>
          <p:cNvPr id="406" name="Google Shape;406;p46"/>
          <p:cNvSpPr/>
          <p:nvPr/>
        </p:nvSpPr>
        <p:spPr>
          <a:xfrm rot="-5400000">
            <a:off x="7115100" y="1239900"/>
            <a:ext cx="320700" cy="32250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txBox="1"/>
          <p:nvPr/>
        </p:nvSpPr>
        <p:spPr>
          <a:xfrm>
            <a:off x="6442050" y="307625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 the name of the file to be added to staging area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asterisk * signifies to add all untracked files to staging area.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Committing the Changes</a:t>
            </a:r>
            <a:endParaRPr sz="1800"/>
          </a:p>
        </p:txBody>
      </p:sp>
      <p:sp>
        <p:nvSpPr>
          <p:cNvPr id="413" name="Google Shape;413;p4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can push the added files to GitHub, we must first commit the changes with a message describing what has been changed.</a:t>
            </a:r>
            <a:endParaRPr/>
          </a:p>
          <a:p>
            <a:pPr indent="0" lvl="0" marL="0" rtl="0" algn="l">
              <a:spcBef>
                <a:spcPts val="1600"/>
              </a:spcBef>
              <a:spcAft>
                <a:spcPts val="1600"/>
              </a:spcAft>
              <a:buNone/>
            </a:pPr>
            <a:r>
              <a:rPr lang="en"/>
              <a:t>This saves the changes to the local repository, not only the local file explorer.</a:t>
            </a:r>
            <a:endParaRPr/>
          </a:p>
        </p:txBody>
      </p:sp>
      <p:sp>
        <p:nvSpPr>
          <p:cNvPr id="414" name="Google Shape;414;p47"/>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git commit -m “” &lt;filename&gt;</a:t>
            </a:r>
            <a:endParaRPr sz="3000"/>
          </a:p>
        </p:txBody>
      </p:sp>
      <p:sp>
        <p:nvSpPr>
          <p:cNvPr id="415" name="Google Shape;415;p47"/>
          <p:cNvSpPr/>
          <p:nvPr/>
        </p:nvSpPr>
        <p:spPr>
          <a:xfrm rot="-5400000">
            <a:off x="5780500" y="2600250"/>
            <a:ext cx="320700" cy="5043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txBox="1"/>
          <p:nvPr/>
        </p:nvSpPr>
        <p:spPr>
          <a:xfrm>
            <a:off x="4670025" y="3148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-m</a:t>
            </a:r>
            <a:r>
              <a:rPr lang="en"/>
              <a:t> denotes additional attribute to the commit. </a:t>
            </a:r>
            <a:r>
              <a:rPr i="1" lang="en"/>
              <a:t>M </a:t>
            </a:r>
            <a:r>
              <a:rPr lang="en"/>
              <a:t>means add a message to the commit. </a:t>
            </a:r>
            <a:endParaRPr/>
          </a:p>
        </p:txBody>
      </p:sp>
      <p:sp>
        <p:nvSpPr>
          <p:cNvPr id="417" name="Google Shape;417;p47"/>
          <p:cNvSpPr/>
          <p:nvPr/>
        </p:nvSpPr>
        <p:spPr>
          <a:xfrm rot="5400000">
            <a:off x="6175600" y="1888550"/>
            <a:ext cx="320700" cy="4098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rot="-5400000">
            <a:off x="7415125" y="1889550"/>
            <a:ext cx="320700" cy="19257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nvSpPr>
        <p:spPr>
          <a:xfrm>
            <a:off x="5502550" y="65692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message needs to be added within the quotes to describe what is being committed.</a:t>
            </a:r>
            <a:endParaRPr/>
          </a:p>
        </p:txBody>
      </p:sp>
      <p:sp>
        <p:nvSpPr>
          <p:cNvPr id="420" name="Google Shape;420;p47"/>
          <p:cNvSpPr txBox="1"/>
          <p:nvPr/>
        </p:nvSpPr>
        <p:spPr>
          <a:xfrm>
            <a:off x="6796800" y="3148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file name that is being committed.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Pushing to the Remote Repository</a:t>
            </a:r>
            <a:endParaRPr sz="1800"/>
          </a:p>
        </p:txBody>
      </p:sp>
      <p:sp>
        <p:nvSpPr>
          <p:cNvPr id="426" name="Google Shape;426;p4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we can now successfully push our new code to GitHub. </a:t>
            </a:r>
            <a:endParaRPr/>
          </a:p>
          <a:p>
            <a:pPr indent="0" lvl="0" marL="0" rtl="0" algn="l">
              <a:spcBef>
                <a:spcPts val="1600"/>
              </a:spcBef>
              <a:spcAft>
                <a:spcPts val="0"/>
              </a:spcAft>
              <a:buNone/>
            </a:pPr>
            <a:r>
              <a:rPr lang="en"/>
              <a:t>Although we can, it is better practice not to push directly to the </a:t>
            </a:r>
            <a:r>
              <a:rPr i="1" lang="en"/>
              <a:t>origin master</a:t>
            </a:r>
            <a:r>
              <a:rPr lang="en"/>
              <a:t> branch, as you may be pushing broken code. </a:t>
            </a:r>
            <a:endParaRPr/>
          </a:p>
          <a:p>
            <a:pPr indent="0" lvl="0" marL="0" rtl="0" algn="l">
              <a:spcBef>
                <a:spcPts val="1600"/>
              </a:spcBef>
              <a:spcAft>
                <a:spcPts val="1600"/>
              </a:spcAft>
              <a:buNone/>
            </a:pPr>
            <a:r>
              <a:rPr lang="en"/>
              <a:t>It is better practice to push it to a new branch with similar name to the branch you are working in locally. This way other contributors can look at and approve your code to be merged with the master branch.</a:t>
            </a:r>
            <a:endParaRPr/>
          </a:p>
        </p:txBody>
      </p:sp>
      <p:sp>
        <p:nvSpPr>
          <p:cNvPr id="427" name="Google Shape;427;p48"/>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 git push -u origin master</a:t>
            </a:r>
            <a:endParaRPr sz="3600"/>
          </a:p>
        </p:txBody>
      </p:sp>
      <p:sp>
        <p:nvSpPr>
          <p:cNvPr id="428" name="Google Shape;428;p48"/>
          <p:cNvSpPr/>
          <p:nvPr/>
        </p:nvSpPr>
        <p:spPr>
          <a:xfrm rot="-5400000">
            <a:off x="5687750" y="2579850"/>
            <a:ext cx="320700" cy="5451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txBox="1"/>
          <p:nvPr/>
        </p:nvSpPr>
        <p:spPr>
          <a:xfrm>
            <a:off x="5071225" y="30659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-u</a:t>
            </a:r>
            <a:r>
              <a:rPr lang="en"/>
              <a:t> denotes the username flag</a:t>
            </a:r>
            <a:endParaRPr/>
          </a:p>
        </p:txBody>
      </p:sp>
      <p:sp>
        <p:nvSpPr>
          <p:cNvPr id="430" name="Google Shape;430;p48"/>
          <p:cNvSpPr/>
          <p:nvPr/>
        </p:nvSpPr>
        <p:spPr>
          <a:xfrm flipH="1" rot="-5400000">
            <a:off x="6554400" y="1590850"/>
            <a:ext cx="336300" cy="11007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rot="-5400000">
            <a:off x="7979875" y="2162250"/>
            <a:ext cx="320700" cy="13803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txBox="1"/>
          <p:nvPr/>
        </p:nvSpPr>
        <p:spPr>
          <a:xfrm>
            <a:off x="5889150" y="8344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Origin</a:t>
            </a:r>
            <a:r>
              <a:rPr lang="en"/>
              <a:t> is the HTTPS link that we defined linking us to the GitHub account</a:t>
            </a:r>
            <a:endParaRPr/>
          </a:p>
        </p:txBody>
      </p:sp>
      <p:sp>
        <p:nvSpPr>
          <p:cNvPr id="433" name="Google Shape;433;p48"/>
          <p:cNvSpPr txBox="1"/>
          <p:nvPr/>
        </p:nvSpPr>
        <p:spPr>
          <a:xfrm>
            <a:off x="7314175" y="311627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section where we define what branch to push our new code 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Pulling from GitHub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Pulling from git</a:t>
            </a:r>
            <a:endParaRPr/>
          </a:p>
        </p:txBody>
      </p:sp>
      <p:sp>
        <p:nvSpPr>
          <p:cNvPr id="444" name="Google Shape;444;p50"/>
          <p:cNvSpPr txBox="1"/>
          <p:nvPr>
            <p:ph idx="1" type="body"/>
          </p:nvPr>
        </p:nvSpPr>
        <p:spPr>
          <a:xfrm>
            <a:off x="226075" y="1352650"/>
            <a:ext cx="2808000" cy="3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Git pull</a:t>
            </a:r>
            <a:r>
              <a:rPr lang="en"/>
              <a:t> is used to update the current branch with the latest changes from the remote repository. It downloads the the new data, then directly merges it into the current working files. </a:t>
            </a:r>
            <a:endParaRPr/>
          </a:p>
          <a:p>
            <a:pPr indent="0" lvl="0" marL="0" rtl="0" algn="l">
              <a:spcBef>
                <a:spcPts val="1600"/>
              </a:spcBef>
              <a:spcAft>
                <a:spcPts val="0"/>
              </a:spcAft>
              <a:buNone/>
            </a:pPr>
            <a:r>
              <a:rPr lang="en"/>
              <a:t>This is for when working in a team and you need to get new code that someone else has pushed to the remote repository</a:t>
            </a:r>
            <a:endParaRPr/>
          </a:p>
          <a:p>
            <a:pPr indent="0" lvl="0" marL="0" rtl="0" algn="l">
              <a:spcBef>
                <a:spcPts val="1600"/>
              </a:spcBef>
              <a:spcAft>
                <a:spcPts val="0"/>
              </a:spcAft>
              <a:buNone/>
            </a:pPr>
            <a:r>
              <a:rPr lang="en"/>
              <a:t>Conflicts while merging may occur using this method as it is combining code.</a:t>
            </a:r>
            <a:endParaRPr/>
          </a:p>
          <a:p>
            <a:pPr indent="0" lvl="0" marL="0" rtl="0" algn="l">
              <a:spcBef>
                <a:spcPts val="1600"/>
              </a:spcBef>
              <a:spcAft>
                <a:spcPts val="1600"/>
              </a:spcAft>
              <a:buNone/>
            </a:pPr>
            <a:r>
              <a:rPr i="1" lang="en"/>
              <a:t>Git pull</a:t>
            </a:r>
            <a:r>
              <a:rPr lang="en"/>
              <a:t> is equivalent to using </a:t>
            </a:r>
            <a:r>
              <a:rPr i="1" lang="en"/>
              <a:t>git fetch</a:t>
            </a:r>
            <a:r>
              <a:rPr lang="en"/>
              <a:t> and </a:t>
            </a:r>
            <a:r>
              <a:rPr i="1" lang="en"/>
              <a:t>git merge</a:t>
            </a:r>
            <a:r>
              <a:rPr lang="en"/>
              <a:t> together.</a:t>
            </a:r>
            <a:endParaRPr/>
          </a:p>
        </p:txBody>
      </p:sp>
      <p:sp>
        <p:nvSpPr>
          <p:cNvPr id="445" name="Google Shape;445;p50"/>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 git pull origin master</a:t>
            </a:r>
            <a:endParaRPr sz="3600"/>
          </a:p>
        </p:txBody>
      </p:sp>
      <p:sp>
        <p:nvSpPr>
          <p:cNvPr id="446" name="Google Shape;446;p50"/>
          <p:cNvSpPr/>
          <p:nvPr/>
        </p:nvSpPr>
        <p:spPr>
          <a:xfrm flipH="1" rot="-5400000">
            <a:off x="5700600" y="1601150"/>
            <a:ext cx="336300" cy="11007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0"/>
          <p:cNvSpPr txBox="1"/>
          <p:nvPr/>
        </p:nvSpPr>
        <p:spPr>
          <a:xfrm>
            <a:off x="5169050" y="83445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Origin</a:t>
            </a:r>
            <a:r>
              <a:rPr lang="en"/>
              <a:t> is the HTTPS link that we defined linking us to the GitHub account</a:t>
            </a:r>
            <a:endParaRPr/>
          </a:p>
        </p:txBody>
      </p:sp>
      <p:sp>
        <p:nvSpPr>
          <p:cNvPr id="448" name="Google Shape;448;p50"/>
          <p:cNvSpPr/>
          <p:nvPr/>
        </p:nvSpPr>
        <p:spPr>
          <a:xfrm rot="-5400000">
            <a:off x="7173300" y="2265125"/>
            <a:ext cx="320700" cy="13803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0"/>
          <p:cNvSpPr txBox="1"/>
          <p:nvPr/>
        </p:nvSpPr>
        <p:spPr>
          <a:xfrm>
            <a:off x="6507600" y="321915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section where we define what branch to pull our new code from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Fetching new data</a:t>
            </a:r>
            <a:endParaRPr/>
          </a:p>
        </p:txBody>
      </p:sp>
      <p:sp>
        <p:nvSpPr>
          <p:cNvPr id="455" name="Google Shape;455;p5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fetch new data that has been added to the remote repository, GitHub, through this command.</a:t>
            </a:r>
            <a:endParaRPr/>
          </a:p>
          <a:p>
            <a:pPr indent="0" lvl="0" marL="0" rtl="0" algn="l">
              <a:spcBef>
                <a:spcPts val="1600"/>
              </a:spcBef>
              <a:spcAft>
                <a:spcPts val="1600"/>
              </a:spcAft>
              <a:buNone/>
            </a:pPr>
            <a:r>
              <a:rPr lang="en"/>
              <a:t>We have to specify the remote name and then the branch we want to fetch.</a:t>
            </a:r>
            <a:endParaRPr/>
          </a:p>
        </p:txBody>
      </p:sp>
      <p:sp>
        <p:nvSpPr>
          <p:cNvPr id="456" name="Google Shape;456;p51"/>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 git fetch origin master</a:t>
            </a:r>
            <a:endParaRPr sz="3600"/>
          </a:p>
        </p:txBody>
      </p:sp>
      <p:sp>
        <p:nvSpPr>
          <p:cNvPr id="457" name="Google Shape;457;p51"/>
          <p:cNvSpPr/>
          <p:nvPr/>
        </p:nvSpPr>
        <p:spPr>
          <a:xfrm flipH="1" rot="-5400000">
            <a:off x="6050350" y="1601150"/>
            <a:ext cx="336300" cy="11007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txBox="1"/>
          <p:nvPr/>
        </p:nvSpPr>
        <p:spPr>
          <a:xfrm>
            <a:off x="5518800" y="83445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Origin</a:t>
            </a:r>
            <a:r>
              <a:rPr lang="en"/>
              <a:t> is the HTTPS link that we defined linking us to the GitHub account</a:t>
            </a:r>
            <a:endParaRPr/>
          </a:p>
        </p:txBody>
      </p:sp>
      <p:sp>
        <p:nvSpPr>
          <p:cNvPr id="459" name="Google Shape;459;p51"/>
          <p:cNvSpPr/>
          <p:nvPr/>
        </p:nvSpPr>
        <p:spPr>
          <a:xfrm rot="-5400000">
            <a:off x="7523050" y="2265125"/>
            <a:ext cx="320700" cy="13803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txBox="1"/>
          <p:nvPr/>
        </p:nvSpPr>
        <p:spPr>
          <a:xfrm>
            <a:off x="6857350" y="321915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section where we define what branch to pull our new code from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Group Projects, this is even worse.</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projects will suffer from;</a:t>
            </a:r>
            <a:endParaRPr/>
          </a:p>
          <a:p>
            <a:pPr indent="-342900" lvl="0" marL="1371600" rtl="0" algn="l">
              <a:lnSpc>
                <a:spcPct val="200000"/>
              </a:lnSpc>
              <a:spcBef>
                <a:spcPts val="1600"/>
              </a:spcBef>
              <a:spcAft>
                <a:spcPts val="0"/>
              </a:spcAft>
              <a:buSzPts val="1800"/>
              <a:buChar char="●"/>
            </a:pPr>
            <a:r>
              <a:rPr lang="en"/>
              <a:t>Members performing </a:t>
            </a:r>
            <a:r>
              <a:rPr b="1" lang="en"/>
              <a:t>redundant </a:t>
            </a:r>
            <a:r>
              <a:rPr lang="en"/>
              <a:t>tasks</a:t>
            </a:r>
            <a:endParaRPr/>
          </a:p>
          <a:p>
            <a:pPr indent="-342900" lvl="0" marL="1371600" rtl="0" algn="l">
              <a:lnSpc>
                <a:spcPct val="200000"/>
              </a:lnSpc>
              <a:spcBef>
                <a:spcPts val="0"/>
              </a:spcBef>
              <a:spcAft>
                <a:spcPts val="0"/>
              </a:spcAft>
              <a:buSzPts val="1800"/>
              <a:buChar char="●"/>
            </a:pPr>
            <a:r>
              <a:rPr b="1" lang="en"/>
              <a:t>Multiple, differing </a:t>
            </a:r>
            <a:r>
              <a:rPr lang="en"/>
              <a:t>copies of the same project</a:t>
            </a:r>
            <a:endParaRPr/>
          </a:p>
          <a:p>
            <a:pPr indent="-342900" lvl="0" marL="1371600" rtl="0" algn="l">
              <a:lnSpc>
                <a:spcPct val="200000"/>
              </a:lnSpc>
              <a:spcBef>
                <a:spcPts val="0"/>
              </a:spcBef>
              <a:spcAft>
                <a:spcPts val="0"/>
              </a:spcAft>
              <a:buSzPts val="1800"/>
              <a:buChar char="●"/>
            </a:pPr>
            <a:r>
              <a:rPr b="1" lang="en"/>
              <a:t>Slower </a:t>
            </a:r>
            <a:r>
              <a:rPr lang="en"/>
              <a:t>development timelines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Merging branches</a:t>
            </a:r>
            <a:endParaRPr/>
          </a:p>
        </p:txBody>
      </p:sp>
      <p:sp>
        <p:nvSpPr>
          <p:cNvPr id="466" name="Google Shape;466;p5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 combines the code from two branches.</a:t>
            </a:r>
            <a:endParaRPr/>
          </a:p>
          <a:p>
            <a:pPr indent="0" lvl="0" marL="0" rtl="0" algn="l">
              <a:spcBef>
                <a:spcPts val="1600"/>
              </a:spcBef>
              <a:spcAft>
                <a:spcPts val="0"/>
              </a:spcAft>
              <a:buNone/>
            </a:pPr>
            <a:r>
              <a:rPr lang="en"/>
              <a:t>The specified branch in the command is merged into the branch the user is currently on.</a:t>
            </a:r>
            <a:endParaRPr/>
          </a:p>
          <a:p>
            <a:pPr indent="0" lvl="0" marL="0" rtl="0" algn="l">
              <a:spcBef>
                <a:spcPts val="1600"/>
              </a:spcBef>
              <a:spcAft>
                <a:spcPts val="0"/>
              </a:spcAft>
              <a:buNone/>
            </a:pPr>
            <a:r>
              <a:rPr lang="en"/>
              <a:t>Local branches can be merged by using the branch name. Remote branches can be merged by specifying the remote name then a /</a:t>
            </a:r>
            <a:endParaRPr/>
          </a:p>
          <a:p>
            <a:pPr indent="0" lvl="0" marL="0" rtl="0" algn="l">
              <a:spcBef>
                <a:spcPts val="1600"/>
              </a:spcBef>
              <a:spcAft>
                <a:spcPts val="1600"/>
              </a:spcAft>
              <a:buNone/>
            </a:pPr>
            <a:r>
              <a:t/>
            </a:r>
            <a:endParaRPr/>
          </a:p>
        </p:txBody>
      </p:sp>
      <p:sp>
        <p:nvSpPr>
          <p:cNvPr id="467" name="Google Shape;467;p52"/>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t>$ git merge origin/master</a:t>
            </a:r>
            <a:r>
              <a:rPr lang="en" sz="4800"/>
              <a:t>  </a:t>
            </a:r>
            <a:endParaRPr sz="4800"/>
          </a:p>
        </p:txBody>
      </p:sp>
      <p:sp>
        <p:nvSpPr>
          <p:cNvPr id="468" name="Google Shape;468;p52"/>
          <p:cNvSpPr/>
          <p:nvPr/>
        </p:nvSpPr>
        <p:spPr>
          <a:xfrm rot="-5400000">
            <a:off x="6911900" y="1654025"/>
            <a:ext cx="320700" cy="26025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txBox="1"/>
          <p:nvPr/>
        </p:nvSpPr>
        <p:spPr>
          <a:xfrm>
            <a:off x="6301850" y="3229425"/>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section where we define what branch to merge with our current branch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Rebasing</a:t>
            </a:r>
            <a:endParaRPr/>
          </a:p>
        </p:txBody>
      </p:sp>
      <p:sp>
        <p:nvSpPr>
          <p:cNvPr id="475" name="Google Shape;475;p5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use the </a:t>
            </a:r>
            <a:r>
              <a:rPr i="1" lang="en"/>
              <a:t>git rebase</a:t>
            </a:r>
            <a:r>
              <a:rPr lang="en"/>
              <a:t> command when we don’t want to merge two branches, we just want to completely overwrite our current branch.</a:t>
            </a:r>
            <a:endParaRPr/>
          </a:p>
        </p:txBody>
      </p:sp>
      <p:sp>
        <p:nvSpPr>
          <p:cNvPr id="476" name="Google Shape;476;p53"/>
          <p:cNvSpPr txBox="1"/>
          <p:nvPr/>
        </p:nvSpPr>
        <p:spPr>
          <a:xfrm>
            <a:off x="3436675" y="2130750"/>
            <a:ext cx="55443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 git rebase origin/master</a:t>
            </a:r>
            <a:r>
              <a:rPr lang="en" sz="4800"/>
              <a:t>  </a:t>
            </a:r>
            <a:endParaRPr sz="4800"/>
          </a:p>
        </p:txBody>
      </p:sp>
      <p:sp>
        <p:nvSpPr>
          <p:cNvPr id="477" name="Google Shape;477;p53"/>
          <p:cNvSpPr/>
          <p:nvPr/>
        </p:nvSpPr>
        <p:spPr>
          <a:xfrm rot="-5400000">
            <a:off x="7169075" y="1664300"/>
            <a:ext cx="320700" cy="260250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3"/>
          <p:cNvSpPr txBox="1"/>
          <p:nvPr/>
        </p:nvSpPr>
        <p:spPr>
          <a:xfrm>
            <a:off x="6559025" y="3239700"/>
            <a:ext cx="166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section where we define what branch to merge with our current branch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 Feature Development Cycle</a:t>
            </a:r>
            <a:endParaRPr/>
          </a:p>
        </p:txBody>
      </p:sp>
      <p:sp>
        <p:nvSpPr>
          <p:cNvPr id="484" name="Google Shape;484;p54"/>
          <p:cNvSpPr txBox="1"/>
          <p:nvPr/>
        </p:nvSpPr>
        <p:spPr>
          <a:xfrm>
            <a:off x="833225" y="2312525"/>
            <a:ext cx="6585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Clone</a:t>
            </a:r>
            <a:endParaRPr/>
          </a:p>
        </p:txBody>
      </p:sp>
      <p:sp>
        <p:nvSpPr>
          <p:cNvPr id="485" name="Google Shape;485;p54"/>
          <p:cNvSpPr txBox="1"/>
          <p:nvPr/>
        </p:nvSpPr>
        <p:spPr>
          <a:xfrm>
            <a:off x="5533550" y="3433800"/>
            <a:ext cx="8043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Status</a:t>
            </a:r>
            <a:endParaRPr/>
          </a:p>
        </p:txBody>
      </p:sp>
      <p:sp>
        <p:nvSpPr>
          <p:cNvPr id="486" name="Google Shape;486;p54"/>
          <p:cNvSpPr txBox="1"/>
          <p:nvPr/>
        </p:nvSpPr>
        <p:spPr>
          <a:xfrm>
            <a:off x="3792075" y="3433800"/>
            <a:ext cx="6585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a:t>
            </a:r>
            <a:endParaRPr/>
          </a:p>
        </p:txBody>
      </p:sp>
      <p:sp>
        <p:nvSpPr>
          <p:cNvPr id="487" name="Google Shape;487;p54"/>
          <p:cNvSpPr txBox="1"/>
          <p:nvPr/>
        </p:nvSpPr>
        <p:spPr>
          <a:xfrm>
            <a:off x="7000900" y="2371100"/>
            <a:ext cx="9405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Commit</a:t>
            </a:r>
            <a:endParaRPr/>
          </a:p>
        </p:txBody>
      </p:sp>
      <p:sp>
        <p:nvSpPr>
          <p:cNvPr id="488" name="Google Shape;488;p54"/>
          <p:cNvSpPr txBox="1"/>
          <p:nvPr/>
        </p:nvSpPr>
        <p:spPr>
          <a:xfrm>
            <a:off x="6023650" y="1356575"/>
            <a:ext cx="6585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Push</a:t>
            </a:r>
            <a:endParaRPr/>
          </a:p>
        </p:txBody>
      </p:sp>
      <p:sp>
        <p:nvSpPr>
          <p:cNvPr id="489" name="Google Shape;489;p54"/>
          <p:cNvSpPr txBox="1"/>
          <p:nvPr/>
        </p:nvSpPr>
        <p:spPr>
          <a:xfrm>
            <a:off x="3304150" y="1356575"/>
            <a:ext cx="1779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Pull / (fetch, merge)</a:t>
            </a:r>
            <a:endParaRPr/>
          </a:p>
        </p:txBody>
      </p:sp>
      <p:sp>
        <p:nvSpPr>
          <p:cNvPr id="490" name="Google Shape;490;p54"/>
          <p:cNvSpPr txBox="1"/>
          <p:nvPr/>
        </p:nvSpPr>
        <p:spPr>
          <a:xfrm>
            <a:off x="2499850" y="2312525"/>
            <a:ext cx="8043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Branch</a:t>
            </a:r>
            <a:endParaRPr/>
          </a:p>
        </p:txBody>
      </p:sp>
      <p:cxnSp>
        <p:nvCxnSpPr>
          <p:cNvPr id="491" name="Google Shape;491;p54"/>
          <p:cNvCxnSpPr>
            <a:stCxn id="484" idx="3"/>
            <a:endCxn id="490" idx="1"/>
          </p:cNvCxnSpPr>
          <p:nvPr/>
        </p:nvCxnSpPr>
        <p:spPr>
          <a:xfrm>
            <a:off x="1491725" y="2554325"/>
            <a:ext cx="1008000" cy="0"/>
          </a:xfrm>
          <a:prstGeom prst="straightConnector1">
            <a:avLst/>
          </a:prstGeom>
          <a:noFill/>
          <a:ln cap="flat" cmpd="sng" w="9525">
            <a:solidFill>
              <a:schemeClr val="dk2"/>
            </a:solidFill>
            <a:prstDash val="solid"/>
            <a:round/>
            <a:headEnd len="med" w="med" type="none"/>
            <a:tailEnd len="med" w="med" type="triangle"/>
          </a:ln>
        </p:spPr>
      </p:cxnSp>
      <p:cxnSp>
        <p:nvCxnSpPr>
          <p:cNvPr id="492" name="Google Shape;492;p54"/>
          <p:cNvCxnSpPr>
            <a:stCxn id="490" idx="2"/>
            <a:endCxn id="486" idx="1"/>
          </p:cNvCxnSpPr>
          <p:nvPr/>
        </p:nvCxnSpPr>
        <p:spPr>
          <a:xfrm>
            <a:off x="2902000" y="2796125"/>
            <a:ext cx="890100" cy="879600"/>
          </a:xfrm>
          <a:prstGeom prst="straightConnector1">
            <a:avLst/>
          </a:prstGeom>
          <a:noFill/>
          <a:ln cap="flat" cmpd="sng" w="9525">
            <a:solidFill>
              <a:schemeClr val="dk2"/>
            </a:solidFill>
            <a:prstDash val="solid"/>
            <a:round/>
            <a:headEnd len="med" w="med" type="none"/>
            <a:tailEnd len="med" w="med" type="triangle"/>
          </a:ln>
        </p:spPr>
      </p:cxnSp>
      <p:cxnSp>
        <p:nvCxnSpPr>
          <p:cNvPr id="493" name="Google Shape;493;p54"/>
          <p:cNvCxnSpPr>
            <a:stCxn id="486" idx="3"/>
            <a:endCxn id="485" idx="1"/>
          </p:cNvCxnSpPr>
          <p:nvPr/>
        </p:nvCxnSpPr>
        <p:spPr>
          <a:xfrm>
            <a:off x="4450575" y="3675600"/>
            <a:ext cx="1083000" cy="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54"/>
          <p:cNvCxnSpPr>
            <a:stCxn id="485" idx="3"/>
          </p:cNvCxnSpPr>
          <p:nvPr/>
        </p:nvCxnSpPr>
        <p:spPr>
          <a:xfrm flipH="1" rot="10800000">
            <a:off x="6337850" y="2765100"/>
            <a:ext cx="894000" cy="9105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54"/>
          <p:cNvCxnSpPr/>
          <p:nvPr/>
        </p:nvCxnSpPr>
        <p:spPr>
          <a:xfrm rot="10800000">
            <a:off x="6583800" y="1787925"/>
            <a:ext cx="617100" cy="6069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54"/>
          <p:cNvCxnSpPr/>
          <p:nvPr/>
        </p:nvCxnSpPr>
        <p:spPr>
          <a:xfrm rot="10800000">
            <a:off x="5083150" y="1546925"/>
            <a:ext cx="940500" cy="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54"/>
          <p:cNvCxnSpPr>
            <a:stCxn id="489" idx="1"/>
            <a:endCxn id="490" idx="0"/>
          </p:cNvCxnSpPr>
          <p:nvPr/>
        </p:nvCxnSpPr>
        <p:spPr>
          <a:xfrm flipH="1">
            <a:off x="2902150" y="1598375"/>
            <a:ext cx="402000" cy="7143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54"/>
          <p:cNvSpPr/>
          <p:nvPr/>
        </p:nvSpPr>
        <p:spPr>
          <a:xfrm>
            <a:off x="4063375" y="2877871"/>
            <a:ext cx="1769350" cy="607350"/>
          </a:xfrm>
          <a:custGeom>
            <a:rect b="b" l="l" r="r" t="t"/>
            <a:pathLst>
              <a:path extrusionOk="0" h="24294" w="70774">
                <a:moveTo>
                  <a:pt x="70774" y="23471"/>
                </a:moveTo>
                <a:cubicBezTo>
                  <a:pt x="65151" y="19562"/>
                  <a:pt x="48829" y="-120"/>
                  <a:pt x="37033" y="17"/>
                </a:cubicBezTo>
                <a:cubicBezTo>
                  <a:pt x="25237" y="154"/>
                  <a:pt x="6172" y="20248"/>
                  <a:pt x="0" y="24294"/>
                </a:cubicBezTo>
              </a:path>
            </a:pathLst>
          </a:custGeom>
          <a:noFill/>
          <a:ln cap="flat" cmpd="sng" w="9525">
            <a:solidFill>
              <a:schemeClr val="dk2"/>
            </a:solidFill>
            <a:prstDash val="solid"/>
            <a:round/>
            <a:headEnd len="med" w="med" type="none"/>
            <a:tailEnd len="med" w="med" type="none"/>
          </a:ln>
        </p:spPr>
      </p:sp>
      <p:cxnSp>
        <p:nvCxnSpPr>
          <p:cNvPr id="499" name="Google Shape;499;p54"/>
          <p:cNvCxnSpPr/>
          <p:nvPr/>
        </p:nvCxnSpPr>
        <p:spPr>
          <a:xfrm flipH="1">
            <a:off x="4023675" y="3357600"/>
            <a:ext cx="195300" cy="16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Live Demo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Contributors to Single Project</a:t>
            </a:r>
            <a:endParaRPr/>
          </a:p>
        </p:txBody>
      </p:sp>
      <p:sp>
        <p:nvSpPr>
          <p:cNvPr id="510" name="Google Shape;510;p5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Fork a version of the IntroToGit Repository to your account.</a:t>
            </a:r>
            <a:endParaRPr/>
          </a:p>
          <a:p>
            <a:pPr indent="-317500" lvl="0" marL="457200" rtl="0" algn="l">
              <a:spcBef>
                <a:spcPts val="0"/>
              </a:spcBef>
              <a:spcAft>
                <a:spcPts val="0"/>
              </a:spcAft>
              <a:buSzPts val="1400"/>
              <a:buChar char="-"/>
            </a:pPr>
            <a:r>
              <a:rPr lang="en"/>
              <a:t>Clone a local copy of IntroToGit Repository.</a:t>
            </a:r>
            <a:endParaRPr/>
          </a:p>
          <a:p>
            <a:pPr indent="-317500" lvl="0" marL="457200" rtl="0" algn="l">
              <a:spcBef>
                <a:spcPts val="0"/>
              </a:spcBef>
              <a:spcAft>
                <a:spcPts val="0"/>
              </a:spcAft>
              <a:buSzPts val="1400"/>
              <a:buChar char="-"/>
            </a:pPr>
            <a:r>
              <a:rPr lang="en"/>
              <a:t>There is a number on the top right of your worksheet.</a:t>
            </a:r>
            <a:endParaRPr/>
          </a:p>
          <a:p>
            <a:pPr indent="-317500" lvl="0" marL="457200" rtl="0" algn="l">
              <a:spcBef>
                <a:spcPts val="0"/>
              </a:spcBef>
              <a:spcAft>
                <a:spcPts val="0"/>
              </a:spcAft>
              <a:buSzPts val="1400"/>
              <a:buChar char="-"/>
            </a:pPr>
            <a:r>
              <a:rPr lang="en"/>
              <a:t>Add your name to the line of the file </a:t>
            </a:r>
            <a:r>
              <a:rPr b="1" lang="en"/>
              <a:t>GitDemo.txt</a:t>
            </a:r>
            <a:r>
              <a:rPr lang="en"/>
              <a:t> with your number. </a:t>
            </a:r>
            <a:endParaRPr/>
          </a:p>
          <a:p>
            <a:pPr indent="-317500" lvl="0" marL="457200" rtl="0" algn="l">
              <a:spcBef>
                <a:spcPts val="0"/>
              </a:spcBef>
              <a:spcAft>
                <a:spcPts val="0"/>
              </a:spcAft>
              <a:buSzPts val="1400"/>
              <a:buChar char="-"/>
            </a:pPr>
            <a:r>
              <a:rPr lang="en"/>
              <a:t>Push the updated file up the the QCS GitHub repository. </a:t>
            </a:r>
            <a:endParaRPr/>
          </a:p>
        </p:txBody>
      </p:sp>
      <p:sp>
        <p:nvSpPr>
          <p:cNvPr id="511" name="Google Shape;511;p5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USEFUL COMMANDS</a:t>
            </a:r>
            <a:endParaRPr i="1"/>
          </a:p>
          <a:p>
            <a:pPr indent="0" lvl="0" marL="0" rtl="0" algn="l">
              <a:spcBef>
                <a:spcPts val="1600"/>
              </a:spcBef>
              <a:spcAft>
                <a:spcPts val="0"/>
              </a:spcAft>
              <a:buNone/>
            </a:pPr>
            <a:r>
              <a:rPr i="1" lang="en"/>
              <a:t>$ git clone &lt;URL&gt;</a:t>
            </a:r>
            <a:endParaRPr i="1"/>
          </a:p>
          <a:p>
            <a:pPr indent="0" lvl="0" marL="0" rtl="0" algn="l">
              <a:spcBef>
                <a:spcPts val="1600"/>
              </a:spcBef>
              <a:spcAft>
                <a:spcPts val="0"/>
              </a:spcAft>
              <a:buNone/>
            </a:pPr>
            <a:r>
              <a:rPr i="1" lang="en"/>
              <a:t>$ git checkout -b &lt;branchName&gt;</a:t>
            </a:r>
            <a:endParaRPr i="1"/>
          </a:p>
          <a:p>
            <a:pPr indent="0" lvl="0" marL="0" rtl="0" algn="l">
              <a:spcBef>
                <a:spcPts val="1600"/>
              </a:spcBef>
              <a:spcAft>
                <a:spcPts val="0"/>
              </a:spcAft>
              <a:buNone/>
            </a:pPr>
            <a:r>
              <a:rPr i="1" lang="en"/>
              <a:t>$ git add &lt;fileName&gt;</a:t>
            </a:r>
            <a:endParaRPr i="1"/>
          </a:p>
          <a:p>
            <a:pPr indent="0" lvl="0" marL="0" rtl="0" algn="l">
              <a:spcBef>
                <a:spcPts val="1600"/>
              </a:spcBef>
              <a:spcAft>
                <a:spcPts val="0"/>
              </a:spcAft>
              <a:buNone/>
            </a:pPr>
            <a:r>
              <a:rPr i="1" lang="en"/>
              <a:t>$ git commit -m ‘&lt;message&gt;’ &lt;fileName&gt;</a:t>
            </a:r>
            <a:endParaRPr i="1"/>
          </a:p>
          <a:p>
            <a:pPr indent="0" lvl="0" marL="0" rtl="0" algn="l">
              <a:spcBef>
                <a:spcPts val="1600"/>
              </a:spcBef>
              <a:spcAft>
                <a:spcPts val="0"/>
              </a:spcAft>
              <a:buNone/>
            </a:pPr>
            <a:r>
              <a:rPr i="1" lang="en"/>
              <a:t>$ git push origin master</a:t>
            </a:r>
            <a:endParaRPr i="1"/>
          </a:p>
          <a:p>
            <a:pPr indent="0" lvl="0" marL="0" rtl="0" algn="l">
              <a:spcBef>
                <a:spcPts val="1600"/>
              </a:spcBef>
              <a:spcAft>
                <a:spcPts val="1600"/>
              </a:spcAft>
              <a:buNone/>
            </a:pPr>
            <a:r>
              <a:t/>
            </a:r>
            <a:endParaRPr i="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Forking a Repository</a:t>
            </a:r>
            <a:endParaRPr/>
          </a:p>
        </p:txBody>
      </p:sp>
      <p:sp>
        <p:nvSpPr>
          <p:cNvPr id="517" name="Google Shape;517;p57"/>
          <p:cNvSpPr txBox="1"/>
          <p:nvPr>
            <p:ph idx="4294967295" type="body"/>
          </p:nvPr>
        </p:nvSpPr>
        <p:spPr>
          <a:xfrm>
            <a:off x="388500" y="811575"/>
            <a:ext cx="8367000" cy="25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Forking a repository makes a separate copy of someone else’s repository for your own account. This allows for multiple people to work on the repository and propose ideas before the changes are implemented to the master.</a:t>
            </a:r>
            <a:endParaRPr sz="1400"/>
          </a:p>
          <a:p>
            <a:pPr indent="0" lvl="0" marL="0" rtl="0" algn="l">
              <a:spcBef>
                <a:spcPts val="1600"/>
              </a:spcBef>
              <a:spcAft>
                <a:spcPts val="0"/>
              </a:spcAft>
              <a:buNone/>
            </a:pPr>
            <a:r>
              <a:rPr lang="en" sz="1400"/>
              <a:t>Changes are held from the main master branch. To merge the forked repository with the main, we must send a </a:t>
            </a:r>
            <a:r>
              <a:rPr b="1" lang="en" sz="1400"/>
              <a:t>Pull Request</a:t>
            </a:r>
            <a:r>
              <a:rPr lang="en" sz="1400"/>
              <a:t>.</a:t>
            </a:r>
            <a:endParaRPr sz="1400"/>
          </a:p>
          <a:p>
            <a:pPr indent="0" lvl="0" marL="0" rtl="0" algn="l">
              <a:spcBef>
                <a:spcPts val="1600"/>
              </a:spcBef>
              <a:spcAft>
                <a:spcPts val="1600"/>
              </a:spcAft>
              <a:buNone/>
            </a:pPr>
            <a:r>
              <a:rPr lang="en" sz="1400"/>
              <a:t>Certain people must approve a pull request for the changes to be allowed into the main master branch.</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5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 Project Example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5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 will be uploaded to the QCS Facebook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p:nvPr/>
        </p:nvSpPr>
        <p:spPr>
          <a:xfrm>
            <a:off x="79230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216885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354540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24900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489720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600800" y="2484325"/>
            <a:ext cx="750900" cy="750900"/>
          </a:xfrm>
          <a:prstGeom prst="ellipse">
            <a:avLst/>
          </a:prstGeom>
          <a:solidFill>
            <a:srgbClr val="9FC5E8"/>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7"/>
          <p:cNvCxnSpPr>
            <a:stCxn id="92" idx="6"/>
            <a:endCxn id="93" idx="2"/>
          </p:cNvCxnSpPr>
          <p:nvPr/>
        </p:nvCxnSpPr>
        <p:spPr>
          <a:xfrm>
            <a:off x="1543200" y="2859775"/>
            <a:ext cx="625800" cy="0"/>
          </a:xfrm>
          <a:prstGeom prst="straightConnector1">
            <a:avLst/>
          </a:prstGeom>
          <a:noFill/>
          <a:ln cap="flat" cmpd="sng" w="114300">
            <a:solidFill>
              <a:srgbClr val="FFFFFF"/>
            </a:solidFill>
            <a:prstDash val="solid"/>
            <a:round/>
            <a:headEnd len="med" w="med" type="none"/>
            <a:tailEnd len="med" w="med" type="none"/>
          </a:ln>
        </p:spPr>
      </p:cxnSp>
      <p:cxnSp>
        <p:nvCxnSpPr>
          <p:cNvPr id="99" name="Google Shape;99;p17"/>
          <p:cNvCxnSpPr/>
          <p:nvPr/>
        </p:nvCxnSpPr>
        <p:spPr>
          <a:xfrm>
            <a:off x="2919750" y="2859775"/>
            <a:ext cx="625800" cy="0"/>
          </a:xfrm>
          <a:prstGeom prst="straightConnector1">
            <a:avLst/>
          </a:prstGeom>
          <a:noFill/>
          <a:ln cap="flat" cmpd="sng" w="114300">
            <a:solidFill>
              <a:srgbClr val="FFFFFF"/>
            </a:solidFill>
            <a:prstDash val="solid"/>
            <a:round/>
            <a:headEnd len="med" w="med" type="none"/>
            <a:tailEnd len="med" w="med" type="none"/>
          </a:ln>
        </p:spPr>
      </p:cxnSp>
      <p:cxnSp>
        <p:nvCxnSpPr>
          <p:cNvPr id="100" name="Google Shape;100;p17"/>
          <p:cNvCxnSpPr/>
          <p:nvPr/>
        </p:nvCxnSpPr>
        <p:spPr>
          <a:xfrm>
            <a:off x="4271475" y="2859775"/>
            <a:ext cx="625800" cy="0"/>
          </a:xfrm>
          <a:prstGeom prst="straightConnector1">
            <a:avLst/>
          </a:prstGeom>
          <a:noFill/>
          <a:ln cap="flat" cmpd="sng" w="114300">
            <a:solidFill>
              <a:srgbClr val="FFFFFF"/>
            </a:solidFill>
            <a:prstDash val="solid"/>
            <a:round/>
            <a:headEnd len="med" w="med" type="none"/>
            <a:tailEnd len="med" w="med" type="none"/>
          </a:ln>
        </p:spPr>
      </p:cxnSp>
      <p:cxnSp>
        <p:nvCxnSpPr>
          <p:cNvPr id="101" name="Google Shape;101;p17"/>
          <p:cNvCxnSpPr/>
          <p:nvPr/>
        </p:nvCxnSpPr>
        <p:spPr>
          <a:xfrm>
            <a:off x="5635650" y="2859775"/>
            <a:ext cx="625800" cy="0"/>
          </a:xfrm>
          <a:prstGeom prst="straightConnector1">
            <a:avLst/>
          </a:prstGeom>
          <a:noFill/>
          <a:ln cap="flat" cmpd="sng" w="114300">
            <a:solidFill>
              <a:srgbClr val="FFFFFF"/>
            </a:solidFill>
            <a:prstDash val="solid"/>
            <a:round/>
            <a:headEnd len="med" w="med" type="none"/>
            <a:tailEnd len="med" w="med" type="none"/>
          </a:ln>
        </p:spPr>
      </p:cxnSp>
      <p:cxnSp>
        <p:nvCxnSpPr>
          <p:cNvPr id="102" name="Google Shape;102;p17"/>
          <p:cNvCxnSpPr/>
          <p:nvPr/>
        </p:nvCxnSpPr>
        <p:spPr>
          <a:xfrm>
            <a:off x="6999900" y="2859775"/>
            <a:ext cx="625800" cy="0"/>
          </a:xfrm>
          <a:prstGeom prst="straightConnector1">
            <a:avLst/>
          </a:prstGeom>
          <a:noFill/>
          <a:ln cap="flat" cmpd="sng" w="114300">
            <a:solidFill>
              <a:srgbClr val="FFFFFF"/>
            </a:solidFill>
            <a:prstDash val="solid"/>
            <a:round/>
            <a:headEnd len="med" w="med" type="none"/>
            <a:tailEnd len="med" w="med" type="none"/>
          </a:ln>
        </p:spPr>
      </p:cxnSp>
      <p:sp>
        <p:nvSpPr>
          <p:cNvPr id="103" name="Google Shape;103;p17"/>
          <p:cNvSpPr txBox="1"/>
          <p:nvPr>
            <p:ph type="title"/>
          </p:nvPr>
        </p:nvSpPr>
        <p:spPr>
          <a:xfrm>
            <a:off x="460950" y="4091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could we represent this?</a:t>
            </a:r>
            <a:endParaRPr/>
          </a:p>
        </p:txBody>
      </p:sp>
      <p:sp>
        <p:nvSpPr>
          <p:cNvPr id="104" name="Google Shape;104;p17"/>
          <p:cNvSpPr txBox="1"/>
          <p:nvPr/>
        </p:nvSpPr>
        <p:spPr>
          <a:xfrm rot="2700000">
            <a:off x="760739" y="3701202"/>
            <a:ext cx="135764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Final</a:t>
            </a:r>
            <a:endParaRPr>
              <a:solidFill>
                <a:srgbClr val="FFFFFF"/>
              </a:solidFill>
            </a:endParaRPr>
          </a:p>
        </p:txBody>
      </p:sp>
      <p:sp>
        <p:nvSpPr>
          <p:cNvPr id="105" name="Google Shape;105;p17"/>
          <p:cNvSpPr txBox="1"/>
          <p:nvPr/>
        </p:nvSpPr>
        <p:spPr>
          <a:xfrm rot="2700000">
            <a:off x="2137439" y="3701202"/>
            <a:ext cx="135764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Final(new)</a:t>
            </a:r>
            <a:endParaRPr>
              <a:solidFill>
                <a:srgbClr val="FFFFFF"/>
              </a:solidFill>
            </a:endParaRPr>
          </a:p>
        </p:txBody>
      </p:sp>
      <p:sp>
        <p:nvSpPr>
          <p:cNvPr id="106" name="Google Shape;106;p17"/>
          <p:cNvSpPr txBox="1"/>
          <p:nvPr/>
        </p:nvSpPr>
        <p:spPr>
          <a:xfrm rot="2700000">
            <a:off x="3514139" y="3701202"/>
            <a:ext cx="135764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FinalFinal</a:t>
            </a:r>
            <a:endParaRPr>
              <a:solidFill>
                <a:srgbClr val="FFFFFF"/>
              </a:solidFill>
            </a:endParaRPr>
          </a:p>
        </p:txBody>
      </p:sp>
      <p:sp>
        <p:nvSpPr>
          <p:cNvPr id="107" name="Google Shape;107;p17"/>
          <p:cNvSpPr txBox="1"/>
          <p:nvPr/>
        </p:nvSpPr>
        <p:spPr>
          <a:xfrm rot="2700000">
            <a:off x="4759542" y="4018144"/>
            <a:ext cx="225411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FinalFinal(ignore last files)</a:t>
            </a:r>
            <a:endParaRPr>
              <a:solidFill>
                <a:srgbClr val="FFFFFF"/>
              </a:solidFill>
            </a:endParaRPr>
          </a:p>
        </p:txBody>
      </p:sp>
      <p:sp>
        <p:nvSpPr>
          <p:cNvPr id="108" name="Google Shape;108;p17"/>
          <p:cNvSpPr txBox="1"/>
          <p:nvPr/>
        </p:nvSpPr>
        <p:spPr>
          <a:xfrm rot="2700000">
            <a:off x="6267539" y="3701202"/>
            <a:ext cx="135764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ONE IS FINAL</a:t>
            </a:r>
            <a:endParaRPr>
              <a:solidFill>
                <a:srgbClr val="FFFFFF"/>
              </a:solidFill>
            </a:endParaRPr>
          </a:p>
        </p:txBody>
      </p:sp>
      <p:sp>
        <p:nvSpPr>
          <p:cNvPr id="109" name="Google Shape;109;p17"/>
          <p:cNvSpPr txBox="1"/>
          <p:nvPr/>
        </p:nvSpPr>
        <p:spPr>
          <a:xfrm rot="2700000">
            <a:off x="7594139" y="3701202"/>
            <a:ext cx="1357645" cy="47305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ONE IS FINAL - V2</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
                                        <p:tgtEl>
                                          <p:spTgt spid="104"/>
                                        </p:tgtEl>
                                      </p:cBhvr>
                                    </p:animEffec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
                                        <p:tgtEl>
                                          <p:spTgt spid="105"/>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
                                        <p:tgtEl>
                                          <p:spTgt spid="106"/>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
                                        <p:tgtEl>
                                          <p:spTgt spid="107"/>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
                                        <p:tgtEl>
                                          <p:spTgt spid="1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better way of managing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 Version Control System</a:t>
            </a:r>
            <a:endParaRPr/>
          </a:p>
        </p:txBody>
      </p:sp>
      <p:sp>
        <p:nvSpPr>
          <p:cNvPr id="120" name="Google Shape;120;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VCS tracks the history of changes contributors have made to a project. </a:t>
            </a:r>
            <a:endParaRPr/>
          </a:p>
          <a:p>
            <a:pPr indent="0" lvl="0" marL="0" rtl="0" algn="l">
              <a:lnSpc>
                <a:spcPct val="100000"/>
              </a:lnSpc>
              <a:spcBef>
                <a:spcPts val="1600"/>
              </a:spcBef>
              <a:spcAft>
                <a:spcPts val="0"/>
              </a:spcAft>
              <a:buNone/>
            </a:pPr>
            <a:r>
              <a:rPr lang="en"/>
              <a:t>Any version can be recovered at any time. You can tell;</a:t>
            </a:r>
            <a:endParaRPr/>
          </a:p>
          <a:p>
            <a:pPr indent="-342900" lvl="0" marL="1828800" rtl="0" algn="l">
              <a:lnSpc>
                <a:spcPct val="150000"/>
              </a:lnSpc>
              <a:spcBef>
                <a:spcPts val="1600"/>
              </a:spcBef>
              <a:spcAft>
                <a:spcPts val="0"/>
              </a:spcAft>
              <a:buSzPts val="1800"/>
              <a:buChar char="●"/>
            </a:pPr>
            <a:r>
              <a:rPr b="1" lang="en"/>
              <a:t>Which </a:t>
            </a:r>
            <a:r>
              <a:rPr lang="en"/>
              <a:t>changes were made?</a:t>
            </a:r>
            <a:endParaRPr/>
          </a:p>
          <a:p>
            <a:pPr indent="-342900" lvl="0" marL="1828800" rtl="0" algn="l">
              <a:lnSpc>
                <a:spcPct val="150000"/>
              </a:lnSpc>
              <a:spcBef>
                <a:spcPts val="0"/>
              </a:spcBef>
              <a:spcAft>
                <a:spcPts val="0"/>
              </a:spcAft>
              <a:buSzPts val="1800"/>
              <a:buChar char="●"/>
            </a:pPr>
            <a:r>
              <a:rPr b="1" lang="en"/>
              <a:t>Who</a:t>
            </a:r>
            <a:r>
              <a:rPr lang="en"/>
              <a:t> made the changes?</a:t>
            </a:r>
            <a:endParaRPr/>
          </a:p>
          <a:p>
            <a:pPr indent="-342900" lvl="0" marL="1828800" rtl="0" algn="l">
              <a:lnSpc>
                <a:spcPct val="150000"/>
              </a:lnSpc>
              <a:spcBef>
                <a:spcPts val="0"/>
              </a:spcBef>
              <a:spcAft>
                <a:spcPts val="0"/>
              </a:spcAft>
              <a:buSzPts val="1800"/>
              <a:buChar char="●"/>
            </a:pPr>
            <a:r>
              <a:rPr b="1" lang="en"/>
              <a:t>When</a:t>
            </a:r>
            <a:r>
              <a:rPr lang="en"/>
              <a:t> the changes were made?</a:t>
            </a:r>
            <a:endParaRPr/>
          </a:p>
          <a:p>
            <a:pPr indent="-342900" lvl="0" marL="1828800" rtl="0" algn="l">
              <a:lnSpc>
                <a:spcPct val="150000"/>
              </a:lnSpc>
              <a:spcBef>
                <a:spcPts val="0"/>
              </a:spcBef>
              <a:spcAft>
                <a:spcPts val="0"/>
              </a:spcAft>
              <a:buSzPts val="1800"/>
              <a:buChar char="●"/>
            </a:pPr>
            <a:r>
              <a:rPr b="1" lang="en"/>
              <a:t>Why</a:t>
            </a:r>
            <a:r>
              <a:rPr lang="en"/>
              <a:t> the changes were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Say Hello to Git</a:t>
            </a:r>
            <a:endParaRPr/>
          </a:p>
        </p:txBody>
      </p:sp>
      <p:sp>
        <p:nvSpPr>
          <p:cNvPr id="126" name="Google Shape;126;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is a Distributed Version Control System that 70% of developers use.</a:t>
            </a:r>
            <a:endParaRPr/>
          </a:p>
          <a:p>
            <a:pPr indent="0" lvl="0" marL="0" rtl="0" algn="l">
              <a:spcBef>
                <a:spcPts val="1600"/>
              </a:spcBef>
              <a:spcAft>
                <a:spcPts val="0"/>
              </a:spcAft>
              <a:buNone/>
            </a:pPr>
            <a:r>
              <a:rPr lang="en"/>
              <a:t>It is lightweight and straightforward to learn.</a:t>
            </a:r>
            <a:endParaRPr/>
          </a:p>
          <a:p>
            <a:pPr indent="0" lvl="0" marL="0" rtl="0" algn="l">
              <a:spcBef>
                <a:spcPts val="1600"/>
              </a:spcBef>
              <a:spcAft>
                <a:spcPts val="1600"/>
              </a:spcAft>
              <a:buNone/>
            </a:pPr>
            <a:r>
              <a:rPr lang="en"/>
              <a:t>It uses terminal commands to maintain the project.</a:t>
            </a:r>
            <a:endParaRPr/>
          </a:p>
        </p:txBody>
      </p:sp>
      <p:pic>
        <p:nvPicPr>
          <p:cNvPr id="127" name="Google Shape;127;p20"/>
          <p:cNvPicPr preferRelativeResize="0"/>
          <p:nvPr/>
        </p:nvPicPr>
        <p:blipFill>
          <a:blip r:embed="rId3">
            <a:alphaModFix/>
          </a:blip>
          <a:stretch>
            <a:fillRect/>
          </a:stretch>
        </p:blipFill>
        <p:spPr>
          <a:xfrm>
            <a:off x="6415250" y="3907550"/>
            <a:ext cx="236220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 Download Link</a:t>
            </a:r>
            <a:endParaRPr/>
          </a:p>
        </p:txBody>
      </p:sp>
      <p:sp>
        <p:nvSpPr>
          <p:cNvPr id="133" name="Google Shape;133;p21"/>
          <p:cNvSpPr txBox="1"/>
          <p:nvPr/>
        </p:nvSpPr>
        <p:spPr>
          <a:xfrm>
            <a:off x="241200" y="1890575"/>
            <a:ext cx="8661600" cy="202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t>https://git-scm.com/downloads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