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Poppins"/>
      <p:regular r:id="rId27"/>
      <p:bold r:id="rId28"/>
      <p:italic r:id="rId29"/>
      <p:boldItalic r:id="rId30"/>
    </p:embeddedFont>
    <p:embeddedFont>
      <p:font typeface="Montserrat"/>
      <p:regular r:id="rId31"/>
      <p:bold r:id="rId32"/>
      <p:italic r:id="rId33"/>
      <p:boldItalic r:id="rId34"/>
    </p:embeddedFont>
    <p:embeddedFont>
      <p:font typeface="Fira Sans Extra Condensed Medium"/>
      <p:regular r:id="rId35"/>
      <p:bold r:id="rId36"/>
      <p:italic r:id="rId37"/>
      <p:boldItalic r:id="rId38"/>
    </p:embeddedFont>
    <p:embeddedFont>
      <p:font typeface="Poppins Light"/>
      <p:regular r:id="rId39"/>
      <p:bold r:id="rId40"/>
      <p:italic r:id="rId41"/>
      <p:boldItalic r:id="rId42"/>
    </p:embeddedFont>
    <p:embeddedFont>
      <p:font typeface="Poppins Black"/>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Light-bold.fntdata"/><Relationship Id="rId20" Type="http://schemas.openxmlformats.org/officeDocument/2006/relationships/font" Target="fonts/MontserratSemiBold-bold.fntdata"/><Relationship Id="rId42" Type="http://schemas.openxmlformats.org/officeDocument/2006/relationships/font" Target="fonts/PoppinsLight-boldItalic.fntdata"/><Relationship Id="rId41" Type="http://schemas.openxmlformats.org/officeDocument/2006/relationships/font" Target="fonts/PoppinsLight-italic.fntdata"/><Relationship Id="rId22" Type="http://schemas.openxmlformats.org/officeDocument/2006/relationships/font" Target="fonts/MontserratSemiBold-boldItalic.fntdata"/><Relationship Id="rId44" Type="http://schemas.openxmlformats.org/officeDocument/2006/relationships/font" Target="fonts/PoppinsBlack-boldItalic.fntdata"/><Relationship Id="rId21" Type="http://schemas.openxmlformats.org/officeDocument/2006/relationships/font" Target="fonts/MontserratSemiBold-italic.fntdata"/><Relationship Id="rId43" Type="http://schemas.openxmlformats.org/officeDocument/2006/relationships/font" Target="fonts/PoppinsBlack-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FiraSansExtraCondensedMedium-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FiraSansExtraCondensedMedium-italic.fntdata"/><Relationship Id="rId14" Type="http://schemas.openxmlformats.org/officeDocument/2006/relationships/slide" Target="slides/slide8.xml"/><Relationship Id="rId36" Type="http://schemas.openxmlformats.org/officeDocument/2006/relationships/font" Target="fonts/FiraSansExtraCondensedMedium-bold.fntdata"/><Relationship Id="rId17" Type="http://schemas.openxmlformats.org/officeDocument/2006/relationships/slide" Target="slides/slide11.xml"/><Relationship Id="rId39" Type="http://schemas.openxmlformats.org/officeDocument/2006/relationships/font" Target="fonts/PoppinsLight-regular.fntdata"/><Relationship Id="rId16" Type="http://schemas.openxmlformats.org/officeDocument/2006/relationships/slide" Target="slides/slide10.xml"/><Relationship Id="rId38" Type="http://schemas.openxmlformats.org/officeDocument/2006/relationships/font" Target="fonts/FiraSansExtraCondensedMedium-boldItalic.fntdata"/><Relationship Id="rId19" Type="http://schemas.openxmlformats.org/officeDocument/2006/relationships/font" Target="fonts/Montserrat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b207742e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b207742e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b207742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b207742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b207742e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b207742e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b207742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b207742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a6195ffb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a6195ffb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b207742e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b207742e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b207742e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b207742e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b207742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b207742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207742e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207742e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b207742e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b207742e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b207742e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b207742e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hyperlink" Target="http://www.pptmon.com/" TargetMode="External"/><Relationship Id="rId5" Type="http://schemas.openxmlformats.org/officeDocument/2006/relationships/image" Target="../media/image4.png"/><Relationship Id="rId6" Type="http://schemas.openxmlformats.org/officeDocument/2006/relationships/hyperlink" Target="http://pptmon.com/" TargetMode="External"/><Relationship Id="rId7" Type="http://schemas.openxmlformats.org/officeDocument/2006/relationships/image" Target="../media/image1.png"/><Relationship Id="rId8" Type="http://schemas.openxmlformats.org/officeDocument/2006/relationships/hyperlink" Target="https://pptmon.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34840" l="0" r="23295" t="0"/>
          <a:stretch/>
        </p:blipFill>
        <p:spPr>
          <a:xfrm>
            <a:off x="6708560" y="3601577"/>
            <a:ext cx="2435440" cy="1541923"/>
          </a:xfrm>
          <a:prstGeom prst="rect">
            <a:avLst/>
          </a:prstGeom>
          <a:noFill/>
          <a:ln>
            <a:noFill/>
          </a:ln>
        </p:spPr>
      </p:pic>
      <p:pic>
        <p:nvPicPr>
          <p:cNvPr id="52" name="Google Shape;52;p13"/>
          <p:cNvPicPr preferRelativeResize="0"/>
          <p:nvPr/>
        </p:nvPicPr>
        <p:blipFill rotWithShape="1">
          <a:blip r:embed="rId3">
            <a:alphaModFix/>
          </a:blip>
          <a:srcRect b="0" l="9510" r="0" t="67590"/>
          <a:stretch/>
        </p:blipFill>
        <p:spPr>
          <a:xfrm>
            <a:off x="0" y="-1"/>
            <a:ext cx="2512448" cy="887652"/>
          </a:xfrm>
          <a:prstGeom prst="rect">
            <a:avLst/>
          </a:prstGeom>
          <a:noFill/>
          <a:ln>
            <a:noFill/>
          </a:ln>
        </p:spPr>
      </p:pic>
      <p:pic>
        <p:nvPicPr>
          <p:cNvPr id="53" name="Google Shape;53;p13"/>
          <p:cNvPicPr preferRelativeResize="0"/>
          <p:nvPr/>
        </p:nvPicPr>
        <p:blipFill rotWithShape="1">
          <a:blip r:embed="rId4">
            <a:alphaModFix/>
          </a:blip>
          <a:srcRect b="60856" l="0" r="0" t="0"/>
          <a:stretch/>
        </p:blipFill>
        <p:spPr>
          <a:xfrm>
            <a:off x="52774" y="4071401"/>
            <a:ext cx="2677362" cy="1072100"/>
          </a:xfrm>
          <a:prstGeom prst="rect">
            <a:avLst/>
          </a:prstGeom>
          <a:noFill/>
          <a:ln>
            <a:noFill/>
          </a:ln>
        </p:spPr>
      </p:pic>
      <p:pic>
        <p:nvPicPr>
          <p:cNvPr id="54" name="Google Shape;54;p13"/>
          <p:cNvPicPr preferRelativeResize="0"/>
          <p:nvPr/>
        </p:nvPicPr>
        <p:blipFill rotWithShape="1">
          <a:blip r:embed="rId5">
            <a:alphaModFix/>
          </a:blip>
          <a:srcRect b="0" l="0" r="0" t="0"/>
          <a:stretch/>
        </p:blipFill>
        <p:spPr>
          <a:xfrm>
            <a:off x="6026834" y="789955"/>
            <a:ext cx="2738832" cy="2738834"/>
          </a:xfrm>
          <a:prstGeom prst="rect">
            <a:avLst/>
          </a:prstGeom>
          <a:noFill/>
          <a:ln>
            <a:noFill/>
          </a:ln>
        </p:spPr>
      </p:pic>
      <p:pic>
        <p:nvPicPr>
          <p:cNvPr id="55" name="Google Shape;55;p13">
            <a:hlinkClick r:id="rId6"/>
          </p:cNvPr>
          <p:cNvPicPr preferRelativeResize="0"/>
          <p:nvPr/>
        </p:nvPicPr>
        <p:blipFill rotWithShape="1">
          <a:blip r:embed="rId7">
            <a:alphaModFix/>
          </a:blip>
          <a:srcRect b="0" l="29908" r="0" t="0"/>
          <a:stretch/>
        </p:blipFill>
        <p:spPr>
          <a:xfrm>
            <a:off x="4518422" y="5297943"/>
            <a:ext cx="1299348" cy="142875"/>
          </a:xfrm>
          <a:prstGeom prst="rect">
            <a:avLst/>
          </a:prstGeom>
          <a:noFill/>
          <a:ln>
            <a:noFill/>
          </a:ln>
        </p:spPr>
      </p:pic>
      <p:sp>
        <p:nvSpPr>
          <p:cNvPr id="56" name="Google Shape;56;p13">
            <a:hlinkClick r:id="rId8"/>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800" u="sng" cap="none" strike="noStrike">
                <a:solidFill>
                  <a:schemeClr val="dk1"/>
                </a:solidFill>
                <a:latin typeface="Arial"/>
                <a:ea typeface="Arial"/>
                <a:cs typeface="Arial"/>
                <a:sym typeface="Arial"/>
                <a:hlinkClick r:id="rId9">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57" name="Google Shape;57;p13"/>
          <p:cNvSpPr/>
          <p:nvPr>
            <p:ph idx="2" type="pic"/>
          </p:nvPr>
        </p:nvSpPr>
        <p:spPr>
          <a:xfrm>
            <a:off x="4926763" y="789956"/>
            <a:ext cx="3563700" cy="3563700"/>
          </a:xfrm>
          <a:prstGeom prst="ellipse">
            <a:avLst/>
          </a:prstGeom>
          <a:solidFill>
            <a:srgbClr val="F2F2F2"/>
          </a:solidFill>
          <a:ln cap="flat" cmpd="sng" w="12700">
            <a:solidFill>
              <a:srgbClr val="3F3F3F"/>
            </a:solidFill>
            <a:prstDash val="solid"/>
            <a:round/>
            <a:headEnd len="sm" w="sm" type="none"/>
            <a:tailEnd len="sm" w="sm" type="none"/>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sk Management Infographics"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457200" y="1701408"/>
            <a:ext cx="4109100" cy="1372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0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460025" y="3097692"/>
            <a:ext cx="4109100" cy="34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457225" y="409575"/>
            <a:ext cx="8229600" cy="32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Google Shape;8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60" name="Google Shape;60;p14"/>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3" name="Shape 103"/>
        <p:cNvGrpSpPr/>
        <p:nvPr/>
      </p:nvGrpSpPr>
      <p:grpSpPr>
        <a:xfrm>
          <a:off x="0" y="0"/>
          <a:ext cx="0" cy="0"/>
          <a:chOff x="0" y="0"/>
          <a:chExt cx="0" cy="0"/>
        </a:xfrm>
      </p:grpSpPr>
      <p:sp>
        <p:nvSpPr>
          <p:cNvPr id="104" name="Google Shape;104;p26"/>
          <p:cNvSpPr txBox="1"/>
          <p:nvPr>
            <p:ph type="ctrTitle"/>
          </p:nvPr>
        </p:nvSpPr>
        <p:spPr>
          <a:xfrm>
            <a:off x="149775" y="1050100"/>
            <a:ext cx="8520600" cy="1466100"/>
          </a:xfrm>
          <a:prstGeom prst="rect">
            <a:avLst/>
          </a:prstGeom>
        </p:spPr>
        <p:txBody>
          <a:bodyPr anchorCtr="0" anchor="b"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26829"/>
              <a:buFont typeface="Arial"/>
              <a:buNone/>
            </a:pPr>
            <a:r>
              <a:rPr b="1" i="1" lang="en" sz="4100">
                <a:solidFill>
                  <a:srgbClr val="00CCC8"/>
                </a:solidFill>
                <a:latin typeface="Poppins"/>
                <a:ea typeface="Poppins"/>
                <a:cs typeface="Poppins"/>
                <a:sym typeface="Poppins"/>
              </a:rPr>
              <a:t>Movie Performance Analysis</a:t>
            </a:r>
            <a:endParaRPr b="1" i="1" sz="4100">
              <a:solidFill>
                <a:srgbClr val="00CCC8"/>
              </a:solidFill>
              <a:latin typeface="Poppins"/>
              <a:ea typeface="Poppins"/>
              <a:cs typeface="Poppins"/>
              <a:sym typeface="Poppins"/>
            </a:endParaRPr>
          </a:p>
          <a:p>
            <a:pPr indent="0" lvl="0" marL="0" rtl="0" algn="l">
              <a:lnSpc>
                <a:spcPct val="120000"/>
              </a:lnSpc>
              <a:spcBef>
                <a:spcPts val="0"/>
              </a:spcBef>
              <a:spcAft>
                <a:spcPts val="0"/>
              </a:spcAft>
              <a:buNone/>
            </a:pPr>
            <a:r>
              <a:rPr i="1" lang="en" sz="2766">
                <a:solidFill>
                  <a:srgbClr val="00CCC8"/>
                </a:solidFill>
                <a:latin typeface="Poppins"/>
                <a:ea typeface="Poppins"/>
                <a:cs typeface="Poppins"/>
                <a:sym typeface="Poppins"/>
              </a:rPr>
              <a:t>Uncovering Success Factors in the Film Industry</a:t>
            </a:r>
            <a:endParaRPr sz="3866">
              <a:solidFill>
                <a:srgbClr val="00CCC8"/>
              </a:solidFill>
            </a:endParaRPr>
          </a:p>
        </p:txBody>
      </p:sp>
      <p:sp>
        <p:nvSpPr>
          <p:cNvPr id="105" name="Google Shape;105;p26"/>
          <p:cNvSpPr txBox="1"/>
          <p:nvPr>
            <p:ph idx="1" type="subTitle"/>
          </p:nvPr>
        </p:nvSpPr>
        <p:spPr>
          <a:xfrm>
            <a:off x="4436025" y="4224775"/>
            <a:ext cx="4503000" cy="91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rgbClr val="000000"/>
              </a:buClr>
              <a:buFont typeface="Arial"/>
              <a:buNone/>
            </a:pPr>
            <a:r>
              <a:rPr lang="en" sz="2100">
                <a:solidFill>
                  <a:srgbClr val="00CCC8"/>
                </a:solidFill>
                <a:latin typeface="Poppins Light"/>
                <a:ea typeface="Poppins Light"/>
                <a:cs typeface="Poppins Light"/>
                <a:sym typeface="Poppins Light"/>
              </a:rPr>
              <a:t>Presented by Peter Muthoma</a:t>
            </a:r>
            <a:endParaRPr sz="2100">
              <a:solidFill>
                <a:srgbClr val="00CCC8"/>
              </a:solidFill>
              <a:latin typeface="Poppins Light"/>
              <a:ea typeface="Poppins Light"/>
              <a:cs typeface="Poppins Light"/>
              <a:sym typeface="Poppins Light"/>
            </a:endParaRPr>
          </a:p>
          <a:p>
            <a:pPr indent="0" lvl="0" marL="0" rtl="0" algn="ctr">
              <a:spcBef>
                <a:spcPts val="0"/>
              </a:spcBef>
              <a:spcAft>
                <a:spcPts val="0"/>
              </a:spcAft>
              <a:buNone/>
            </a:pPr>
            <a:r>
              <a:t/>
            </a:r>
            <a:endParaRPr/>
          </a:p>
        </p:txBody>
      </p:sp>
      <p:pic>
        <p:nvPicPr>
          <p:cNvPr id="106" name="Google Shape;106;p26"/>
          <p:cNvPicPr preferRelativeResize="0"/>
          <p:nvPr/>
        </p:nvPicPr>
        <p:blipFill rotWithShape="1">
          <a:blip r:embed="rId3">
            <a:alphaModFix/>
          </a:blip>
          <a:srcRect b="-58592" l="-48616" r="34252" t="86202"/>
          <a:stretch/>
        </p:blipFill>
        <p:spPr>
          <a:xfrm>
            <a:off x="6400800" y="1323975"/>
            <a:ext cx="1971675" cy="124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p:nvPr/>
        </p:nvSpPr>
        <p:spPr>
          <a:xfrm>
            <a:off x="1164850" y="155875"/>
            <a:ext cx="6845400" cy="6519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Correlation between Gross of a Movie and it's Averagerating</a:t>
            </a:r>
            <a:endParaRPr i="1" sz="2100">
              <a:solidFill>
                <a:srgbClr val="00CCC8"/>
              </a:solidFill>
              <a:latin typeface="Poppins Black"/>
              <a:ea typeface="Poppins Black"/>
              <a:cs typeface="Poppins Black"/>
              <a:sym typeface="Poppins Black"/>
            </a:endParaRPr>
          </a:p>
        </p:txBody>
      </p:sp>
      <p:pic>
        <p:nvPicPr>
          <p:cNvPr id="185" name="Google Shape;185;p35"/>
          <p:cNvPicPr preferRelativeResize="0"/>
          <p:nvPr/>
        </p:nvPicPr>
        <p:blipFill>
          <a:blip r:embed="rId3">
            <a:alphaModFix/>
          </a:blip>
          <a:stretch>
            <a:fillRect/>
          </a:stretch>
        </p:blipFill>
        <p:spPr>
          <a:xfrm>
            <a:off x="152400" y="960175"/>
            <a:ext cx="4295775" cy="3562350"/>
          </a:xfrm>
          <a:prstGeom prst="rect">
            <a:avLst/>
          </a:prstGeom>
          <a:noFill/>
          <a:ln>
            <a:noFill/>
          </a:ln>
        </p:spPr>
      </p:pic>
      <p:sp>
        <p:nvSpPr>
          <p:cNvPr id="186" name="Google Shape;186;p35"/>
          <p:cNvSpPr txBox="1"/>
          <p:nvPr/>
        </p:nvSpPr>
        <p:spPr>
          <a:xfrm>
            <a:off x="5123600" y="1129350"/>
            <a:ext cx="3860100" cy="3232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The correlation coefficient between gross revenue and average rating is approximately 0.07. This value is close to zero, indicating a weak positive correlation between the two variables.</a:t>
            </a:r>
            <a:endParaRPr sz="1100">
              <a:solidFill>
                <a:srgbClr val="00CCC8"/>
              </a:solidFill>
              <a:latin typeface="Montserrat SemiBold"/>
              <a:ea typeface="Montserrat SemiBold"/>
              <a:cs typeface="Montserrat SemiBold"/>
              <a:sym typeface="Montserrat SemiBold"/>
            </a:endParaRPr>
          </a:p>
          <a:p>
            <a:pPr indent="0" lvl="0" marL="914400" rtl="0" algn="l">
              <a:spcBef>
                <a:spcPts val="0"/>
              </a:spcBef>
              <a:spcAft>
                <a:spcPts val="0"/>
              </a:spcAft>
              <a:buNone/>
            </a:pPr>
            <a:r>
              <a:t/>
            </a:r>
            <a:endParaRPr sz="1100">
              <a:solidFill>
                <a:srgbClr val="00CCC8"/>
              </a:solidFill>
              <a:latin typeface="Montserrat SemiBold"/>
              <a:ea typeface="Montserrat SemiBold"/>
              <a:cs typeface="Montserrat SemiBold"/>
              <a:sym typeface="Montserrat SemiBold"/>
            </a:endParaRPr>
          </a:p>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The correlation suggests that there is a limited linear relationship between a movie's gross revenue and its average rating.</a:t>
            </a:r>
            <a:endParaRPr sz="1100">
              <a:solidFill>
                <a:srgbClr val="00CCC8"/>
              </a:solidFill>
              <a:latin typeface="Montserrat SemiBold"/>
              <a:ea typeface="Montserrat SemiBold"/>
              <a:cs typeface="Montserrat SemiBold"/>
              <a:sym typeface="Montserrat SemiBold"/>
            </a:endParaRPr>
          </a:p>
          <a:p>
            <a:pPr indent="0" lvl="0" marL="914400" rtl="0" algn="l">
              <a:spcBef>
                <a:spcPts val="0"/>
              </a:spcBef>
              <a:spcAft>
                <a:spcPts val="0"/>
              </a:spcAft>
              <a:buNone/>
            </a:pPr>
            <a:r>
              <a:t/>
            </a:r>
            <a:endParaRPr sz="1100">
              <a:solidFill>
                <a:srgbClr val="00CCC8"/>
              </a:solidFill>
              <a:latin typeface="Montserrat SemiBold"/>
              <a:ea typeface="Montserrat SemiBold"/>
              <a:cs typeface="Montserrat SemiBold"/>
              <a:sym typeface="Montserrat SemiBold"/>
            </a:endParaRPr>
          </a:p>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The positive correlation value indicates that, on average, movies with slightly higher ratings tend to have slightly higher gross revenue. However, this correlation is not strong enough to be considered a major contributing factor.</a:t>
            </a:r>
            <a:endParaRPr sz="11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1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p:nvPr/>
        </p:nvSpPr>
        <p:spPr>
          <a:xfrm>
            <a:off x="1164851" y="155877"/>
            <a:ext cx="6705600" cy="5517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Highest Grossing Genres</a:t>
            </a:r>
            <a:endParaRPr i="1" sz="2100">
              <a:solidFill>
                <a:srgbClr val="00CCC8"/>
              </a:solidFill>
              <a:latin typeface="Poppins Black"/>
              <a:ea typeface="Poppins Black"/>
              <a:cs typeface="Poppins Black"/>
              <a:sym typeface="Poppins Black"/>
            </a:endParaRPr>
          </a:p>
        </p:txBody>
      </p:sp>
      <p:pic>
        <p:nvPicPr>
          <p:cNvPr id="192" name="Google Shape;192;p36"/>
          <p:cNvPicPr preferRelativeResize="0"/>
          <p:nvPr/>
        </p:nvPicPr>
        <p:blipFill>
          <a:blip r:embed="rId3">
            <a:alphaModFix/>
          </a:blip>
          <a:stretch>
            <a:fillRect/>
          </a:stretch>
        </p:blipFill>
        <p:spPr>
          <a:xfrm>
            <a:off x="1143000" y="783775"/>
            <a:ext cx="6705600" cy="2661950"/>
          </a:xfrm>
          <a:prstGeom prst="rect">
            <a:avLst/>
          </a:prstGeom>
          <a:noFill/>
          <a:ln>
            <a:noFill/>
          </a:ln>
        </p:spPr>
      </p:pic>
      <p:sp>
        <p:nvSpPr>
          <p:cNvPr id="193" name="Google Shape;193;p36"/>
          <p:cNvSpPr txBox="1"/>
          <p:nvPr/>
        </p:nvSpPr>
        <p:spPr>
          <a:xfrm>
            <a:off x="-32200" y="3378875"/>
            <a:ext cx="89718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From the above data we can tell that the top genres ranked by total gross revenue are Animation, Adventure, and Sci-Fi, indicating their potential for significant financial success at the box office.</a:t>
            </a:r>
            <a:endParaRPr sz="1100">
              <a:solidFill>
                <a:srgbClr val="00CCC8"/>
              </a:solidFill>
              <a:latin typeface="Montserrat SemiBold"/>
              <a:ea typeface="Montserrat SemiBold"/>
              <a:cs typeface="Montserrat SemiBold"/>
              <a:sym typeface="Montserrat SemiBold"/>
            </a:endParaRPr>
          </a:p>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Animation: As the highest-grossing genre, Animation boasts an average total gross revenue of approximately $274.6 million. The popularity of animated films, especially among family audiences, contributes to their strong financial performance.</a:t>
            </a:r>
            <a:endParaRPr sz="1100">
              <a:solidFill>
                <a:srgbClr val="00CCC8"/>
              </a:solidFill>
              <a:latin typeface="Montserrat SemiBold"/>
              <a:ea typeface="Montserrat SemiBold"/>
              <a:cs typeface="Montserrat SemiBold"/>
              <a:sym typeface="Montserrat SemiBold"/>
            </a:endParaRPr>
          </a:p>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Adventure: Adventure films secure the second spot, with an average total gross revenue of about $$221.3 million. The genre's captivating storytelling and thrilling experiences appeal to broad audiences, making it a promising choice for movie studio ventures.</a:t>
            </a:r>
            <a:endParaRPr sz="1100">
              <a:solidFill>
                <a:srgbClr val="00CCC8"/>
              </a:solidFill>
              <a:latin typeface="Montserrat SemiBold"/>
              <a:ea typeface="Montserrat SemiBold"/>
              <a:cs typeface="Montserrat SemiBold"/>
              <a:sym typeface="Montserrat SemiBold"/>
            </a:endParaRPr>
          </a:p>
          <a:p>
            <a:pPr indent="-298450" lvl="0" marL="457200" rtl="0" algn="l">
              <a:spcBef>
                <a:spcPts val="0"/>
              </a:spcBef>
              <a:spcAft>
                <a:spcPts val="0"/>
              </a:spcAft>
              <a:buClr>
                <a:srgbClr val="00CCC8"/>
              </a:buClr>
              <a:buSzPts val="1100"/>
              <a:buFont typeface="Montserrat SemiBold"/>
              <a:buChar char="●"/>
            </a:pPr>
            <a:r>
              <a:rPr lang="en" sz="1100">
                <a:solidFill>
                  <a:srgbClr val="00CCC8"/>
                </a:solidFill>
                <a:latin typeface="Montserrat SemiBold"/>
                <a:ea typeface="Montserrat SemiBold"/>
                <a:cs typeface="Montserrat SemiBold"/>
                <a:sym typeface="Montserrat SemiBold"/>
              </a:rPr>
              <a:t>Other Promising Genres: Action, Musical, and Fantasy follow closely in terms of total gross revenue, offering lucrative opportunities for Microsoft's movie studio.</a:t>
            </a:r>
            <a:endParaRPr sz="11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1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p:nvPr/>
        </p:nvSpPr>
        <p:spPr>
          <a:xfrm>
            <a:off x="1164851" y="155877"/>
            <a:ext cx="6705600" cy="5517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Recommendation and Conclusion</a:t>
            </a:r>
            <a:endParaRPr i="1" sz="2100">
              <a:solidFill>
                <a:srgbClr val="00CCC8"/>
              </a:solidFill>
              <a:latin typeface="Poppins Black"/>
              <a:ea typeface="Poppins Black"/>
              <a:cs typeface="Poppins Black"/>
              <a:sym typeface="Poppins Black"/>
            </a:endParaRPr>
          </a:p>
        </p:txBody>
      </p:sp>
      <p:sp>
        <p:nvSpPr>
          <p:cNvPr id="199" name="Google Shape;199;p37"/>
          <p:cNvSpPr txBox="1"/>
          <p:nvPr/>
        </p:nvSpPr>
        <p:spPr>
          <a:xfrm>
            <a:off x="785650" y="1066300"/>
            <a:ext cx="72249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CCC8"/>
                </a:solidFill>
                <a:latin typeface="Montserrat SemiBold"/>
                <a:ea typeface="Montserrat SemiBold"/>
                <a:cs typeface="Montserrat SemiBold"/>
                <a:sym typeface="Montserrat SemiBold"/>
              </a:rPr>
              <a:t>Base on all the analysis done in this EDA and in alignment with both the problem statement and also the </a:t>
            </a:r>
            <a:r>
              <a:rPr lang="en" sz="1000">
                <a:solidFill>
                  <a:srgbClr val="00CCC8"/>
                </a:solidFill>
                <a:latin typeface="Montserrat SemiBold"/>
                <a:ea typeface="Montserrat SemiBold"/>
                <a:cs typeface="Montserrat SemiBold"/>
                <a:sym typeface="Montserrat SemiBold"/>
              </a:rPr>
              <a:t>compeling</a:t>
            </a:r>
            <a:r>
              <a:rPr lang="en" sz="1000">
                <a:solidFill>
                  <a:srgbClr val="00CCC8"/>
                </a:solidFill>
                <a:latin typeface="Montserrat SemiBold"/>
                <a:ea typeface="Montserrat SemiBold"/>
                <a:cs typeface="Montserrat SemiBold"/>
                <a:sym typeface="Montserrat SemiBold"/>
              </a:rPr>
              <a:t> data analysis we will recommend the following to the Head of Microsoft's Movie studio</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AutoNum type="arabicPeriod"/>
            </a:pPr>
            <a:r>
              <a:rPr b="1" lang="en" sz="1000">
                <a:solidFill>
                  <a:srgbClr val="00CCC8"/>
                </a:solidFill>
                <a:latin typeface="Montserrat"/>
                <a:ea typeface="Montserrat"/>
                <a:cs typeface="Montserrat"/>
                <a:sym typeface="Montserrat"/>
              </a:rPr>
              <a:t>Focus on Top-Performing Genres:</a:t>
            </a:r>
            <a:r>
              <a:rPr lang="en" sz="1000">
                <a:solidFill>
                  <a:srgbClr val="00CCC8"/>
                </a:solidFill>
                <a:latin typeface="Montserrat SemiBold"/>
                <a:ea typeface="Montserrat SemiBold"/>
                <a:cs typeface="Montserrat SemiBold"/>
                <a:sym typeface="Montserrat SemiBold"/>
              </a:rPr>
              <a:t> Based on our analysis, genres such as Animation, Adventure, and Sci-Fi have demonstrated significant financial success in terms of total gross revenue. Microsoft Studio should prioritize producing films in these top-performing genres to enhance the likelihood of box office success.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AutoNum type="arabicPeriod"/>
            </a:pPr>
            <a:r>
              <a:rPr b="1" lang="en" sz="1000">
                <a:solidFill>
                  <a:srgbClr val="00CCC8"/>
                </a:solidFill>
                <a:latin typeface="Montserrat"/>
                <a:ea typeface="Montserrat"/>
                <a:cs typeface="Montserrat"/>
                <a:sym typeface="Montserrat"/>
              </a:rPr>
              <a:t>Strategic Genre Diversification: </a:t>
            </a:r>
            <a:r>
              <a:rPr lang="en" sz="1000">
                <a:solidFill>
                  <a:srgbClr val="00CCC8"/>
                </a:solidFill>
                <a:latin typeface="Montserrat SemiBold"/>
                <a:ea typeface="Montserrat SemiBold"/>
                <a:cs typeface="Montserrat SemiBold"/>
                <a:sym typeface="Montserrat SemiBold"/>
              </a:rPr>
              <a:t>While concentrating on high-grossing genres, the studio should also explore a diversified portfolio of films across various genres. This approach will enable the studio to appeal to diverse audience segments and broaden its market reach.</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AutoNum type="arabicPeriod"/>
            </a:pPr>
            <a:r>
              <a:rPr b="1" lang="en" sz="1000">
                <a:solidFill>
                  <a:srgbClr val="00CCC8"/>
                </a:solidFill>
                <a:latin typeface="Montserrat"/>
                <a:ea typeface="Montserrat"/>
                <a:cs typeface="Montserrat"/>
                <a:sym typeface="Montserrat"/>
              </a:rPr>
              <a:t>Invest in Quality Storytelling and Talent:</a:t>
            </a:r>
            <a:r>
              <a:rPr lang="en" sz="1000">
                <a:solidFill>
                  <a:srgbClr val="00CCC8"/>
                </a:solidFill>
                <a:latin typeface="Montserrat SemiBold"/>
                <a:ea typeface="Montserrat SemiBold"/>
                <a:cs typeface="Montserrat SemiBold"/>
                <a:sym typeface="Montserrat SemiBold"/>
              </a:rPr>
              <a:t> Regardless of the genre, the key to success lies in compelling storytelling and talented cast and crew. Microsoft Studio should allocate resources to develop engaging narratives, collaborate with experienced filmmakers, and cast skilled actors to deliver exceptional cinematic experiences.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AutoNum type="arabicPeriod"/>
            </a:pPr>
            <a:r>
              <a:rPr b="1" lang="en" sz="1000">
                <a:solidFill>
                  <a:srgbClr val="00CCC8"/>
                </a:solidFill>
                <a:latin typeface="Montserrat"/>
                <a:ea typeface="Montserrat"/>
                <a:cs typeface="Montserrat"/>
                <a:sym typeface="Montserrat"/>
              </a:rPr>
              <a:t>Embrace Data-Driven Decision Making:</a:t>
            </a:r>
            <a:r>
              <a:rPr lang="en" sz="1000">
                <a:solidFill>
                  <a:srgbClr val="00CCC8"/>
                </a:solidFill>
                <a:latin typeface="Montserrat SemiBold"/>
                <a:ea typeface="Montserrat SemiBold"/>
                <a:cs typeface="Montserrat SemiBold"/>
                <a:sym typeface="Montserrat SemiBold"/>
              </a:rPr>
              <a:t> Leverage the power of data analytics and audience insights to drive decision-making processes. Analyzing viewer preferences, market trends, and industry benchmarks will inform content creation, marketing strategies, and release schedules.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p:nvPr/>
        </p:nvSpPr>
        <p:spPr>
          <a:xfrm>
            <a:off x="1700158" y="1518258"/>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01.</a:t>
            </a:r>
            <a:endParaRPr i="1">
              <a:solidFill>
                <a:srgbClr val="00CCC8"/>
              </a:solidFill>
              <a:latin typeface="Poppins Black"/>
              <a:ea typeface="Poppins Black"/>
              <a:cs typeface="Poppins Black"/>
              <a:sym typeface="Poppins Black"/>
            </a:endParaRPr>
          </a:p>
        </p:txBody>
      </p:sp>
      <p:sp>
        <p:nvSpPr>
          <p:cNvPr id="112" name="Google Shape;112;p27"/>
          <p:cNvSpPr/>
          <p:nvPr/>
        </p:nvSpPr>
        <p:spPr>
          <a:xfrm>
            <a:off x="2047749" y="1492975"/>
            <a:ext cx="33774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Introduction</a:t>
            </a:r>
            <a:endParaRPr i="1" sz="1500">
              <a:solidFill>
                <a:srgbClr val="00CCC8"/>
              </a:solidFill>
              <a:latin typeface="Poppins Black"/>
              <a:ea typeface="Poppins Black"/>
              <a:cs typeface="Poppins Black"/>
              <a:sym typeface="Poppins Black"/>
            </a:endParaRPr>
          </a:p>
        </p:txBody>
      </p:sp>
      <p:sp>
        <p:nvSpPr>
          <p:cNvPr id="113" name="Google Shape;113;p27"/>
          <p:cNvSpPr/>
          <p:nvPr/>
        </p:nvSpPr>
        <p:spPr>
          <a:xfrm>
            <a:off x="1700164" y="1872221"/>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02.</a:t>
            </a:r>
            <a:endParaRPr i="1">
              <a:solidFill>
                <a:srgbClr val="00CCC8"/>
              </a:solidFill>
              <a:latin typeface="Poppins Black"/>
              <a:ea typeface="Poppins Black"/>
              <a:cs typeface="Poppins Black"/>
              <a:sym typeface="Poppins Black"/>
            </a:endParaRPr>
          </a:p>
        </p:txBody>
      </p:sp>
      <p:sp>
        <p:nvSpPr>
          <p:cNvPr id="114" name="Google Shape;114;p27"/>
          <p:cNvSpPr/>
          <p:nvPr/>
        </p:nvSpPr>
        <p:spPr>
          <a:xfrm>
            <a:off x="2047754" y="1847975"/>
            <a:ext cx="33774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Problem Statement</a:t>
            </a:r>
            <a:endParaRPr i="1" sz="1500">
              <a:solidFill>
                <a:srgbClr val="00CCC8"/>
              </a:solidFill>
              <a:latin typeface="Poppins Black"/>
              <a:ea typeface="Poppins Black"/>
              <a:cs typeface="Poppins Black"/>
              <a:sym typeface="Poppins Black"/>
            </a:endParaRPr>
          </a:p>
        </p:txBody>
      </p:sp>
      <p:sp>
        <p:nvSpPr>
          <p:cNvPr id="115" name="Google Shape;115;p27"/>
          <p:cNvSpPr/>
          <p:nvPr/>
        </p:nvSpPr>
        <p:spPr>
          <a:xfrm>
            <a:off x="1700079" y="2226184"/>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03.</a:t>
            </a:r>
            <a:endParaRPr i="1">
              <a:solidFill>
                <a:srgbClr val="00CCC8"/>
              </a:solidFill>
              <a:latin typeface="Poppins Black"/>
              <a:ea typeface="Poppins Black"/>
              <a:cs typeface="Poppins Black"/>
              <a:sym typeface="Poppins Black"/>
            </a:endParaRPr>
          </a:p>
        </p:txBody>
      </p:sp>
      <p:sp>
        <p:nvSpPr>
          <p:cNvPr id="116" name="Google Shape;116;p27"/>
          <p:cNvSpPr/>
          <p:nvPr/>
        </p:nvSpPr>
        <p:spPr>
          <a:xfrm>
            <a:off x="2047654" y="2202975"/>
            <a:ext cx="55746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Top studios based on Gross Revenue</a:t>
            </a:r>
            <a:endParaRPr i="1" sz="1500">
              <a:solidFill>
                <a:srgbClr val="00CCC8"/>
              </a:solidFill>
              <a:latin typeface="Poppins Black"/>
              <a:ea typeface="Poppins Black"/>
              <a:cs typeface="Poppins Black"/>
              <a:sym typeface="Poppins Black"/>
            </a:endParaRPr>
          </a:p>
        </p:txBody>
      </p:sp>
      <p:sp>
        <p:nvSpPr>
          <p:cNvPr id="117" name="Google Shape;117;p27"/>
          <p:cNvSpPr/>
          <p:nvPr/>
        </p:nvSpPr>
        <p:spPr>
          <a:xfrm>
            <a:off x="1700164" y="2580147"/>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04.</a:t>
            </a:r>
            <a:endParaRPr i="1">
              <a:solidFill>
                <a:srgbClr val="00CCC8"/>
              </a:solidFill>
              <a:latin typeface="Poppins Black"/>
              <a:ea typeface="Poppins Black"/>
              <a:cs typeface="Poppins Black"/>
              <a:sym typeface="Poppins Black"/>
            </a:endParaRPr>
          </a:p>
        </p:txBody>
      </p:sp>
      <p:sp>
        <p:nvSpPr>
          <p:cNvPr id="118" name="Google Shape;118;p27"/>
          <p:cNvSpPr/>
          <p:nvPr/>
        </p:nvSpPr>
        <p:spPr>
          <a:xfrm>
            <a:off x="2047767" y="2557975"/>
            <a:ext cx="5148600" cy="262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i="1" lang="en" sz="1500">
                <a:solidFill>
                  <a:srgbClr val="00CCC8"/>
                </a:solidFill>
                <a:latin typeface="Poppins Black"/>
                <a:ea typeface="Poppins Black"/>
                <a:cs typeface="Poppins Black"/>
                <a:sym typeface="Poppins Black"/>
              </a:rPr>
              <a:t>Most produced Genre</a:t>
            </a:r>
            <a:endParaRPr i="1" sz="1500">
              <a:solidFill>
                <a:srgbClr val="00CCC8"/>
              </a:solidFill>
              <a:latin typeface="Poppins Black"/>
              <a:ea typeface="Poppins Black"/>
              <a:cs typeface="Poppins Black"/>
              <a:sym typeface="Poppins Black"/>
            </a:endParaRPr>
          </a:p>
          <a:p>
            <a:pPr indent="0" lvl="0" marL="0" rtl="0" algn="l">
              <a:spcBef>
                <a:spcPts val="0"/>
              </a:spcBef>
              <a:spcAft>
                <a:spcPts val="0"/>
              </a:spcAft>
              <a:buClr>
                <a:schemeClr val="dk1"/>
              </a:buClr>
              <a:buFont typeface="Arial"/>
              <a:buNone/>
            </a:pPr>
            <a:r>
              <a:t/>
            </a:r>
            <a:endParaRPr i="1" sz="1500">
              <a:solidFill>
                <a:srgbClr val="00CCC8"/>
              </a:solidFill>
              <a:latin typeface="Poppins Black"/>
              <a:ea typeface="Poppins Black"/>
              <a:cs typeface="Poppins Black"/>
              <a:sym typeface="Poppins Black"/>
            </a:endParaRPr>
          </a:p>
          <a:p>
            <a:pPr indent="0" lvl="0" marL="0" marR="0" rtl="0" algn="l">
              <a:spcBef>
                <a:spcPts val="0"/>
              </a:spcBef>
              <a:spcAft>
                <a:spcPts val="0"/>
              </a:spcAft>
              <a:buNone/>
            </a:pPr>
            <a:r>
              <a:t/>
            </a:r>
            <a:endParaRPr i="1" sz="1500">
              <a:solidFill>
                <a:srgbClr val="00CCC8"/>
              </a:solidFill>
              <a:latin typeface="Poppins Black"/>
              <a:ea typeface="Poppins Black"/>
              <a:cs typeface="Poppins Black"/>
              <a:sym typeface="Poppins Black"/>
            </a:endParaRPr>
          </a:p>
        </p:txBody>
      </p:sp>
      <p:sp>
        <p:nvSpPr>
          <p:cNvPr id="119" name="Google Shape;119;p27"/>
          <p:cNvSpPr/>
          <p:nvPr/>
        </p:nvSpPr>
        <p:spPr>
          <a:xfrm>
            <a:off x="1504950" y="498875"/>
            <a:ext cx="6620400" cy="6090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1" lang="en" sz="2100">
                <a:solidFill>
                  <a:srgbClr val="00CCC8"/>
                </a:solidFill>
                <a:latin typeface="Poppins Black"/>
                <a:ea typeface="Poppins Black"/>
                <a:cs typeface="Poppins Black"/>
                <a:sym typeface="Poppins Black"/>
              </a:rPr>
              <a:t>Contents</a:t>
            </a:r>
            <a:endParaRPr b="0" i="1" sz="2100">
              <a:solidFill>
                <a:srgbClr val="00CCC8"/>
              </a:solidFill>
              <a:latin typeface="Poppins Black"/>
              <a:ea typeface="Poppins Black"/>
              <a:cs typeface="Poppins Black"/>
              <a:sym typeface="Poppins Black"/>
            </a:endParaRPr>
          </a:p>
        </p:txBody>
      </p:sp>
      <p:sp>
        <p:nvSpPr>
          <p:cNvPr id="120" name="Google Shape;120;p27"/>
          <p:cNvSpPr/>
          <p:nvPr/>
        </p:nvSpPr>
        <p:spPr>
          <a:xfrm>
            <a:off x="1700164" y="3288073"/>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06.</a:t>
            </a:r>
            <a:endParaRPr i="1">
              <a:solidFill>
                <a:srgbClr val="00CCC8"/>
              </a:solidFill>
              <a:latin typeface="Poppins Black"/>
              <a:ea typeface="Poppins Black"/>
              <a:cs typeface="Poppins Black"/>
              <a:sym typeface="Poppins Black"/>
            </a:endParaRPr>
          </a:p>
        </p:txBody>
      </p:sp>
      <p:sp>
        <p:nvSpPr>
          <p:cNvPr id="121" name="Google Shape;121;p27"/>
          <p:cNvSpPr/>
          <p:nvPr/>
        </p:nvSpPr>
        <p:spPr>
          <a:xfrm>
            <a:off x="2047750" y="3267976"/>
            <a:ext cx="66204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Relationship Between Duration and Average Rating</a:t>
            </a:r>
            <a:endParaRPr i="1" sz="1500">
              <a:solidFill>
                <a:srgbClr val="00CCC8"/>
              </a:solidFill>
              <a:latin typeface="Poppins Black"/>
              <a:ea typeface="Poppins Black"/>
              <a:cs typeface="Poppins Black"/>
              <a:sym typeface="Poppins Black"/>
            </a:endParaRPr>
          </a:p>
        </p:txBody>
      </p:sp>
      <p:sp>
        <p:nvSpPr>
          <p:cNvPr id="122" name="Google Shape;122;p27"/>
          <p:cNvSpPr/>
          <p:nvPr/>
        </p:nvSpPr>
        <p:spPr>
          <a:xfrm>
            <a:off x="1700084" y="2934110"/>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05.</a:t>
            </a:r>
            <a:endParaRPr i="1">
              <a:solidFill>
                <a:srgbClr val="00CCC8"/>
              </a:solidFill>
              <a:latin typeface="Poppins Black"/>
              <a:ea typeface="Poppins Black"/>
              <a:cs typeface="Poppins Black"/>
              <a:sym typeface="Poppins Black"/>
            </a:endParaRPr>
          </a:p>
        </p:txBody>
      </p:sp>
      <p:sp>
        <p:nvSpPr>
          <p:cNvPr id="123" name="Google Shape;123;p27"/>
          <p:cNvSpPr/>
          <p:nvPr/>
        </p:nvSpPr>
        <p:spPr>
          <a:xfrm>
            <a:off x="2047704" y="2912976"/>
            <a:ext cx="6317700" cy="262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i="1" lang="en" sz="1500">
                <a:solidFill>
                  <a:srgbClr val="00CCC8"/>
                </a:solidFill>
                <a:latin typeface="Poppins Black"/>
                <a:ea typeface="Poppins Black"/>
                <a:cs typeface="Poppins Black"/>
                <a:sym typeface="Poppins Black"/>
              </a:rPr>
              <a:t>Movie Performance Over the Years</a:t>
            </a:r>
            <a:endParaRPr i="1" sz="1500">
              <a:solidFill>
                <a:srgbClr val="00CCC8"/>
              </a:solidFill>
              <a:latin typeface="Poppins Black"/>
              <a:ea typeface="Poppins Black"/>
              <a:cs typeface="Poppins Black"/>
              <a:sym typeface="Poppins Black"/>
            </a:endParaRPr>
          </a:p>
          <a:p>
            <a:pPr indent="0" lvl="0" marL="0" marR="0" rtl="0" algn="l">
              <a:spcBef>
                <a:spcPts val="0"/>
              </a:spcBef>
              <a:spcAft>
                <a:spcPts val="0"/>
              </a:spcAft>
              <a:buNone/>
            </a:pPr>
            <a:r>
              <a:t/>
            </a:r>
            <a:endParaRPr i="1" sz="1500">
              <a:solidFill>
                <a:srgbClr val="00CCC8"/>
              </a:solidFill>
              <a:latin typeface="Poppins Black"/>
              <a:ea typeface="Poppins Black"/>
              <a:cs typeface="Poppins Black"/>
              <a:sym typeface="Poppins Black"/>
            </a:endParaRPr>
          </a:p>
        </p:txBody>
      </p:sp>
      <p:sp>
        <p:nvSpPr>
          <p:cNvPr id="124" name="Google Shape;124;p27"/>
          <p:cNvSpPr/>
          <p:nvPr/>
        </p:nvSpPr>
        <p:spPr>
          <a:xfrm>
            <a:off x="2043750" y="3695933"/>
            <a:ext cx="65112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Correlation Between Gross Revenue and Average Rating</a:t>
            </a:r>
            <a:endParaRPr i="1" sz="1500">
              <a:solidFill>
                <a:srgbClr val="00CCC8"/>
              </a:solidFill>
              <a:latin typeface="Poppins Black"/>
              <a:ea typeface="Poppins Black"/>
              <a:cs typeface="Poppins Black"/>
              <a:sym typeface="Poppins Black"/>
            </a:endParaRPr>
          </a:p>
        </p:txBody>
      </p:sp>
      <p:sp>
        <p:nvSpPr>
          <p:cNvPr id="125" name="Google Shape;125;p27"/>
          <p:cNvSpPr/>
          <p:nvPr/>
        </p:nvSpPr>
        <p:spPr>
          <a:xfrm>
            <a:off x="2043750" y="4050933"/>
            <a:ext cx="38982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Highest Grossing Genres</a:t>
            </a:r>
            <a:endParaRPr i="1" sz="1500">
              <a:solidFill>
                <a:srgbClr val="00CCC8"/>
              </a:solidFill>
              <a:latin typeface="Poppins Black"/>
              <a:ea typeface="Poppins Black"/>
              <a:cs typeface="Poppins Black"/>
              <a:sym typeface="Poppins Black"/>
            </a:endParaRPr>
          </a:p>
        </p:txBody>
      </p:sp>
      <p:sp>
        <p:nvSpPr>
          <p:cNvPr id="126" name="Google Shape;126;p27"/>
          <p:cNvSpPr/>
          <p:nvPr/>
        </p:nvSpPr>
        <p:spPr>
          <a:xfrm>
            <a:off x="2043750" y="4405925"/>
            <a:ext cx="5664600" cy="2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500">
                <a:solidFill>
                  <a:srgbClr val="00CCC8"/>
                </a:solidFill>
                <a:latin typeface="Poppins Black"/>
                <a:ea typeface="Poppins Black"/>
                <a:cs typeface="Poppins Black"/>
                <a:sym typeface="Poppins Black"/>
              </a:rPr>
              <a:t>Business Recommendations</a:t>
            </a:r>
            <a:r>
              <a:rPr i="1" lang="en" sz="1500">
                <a:solidFill>
                  <a:srgbClr val="00CCC8"/>
                </a:solidFill>
                <a:latin typeface="Poppins Black"/>
                <a:ea typeface="Poppins Black"/>
                <a:cs typeface="Poppins Black"/>
                <a:sym typeface="Poppins Black"/>
              </a:rPr>
              <a:t> and Conclusion</a:t>
            </a:r>
            <a:endParaRPr i="1" sz="1500">
              <a:solidFill>
                <a:srgbClr val="00CCC8"/>
              </a:solidFill>
              <a:latin typeface="Poppins Black"/>
              <a:ea typeface="Poppins Black"/>
              <a:cs typeface="Poppins Black"/>
              <a:sym typeface="Poppins Black"/>
            </a:endParaRPr>
          </a:p>
        </p:txBody>
      </p:sp>
      <p:sp>
        <p:nvSpPr>
          <p:cNvPr id="127" name="Google Shape;127;p27"/>
          <p:cNvSpPr/>
          <p:nvPr/>
        </p:nvSpPr>
        <p:spPr>
          <a:xfrm>
            <a:off x="1700164" y="3707698"/>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07.</a:t>
            </a:r>
            <a:endParaRPr i="1">
              <a:solidFill>
                <a:srgbClr val="00CCC8"/>
              </a:solidFill>
              <a:latin typeface="Poppins Black"/>
              <a:ea typeface="Poppins Black"/>
              <a:cs typeface="Poppins Black"/>
              <a:sym typeface="Poppins Black"/>
            </a:endParaRPr>
          </a:p>
        </p:txBody>
      </p:sp>
      <p:sp>
        <p:nvSpPr>
          <p:cNvPr id="128" name="Google Shape;128;p27"/>
          <p:cNvSpPr/>
          <p:nvPr/>
        </p:nvSpPr>
        <p:spPr>
          <a:xfrm>
            <a:off x="1699482" y="4061661"/>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08.</a:t>
            </a:r>
            <a:endParaRPr i="1">
              <a:solidFill>
                <a:srgbClr val="00CCC8"/>
              </a:solidFill>
              <a:latin typeface="Poppins Black"/>
              <a:ea typeface="Poppins Black"/>
              <a:cs typeface="Poppins Black"/>
              <a:sym typeface="Poppins Black"/>
            </a:endParaRPr>
          </a:p>
        </p:txBody>
      </p:sp>
      <p:sp>
        <p:nvSpPr>
          <p:cNvPr id="129" name="Google Shape;129;p27"/>
          <p:cNvSpPr/>
          <p:nvPr/>
        </p:nvSpPr>
        <p:spPr>
          <a:xfrm>
            <a:off x="1698799" y="4415624"/>
            <a:ext cx="826200" cy="41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a:solidFill>
                  <a:srgbClr val="00CCC8"/>
                </a:solidFill>
                <a:latin typeface="Poppins Black"/>
                <a:ea typeface="Poppins Black"/>
                <a:cs typeface="Poppins Black"/>
                <a:sym typeface="Poppins Black"/>
              </a:rPr>
              <a:t>09.</a:t>
            </a:r>
            <a:endParaRPr i="1">
              <a:solidFill>
                <a:srgbClr val="00CCC8"/>
              </a:solidFill>
              <a:latin typeface="Poppins Black"/>
              <a:ea typeface="Poppins Black"/>
              <a:cs typeface="Poppins Black"/>
              <a:sym typeface="Poppins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p:nvPr/>
        </p:nvSpPr>
        <p:spPr>
          <a:xfrm>
            <a:off x="1164851" y="155877"/>
            <a:ext cx="6705600" cy="5517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Introduction</a:t>
            </a:r>
            <a:endParaRPr i="1" sz="2100">
              <a:solidFill>
                <a:srgbClr val="00CCC8"/>
              </a:solidFill>
              <a:latin typeface="Poppins Black"/>
              <a:ea typeface="Poppins Black"/>
              <a:cs typeface="Poppins Black"/>
              <a:sym typeface="Poppins Black"/>
            </a:endParaRPr>
          </a:p>
        </p:txBody>
      </p:sp>
      <p:sp>
        <p:nvSpPr>
          <p:cNvPr id="135" name="Google Shape;135;p28"/>
          <p:cNvSpPr txBox="1"/>
          <p:nvPr/>
        </p:nvSpPr>
        <p:spPr>
          <a:xfrm>
            <a:off x="1159175" y="1281750"/>
            <a:ext cx="7047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CCC8"/>
                </a:solidFill>
                <a:latin typeface="Montserrat SemiBold"/>
                <a:ea typeface="Montserrat SemiBold"/>
                <a:cs typeface="Montserrat SemiBold"/>
                <a:sym typeface="Montserrat SemiBold"/>
              </a:rPr>
              <a:t>This </a:t>
            </a:r>
            <a:r>
              <a:rPr lang="en">
                <a:solidFill>
                  <a:srgbClr val="00CCC8"/>
                </a:solidFill>
                <a:latin typeface="Montserrat SemiBold"/>
                <a:ea typeface="Montserrat SemiBold"/>
                <a:cs typeface="Montserrat SemiBold"/>
                <a:sym typeface="Montserrat SemiBold"/>
              </a:rPr>
              <a:t>presentation</a:t>
            </a:r>
            <a:r>
              <a:rPr lang="en">
                <a:solidFill>
                  <a:srgbClr val="00CCC8"/>
                </a:solidFill>
                <a:latin typeface="Montserrat SemiBold"/>
                <a:ea typeface="Montserrat SemiBold"/>
                <a:cs typeface="Montserrat SemiBold"/>
                <a:sym typeface="Montserrat SemiBold"/>
              </a:rPr>
              <a:t> contains a comprehensive analysis of movie performance, exploring the critical relationship between various factors influencing success in the film industry. </a:t>
            </a:r>
            <a:endParaRPr>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a:solidFill>
                  <a:srgbClr val="00CCC8"/>
                </a:solidFill>
                <a:latin typeface="Montserrat SemiBold"/>
                <a:ea typeface="Montserrat SemiBold"/>
                <a:cs typeface="Montserrat SemiBold"/>
                <a:sym typeface="Montserrat SemiBold"/>
              </a:rPr>
              <a:t>By leveraging a rich dataset encompassing movie titles, ratings, genres, and gross revenue, this project aims to provide valuable and actionable insights for Microsoft's new movie studio leadership. I will use exploratory data analysis to generate insights for these business stakeholder based on </a:t>
            </a:r>
            <a:r>
              <a:rPr lang="en">
                <a:solidFill>
                  <a:srgbClr val="00CCC8"/>
                </a:solidFill>
                <a:latin typeface="Montserrat SemiBold"/>
                <a:ea typeface="Montserrat SemiBold"/>
                <a:cs typeface="Montserrat SemiBold"/>
                <a:sym typeface="Montserrat SemiBold"/>
              </a:rPr>
              <a:t>these</a:t>
            </a:r>
            <a:r>
              <a:rPr lang="en">
                <a:solidFill>
                  <a:srgbClr val="00CCC8"/>
                </a:solidFill>
                <a:latin typeface="Montserrat SemiBold"/>
                <a:ea typeface="Montserrat SemiBold"/>
                <a:cs typeface="Montserrat SemiBold"/>
                <a:sym typeface="Montserrat SemiBold"/>
              </a:rPr>
              <a:t> data</a:t>
            </a:r>
            <a:endParaRPr>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p:nvPr/>
        </p:nvSpPr>
        <p:spPr>
          <a:xfrm>
            <a:off x="1164851" y="155877"/>
            <a:ext cx="6705600" cy="5517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Problem Statement</a:t>
            </a:r>
            <a:endParaRPr i="1" sz="2100">
              <a:solidFill>
                <a:srgbClr val="00CCC8"/>
              </a:solidFill>
              <a:latin typeface="Poppins Black"/>
              <a:ea typeface="Poppins Black"/>
              <a:cs typeface="Poppins Black"/>
              <a:sym typeface="Poppins Black"/>
            </a:endParaRPr>
          </a:p>
        </p:txBody>
      </p:sp>
      <p:sp>
        <p:nvSpPr>
          <p:cNvPr id="141" name="Google Shape;141;p29"/>
          <p:cNvSpPr txBox="1"/>
          <p:nvPr/>
        </p:nvSpPr>
        <p:spPr>
          <a:xfrm>
            <a:off x="1159175" y="1281750"/>
            <a:ext cx="7047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CCC8"/>
                </a:solidFill>
                <a:latin typeface="Montserrat SemiBold"/>
                <a:ea typeface="Montserrat SemiBold"/>
                <a:cs typeface="Montserrat SemiBold"/>
                <a:sym typeface="Montserrat SemiBold"/>
              </a:rPr>
              <a:t>Microsoft is aiming to venture into the film industry by establishing a new movie studio. However, lacking expertise in movie production, they face the challenge of determining the most successful types of films at the box office. </a:t>
            </a:r>
            <a:endParaRPr>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
                <a:solidFill>
                  <a:srgbClr val="00CCC8"/>
                </a:solidFill>
                <a:latin typeface="Montserrat SemiBold"/>
                <a:ea typeface="Montserrat SemiBold"/>
                <a:cs typeface="Montserrat SemiBold"/>
                <a:sym typeface="Montserrat SemiBold"/>
              </a:rPr>
              <a:t>The objective of this analysis is to explore and identify the key factors influencing movie success, such as top-performing genres, studios, and the relationship between average ratings and box office gross. By leveraging actionable insights derived from the analysis, the head of Microsoft's new movie studio can make informed decisions about the types of films to produce, thereby enhancing their chances of achieving financial success and critical acclaim in the competitive film market.</a:t>
            </a:r>
            <a:endParaRPr>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p:nvPr/>
        </p:nvSpPr>
        <p:spPr>
          <a:xfrm>
            <a:off x="1164850" y="155875"/>
            <a:ext cx="6786900" cy="6594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Top Studios Based on both Foreign and Domestic Gross</a:t>
            </a:r>
            <a:endParaRPr i="1" sz="2100">
              <a:solidFill>
                <a:srgbClr val="00CCC8"/>
              </a:solidFill>
              <a:latin typeface="Poppins Black"/>
              <a:ea typeface="Poppins Black"/>
              <a:cs typeface="Poppins Black"/>
              <a:sym typeface="Poppins Black"/>
            </a:endParaRPr>
          </a:p>
        </p:txBody>
      </p:sp>
      <p:pic>
        <p:nvPicPr>
          <p:cNvPr id="147" name="Google Shape;147;p30"/>
          <p:cNvPicPr preferRelativeResize="0"/>
          <p:nvPr/>
        </p:nvPicPr>
        <p:blipFill>
          <a:blip r:embed="rId3">
            <a:alphaModFix/>
          </a:blip>
          <a:stretch>
            <a:fillRect/>
          </a:stretch>
        </p:blipFill>
        <p:spPr>
          <a:xfrm>
            <a:off x="152400" y="967675"/>
            <a:ext cx="5632649" cy="3422425"/>
          </a:xfrm>
          <a:prstGeom prst="rect">
            <a:avLst/>
          </a:prstGeom>
          <a:noFill/>
          <a:ln>
            <a:noFill/>
          </a:ln>
        </p:spPr>
      </p:pic>
      <p:sp>
        <p:nvSpPr>
          <p:cNvPr id="148" name="Google Shape;148;p30"/>
          <p:cNvSpPr txBox="1"/>
          <p:nvPr/>
        </p:nvSpPr>
        <p:spPr>
          <a:xfrm>
            <a:off x="5886825" y="1129350"/>
            <a:ext cx="3097200" cy="3570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The studio performing exceptionally well in both the foreign and domestic markets is BV. It holds the top position in both categories, indicating its global success with blockbuster movies.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Fox, WB, Uni, and Sony are among the top studios in both markets, showing their ability to capture international audiences while maintaining a strong presence in the domestic market.</a:t>
            </a:r>
            <a:endParaRPr sz="1000">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While some studios, like IFC and Magn have higher 'foreign_gross' revenue while their 'domestic_gross' revenue is relatively lower suggesting that they might be focusing more on international niche markets.</a:t>
            </a:r>
            <a:endParaRPr sz="1000">
              <a:solidFill>
                <a:srgbClr val="00CCC8"/>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p:nvPr/>
        </p:nvSpPr>
        <p:spPr>
          <a:xfrm>
            <a:off x="1164851" y="155877"/>
            <a:ext cx="6705600" cy="5517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Most Produced Genre</a:t>
            </a:r>
            <a:endParaRPr i="1" sz="2100">
              <a:solidFill>
                <a:srgbClr val="00CCC8"/>
              </a:solidFill>
              <a:latin typeface="Poppins Black"/>
              <a:ea typeface="Poppins Black"/>
              <a:cs typeface="Poppins Black"/>
              <a:sym typeface="Poppins Black"/>
            </a:endParaRPr>
          </a:p>
        </p:txBody>
      </p:sp>
      <p:pic>
        <p:nvPicPr>
          <p:cNvPr id="154" name="Google Shape;154;p31"/>
          <p:cNvPicPr preferRelativeResize="0"/>
          <p:nvPr/>
        </p:nvPicPr>
        <p:blipFill>
          <a:blip r:embed="rId3">
            <a:alphaModFix/>
          </a:blip>
          <a:stretch>
            <a:fillRect/>
          </a:stretch>
        </p:blipFill>
        <p:spPr>
          <a:xfrm>
            <a:off x="152400" y="859975"/>
            <a:ext cx="5480001" cy="3414100"/>
          </a:xfrm>
          <a:prstGeom prst="rect">
            <a:avLst/>
          </a:prstGeom>
          <a:noFill/>
          <a:ln>
            <a:noFill/>
          </a:ln>
        </p:spPr>
      </p:pic>
      <p:sp>
        <p:nvSpPr>
          <p:cNvPr id="155" name="Google Shape;155;p31"/>
          <p:cNvSpPr txBox="1"/>
          <p:nvPr/>
        </p:nvSpPr>
        <p:spPr>
          <a:xfrm>
            <a:off x="5798325" y="1129350"/>
            <a:ext cx="3185400" cy="2801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Top Three Genres: Documentary dominates with 50,199 movies, Drama follows closely with 45,617 movies, and Comedy ranks third with 23,483 movies.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Diverse Genres for Exploration: Adventure, Romance, Biography, and Crime genres offer unique storytelling opportunities to attract diverse audience segments.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Strategic Genre Selection: Aligning with audience preferences, Microsoft can choose genres with widespread appeal for successful film productions.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p:nvPr/>
        </p:nvSpPr>
        <p:spPr>
          <a:xfrm>
            <a:off x="1164850" y="155874"/>
            <a:ext cx="6808800" cy="6813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Average Ratings and Number of Votes Change Over the Years</a:t>
            </a:r>
            <a:endParaRPr i="1" sz="2100">
              <a:solidFill>
                <a:srgbClr val="00CCC8"/>
              </a:solidFill>
              <a:latin typeface="Poppins Black"/>
              <a:ea typeface="Poppins Black"/>
              <a:cs typeface="Poppins Black"/>
              <a:sym typeface="Poppins Black"/>
            </a:endParaRPr>
          </a:p>
        </p:txBody>
      </p:sp>
      <p:pic>
        <p:nvPicPr>
          <p:cNvPr id="161" name="Google Shape;161;p32"/>
          <p:cNvPicPr preferRelativeResize="0"/>
          <p:nvPr/>
        </p:nvPicPr>
        <p:blipFill>
          <a:blip r:embed="rId3">
            <a:alphaModFix/>
          </a:blip>
          <a:stretch>
            <a:fillRect/>
          </a:stretch>
        </p:blipFill>
        <p:spPr>
          <a:xfrm>
            <a:off x="152400" y="989575"/>
            <a:ext cx="4127375" cy="2590701"/>
          </a:xfrm>
          <a:prstGeom prst="rect">
            <a:avLst/>
          </a:prstGeom>
          <a:noFill/>
          <a:ln>
            <a:noFill/>
          </a:ln>
        </p:spPr>
      </p:pic>
      <p:pic>
        <p:nvPicPr>
          <p:cNvPr id="162" name="Google Shape;162;p32"/>
          <p:cNvPicPr preferRelativeResize="0"/>
          <p:nvPr/>
        </p:nvPicPr>
        <p:blipFill>
          <a:blip r:embed="rId4">
            <a:alphaModFix/>
          </a:blip>
          <a:stretch>
            <a:fillRect/>
          </a:stretch>
        </p:blipFill>
        <p:spPr>
          <a:xfrm>
            <a:off x="4430283" y="989575"/>
            <a:ext cx="4561318" cy="2590701"/>
          </a:xfrm>
          <a:prstGeom prst="rect">
            <a:avLst/>
          </a:prstGeom>
          <a:noFill/>
          <a:ln>
            <a:noFill/>
          </a:ln>
        </p:spPr>
      </p:pic>
      <p:sp>
        <p:nvSpPr>
          <p:cNvPr id="163" name="Google Shape;163;p32"/>
          <p:cNvSpPr txBox="1"/>
          <p:nvPr/>
        </p:nvSpPr>
        <p:spPr>
          <a:xfrm>
            <a:off x="411475" y="3643950"/>
            <a:ext cx="7886400" cy="1569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Top Three Genres: Documentary dominates with 50,199 movies, Drama follows closely with 45,617 movies, and Comedy ranks third with 23,483 movies.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Diverse Genres for Exploration: Adventure, Romance, Biography, and Crime genres offer unique storytelling opportunities to attract diverse audience segments.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Strategic Genre Selection: Aligning with audience preferences, Microsoft can choose genres with widespread appeal for successful film productions.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p:nvPr/>
        </p:nvSpPr>
        <p:spPr>
          <a:xfrm>
            <a:off x="1164850" y="155874"/>
            <a:ext cx="7144500" cy="7833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Relationship between the Duration of a Movie and its Average Rating</a:t>
            </a:r>
            <a:endParaRPr i="1" sz="2100">
              <a:solidFill>
                <a:srgbClr val="00CCC8"/>
              </a:solidFill>
              <a:latin typeface="Poppins Black"/>
              <a:ea typeface="Poppins Black"/>
              <a:cs typeface="Poppins Black"/>
              <a:sym typeface="Poppins Black"/>
            </a:endParaRPr>
          </a:p>
        </p:txBody>
      </p:sp>
      <p:pic>
        <p:nvPicPr>
          <p:cNvPr id="169" name="Google Shape;169;p33"/>
          <p:cNvPicPr preferRelativeResize="0"/>
          <p:nvPr/>
        </p:nvPicPr>
        <p:blipFill>
          <a:blip r:embed="rId3">
            <a:alphaModFix/>
          </a:blip>
          <a:stretch>
            <a:fillRect/>
          </a:stretch>
        </p:blipFill>
        <p:spPr>
          <a:xfrm>
            <a:off x="152400" y="1091575"/>
            <a:ext cx="3808701" cy="2848125"/>
          </a:xfrm>
          <a:prstGeom prst="rect">
            <a:avLst/>
          </a:prstGeom>
          <a:noFill/>
          <a:ln>
            <a:noFill/>
          </a:ln>
        </p:spPr>
      </p:pic>
      <p:pic>
        <p:nvPicPr>
          <p:cNvPr id="170" name="Google Shape;170;p33"/>
          <p:cNvPicPr preferRelativeResize="0"/>
          <p:nvPr/>
        </p:nvPicPr>
        <p:blipFill>
          <a:blip r:embed="rId4">
            <a:alphaModFix/>
          </a:blip>
          <a:stretch>
            <a:fillRect/>
          </a:stretch>
        </p:blipFill>
        <p:spPr>
          <a:xfrm>
            <a:off x="4639275" y="1091575"/>
            <a:ext cx="3808700" cy="2843124"/>
          </a:xfrm>
          <a:prstGeom prst="rect">
            <a:avLst/>
          </a:prstGeom>
          <a:noFill/>
          <a:ln>
            <a:noFill/>
          </a:ln>
        </p:spPr>
      </p:pic>
      <p:sp>
        <p:nvSpPr>
          <p:cNvPr id="171" name="Google Shape;171;p33"/>
          <p:cNvSpPr txBox="1"/>
          <p:nvPr/>
        </p:nvSpPr>
        <p:spPr>
          <a:xfrm>
            <a:off x="223450" y="4024950"/>
            <a:ext cx="86832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Genres like "Documentary," "News," and "Biography" demonstrate strong audience appeal and positive ratings, indicating potential opportunities for the studio to explore these genres in their movie productions. Considering the total number of votes received for each genre provides insights into the genres that resonate most with the audience and have the potential for higher viewership.</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p:nvPr/>
        </p:nvSpPr>
        <p:spPr>
          <a:xfrm>
            <a:off x="665900" y="155875"/>
            <a:ext cx="7632000" cy="589800"/>
          </a:xfrm>
          <a:prstGeom prst="roundRect">
            <a:avLst>
              <a:gd fmla="val 50000" name="adj"/>
            </a:avLst>
          </a:prstGeom>
          <a:noFill/>
          <a:ln cap="flat" cmpd="sng" w="12700">
            <a:solidFill>
              <a:srgbClr val="00CCC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SzPts val="1100"/>
              <a:buNone/>
            </a:pPr>
            <a:r>
              <a:rPr i="1" lang="en" sz="2100">
                <a:solidFill>
                  <a:srgbClr val="00CCC8"/>
                </a:solidFill>
                <a:latin typeface="Poppins Black"/>
                <a:ea typeface="Poppins Black"/>
                <a:cs typeface="Poppins Black"/>
                <a:sym typeface="Poppins Black"/>
              </a:rPr>
              <a:t>R</a:t>
            </a:r>
            <a:r>
              <a:rPr i="1" lang="en" sz="2100">
                <a:solidFill>
                  <a:srgbClr val="00CCC8"/>
                </a:solidFill>
                <a:latin typeface="Poppins Black"/>
                <a:ea typeface="Poppins Black"/>
                <a:cs typeface="Poppins Black"/>
                <a:sym typeface="Poppins Black"/>
              </a:rPr>
              <a:t>elationship between the Duration and Average Rating</a:t>
            </a:r>
            <a:endParaRPr i="1" sz="2100">
              <a:solidFill>
                <a:srgbClr val="00CCC8"/>
              </a:solidFill>
              <a:latin typeface="Poppins Black"/>
              <a:ea typeface="Poppins Black"/>
              <a:cs typeface="Poppins Black"/>
              <a:sym typeface="Poppins Black"/>
            </a:endParaRPr>
          </a:p>
        </p:txBody>
      </p:sp>
      <p:pic>
        <p:nvPicPr>
          <p:cNvPr id="177" name="Google Shape;177;p34"/>
          <p:cNvPicPr preferRelativeResize="0"/>
          <p:nvPr/>
        </p:nvPicPr>
        <p:blipFill>
          <a:blip r:embed="rId3">
            <a:alphaModFix/>
          </a:blip>
          <a:stretch>
            <a:fillRect/>
          </a:stretch>
        </p:blipFill>
        <p:spPr>
          <a:xfrm>
            <a:off x="604675" y="786775"/>
            <a:ext cx="3774651" cy="2817700"/>
          </a:xfrm>
          <a:prstGeom prst="rect">
            <a:avLst/>
          </a:prstGeom>
          <a:noFill/>
          <a:ln>
            <a:noFill/>
          </a:ln>
        </p:spPr>
      </p:pic>
      <p:sp>
        <p:nvSpPr>
          <p:cNvPr id="178" name="Google Shape;178;p34"/>
          <p:cNvSpPr txBox="1"/>
          <p:nvPr/>
        </p:nvSpPr>
        <p:spPr>
          <a:xfrm>
            <a:off x="223450" y="3567750"/>
            <a:ext cx="8683200" cy="1723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The correlation coefficient between Duration and average rating is approximately 0.13. This value indicates a weak positive correlation between the two variables.</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In the context of Microsoft's new movie studio, the correlation suggests a modest linear relationship between a movie's duration and its average rating.</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The positive correlation value implies that, on average, movies with slightly longer runtimes tend to have slightly higher average ratings. However, this correlation is not strong enough to be considered a decisive factor in determining a movie's rating.</a:t>
            </a:r>
            <a:endParaRPr sz="1000">
              <a:solidFill>
                <a:srgbClr val="00CCC8"/>
              </a:solidFill>
              <a:latin typeface="Montserrat SemiBold"/>
              <a:ea typeface="Montserrat SemiBold"/>
              <a:cs typeface="Montserrat SemiBold"/>
              <a:sym typeface="Montserrat SemiBold"/>
            </a:endParaRPr>
          </a:p>
          <a:p>
            <a:pPr indent="-292100" lvl="0" marL="457200" rtl="0" algn="l">
              <a:spcBef>
                <a:spcPts val="0"/>
              </a:spcBef>
              <a:spcAft>
                <a:spcPts val="0"/>
              </a:spcAft>
              <a:buClr>
                <a:srgbClr val="00CCC8"/>
              </a:buClr>
              <a:buSzPts val="1000"/>
              <a:buFont typeface="Montserrat SemiBold"/>
              <a:buChar char="●"/>
            </a:pPr>
            <a:r>
              <a:rPr lang="en" sz="1000">
                <a:solidFill>
                  <a:srgbClr val="00CCC8"/>
                </a:solidFill>
                <a:latin typeface="Montserrat SemiBold"/>
                <a:ea typeface="Montserrat SemiBold"/>
                <a:cs typeface="Montserrat SemiBold"/>
                <a:sym typeface="Montserrat SemiBold"/>
              </a:rPr>
              <a:t>For Microsoft's movie studio, focusing solely on producing lengthy films to achieve higher ratings may not be the most effective strategy. The studio should prioritize creating engaging and well-crafted movies that resonate with audiences.</a:t>
            </a:r>
            <a:endParaRPr sz="1000">
              <a:solidFill>
                <a:srgbClr val="00CCC8"/>
              </a:solidFill>
              <a:latin typeface="Montserrat SemiBold"/>
              <a:ea typeface="Montserrat SemiBold"/>
              <a:cs typeface="Montserrat SemiBold"/>
              <a:sym typeface="Montserrat SemiBold"/>
            </a:endParaRPr>
          </a:p>
          <a:p>
            <a:pPr indent="0" lvl="0" marL="457200" rtl="0" algn="l">
              <a:spcBef>
                <a:spcPts val="0"/>
              </a:spcBef>
              <a:spcAft>
                <a:spcPts val="0"/>
              </a:spcAft>
              <a:buNone/>
            </a:pPr>
            <a:r>
              <a:t/>
            </a:r>
            <a:endParaRPr sz="1000">
              <a:solidFill>
                <a:srgbClr val="00CCC8"/>
              </a:solidFill>
              <a:latin typeface="Montserrat SemiBold"/>
              <a:ea typeface="Montserrat SemiBold"/>
              <a:cs typeface="Montserrat SemiBold"/>
              <a:sym typeface="Montserrat SemiBold"/>
            </a:endParaRPr>
          </a:p>
        </p:txBody>
      </p:sp>
      <p:pic>
        <p:nvPicPr>
          <p:cNvPr id="179" name="Google Shape;179;p34"/>
          <p:cNvPicPr preferRelativeResize="0"/>
          <p:nvPr/>
        </p:nvPicPr>
        <p:blipFill>
          <a:blip r:embed="rId4">
            <a:alphaModFix/>
          </a:blip>
          <a:stretch>
            <a:fillRect/>
          </a:stretch>
        </p:blipFill>
        <p:spPr>
          <a:xfrm>
            <a:off x="4760326" y="898075"/>
            <a:ext cx="3035538" cy="251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isk Management Infographics by Slidesgo">
  <a:themeElements>
    <a:clrScheme name="Simple Light">
      <a:dk1>
        <a:srgbClr val="000000"/>
      </a:dk1>
      <a:lt1>
        <a:srgbClr val="FFFFFF"/>
      </a:lt1>
      <a:dk2>
        <a:srgbClr val="929292"/>
      </a:dk2>
      <a:lt2>
        <a:srgbClr val="E0E0E0"/>
      </a:lt2>
      <a:accent1>
        <a:srgbClr val="99B68E"/>
      </a:accent1>
      <a:accent2>
        <a:srgbClr val="64BBB3"/>
      </a:accent2>
      <a:accent3>
        <a:srgbClr val="217A72"/>
      </a:accent3>
      <a:accent4>
        <a:srgbClr val="9F83A1"/>
      </a:accent4>
      <a:accent5>
        <a:srgbClr val="8C2C9E"/>
      </a:accent5>
      <a:accent6>
        <a:srgbClr val="50015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