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DM Sans"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138" y="5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f202640c57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f202640c57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f202640c57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f202640c5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f202640c57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f202640c5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f202640c57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f202640c5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f202640c57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f202640c5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f24172381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f24172381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f1f028e864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f1f028e864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6bbe62a93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6bbe62a9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f6bbe62a9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f6bbe62a9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f24172381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f24172381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https://public.tableau.com/views/inu_neko_orderline_clean/Dashboard1?:language=en-US&amp;publish=yes&amp;:display_count=n&amp;:origin=viz_share_link</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f6bbe62a93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f6bbe62a9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f202640c5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f202640c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f6bbe62a93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f6bbe62a9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3626725"/>
            <a:ext cx="9144000" cy="1399200"/>
          </a:xfrm>
          <a:prstGeom prst="rect">
            <a:avLst/>
          </a:prstGeom>
          <a:solidFill>
            <a:srgbClr val="90D4D8"/>
          </a:solidFill>
          <a:ln>
            <a:noFill/>
          </a:ln>
          <a:effectLst>
            <a:outerShdw blurRad="57150" dist="19050" dir="5400000" algn="bl" rotWithShape="0">
              <a:srgbClr val="000000">
                <a:alpha val="50000"/>
              </a:srgbClr>
            </a:outerShdw>
          </a:effectLst>
        </p:spPr>
        <p:txBody>
          <a:bodyPr spcFirstLastPara="1" wrap="square" lIns="201250" tIns="100600" rIns="201250" bIns="100600" anchor="ctr" anchorCtr="0">
            <a:noAutofit/>
          </a:bodyPr>
          <a:lstStyle/>
          <a:p>
            <a:pPr marL="0" marR="0" lvl="0" indent="0" algn="ctr" rtl="0">
              <a:lnSpc>
                <a:spcPct val="100000"/>
              </a:lnSpc>
              <a:spcBef>
                <a:spcPts val="0"/>
              </a:spcBef>
              <a:spcAft>
                <a:spcPts val="0"/>
              </a:spcAft>
              <a:buClr>
                <a:srgbClr val="000000"/>
              </a:buClr>
              <a:buSzPts val="3100"/>
              <a:buFont typeface="Arial"/>
              <a:buNone/>
            </a:pPr>
            <a:endParaRPr sz="3100" b="0" i="0" u="none" strike="noStrike" cap="none">
              <a:solidFill>
                <a:srgbClr val="FFFFFF"/>
              </a:solidFill>
              <a:latin typeface="Arial"/>
              <a:ea typeface="Arial"/>
              <a:cs typeface="Arial"/>
              <a:sym typeface="Arial"/>
            </a:endParaRPr>
          </a:p>
        </p:txBody>
      </p:sp>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rgbClr val="0A0049"/>
              </a:buClr>
              <a:buSzPts val="5200"/>
              <a:buNone/>
              <a:defRPr sz="5200">
                <a:solidFill>
                  <a:srgbClr val="0A0049"/>
                </a:solidFill>
              </a:defRPr>
            </a:lvl1pPr>
            <a:lvl2pPr lvl="1" algn="ctr">
              <a:spcBef>
                <a:spcPts val="0"/>
              </a:spcBef>
              <a:spcAft>
                <a:spcPts val="0"/>
              </a:spcAft>
              <a:buClr>
                <a:srgbClr val="0A0049"/>
              </a:buClr>
              <a:buSzPts val="5200"/>
              <a:buNone/>
              <a:defRPr sz="5200">
                <a:solidFill>
                  <a:srgbClr val="0A0049"/>
                </a:solidFill>
              </a:defRPr>
            </a:lvl2pPr>
            <a:lvl3pPr lvl="2" algn="ctr">
              <a:spcBef>
                <a:spcPts val="0"/>
              </a:spcBef>
              <a:spcAft>
                <a:spcPts val="0"/>
              </a:spcAft>
              <a:buClr>
                <a:srgbClr val="0A0049"/>
              </a:buClr>
              <a:buSzPts val="5200"/>
              <a:buNone/>
              <a:defRPr sz="5200">
                <a:solidFill>
                  <a:srgbClr val="0A0049"/>
                </a:solidFill>
              </a:defRPr>
            </a:lvl3pPr>
            <a:lvl4pPr lvl="3" algn="ctr">
              <a:spcBef>
                <a:spcPts val="0"/>
              </a:spcBef>
              <a:spcAft>
                <a:spcPts val="0"/>
              </a:spcAft>
              <a:buClr>
                <a:srgbClr val="0A0049"/>
              </a:buClr>
              <a:buSzPts val="5200"/>
              <a:buNone/>
              <a:defRPr sz="5200">
                <a:solidFill>
                  <a:srgbClr val="0A0049"/>
                </a:solidFill>
              </a:defRPr>
            </a:lvl4pPr>
            <a:lvl5pPr lvl="4" algn="ctr">
              <a:spcBef>
                <a:spcPts val="0"/>
              </a:spcBef>
              <a:spcAft>
                <a:spcPts val="0"/>
              </a:spcAft>
              <a:buClr>
                <a:srgbClr val="0A0049"/>
              </a:buClr>
              <a:buSzPts val="5200"/>
              <a:buNone/>
              <a:defRPr sz="5200">
                <a:solidFill>
                  <a:srgbClr val="0A0049"/>
                </a:solidFill>
              </a:defRPr>
            </a:lvl5pPr>
            <a:lvl6pPr lvl="5" algn="ctr">
              <a:spcBef>
                <a:spcPts val="0"/>
              </a:spcBef>
              <a:spcAft>
                <a:spcPts val="0"/>
              </a:spcAft>
              <a:buClr>
                <a:srgbClr val="0A0049"/>
              </a:buClr>
              <a:buSzPts val="5200"/>
              <a:buNone/>
              <a:defRPr sz="5200">
                <a:solidFill>
                  <a:srgbClr val="0A0049"/>
                </a:solidFill>
              </a:defRPr>
            </a:lvl6pPr>
            <a:lvl7pPr lvl="6" algn="ctr">
              <a:spcBef>
                <a:spcPts val="0"/>
              </a:spcBef>
              <a:spcAft>
                <a:spcPts val="0"/>
              </a:spcAft>
              <a:buClr>
                <a:srgbClr val="0A0049"/>
              </a:buClr>
              <a:buSzPts val="5200"/>
              <a:buNone/>
              <a:defRPr sz="5200">
                <a:solidFill>
                  <a:srgbClr val="0A0049"/>
                </a:solidFill>
              </a:defRPr>
            </a:lvl7pPr>
            <a:lvl8pPr lvl="7" algn="ctr">
              <a:spcBef>
                <a:spcPts val="0"/>
              </a:spcBef>
              <a:spcAft>
                <a:spcPts val="0"/>
              </a:spcAft>
              <a:buClr>
                <a:srgbClr val="0A0049"/>
              </a:buClr>
              <a:buSzPts val="5200"/>
              <a:buNone/>
              <a:defRPr sz="5200">
                <a:solidFill>
                  <a:srgbClr val="0A0049"/>
                </a:solidFill>
              </a:defRPr>
            </a:lvl8pPr>
            <a:lvl9pPr lvl="8" algn="ctr">
              <a:spcBef>
                <a:spcPts val="0"/>
              </a:spcBef>
              <a:spcAft>
                <a:spcPts val="0"/>
              </a:spcAft>
              <a:buClr>
                <a:srgbClr val="0A0049"/>
              </a:buClr>
              <a:buSzPts val="5200"/>
              <a:buNone/>
              <a:defRPr sz="5200">
                <a:solidFill>
                  <a:srgbClr val="0A0049"/>
                </a:solidFill>
              </a:defRPr>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ptly" type="tx">
  <p:cSld name="TITLE_AND_BODY">
    <p:spTree>
      <p:nvGrpSpPr>
        <p:cNvPr id="1" name="Shape 17"/>
        <p:cNvGrpSpPr/>
        <p:nvPr/>
      </p:nvGrpSpPr>
      <p:grpSpPr>
        <a:xfrm>
          <a:off x="0" y="0"/>
          <a:ext cx="0" cy="0"/>
          <a:chOff x="0" y="0"/>
          <a:chExt cx="0" cy="0"/>
        </a:xfrm>
      </p:grpSpPr>
      <p:sp>
        <p:nvSpPr>
          <p:cNvPr id="18" name="Google Shape;18;p4"/>
          <p:cNvSpPr/>
          <p:nvPr/>
        </p:nvSpPr>
        <p:spPr>
          <a:xfrm>
            <a:off x="0" y="0"/>
            <a:ext cx="9144000" cy="986100"/>
          </a:xfrm>
          <a:prstGeom prst="rect">
            <a:avLst/>
          </a:prstGeom>
          <a:solidFill>
            <a:srgbClr val="90D4D8"/>
          </a:solidFill>
          <a:ln>
            <a:noFill/>
          </a:ln>
          <a:effectLst>
            <a:outerShdw blurRad="57150" dist="19050" dir="5400000" algn="bl" rotWithShape="0">
              <a:srgbClr val="000000">
                <a:alpha val="50000"/>
              </a:srgbClr>
            </a:outerShdw>
          </a:effectLst>
        </p:spPr>
        <p:txBody>
          <a:bodyPr spcFirstLastPara="1" wrap="square" lIns="201250" tIns="100600" rIns="201250" bIns="100600" anchor="ctr" anchorCtr="0">
            <a:noAutofit/>
          </a:bodyPr>
          <a:lstStyle/>
          <a:p>
            <a:pPr marL="0" marR="0" lvl="0" indent="0" algn="ctr" rtl="0">
              <a:lnSpc>
                <a:spcPct val="100000"/>
              </a:lnSpc>
              <a:spcBef>
                <a:spcPts val="0"/>
              </a:spcBef>
              <a:spcAft>
                <a:spcPts val="0"/>
              </a:spcAft>
              <a:buClr>
                <a:srgbClr val="000000"/>
              </a:buClr>
              <a:buSzPts val="3100"/>
              <a:buFont typeface="Arial"/>
              <a:buNone/>
            </a:pPr>
            <a:endParaRPr sz="3100" b="0" i="0" u="none" strike="noStrike" cap="none">
              <a:solidFill>
                <a:srgbClr val="FFFFFF"/>
              </a:solidFill>
              <a:latin typeface="Arial"/>
              <a:ea typeface="Arial"/>
              <a:cs typeface="Arial"/>
              <a:sym typeface="Arial"/>
            </a:endParaRPr>
          </a:p>
        </p:txBody>
      </p:sp>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Clr>
                <a:srgbClr val="0A0049"/>
              </a:buClr>
              <a:buSzPts val="3200"/>
              <a:buFont typeface="DM Sans"/>
              <a:buNone/>
              <a:defRPr sz="3200">
                <a:solidFill>
                  <a:srgbClr val="0A0049"/>
                </a:solidFill>
                <a:latin typeface="DM Sans"/>
                <a:ea typeface="DM Sans"/>
                <a:cs typeface="DM Sans"/>
                <a:sym typeface="DM Sans"/>
              </a:defRPr>
            </a:lvl1pPr>
            <a:lvl2pPr lvl="1">
              <a:spcBef>
                <a:spcPts val="0"/>
              </a:spcBef>
              <a:spcAft>
                <a:spcPts val="0"/>
              </a:spcAft>
              <a:buClr>
                <a:srgbClr val="0A0049"/>
              </a:buClr>
              <a:buSzPts val="3200"/>
              <a:buNone/>
              <a:defRPr sz="3200">
                <a:solidFill>
                  <a:srgbClr val="0A0049"/>
                </a:solidFill>
              </a:defRPr>
            </a:lvl2pPr>
            <a:lvl3pPr lvl="2">
              <a:spcBef>
                <a:spcPts val="0"/>
              </a:spcBef>
              <a:spcAft>
                <a:spcPts val="0"/>
              </a:spcAft>
              <a:buClr>
                <a:srgbClr val="0A0049"/>
              </a:buClr>
              <a:buSzPts val="3200"/>
              <a:buNone/>
              <a:defRPr sz="3200">
                <a:solidFill>
                  <a:srgbClr val="0A0049"/>
                </a:solidFill>
              </a:defRPr>
            </a:lvl3pPr>
            <a:lvl4pPr lvl="3">
              <a:spcBef>
                <a:spcPts val="0"/>
              </a:spcBef>
              <a:spcAft>
                <a:spcPts val="0"/>
              </a:spcAft>
              <a:buClr>
                <a:srgbClr val="0A0049"/>
              </a:buClr>
              <a:buSzPts val="3200"/>
              <a:buNone/>
              <a:defRPr sz="3200">
                <a:solidFill>
                  <a:srgbClr val="0A0049"/>
                </a:solidFill>
              </a:defRPr>
            </a:lvl4pPr>
            <a:lvl5pPr lvl="4">
              <a:spcBef>
                <a:spcPts val="0"/>
              </a:spcBef>
              <a:spcAft>
                <a:spcPts val="0"/>
              </a:spcAft>
              <a:buClr>
                <a:srgbClr val="0A0049"/>
              </a:buClr>
              <a:buSzPts val="3200"/>
              <a:buNone/>
              <a:defRPr sz="3200">
                <a:solidFill>
                  <a:srgbClr val="0A0049"/>
                </a:solidFill>
              </a:defRPr>
            </a:lvl5pPr>
            <a:lvl6pPr lvl="5">
              <a:spcBef>
                <a:spcPts val="0"/>
              </a:spcBef>
              <a:spcAft>
                <a:spcPts val="0"/>
              </a:spcAft>
              <a:buClr>
                <a:srgbClr val="0A0049"/>
              </a:buClr>
              <a:buSzPts val="3200"/>
              <a:buNone/>
              <a:defRPr sz="3200">
                <a:solidFill>
                  <a:srgbClr val="0A0049"/>
                </a:solidFill>
              </a:defRPr>
            </a:lvl6pPr>
            <a:lvl7pPr lvl="6">
              <a:spcBef>
                <a:spcPts val="0"/>
              </a:spcBef>
              <a:spcAft>
                <a:spcPts val="0"/>
              </a:spcAft>
              <a:buClr>
                <a:srgbClr val="0A0049"/>
              </a:buClr>
              <a:buSzPts val="3200"/>
              <a:buNone/>
              <a:defRPr sz="3200">
                <a:solidFill>
                  <a:srgbClr val="0A0049"/>
                </a:solidFill>
              </a:defRPr>
            </a:lvl7pPr>
            <a:lvl8pPr lvl="7">
              <a:spcBef>
                <a:spcPts val="0"/>
              </a:spcBef>
              <a:spcAft>
                <a:spcPts val="0"/>
              </a:spcAft>
              <a:buClr>
                <a:srgbClr val="0A0049"/>
              </a:buClr>
              <a:buSzPts val="3200"/>
              <a:buNone/>
              <a:defRPr sz="3200">
                <a:solidFill>
                  <a:srgbClr val="0A0049"/>
                </a:solidFill>
              </a:defRPr>
            </a:lvl8pPr>
            <a:lvl9pPr lvl="8">
              <a:spcBef>
                <a:spcPts val="0"/>
              </a:spcBef>
              <a:spcAft>
                <a:spcPts val="0"/>
              </a:spcAft>
              <a:buClr>
                <a:srgbClr val="0A0049"/>
              </a:buClr>
              <a:buSzPts val="3200"/>
              <a:buNone/>
              <a:defRPr sz="3200">
                <a:solidFill>
                  <a:srgbClr val="0A0049"/>
                </a:solidFill>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Clr>
                <a:srgbClr val="434343"/>
              </a:buClr>
              <a:buSzPts val="1800"/>
              <a:buChar char="●"/>
              <a:defRPr>
                <a:solidFill>
                  <a:srgbClr val="434343"/>
                </a:solidFill>
              </a:defRPr>
            </a:lvl1pPr>
            <a:lvl2pPr marL="914400" lvl="1" indent="-317500">
              <a:spcBef>
                <a:spcPts val="0"/>
              </a:spcBef>
              <a:spcAft>
                <a:spcPts val="0"/>
              </a:spcAft>
              <a:buClr>
                <a:srgbClr val="434343"/>
              </a:buClr>
              <a:buSzPts val="1400"/>
              <a:buChar char="○"/>
              <a:defRPr>
                <a:solidFill>
                  <a:srgbClr val="434343"/>
                </a:solidFill>
              </a:defRPr>
            </a:lvl2pPr>
            <a:lvl3pPr marL="1371600" lvl="2" indent="-317500">
              <a:spcBef>
                <a:spcPts val="0"/>
              </a:spcBef>
              <a:spcAft>
                <a:spcPts val="0"/>
              </a:spcAft>
              <a:buClr>
                <a:srgbClr val="434343"/>
              </a:buClr>
              <a:buSzPts val="1400"/>
              <a:buChar char="■"/>
              <a:defRPr>
                <a:solidFill>
                  <a:srgbClr val="434343"/>
                </a:solidFill>
              </a:defRPr>
            </a:lvl3pPr>
            <a:lvl4pPr marL="1828800" lvl="3" indent="-317500">
              <a:spcBef>
                <a:spcPts val="0"/>
              </a:spcBef>
              <a:spcAft>
                <a:spcPts val="0"/>
              </a:spcAft>
              <a:buClr>
                <a:srgbClr val="434343"/>
              </a:buClr>
              <a:buSzPts val="1400"/>
              <a:buChar char="●"/>
              <a:defRPr>
                <a:solidFill>
                  <a:srgbClr val="434343"/>
                </a:solidFill>
              </a:defRPr>
            </a:lvl4pPr>
            <a:lvl5pPr marL="2286000" lvl="4" indent="-317500">
              <a:spcBef>
                <a:spcPts val="0"/>
              </a:spcBef>
              <a:spcAft>
                <a:spcPts val="0"/>
              </a:spcAft>
              <a:buClr>
                <a:srgbClr val="434343"/>
              </a:buClr>
              <a:buSzPts val="1400"/>
              <a:buChar char="○"/>
              <a:defRPr>
                <a:solidFill>
                  <a:srgbClr val="434343"/>
                </a:solidFill>
              </a:defRPr>
            </a:lvl5pPr>
            <a:lvl6pPr marL="2743200" lvl="5" indent="-317500">
              <a:spcBef>
                <a:spcPts val="0"/>
              </a:spcBef>
              <a:spcAft>
                <a:spcPts val="0"/>
              </a:spcAft>
              <a:buClr>
                <a:srgbClr val="434343"/>
              </a:buClr>
              <a:buSzPts val="1400"/>
              <a:buChar char="■"/>
              <a:defRPr>
                <a:solidFill>
                  <a:srgbClr val="434343"/>
                </a:solidFill>
              </a:defRPr>
            </a:lvl6pPr>
            <a:lvl7pPr marL="3200400" lvl="6" indent="-317500">
              <a:spcBef>
                <a:spcPts val="0"/>
              </a:spcBef>
              <a:spcAft>
                <a:spcPts val="0"/>
              </a:spcAft>
              <a:buClr>
                <a:srgbClr val="434343"/>
              </a:buClr>
              <a:buSzPts val="1400"/>
              <a:buChar char="●"/>
              <a:defRPr>
                <a:solidFill>
                  <a:srgbClr val="434343"/>
                </a:solidFill>
              </a:defRPr>
            </a:lvl7pPr>
            <a:lvl8pPr marL="3657600" lvl="7" indent="-317500">
              <a:spcBef>
                <a:spcPts val="0"/>
              </a:spcBef>
              <a:spcAft>
                <a:spcPts val="0"/>
              </a:spcAft>
              <a:buClr>
                <a:srgbClr val="434343"/>
              </a:buClr>
              <a:buSzPts val="1400"/>
              <a:buChar char="○"/>
              <a:defRPr>
                <a:solidFill>
                  <a:srgbClr val="434343"/>
                </a:solidFill>
              </a:defRPr>
            </a:lvl8pPr>
            <a:lvl9pPr marL="4114800" lvl="8" indent="-317500">
              <a:spcBef>
                <a:spcPts val="0"/>
              </a:spcBef>
              <a:spcAft>
                <a:spcPts val="0"/>
              </a:spcAft>
              <a:buClr>
                <a:srgbClr val="434343"/>
              </a:buClr>
              <a:buSzPts val="1400"/>
              <a:buChar char="■"/>
              <a:defRPr>
                <a:solidFill>
                  <a:srgbClr val="434343"/>
                </a:solidFill>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0" name="Google Shape;4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1pPr>
            <a:lvl2pPr lvl="1">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2pPr>
            <a:lvl3pPr lvl="2">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3pPr>
            <a:lvl4pPr lvl="3">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4pPr>
            <a:lvl5pPr lvl="4">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5pPr>
            <a:lvl6pPr lvl="5">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6pPr>
            <a:lvl7pPr lvl="6">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7pPr>
            <a:lvl8pPr lvl="7">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8pPr>
            <a:lvl9pPr lvl="8">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DM Sans"/>
              <a:buChar char="●"/>
              <a:defRPr sz="1800">
                <a:solidFill>
                  <a:schemeClr val="dk2"/>
                </a:solidFill>
                <a:latin typeface="DM Sans"/>
                <a:ea typeface="DM Sans"/>
                <a:cs typeface="DM Sans"/>
                <a:sym typeface="DM Sans"/>
              </a:defRPr>
            </a:lvl1pPr>
            <a:lvl2pPr marL="914400" lvl="1"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2pPr>
            <a:lvl3pPr marL="1371600" lvl="2"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3pPr>
            <a:lvl4pPr marL="1828800" lvl="3"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4pPr>
            <a:lvl5pPr marL="2286000" lvl="4"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5pPr>
            <a:lvl6pPr marL="2743200" lvl="5"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6pPr>
            <a:lvl7pPr marL="3200400" lvl="6"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7pPr>
            <a:lvl8pPr marL="3657600" lvl="7"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8pPr>
            <a:lvl9pPr marL="4114800" lvl="8"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public.tableau.com/views/inu_neko_orderline_clean/Dashboard1?:language=en-US&amp;publish=yes&amp;:display_count=n&amp;:origin=viz_share_link"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744575"/>
            <a:ext cx="8520600" cy="2018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Course 2 Capstone</a:t>
            </a:r>
            <a:endParaRPr/>
          </a:p>
        </p:txBody>
      </p:sp>
      <p:sp>
        <p:nvSpPr>
          <p:cNvPr id="57" name="Google Shape;57;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The OSEMN Process</a:t>
            </a:r>
            <a:endParaRPr/>
          </a:p>
        </p:txBody>
      </p:sp>
      <p:pic>
        <p:nvPicPr>
          <p:cNvPr id="58" name="Google Shape;58;p13"/>
          <p:cNvPicPr preferRelativeResize="0"/>
          <p:nvPr/>
        </p:nvPicPr>
        <p:blipFill>
          <a:blip r:embed="rId3">
            <a:alphaModFix/>
          </a:blip>
          <a:stretch>
            <a:fillRect/>
          </a:stretch>
        </p:blipFill>
        <p:spPr>
          <a:xfrm>
            <a:off x="311700" y="197775"/>
            <a:ext cx="1687725" cy="1687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Recommendations Based on Model Results 2 of 2</a:t>
            </a:r>
            <a:endParaRPr sz="2800"/>
          </a:p>
        </p:txBody>
      </p:sp>
      <p:sp>
        <p:nvSpPr>
          <p:cNvPr id="127" name="Google Shape;127;p22"/>
          <p:cNvSpPr txBox="1">
            <a:spLocks noGrp="1"/>
          </p:cNvSpPr>
          <p:nvPr>
            <p:ph type="body" idx="1"/>
          </p:nvPr>
        </p:nvSpPr>
        <p:spPr>
          <a:xfrm>
            <a:off x="311700" y="1152475"/>
            <a:ext cx="8520600" cy="4311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Further recommendations based on our analysis and model include:</a:t>
            </a:r>
            <a:endParaRPr sz="1600"/>
          </a:p>
        </p:txBody>
      </p:sp>
      <p:sp>
        <p:nvSpPr>
          <p:cNvPr id="128" name="Google Shape;128;p22"/>
          <p:cNvSpPr txBox="1"/>
          <p:nvPr/>
        </p:nvSpPr>
        <p:spPr>
          <a:xfrm>
            <a:off x="311700" y="2149975"/>
            <a:ext cx="8520600" cy="2770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457200" lvl="0" indent="-330200" algn="l" rtl="0">
              <a:spcBef>
                <a:spcPts val="0"/>
              </a:spcBef>
              <a:spcAft>
                <a:spcPts val="0"/>
              </a:spcAft>
              <a:buClr>
                <a:srgbClr val="434343"/>
              </a:buClr>
              <a:buSzPts val="1600"/>
              <a:buFont typeface="DM Sans"/>
              <a:buAutoNum type="arabicPeriod"/>
            </a:pPr>
            <a:r>
              <a:rPr lang="en" sz="1600">
                <a:solidFill>
                  <a:srgbClr val="434343"/>
                </a:solidFill>
                <a:latin typeface="DM Sans"/>
                <a:ea typeface="DM Sans"/>
                <a:cs typeface="DM Sans"/>
                <a:sym typeface="DM Sans"/>
              </a:rPr>
              <a:t>A subscription model can be adopted for the sales of pet products in top 3 states which after experimentation can scaled out to other regions. The subscription-based model will require customers to be a monthly subscription fee to which enable them choose a blended package of pet food supplies.</a:t>
            </a:r>
            <a:endParaRPr sz="1600">
              <a:solidFill>
                <a:srgbClr val="434343"/>
              </a:solidFill>
              <a:latin typeface="DM Sans"/>
              <a:ea typeface="DM Sans"/>
              <a:cs typeface="DM Sans"/>
              <a:sym typeface="DM Sans"/>
            </a:endParaRPr>
          </a:p>
          <a:p>
            <a:pPr marL="457200" lvl="0" indent="-330200" algn="l" rtl="0">
              <a:spcBef>
                <a:spcPts val="0"/>
              </a:spcBef>
              <a:spcAft>
                <a:spcPts val="0"/>
              </a:spcAft>
              <a:buClr>
                <a:srgbClr val="434343"/>
              </a:buClr>
              <a:buSzPts val="1600"/>
              <a:buFont typeface="DM Sans"/>
              <a:buAutoNum type="arabicPeriod"/>
            </a:pPr>
            <a:r>
              <a:rPr lang="en" sz="1600">
                <a:solidFill>
                  <a:srgbClr val="434343"/>
                </a:solidFill>
                <a:latin typeface="DM Sans"/>
                <a:ea typeface="DM Sans"/>
                <a:cs typeface="DM Sans"/>
                <a:sym typeface="DM Sans"/>
              </a:rPr>
              <a:t>Customers who will also be able to save up on delivery fees by paying a monthly subscription fee with discounts on select pet products. This will encourage the sale of underperforming products. </a:t>
            </a:r>
            <a:endParaRPr sz="1600">
              <a:solidFill>
                <a:srgbClr val="434343"/>
              </a:solidFill>
              <a:latin typeface="DM Sans"/>
              <a:ea typeface="DM Sans"/>
              <a:cs typeface="DM Sans"/>
              <a:sym typeface="DM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CONCLUSION</a:t>
            </a:r>
            <a:endParaRPr sz="2800"/>
          </a:p>
        </p:txBody>
      </p:sp>
      <p:sp>
        <p:nvSpPr>
          <p:cNvPr id="134" name="Google Shape;134;p23"/>
          <p:cNvSpPr txBox="1">
            <a:spLocks noGrp="1"/>
          </p:cNvSpPr>
          <p:nvPr>
            <p:ph type="body" idx="1"/>
          </p:nvPr>
        </p:nvSpPr>
        <p:spPr>
          <a:xfrm>
            <a:off x="311700" y="1152475"/>
            <a:ext cx="8520600" cy="9975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Inu + Neko since it’s launch have won the hearts of our client with our affordable high quality products with exceptional service that demonstrates that we care for our customers pets. Some few points to consider about the current state of the business:</a:t>
            </a:r>
            <a:endParaRPr sz="1600"/>
          </a:p>
        </p:txBody>
      </p:sp>
      <p:sp>
        <p:nvSpPr>
          <p:cNvPr id="135" name="Google Shape;135;p23"/>
          <p:cNvSpPr txBox="1"/>
          <p:nvPr/>
        </p:nvSpPr>
        <p:spPr>
          <a:xfrm>
            <a:off x="184350" y="2149975"/>
            <a:ext cx="8520600" cy="2770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457200" lvl="0" indent="-330200" algn="l" rtl="0">
              <a:spcBef>
                <a:spcPts val="0"/>
              </a:spcBef>
              <a:spcAft>
                <a:spcPts val="0"/>
              </a:spcAft>
              <a:buClr>
                <a:srgbClr val="434343"/>
              </a:buClr>
              <a:buSzPts val="1600"/>
              <a:buFont typeface="DM Sans"/>
              <a:buAutoNum type="arabicPeriod"/>
            </a:pPr>
            <a:r>
              <a:rPr lang="en" sz="1600">
                <a:solidFill>
                  <a:srgbClr val="434343"/>
                </a:solidFill>
                <a:latin typeface="DM Sans"/>
                <a:ea typeface="DM Sans"/>
                <a:cs typeface="DM Sans"/>
                <a:sym typeface="DM Sans"/>
              </a:rPr>
              <a:t>Customer base sits at a total 26,034</a:t>
            </a:r>
            <a:endParaRPr sz="1600">
              <a:solidFill>
                <a:srgbClr val="434343"/>
              </a:solidFill>
              <a:latin typeface="DM Sans"/>
              <a:ea typeface="DM Sans"/>
              <a:cs typeface="DM Sans"/>
              <a:sym typeface="DM Sans"/>
            </a:endParaRPr>
          </a:p>
          <a:p>
            <a:pPr marL="457200" lvl="0" indent="-330200" algn="l" rtl="0">
              <a:spcBef>
                <a:spcPts val="0"/>
              </a:spcBef>
              <a:spcAft>
                <a:spcPts val="0"/>
              </a:spcAft>
              <a:buClr>
                <a:srgbClr val="434343"/>
              </a:buClr>
              <a:buSzPts val="1600"/>
              <a:buFont typeface="DM Sans"/>
              <a:buAutoNum type="arabicPeriod"/>
            </a:pPr>
            <a:r>
              <a:rPr lang="en" sz="1600">
                <a:solidFill>
                  <a:srgbClr val="434343"/>
                </a:solidFill>
                <a:latin typeface="DM Sans"/>
                <a:ea typeface="DM Sans"/>
                <a:cs typeface="DM Sans"/>
                <a:sym typeface="DM Sans"/>
              </a:rPr>
              <a:t>Gross cumulative sales for the first half of the year $1,609,489</a:t>
            </a:r>
            <a:endParaRPr sz="1600">
              <a:solidFill>
                <a:srgbClr val="434343"/>
              </a:solidFill>
              <a:latin typeface="DM Sans"/>
              <a:ea typeface="DM Sans"/>
              <a:cs typeface="DM Sans"/>
              <a:sym typeface="DM Sans"/>
            </a:endParaRPr>
          </a:p>
          <a:p>
            <a:pPr marL="457200" lvl="0" indent="-330200" algn="l" rtl="0">
              <a:spcBef>
                <a:spcPts val="0"/>
              </a:spcBef>
              <a:spcAft>
                <a:spcPts val="0"/>
              </a:spcAft>
              <a:buClr>
                <a:srgbClr val="434343"/>
              </a:buClr>
              <a:buSzPts val="1600"/>
              <a:buFont typeface="DM Sans"/>
              <a:buAutoNum type="arabicPeriod"/>
            </a:pPr>
            <a:r>
              <a:rPr lang="en" sz="1600">
                <a:solidFill>
                  <a:srgbClr val="434343"/>
                </a:solidFill>
                <a:latin typeface="DM Sans"/>
                <a:ea typeface="DM Sans"/>
                <a:cs typeface="DM Sans"/>
                <a:sym typeface="DM Sans"/>
              </a:rPr>
              <a:t>Top 5 states grouped by sales include New York, Pennsylvania, New Jersey, California, and Connecticut</a:t>
            </a:r>
            <a:endParaRPr sz="1600">
              <a:solidFill>
                <a:srgbClr val="434343"/>
              </a:solidFill>
              <a:latin typeface="DM Sans"/>
              <a:ea typeface="DM Sans"/>
              <a:cs typeface="DM Sans"/>
              <a:sym typeface="DM Sans"/>
            </a:endParaRPr>
          </a:p>
          <a:p>
            <a:pPr marL="457200" lvl="0" indent="-330200" algn="l" rtl="0">
              <a:spcBef>
                <a:spcPts val="0"/>
              </a:spcBef>
              <a:spcAft>
                <a:spcPts val="0"/>
              </a:spcAft>
              <a:buClr>
                <a:srgbClr val="434343"/>
              </a:buClr>
              <a:buSzPts val="1600"/>
              <a:buFont typeface="DM Sans"/>
              <a:buAutoNum type="arabicPeriod"/>
            </a:pPr>
            <a:r>
              <a:rPr lang="en" sz="1600">
                <a:solidFill>
                  <a:srgbClr val="434343"/>
                </a:solidFill>
                <a:latin typeface="DM Sans"/>
                <a:ea typeface="DM Sans"/>
                <a:cs typeface="DM Sans"/>
                <a:sym typeface="DM Sans"/>
              </a:rPr>
              <a:t>Top 5 best products include: Reddy Beddy, Cat Cave, Kitty Climber, Snoozer Hammock and Snoozer Essentials</a:t>
            </a:r>
            <a:endParaRPr sz="1600">
              <a:solidFill>
                <a:srgbClr val="434343"/>
              </a:solidFill>
              <a:latin typeface="DM Sans"/>
              <a:ea typeface="DM Sans"/>
              <a:cs typeface="DM Sans"/>
              <a:sym typeface="DM Sans"/>
            </a:endParaRPr>
          </a:p>
          <a:p>
            <a:pPr marL="457200" lvl="0" indent="0" algn="l" rtl="0">
              <a:spcBef>
                <a:spcPts val="0"/>
              </a:spcBef>
              <a:spcAft>
                <a:spcPts val="0"/>
              </a:spcAft>
              <a:buNone/>
            </a:pPr>
            <a:endParaRPr sz="1200">
              <a:solidFill>
                <a:srgbClr val="434343"/>
              </a:solidFill>
              <a:latin typeface="DM Sans"/>
              <a:ea typeface="DM Sans"/>
              <a:cs typeface="DM Sans"/>
              <a:sym typeface="DM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FUTURE PROJECTIONS</a:t>
            </a:r>
            <a:endParaRPr sz="2800"/>
          </a:p>
        </p:txBody>
      </p:sp>
      <p:sp>
        <p:nvSpPr>
          <p:cNvPr id="141" name="Google Shape;141;p24"/>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There a few future plans we are looking at embarking on to help us increase sales and release new product offerings to meet our customer needs</a:t>
            </a:r>
            <a:endParaRPr sz="1600"/>
          </a:p>
        </p:txBody>
      </p:sp>
      <p:sp>
        <p:nvSpPr>
          <p:cNvPr id="142" name="Google Shape;142;p24"/>
          <p:cNvSpPr txBox="1"/>
          <p:nvPr/>
        </p:nvSpPr>
        <p:spPr>
          <a:xfrm>
            <a:off x="311700" y="1949350"/>
            <a:ext cx="8520600" cy="2770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457200" lvl="0" indent="-330200" algn="l" rtl="0">
              <a:spcBef>
                <a:spcPts val="0"/>
              </a:spcBef>
              <a:spcAft>
                <a:spcPts val="0"/>
              </a:spcAft>
              <a:buClr>
                <a:srgbClr val="434343"/>
              </a:buClr>
              <a:buSzPts val="1600"/>
              <a:buFont typeface="DM Sans"/>
              <a:buAutoNum type="arabicPeriod"/>
            </a:pPr>
            <a:r>
              <a:rPr lang="en" sz="1600">
                <a:solidFill>
                  <a:srgbClr val="434343"/>
                </a:solidFill>
                <a:latin typeface="DM Sans"/>
                <a:ea typeface="DM Sans"/>
                <a:cs typeface="DM Sans"/>
                <a:sym typeface="DM Sans"/>
              </a:rPr>
              <a:t>Recommendation model that recommends products to our customers based on their past purchases and their satisfaction ratings.</a:t>
            </a:r>
            <a:endParaRPr sz="1600">
              <a:solidFill>
                <a:srgbClr val="434343"/>
              </a:solidFill>
              <a:latin typeface="DM Sans"/>
              <a:ea typeface="DM Sans"/>
              <a:cs typeface="DM Sans"/>
              <a:sym typeface="DM Sans"/>
            </a:endParaRPr>
          </a:p>
          <a:p>
            <a:pPr marL="457200" lvl="0" indent="-330200" algn="l" rtl="0">
              <a:spcBef>
                <a:spcPts val="0"/>
              </a:spcBef>
              <a:spcAft>
                <a:spcPts val="0"/>
              </a:spcAft>
              <a:buClr>
                <a:srgbClr val="434343"/>
              </a:buClr>
              <a:buSzPts val="1600"/>
              <a:buFont typeface="DM Sans"/>
              <a:buAutoNum type="arabicPeriod"/>
            </a:pPr>
            <a:r>
              <a:rPr lang="en" sz="1600">
                <a:solidFill>
                  <a:srgbClr val="434343"/>
                </a:solidFill>
                <a:latin typeface="DM Sans"/>
                <a:ea typeface="DM Sans"/>
                <a:cs typeface="DM Sans"/>
                <a:sym typeface="DM Sans"/>
              </a:rPr>
              <a:t>Series of new product lines that incorporate other pet food types including parrots, bunnies, etc.</a:t>
            </a:r>
            <a:endParaRPr sz="1600">
              <a:solidFill>
                <a:srgbClr val="434343"/>
              </a:solidFill>
              <a:latin typeface="DM Sans"/>
              <a:ea typeface="DM Sans"/>
              <a:cs typeface="DM Sans"/>
              <a:sym typeface="DM Sans"/>
            </a:endParaRPr>
          </a:p>
          <a:p>
            <a:pPr marL="457200" lvl="0" indent="0" algn="l" rtl="0">
              <a:spcBef>
                <a:spcPts val="0"/>
              </a:spcBef>
              <a:spcAft>
                <a:spcPts val="0"/>
              </a:spcAft>
              <a:buNone/>
            </a:pPr>
            <a:endParaRPr sz="1200">
              <a:solidFill>
                <a:srgbClr val="434343"/>
              </a:solidFill>
              <a:latin typeface="DM Sans"/>
              <a:ea typeface="DM Sans"/>
              <a:cs typeface="DM Sans"/>
              <a:sym typeface="DM Sans"/>
            </a:endParaRPr>
          </a:p>
        </p:txBody>
      </p:sp>
      <p:pic>
        <p:nvPicPr>
          <p:cNvPr id="143" name="Google Shape;143;p24"/>
          <p:cNvPicPr preferRelativeResize="0"/>
          <p:nvPr/>
        </p:nvPicPr>
        <p:blipFill>
          <a:blip r:embed="rId3">
            <a:alphaModFix/>
          </a:blip>
          <a:stretch>
            <a:fillRect/>
          </a:stretch>
        </p:blipFill>
        <p:spPr>
          <a:xfrm>
            <a:off x="6900652" y="3327688"/>
            <a:ext cx="1931648" cy="139216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OPPORTUNITIES FOR FURTHER RESEARCH</a:t>
            </a:r>
            <a:endParaRPr sz="2800"/>
          </a:p>
        </p:txBody>
      </p:sp>
      <p:sp>
        <p:nvSpPr>
          <p:cNvPr id="149" name="Google Shape;149;p25"/>
          <p:cNvSpPr txBox="1">
            <a:spLocks noGrp="1"/>
          </p:cNvSpPr>
          <p:nvPr>
            <p:ph type="body" idx="1"/>
          </p:nvPr>
        </p:nvSpPr>
        <p:spPr>
          <a:xfrm>
            <a:off x="311700" y="1116000"/>
            <a:ext cx="8520600" cy="677100"/>
          </a:xfrm>
          <a:prstGeom prst="rect">
            <a:avLst/>
          </a:prstGeom>
        </p:spPr>
        <p:txBody>
          <a:bodyPr spcFirstLastPara="1" wrap="square" lIns="91425" tIns="91425" rIns="91425" bIns="91425" anchor="t" anchorCtr="0">
            <a:spAutoFit/>
          </a:bodyPr>
          <a:lstStyle/>
          <a:p>
            <a:pPr marL="0" lvl="0" indent="0" algn="l" rtl="0">
              <a:lnSpc>
                <a:spcPct val="100000"/>
              </a:lnSpc>
              <a:spcBef>
                <a:spcPts val="0"/>
              </a:spcBef>
              <a:spcAft>
                <a:spcPts val="0"/>
              </a:spcAft>
              <a:buClr>
                <a:schemeClr val="dk1"/>
              </a:buClr>
              <a:buSzPts val="1100"/>
              <a:buFont typeface="Arial"/>
              <a:buNone/>
            </a:pPr>
            <a:r>
              <a:rPr lang="en" sz="1600"/>
              <a:t>There are several opportunities to improve future research and to overcome obstacles that we faced in this research. Some of this opportunities include:</a:t>
            </a:r>
            <a:endParaRPr sz="1700" i="1"/>
          </a:p>
        </p:txBody>
      </p:sp>
      <p:sp>
        <p:nvSpPr>
          <p:cNvPr id="150" name="Google Shape;150;p25"/>
          <p:cNvSpPr txBox="1"/>
          <p:nvPr/>
        </p:nvSpPr>
        <p:spPr>
          <a:xfrm>
            <a:off x="311700" y="2149975"/>
            <a:ext cx="8520600" cy="2770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457200" lvl="0" indent="-330200" algn="l" rtl="0">
              <a:spcBef>
                <a:spcPts val="0"/>
              </a:spcBef>
              <a:spcAft>
                <a:spcPts val="0"/>
              </a:spcAft>
              <a:buClr>
                <a:srgbClr val="434343"/>
              </a:buClr>
              <a:buSzPts val="1600"/>
              <a:buFont typeface="DM Sans"/>
              <a:buAutoNum type="arabicPeriod"/>
            </a:pPr>
            <a:r>
              <a:rPr lang="en" sz="1600">
                <a:solidFill>
                  <a:srgbClr val="434343"/>
                </a:solidFill>
                <a:latin typeface="DM Sans"/>
                <a:ea typeface="DM Sans"/>
                <a:cs typeface="DM Sans"/>
                <a:sym typeface="DM Sans"/>
              </a:rPr>
              <a:t>Partnership with research institutions to gather secondary data on the dog needs of residence of different demographics to overcome the barrier in getting first-hand data.</a:t>
            </a:r>
            <a:endParaRPr sz="1600">
              <a:solidFill>
                <a:srgbClr val="434343"/>
              </a:solidFill>
              <a:latin typeface="DM Sans"/>
              <a:ea typeface="DM Sans"/>
              <a:cs typeface="DM Sans"/>
              <a:sym typeface="DM Sans"/>
            </a:endParaRPr>
          </a:p>
          <a:p>
            <a:pPr marL="457200" lvl="0" indent="-330200" algn="l" rtl="0">
              <a:spcBef>
                <a:spcPts val="0"/>
              </a:spcBef>
              <a:spcAft>
                <a:spcPts val="0"/>
              </a:spcAft>
              <a:buClr>
                <a:srgbClr val="434343"/>
              </a:buClr>
              <a:buSzPts val="1600"/>
              <a:buFont typeface="DM Sans"/>
              <a:buAutoNum type="arabicPeriod"/>
            </a:pPr>
            <a:r>
              <a:rPr lang="en" sz="1600">
                <a:solidFill>
                  <a:srgbClr val="434343"/>
                </a:solidFill>
                <a:latin typeface="DM Sans"/>
                <a:ea typeface="DM Sans"/>
                <a:cs typeface="DM Sans"/>
                <a:sym typeface="DM Sans"/>
              </a:rPr>
              <a:t>Work closely with third party website analytics companies such as google analytics and facebook  on seeking feedback at each level of the sales funnel to better understand the pain points and obstacles of moving from one stage to another. </a:t>
            </a:r>
            <a:endParaRPr sz="1600">
              <a:solidFill>
                <a:srgbClr val="434343"/>
              </a:solidFill>
              <a:latin typeface="DM Sans"/>
              <a:ea typeface="DM Sans"/>
              <a:cs typeface="DM Sans"/>
              <a:sym typeface="DM Sans"/>
            </a:endParaRPr>
          </a:p>
          <a:p>
            <a:pPr marL="457200" lvl="0" indent="-330200" algn="l" rtl="0">
              <a:spcBef>
                <a:spcPts val="0"/>
              </a:spcBef>
              <a:spcAft>
                <a:spcPts val="0"/>
              </a:spcAft>
              <a:buClr>
                <a:srgbClr val="434343"/>
              </a:buClr>
              <a:buSzPts val="1600"/>
              <a:buFont typeface="DM Sans"/>
              <a:buAutoNum type="arabicPeriod"/>
            </a:pPr>
            <a:r>
              <a:rPr lang="en" sz="1600">
                <a:solidFill>
                  <a:srgbClr val="434343"/>
                </a:solidFill>
                <a:latin typeface="DM Sans"/>
                <a:ea typeface="DM Sans"/>
                <a:cs typeface="DM Sans"/>
                <a:sym typeface="DM Sans"/>
              </a:rPr>
              <a:t>Perform A/B test on two marketing campaigns to understand which clicks best with the customers and generates more leads which lead to sales.</a:t>
            </a:r>
            <a:endParaRPr sz="1600">
              <a:solidFill>
                <a:srgbClr val="434343"/>
              </a:solidFill>
              <a:latin typeface="DM Sans"/>
              <a:ea typeface="DM Sans"/>
              <a:cs typeface="DM Sans"/>
              <a:sym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RECOMMENDATIONS</a:t>
            </a:r>
            <a:endParaRPr sz="2800"/>
          </a:p>
        </p:txBody>
      </p:sp>
      <p:sp>
        <p:nvSpPr>
          <p:cNvPr id="156" name="Google Shape;156;p26"/>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Based on our analysis we have a few general recommendations to Inu + Neko to achieve their goals: </a:t>
            </a:r>
            <a:endParaRPr sz="1600"/>
          </a:p>
        </p:txBody>
      </p:sp>
      <p:sp>
        <p:nvSpPr>
          <p:cNvPr id="157" name="Google Shape;157;p26"/>
          <p:cNvSpPr txBox="1"/>
          <p:nvPr/>
        </p:nvSpPr>
        <p:spPr>
          <a:xfrm>
            <a:off x="357300" y="2149975"/>
            <a:ext cx="8520600" cy="2770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457200" lvl="0" indent="-330200" algn="l" rtl="0">
              <a:spcBef>
                <a:spcPts val="0"/>
              </a:spcBef>
              <a:spcAft>
                <a:spcPts val="0"/>
              </a:spcAft>
              <a:buClr>
                <a:srgbClr val="434343"/>
              </a:buClr>
              <a:buSzPts val="1600"/>
              <a:buFont typeface="DM Sans"/>
              <a:buAutoNum type="arabicPeriod"/>
            </a:pPr>
            <a:r>
              <a:rPr lang="en" sz="1600">
                <a:solidFill>
                  <a:srgbClr val="434343"/>
                </a:solidFill>
                <a:latin typeface="DM Sans"/>
                <a:ea typeface="DM Sans"/>
                <a:cs typeface="DM Sans"/>
                <a:sym typeface="DM Sans"/>
              </a:rPr>
              <a:t>Build a full-service marketing science department whose responsibilities will include understanding the effectiveness of our campaigns and understanding the kinds of products that customers love based on sales and other marketing KPIs</a:t>
            </a:r>
            <a:endParaRPr sz="1600">
              <a:solidFill>
                <a:srgbClr val="434343"/>
              </a:solidFill>
              <a:latin typeface="DM Sans"/>
              <a:ea typeface="DM Sans"/>
              <a:cs typeface="DM Sans"/>
              <a:sym typeface="DM Sans"/>
            </a:endParaRPr>
          </a:p>
          <a:p>
            <a:pPr marL="457200" lvl="0" indent="-330200" algn="l" rtl="0">
              <a:spcBef>
                <a:spcPts val="0"/>
              </a:spcBef>
              <a:spcAft>
                <a:spcPts val="0"/>
              </a:spcAft>
              <a:buClr>
                <a:srgbClr val="434343"/>
              </a:buClr>
              <a:buSzPts val="1600"/>
              <a:buFont typeface="DM Sans"/>
              <a:buAutoNum type="arabicPeriod"/>
            </a:pPr>
            <a:r>
              <a:rPr lang="en" sz="1600">
                <a:solidFill>
                  <a:srgbClr val="434343"/>
                </a:solidFill>
                <a:latin typeface="DM Sans"/>
                <a:ea typeface="DM Sans"/>
                <a:cs typeface="DM Sans"/>
                <a:sym typeface="DM Sans"/>
              </a:rPr>
              <a:t>Roll out a trial subscription based pricing model in high sales regions </a:t>
            </a:r>
            <a:endParaRPr sz="1600">
              <a:solidFill>
                <a:srgbClr val="434343"/>
              </a:solidFill>
              <a:latin typeface="DM Sans"/>
              <a:ea typeface="DM Sans"/>
              <a:cs typeface="DM Sans"/>
              <a:sym typeface="DM Sans"/>
            </a:endParaRPr>
          </a:p>
          <a:p>
            <a:pPr marL="457200" lvl="0" indent="-330200" algn="l" rtl="0">
              <a:spcBef>
                <a:spcPts val="0"/>
              </a:spcBef>
              <a:spcAft>
                <a:spcPts val="0"/>
              </a:spcAft>
              <a:buClr>
                <a:srgbClr val="434343"/>
              </a:buClr>
              <a:buSzPts val="1600"/>
              <a:buFont typeface="DM Sans"/>
              <a:buAutoNum type="arabicPeriod"/>
            </a:pPr>
            <a:r>
              <a:rPr lang="en" sz="1600">
                <a:solidFill>
                  <a:srgbClr val="434343"/>
                </a:solidFill>
                <a:latin typeface="DM Sans"/>
                <a:ea typeface="DM Sans"/>
                <a:cs typeface="DM Sans"/>
                <a:sym typeface="DM Sans"/>
              </a:rPr>
              <a:t>Add to product line more vegetarian pet products to meet the needs of vegetarian dog owners who want to train their dogs in a similar manner.</a:t>
            </a:r>
            <a:endParaRPr sz="1600">
              <a:solidFill>
                <a:srgbClr val="434343"/>
              </a:solidFill>
              <a:latin typeface="DM Sans"/>
              <a:ea typeface="DM Sans"/>
              <a:cs typeface="DM Sans"/>
              <a:sym typeface="DM Sans"/>
            </a:endParaRPr>
          </a:p>
          <a:p>
            <a:pPr marL="457200" lvl="0" indent="-330200" algn="l" rtl="0">
              <a:spcBef>
                <a:spcPts val="0"/>
              </a:spcBef>
              <a:spcAft>
                <a:spcPts val="0"/>
              </a:spcAft>
              <a:buClr>
                <a:srgbClr val="434343"/>
              </a:buClr>
              <a:buSzPts val="1600"/>
              <a:buFont typeface="DM Sans"/>
              <a:buAutoNum type="arabicPeriod"/>
            </a:pPr>
            <a:r>
              <a:rPr lang="en" sz="1600">
                <a:solidFill>
                  <a:srgbClr val="434343"/>
                </a:solidFill>
                <a:latin typeface="DM Sans"/>
                <a:ea typeface="DM Sans"/>
                <a:cs typeface="DM Sans"/>
                <a:sym typeface="DM Sans"/>
              </a:rPr>
              <a:t>Incorporate data collection at every stage of the sales funnel to avoid the effort and time spent in data collection and analyses.</a:t>
            </a:r>
            <a:endParaRPr sz="1600">
              <a:solidFill>
                <a:srgbClr val="434343"/>
              </a:solidFill>
              <a:latin typeface="DM Sans"/>
              <a:ea typeface="DM Sans"/>
              <a:cs typeface="DM Sans"/>
              <a:sym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GOALS AND OBJECTIVES</a:t>
            </a:r>
            <a:endParaRPr sz="2800"/>
          </a:p>
        </p:txBody>
      </p:sp>
      <p:sp>
        <p:nvSpPr>
          <p:cNvPr id="64" name="Google Shape;64;p14"/>
          <p:cNvSpPr txBox="1">
            <a:spLocks noGrp="1"/>
          </p:cNvSpPr>
          <p:nvPr>
            <p:ph type="body" idx="1"/>
          </p:nvPr>
        </p:nvSpPr>
        <p:spPr>
          <a:xfrm>
            <a:off x="311700" y="1152475"/>
            <a:ext cx="8520600" cy="1169700"/>
          </a:xfrm>
          <a:prstGeom prst="rect">
            <a:avLst/>
          </a:prstGeom>
        </p:spPr>
        <p:txBody>
          <a:bodyPr spcFirstLastPara="1" wrap="square" lIns="91425" tIns="91425" rIns="91425" bIns="91425" anchor="t" anchorCtr="0">
            <a:spAutoFit/>
          </a:bodyPr>
          <a:lstStyle/>
          <a:p>
            <a:pPr marL="0" lvl="0" indent="0" algn="l" rtl="0">
              <a:lnSpc>
                <a:spcPct val="100000"/>
              </a:lnSpc>
              <a:spcBef>
                <a:spcPts val="0"/>
              </a:spcBef>
              <a:spcAft>
                <a:spcPts val="0"/>
              </a:spcAft>
              <a:buClr>
                <a:schemeClr val="dk1"/>
              </a:buClr>
              <a:buSzPts val="1100"/>
              <a:buFont typeface="Arial"/>
              <a:buNone/>
            </a:pPr>
            <a:r>
              <a:rPr lang="en" sz="1600"/>
              <a:t>To help us better understand the data we have to use to inform business decision and to solve our business problem of increasing sales of pet products through, we came out with some objectives for the project. They include the following:</a:t>
            </a:r>
            <a:endParaRPr sz="1100" i="1">
              <a:solidFill>
                <a:schemeClr val="dk1"/>
              </a:solidFill>
              <a:highlight>
                <a:srgbClr val="FF00FF"/>
              </a:highlight>
            </a:endParaRPr>
          </a:p>
          <a:p>
            <a:pPr marL="0" lvl="0" indent="0" algn="l" rtl="0">
              <a:spcBef>
                <a:spcPts val="0"/>
              </a:spcBef>
              <a:spcAft>
                <a:spcPts val="1200"/>
              </a:spcAft>
              <a:buNone/>
            </a:pPr>
            <a:endParaRPr sz="1600"/>
          </a:p>
        </p:txBody>
      </p:sp>
      <p:sp>
        <p:nvSpPr>
          <p:cNvPr id="65" name="Google Shape;65;p14"/>
          <p:cNvSpPr txBox="1"/>
          <p:nvPr/>
        </p:nvSpPr>
        <p:spPr>
          <a:xfrm>
            <a:off x="311700" y="2395175"/>
            <a:ext cx="8520600" cy="2525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457200" marR="0" lvl="0" indent="-304800" algn="l" rtl="0">
              <a:lnSpc>
                <a:spcPct val="100000"/>
              </a:lnSpc>
              <a:spcBef>
                <a:spcPts val="0"/>
              </a:spcBef>
              <a:spcAft>
                <a:spcPts val="0"/>
              </a:spcAft>
              <a:buClr>
                <a:srgbClr val="434343"/>
              </a:buClr>
              <a:buSzPts val="1200"/>
              <a:buFont typeface="DM Sans"/>
              <a:buAutoNum type="arabicPeriod"/>
            </a:pPr>
            <a:r>
              <a:rPr lang="en" sz="1600" dirty="0">
                <a:solidFill>
                  <a:srgbClr val="434343"/>
                </a:solidFill>
                <a:latin typeface="DM Sans"/>
                <a:ea typeface="DM Sans"/>
                <a:cs typeface="DM Sans"/>
                <a:sym typeface="DM Sans"/>
              </a:rPr>
              <a:t>To understand the top 5 niche pet products to add to our product line by the end of December</a:t>
            </a:r>
            <a:endParaRPr sz="1600" dirty="0">
              <a:solidFill>
                <a:srgbClr val="434343"/>
              </a:solidFill>
              <a:latin typeface="DM Sans"/>
              <a:ea typeface="DM Sans"/>
              <a:cs typeface="DM Sans"/>
              <a:sym typeface="DM Sans"/>
            </a:endParaRPr>
          </a:p>
          <a:p>
            <a:pPr marL="457200" marR="0" lvl="0" indent="-304800" algn="l" rtl="0">
              <a:lnSpc>
                <a:spcPct val="100000"/>
              </a:lnSpc>
              <a:spcBef>
                <a:spcPts val="0"/>
              </a:spcBef>
              <a:spcAft>
                <a:spcPts val="0"/>
              </a:spcAft>
              <a:buClr>
                <a:srgbClr val="434343"/>
              </a:buClr>
              <a:buSzPts val="1200"/>
              <a:buFont typeface="DM Sans"/>
              <a:buAutoNum type="arabicPeriod"/>
            </a:pPr>
            <a:r>
              <a:rPr lang="en" sz="1600" dirty="0">
                <a:solidFill>
                  <a:srgbClr val="434343"/>
                </a:solidFill>
                <a:latin typeface="DM Sans"/>
                <a:ea typeface="DM Sans"/>
                <a:cs typeface="DM Sans"/>
                <a:sym typeface="DM Sans"/>
              </a:rPr>
              <a:t>To identify the top 5 distinguishing demographics of our new customers to customize our pet product offerings to their needs for the launch in December.</a:t>
            </a:r>
            <a:endParaRPr sz="1600" dirty="0">
              <a:solidFill>
                <a:srgbClr val="434343"/>
              </a:solidFill>
              <a:latin typeface="DM Sans"/>
              <a:ea typeface="DM Sans"/>
              <a:cs typeface="DM Sans"/>
              <a:sym typeface="DM Sans"/>
            </a:endParaRPr>
          </a:p>
          <a:p>
            <a:pPr marL="457200" marR="0" lvl="0" indent="-304800" algn="l" rtl="0">
              <a:lnSpc>
                <a:spcPct val="100000"/>
              </a:lnSpc>
              <a:spcBef>
                <a:spcPts val="0"/>
              </a:spcBef>
              <a:spcAft>
                <a:spcPts val="0"/>
              </a:spcAft>
              <a:buClr>
                <a:srgbClr val="434343"/>
              </a:buClr>
              <a:buSzPts val="1200"/>
              <a:buFont typeface="DM Sans"/>
              <a:buAutoNum type="arabicPeriod"/>
            </a:pPr>
            <a:r>
              <a:rPr lang="en" sz="1600" dirty="0">
                <a:solidFill>
                  <a:srgbClr val="434343"/>
                </a:solidFill>
                <a:latin typeface="DM Sans"/>
                <a:ea typeface="DM Sans"/>
                <a:cs typeface="DM Sans"/>
                <a:sym typeface="DM Sans"/>
              </a:rPr>
              <a:t>To determine the growth/decline of sales in the next 6 months and what factors contribute to it.</a:t>
            </a:r>
            <a:endParaRPr sz="1600" dirty="0">
              <a:solidFill>
                <a:srgbClr val="434343"/>
              </a:solidFill>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DATA SOURCES</a:t>
            </a:r>
            <a:endParaRPr sz="2800"/>
          </a:p>
        </p:txBody>
      </p:sp>
      <p:sp>
        <p:nvSpPr>
          <p:cNvPr id="71" name="Google Shape;71;p15"/>
          <p:cNvSpPr txBox="1">
            <a:spLocks noGrp="1"/>
          </p:cNvSpPr>
          <p:nvPr>
            <p:ph type="body" idx="1"/>
          </p:nvPr>
        </p:nvSpPr>
        <p:spPr>
          <a:xfrm>
            <a:off x="311700" y="1152475"/>
            <a:ext cx="8520600" cy="9975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Our data sources are varied but we sort to first understand the internal data gotten from our customers’ interaction with our website to make purchases. These data include the following:</a:t>
            </a:r>
            <a:endParaRPr sz="1600"/>
          </a:p>
        </p:txBody>
      </p:sp>
      <p:sp>
        <p:nvSpPr>
          <p:cNvPr id="72" name="Google Shape;72;p15"/>
          <p:cNvSpPr txBox="1"/>
          <p:nvPr/>
        </p:nvSpPr>
        <p:spPr>
          <a:xfrm>
            <a:off x="311700" y="2149975"/>
            <a:ext cx="8520600" cy="2770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457200" lvl="0" indent="-317500" algn="l" rtl="0">
              <a:spcBef>
                <a:spcPts val="0"/>
              </a:spcBef>
              <a:spcAft>
                <a:spcPts val="0"/>
              </a:spcAft>
              <a:buClr>
                <a:srgbClr val="434343"/>
              </a:buClr>
              <a:buSzPts val="1400"/>
              <a:buFont typeface="DM Sans"/>
              <a:buAutoNum type="arabicPeriod"/>
            </a:pPr>
            <a:r>
              <a:rPr lang="en" sz="1600">
                <a:solidFill>
                  <a:srgbClr val="434343"/>
                </a:solidFill>
                <a:latin typeface="DM Sans"/>
                <a:ea typeface="DM Sans"/>
                <a:cs typeface="DM Sans"/>
                <a:sym typeface="DM Sans"/>
              </a:rPr>
              <a:t>Sales data </a:t>
            </a:r>
            <a:endParaRPr sz="1600">
              <a:solidFill>
                <a:srgbClr val="434343"/>
              </a:solidFill>
              <a:latin typeface="DM Sans"/>
              <a:ea typeface="DM Sans"/>
              <a:cs typeface="DM Sans"/>
              <a:sym typeface="DM Sans"/>
            </a:endParaRPr>
          </a:p>
          <a:p>
            <a:pPr marL="457200" lvl="0" indent="-317500" algn="l" rtl="0">
              <a:spcBef>
                <a:spcPts val="0"/>
              </a:spcBef>
              <a:spcAft>
                <a:spcPts val="0"/>
              </a:spcAft>
              <a:buClr>
                <a:srgbClr val="434343"/>
              </a:buClr>
              <a:buSzPts val="1400"/>
              <a:buFont typeface="DM Sans"/>
              <a:buAutoNum type="arabicPeriod"/>
            </a:pPr>
            <a:r>
              <a:rPr lang="en" sz="1600">
                <a:solidFill>
                  <a:srgbClr val="434343"/>
                </a:solidFill>
                <a:latin typeface="DM Sans"/>
                <a:ea typeface="DM Sans"/>
                <a:cs typeface="DM Sans"/>
                <a:sym typeface="DM Sans"/>
              </a:rPr>
              <a:t>Orders data</a:t>
            </a:r>
            <a:endParaRPr sz="1600">
              <a:solidFill>
                <a:srgbClr val="434343"/>
              </a:solidFill>
              <a:latin typeface="DM Sans"/>
              <a:ea typeface="DM Sans"/>
              <a:cs typeface="DM Sans"/>
              <a:sym typeface="DM Sans"/>
            </a:endParaRPr>
          </a:p>
          <a:p>
            <a:pPr marL="457200" lvl="0" indent="-317500" algn="l" rtl="0">
              <a:spcBef>
                <a:spcPts val="0"/>
              </a:spcBef>
              <a:spcAft>
                <a:spcPts val="0"/>
              </a:spcAft>
              <a:buClr>
                <a:srgbClr val="434343"/>
              </a:buClr>
              <a:buSzPts val="1400"/>
              <a:buFont typeface="DM Sans"/>
              <a:buAutoNum type="arabicPeriod"/>
            </a:pPr>
            <a:r>
              <a:rPr lang="en" sz="1600">
                <a:solidFill>
                  <a:srgbClr val="434343"/>
                </a:solidFill>
                <a:latin typeface="DM Sans"/>
                <a:ea typeface="DM Sans"/>
                <a:cs typeface="DM Sans"/>
                <a:sym typeface="DM Sans"/>
              </a:rPr>
              <a:t>Customer data</a:t>
            </a:r>
            <a:endParaRPr sz="1600">
              <a:solidFill>
                <a:srgbClr val="434343"/>
              </a:solidFill>
              <a:latin typeface="DM Sans"/>
              <a:ea typeface="DM Sans"/>
              <a:cs typeface="DM Sans"/>
              <a:sym typeface="DM Sans"/>
            </a:endParaRPr>
          </a:p>
          <a:p>
            <a:pPr marL="457200" lvl="0" indent="-317500" algn="l" rtl="0">
              <a:spcBef>
                <a:spcPts val="0"/>
              </a:spcBef>
              <a:spcAft>
                <a:spcPts val="0"/>
              </a:spcAft>
              <a:buClr>
                <a:srgbClr val="434343"/>
              </a:buClr>
              <a:buSzPts val="1400"/>
              <a:buFont typeface="DM Sans"/>
              <a:buAutoNum type="arabicPeriod"/>
            </a:pPr>
            <a:r>
              <a:rPr lang="en" sz="1600">
                <a:solidFill>
                  <a:srgbClr val="434343"/>
                </a:solidFill>
                <a:latin typeface="DM Sans"/>
                <a:ea typeface="DM Sans"/>
                <a:cs typeface="DM Sans"/>
                <a:sym typeface="DM Sans"/>
              </a:rPr>
              <a:t>Inventory data</a:t>
            </a:r>
            <a:endParaRPr sz="1600">
              <a:solidFill>
                <a:srgbClr val="434343"/>
              </a:solidFill>
              <a:latin typeface="DM Sans"/>
              <a:ea typeface="DM Sans"/>
              <a:cs typeface="DM Sans"/>
              <a:sym typeface="DM Sans"/>
            </a:endParaRPr>
          </a:p>
          <a:p>
            <a:pPr marL="457200" lvl="0" indent="0" algn="l" rtl="0">
              <a:spcBef>
                <a:spcPts val="0"/>
              </a:spcBef>
              <a:spcAft>
                <a:spcPts val="0"/>
              </a:spcAft>
              <a:buNone/>
            </a:pPr>
            <a:endParaRPr sz="1600">
              <a:solidFill>
                <a:srgbClr val="434343"/>
              </a:solidFill>
              <a:latin typeface="DM Sans"/>
              <a:ea typeface="DM Sans"/>
              <a:cs typeface="DM Sans"/>
              <a:sym typeface="DM Sans"/>
            </a:endParaRPr>
          </a:p>
        </p:txBody>
      </p:sp>
      <p:pic>
        <p:nvPicPr>
          <p:cNvPr id="73" name="Google Shape;73;p15"/>
          <p:cNvPicPr preferRelativeResize="0"/>
          <p:nvPr/>
        </p:nvPicPr>
        <p:blipFill>
          <a:blip r:embed="rId3">
            <a:alphaModFix/>
          </a:blip>
          <a:stretch>
            <a:fillRect/>
          </a:stretch>
        </p:blipFill>
        <p:spPr>
          <a:xfrm>
            <a:off x="6574175" y="2149975"/>
            <a:ext cx="2258125" cy="15050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DATA COLLECTION PROCESS</a:t>
            </a:r>
            <a:endParaRPr sz="2800"/>
          </a:p>
        </p:txBody>
      </p:sp>
      <p:sp>
        <p:nvSpPr>
          <p:cNvPr id="79" name="Google Shape;79;p16"/>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To serve our data analysis needs to help us answer our business problem, we performed the following steps to gather information:</a:t>
            </a:r>
            <a:endParaRPr sz="1600"/>
          </a:p>
        </p:txBody>
      </p:sp>
      <p:sp>
        <p:nvSpPr>
          <p:cNvPr id="80" name="Google Shape;80;p16"/>
          <p:cNvSpPr txBox="1"/>
          <p:nvPr/>
        </p:nvSpPr>
        <p:spPr>
          <a:xfrm>
            <a:off x="311700" y="2149975"/>
            <a:ext cx="8520600" cy="2770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457200" lvl="0" indent="-330200" algn="l" rtl="0">
              <a:spcBef>
                <a:spcPts val="0"/>
              </a:spcBef>
              <a:spcAft>
                <a:spcPts val="0"/>
              </a:spcAft>
              <a:buClr>
                <a:srgbClr val="434343"/>
              </a:buClr>
              <a:buSzPts val="1600"/>
              <a:buFont typeface="DM Sans"/>
              <a:buAutoNum type="arabicPeriod"/>
            </a:pPr>
            <a:r>
              <a:rPr lang="en" sz="1600">
                <a:solidFill>
                  <a:srgbClr val="434343"/>
                </a:solidFill>
                <a:latin typeface="DM Sans"/>
                <a:ea typeface="DM Sans"/>
                <a:cs typeface="DM Sans"/>
                <a:sym typeface="DM Sans"/>
              </a:rPr>
              <a:t>Extract data from the database of order made on the website and store in a CSV file for further analysis.</a:t>
            </a:r>
            <a:endParaRPr sz="1600">
              <a:solidFill>
                <a:srgbClr val="434343"/>
              </a:solidFill>
              <a:latin typeface="DM Sans"/>
              <a:ea typeface="DM Sans"/>
              <a:cs typeface="DM Sans"/>
              <a:sym typeface="DM Sans"/>
            </a:endParaRPr>
          </a:p>
          <a:p>
            <a:pPr marL="457200" lvl="0" indent="-330200" algn="l" rtl="0">
              <a:spcBef>
                <a:spcPts val="0"/>
              </a:spcBef>
              <a:spcAft>
                <a:spcPts val="0"/>
              </a:spcAft>
              <a:buClr>
                <a:srgbClr val="434343"/>
              </a:buClr>
              <a:buSzPts val="1600"/>
              <a:buFont typeface="DM Sans"/>
              <a:buAutoNum type="arabicPeriod"/>
            </a:pPr>
            <a:r>
              <a:rPr lang="en" sz="1600">
                <a:solidFill>
                  <a:srgbClr val="434343"/>
                </a:solidFill>
                <a:latin typeface="DM Sans"/>
                <a:ea typeface="DM Sans"/>
                <a:cs typeface="DM Sans"/>
                <a:sym typeface="DM Sans"/>
              </a:rPr>
              <a:t>Third party data on ad performance (facebook, google)</a:t>
            </a:r>
            <a:endParaRPr sz="1600">
              <a:solidFill>
                <a:srgbClr val="434343"/>
              </a:solidFill>
              <a:latin typeface="DM Sans"/>
              <a:ea typeface="DM Sans"/>
              <a:cs typeface="DM Sans"/>
              <a:sym typeface="DM Sans"/>
            </a:endParaRPr>
          </a:p>
          <a:p>
            <a:pPr marL="457200" lvl="0" indent="-330200" algn="l" rtl="0">
              <a:spcBef>
                <a:spcPts val="0"/>
              </a:spcBef>
              <a:spcAft>
                <a:spcPts val="0"/>
              </a:spcAft>
              <a:buClr>
                <a:srgbClr val="434343"/>
              </a:buClr>
              <a:buSzPts val="1600"/>
              <a:buFont typeface="DM Sans"/>
              <a:buAutoNum type="arabicPeriod"/>
            </a:pPr>
            <a:r>
              <a:rPr lang="en" sz="1600">
                <a:solidFill>
                  <a:srgbClr val="434343"/>
                </a:solidFill>
                <a:latin typeface="DM Sans"/>
                <a:ea typeface="DM Sans"/>
                <a:cs typeface="DM Sans"/>
                <a:sym typeface="DM Sans"/>
              </a:rPr>
              <a:t>Customer review on website, google, other social media platforms.</a:t>
            </a:r>
            <a:endParaRPr sz="1600">
              <a:solidFill>
                <a:srgbClr val="434343"/>
              </a:solidFill>
              <a:latin typeface="DM Sans"/>
              <a:ea typeface="DM Sans"/>
              <a:cs typeface="DM Sans"/>
              <a:sym typeface="DM Sans"/>
            </a:endParaRPr>
          </a:p>
        </p:txBody>
      </p:sp>
      <p:pic>
        <p:nvPicPr>
          <p:cNvPr id="81" name="Google Shape;81;p16"/>
          <p:cNvPicPr preferRelativeResize="0"/>
          <p:nvPr/>
        </p:nvPicPr>
        <p:blipFill>
          <a:blip r:embed="rId3">
            <a:alphaModFix/>
          </a:blip>
          <a:stretch>
            <a:fillRect/>
          </a:stretch>
        </p:blipFill>
        <p:spPr>
          <a:xfrm>
            <a:off x="6845549" y="3594350"/>
            <a:ext cx="1986760" cy="132612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CHALLENGES IN THE DATA COLLECTION PROCESS</a:t>
            </a:r>
            <a:endParaRPr sz="2800"/>
          </a:p>
        </p:txBody>
      </p:sp>
      <p:sp>
        <p:nvSpPr>
          <p:cNvPr id="87" name="Google Shape;87;p17"/>
          <p:cNvSpPr txBox="1">
            <a:spLocks noGrp="1"/>
          </p:cNvSpPr>
          <p:nvPr>
            <p:ph type="body" idx="1"/>
          </p:nvPr>
        </p:nvSpPr>
        <p:spPr>
          <a:xfrm>
            <a:off x="311700" y="1152475"/>
            <a:ext cx="8520600" cy="9975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We faced some challenges in the data collection process as we would have like to have access to some information to improve the effectiveness of our business model. Some of the challenges included:</a:t>
            </a:r>
            <a:endParaRPr sz="1600"/>
          </a:p>
        </p:txBody>
      </p:sp>
      <p:sp>
        <p:nvSpPr>
          <p:cNvPr id="88" name="Google Shape;88;p17"/>
          <p:cNvSpPr txBox="1"/>
          <p:nvPr/>
        </p:nvSpPr>
        <p:spPr>
          <a:xfrm>
            <a:off x="311700" y="2149975"/>
            <a:ext cx="8520600" cy="2770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457200" lvl="0" indent="-330200" algn="l" rtl="0">
              <a:spcBef>
                <a:spcPts val="0"/>
              </a:spcBef>
              <a:spcAft>
                <a:spcPts val="0"/>
              </a:spcAft>
              <a:buClr>
                <a:srgbClr val="434343"/>
              </a:buClr>
              <a:buSzPts val="1600"/>
              <a:buFont typeface="DM Sans"/>
              <a:buAutoNum type="arabicPeriod"/>
            </a:pPr>
            <a:r>
              <a:rPr lang="en" sz="1600" dirty="0">
                <a:solidFill>
                  <a:srgbClr val="434343"/>
                </a:solidFill>
                <a:latin typeface="DM Sans"/>
                <a:ea typeface="DM Sans"/>
                <a:cs typeface="DM Sans"/>
                <a:sym typeface="DM Sans"/>
              </a:rPr>
              <a:t>Limited time to carry out a full scale data collection to serve our needs</a:t>
            </a:r>
            <a:endParaRPr sz="1600" dirty="0">
              <a:solidFill>
                <a:srgbClr val="434343"/>
              </a:solidFill>
              <a:latin typeface="DM Sans"/>
              <a:ea typeface="DM Sans"/>
              <a:cs typeface="DM Sans"/>
              <a:sym typeface="DM Sans"/>
            </a:endParaRPr>
          </a:p>
          <a:p>
            <a:pPr marL="457200" lvl="0" indent="-330200" algn="l" rtl="0">
              <a:spcBef>
                <a:spcPts val="0"/>
              </a:spcBef>
              <a:spcAft>
                <a:spcPts val="0"/>
              </a:spcAft>
              <a:buClr>
                <a:srgbClr val="434343"/>
              </a:buClr>
              <a:buSzPts val="1600"/>
              <a:buFont typeface="DM Sans"/>
              <a:buAutoNum type="arabicPeriod"/>
            </a:pPr>
            <a:r>
              <a:rPr lang="en" sz="1600" dirty="0">
                <a:solidFill>
                  <a:srgbClr val="434343"/>
                </a:solidFill>
                <a:latin typeface="DM Sans"/>
                <a:ea typeface="DM Sans"/>
                <a:cs typeface="DM Sans"/>
                <a:sym typeface="DM Sans"/>
              </a:rPr>
              <a:t>Missing values</a:t>
            </a:r>
          </a:p>
          <a:p>
            <a:pPr marL="457200" lvl="0" indent="-330200" algn="l" rtl="0">
              <a:spcBef>
                <a:spcPts val="0"/>
              </a:spcBef>
              <a:spcAft>
                <a:spcPts val="0"/>
              </a:spcAft>
              <a:buClr>
                <a:srgbClr val="434343"/>
              </a:buClr>
              <a:buSzPts val="1600"/>
              <a:buFont typeface="DM Sans"/>
              <a:buAutoNum type="arabicPeriod"/>
            </a:pPr>
            <a:r>
              <a:rPr lang="en-US" sz="1600" dirty="0">
                <a:solidFill>
                  <a:srgbClr val="434343"/>
                </a:solidFill>
                <a:latin typeface="DM Sans"/>
                <a:ea typeface="DM Sans"/>
                <a:cs typeface="DM Sans"/>
                <a:sym typeface="DM Sans"/>
              </a:rPr>
              <a:t>Duplicate records</a:t>
            </a:r>
            <a:endParaRPr sz="1600" dirty="0">
              <a:solidFill>
                <a:srgbClr val="434343"/>
              </a:solidFill>
              <a:latin typeface="DM Sans"/>
              <a:ea typeface="DM Sans"/>
              <a:cs typeface="DM Sans"/>
              <a:sym typeface="DM Sans"/>
            </a:endParaRPr>
          </a:p>
          <a:p>
            <a:pPr marL="457200" lvl="0" indent="-330200" algn="l" rtl="0">
              <a:spcBef>
                <a:spcPts val="0"/>
              </a:spcBef>
              <a:spcAft>
                <a:spcPts val="0"/>
              </a:spcAft>
              <a:buClr>
                <a:srgbClr val="434343"/>
              </a:buClr>
              <a:buSzPts val="1600"/>
              <a:buFont typeface="DM Sans"/>
              <a:buAutoNum type="arabicPeriod"/>
            </a:pPr>
            <a:r>
              <a:rPr lang="en-US" sz="1600" dirty="0">
                <a:solidFill>
                  <a:srgbClr val="434343"/>
                </a:solidFill>
                <a:latin typeface="DM Sans"/>
                <a:ea typeface="DM Sans"/>
                <a:cs typeface="DM Sans"/>
                <a:sym typeface="DM Sans"/>
              </a:rPr>
              <a:t>Obviously wrong values</a:t>
            </a:r>
            <a:endParaRPr sz="1600" dirty="0">
              <a:solidFill>
                <a:srgbClr val="434343"/>
              </a:solidFill>
              <a:latin typeface="DM Sans"/>
              <a:ea typeface="DM Sans"/>
              <a:cs typeface="DM Sans"/>
              <a:sym typeface="DM Sans"/>
            </a:endParaRPr>
          </a:p>
          <a:p>
            <a:pPr marL="0" lvl="0" indent="0" algn="l" rtl="0">
              <a:spcBef>
                <a:spcPts val="0"/>
              </a:spcBef>
              <a:spcAft>
                <a:spcPts val="0"/>
              </a:spcAft>
              <a:buNone/>
            </a:pPr>
            <a:endParaRPr sz="1600" dirty="0">
              <a:solidFill>
                <a:srgbClr val="434343"/>
              </a:solidFill>
              <a:latin typeface="DM Sans"/>
              <a:ea typeface="DM Sans"/>
              <a:cs typeface="DM Sans"/>
              <a:sym typeface="DM Sans"/>
            </a:endParaRPr>
          </a:p>
        </p:txBody>
      </p:sp>
      <p:pic>
        <p:nvPicPr>
          <p:cNvPr id="89" name="Google Shape;89;p17"/>
          <p:cNvPicPr preferRelativeResize="0"/>
          <p:nvPr/>
        </p:nvPicPr>
        <p:blipFill>
          <a:blip r:embed="rId3">
            <a:alphaModFix/>
          </a:blip>
          <a:stretch>
            <a:fillRect/>
          </a:stretch>
        </p:blipFill>
        <p:spPr>
          <a:xfrm>
            <a:off x="6900644" y="3633021"/>
            <a:ext cx="1931648" cy="12874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a:t>VISUALIZATION BASED ON ANALYSIS </a:t>
            </a:r>
          </a:p>
        </p:txBody>
      </p:sp>
      <p:sp>
        <p:nvSpPr>
          <p:cNvPr id="95" name="Google Shape;95;p18"/>
          <p:cNvSpPr txBox="1">
            <a:spLocks noGrp="1"/>
          </p:cNvSpPr>
          <p:nvPr>
            <p:ph type="body" idx="1"/>
          </p:nvPr>
        </p:nvSpPr>
        <p:spPr>
          <a:xfrm>
            <a:off x="311700" y="1152475"/>
            <a:ext cx="8520600" cy="4311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US" sz="1600" dirty="0"/>
              <a:t>The visualization below shows the results of our findings to the business growth problem</a:t>
            </a:r>
            <a:endParaRPr lang="en-US" sz="1600" i="1" dirty="0"/>
          </a:p>
        </p:txBody>
      </p:sp>
      <p:pic>
        <p:nvPicPr>
          <p:cNvPr id="96" name="Google Shape;96;p18"/>
          <p:cNvPicPr preferRelativeResize="0"/>
          <p:nvPr/>
        </p:nvPicPr>
        <p:blipFill>
          <a:blip r:embed="rId3">
            <a:alphaModFix/>
          </a:blip>
          <a:stretch>
            <a:fillRect/>
          </a:stretch>
        </p:blipFill>
        <p:spPr>
          <a:xfrm>
            <a:off x="2643900" y="2001525"/>
            <a:ext cx="3856176" cy="2892125"/>
          </a:xfrm>
          <a:prstGeom prst="rect">
            <a:avLst/>
          </a:prstGeom>
          <a:noFill/>
          <a:ln>
            <a:noFill/>
          </a:ln>
        </p:spPr>
      </p:pic>
      <p:pic>
        <p:nvPicPr>
          <p:cNvPr id="7" name="slide2" descr="https://public.tableau.com/views/inu_neko_orderline_clean/Dashboard1?:language=en-US&amp;publish=yes&amp;:display_count=n&amp;:origin=viz_share_link">
            <a:hlinkClick r:id="rId4"/>
            <a:extLst>
              <a:ext uri="{FF2B5EF4-FFF2-40B4-BE49-F238E27FC236}">
                <a16:creationId xmlns:a16="http://schemas.microsoft.com/office/drawing/2014/main" id="{A7792CF6-19B0-4474-806C-02A78A7F23F0}"/>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1262" y="1554182"/>
            <a:ext cx="6886134" cy="358931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INTERPRETATION OF FINDINGS PART 1</a:t>
            </a:r>
            <a:endParaRPr sz="2800"/>
          </a:p>
        </p:txBody>
      </p:sp>
      <p:sp>
        <p:nvSpPr>
          <p:cNvPr id="104" name="Google Shape;104;p19"/>
          <p:cNvSpPr txBox="1">
            <a:spLocks noGrp="1"/>
          </p:cNvSpPr>
          <p:nvPr>
            <p:ph type="body" idx="1"/>
          </p:nvPr>
        </p:nvSpPr>
        <p:spPr>
          <a:xfrm>
            <a:off x="311700" y="1152475"/>
            <a:ext cx="8520600" cy="4311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Based on our findings we uncovered that:</a:t>
            </a:r>
            <a:endParaRPr sz="1600"/>
          </a:p>
        </p:txBody>
      </p:sp>
      <p:sp>
        <p:nvSpPr>
          <p:cNvPr id="105" name="Google Shape;105;p19"/>
          <p:cNvSpPr txBox="1"/>
          <p:nvPr/>
        </p:nvSpPr>
        <p:spPr>
          <a:xfrm>
            <a:off x="311700" y="2292150"/>
            <a:ext cx="8520600" cy="2770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457200" lvl="0" indent="-330200" algn="l" rtl="0">
              <a:spcBef>
                <a:spcPts val="0"/>
              </a:spcBef>
              <a:spcAft>
                <a:spcPts val="0"/>
              </a:spcAft>
              <a:buClr>
                <a:srgbClr val="434343"/>
              </a:buClr>
              <a:buSzPts val="1600"/>
              <a:buFont typeface="DM Sans"/>
              <a:buAutoNum type="arabicPeriod"/>
            </a:pPr>
            <a:r>
              <a:rPr lang="en" sz="1600">
                <a:solidFill>
                  <a:srgbClr val="434343"/>
                </a:solidFill>
                <a:latin typeface="DM Sans"/>
                <a:ea typeface="DM Sans"/>
                <a:cs typeface="DM Sans"/>
                <a:sym typeface="DM Sans"/>
              </a:rPr>
              <a:t>There is a steady growth in customer base spread across different geographical regions in the US.</a:t>
            </a:r>
            <a:endParaRPr sz="1600">
              <a:solidFill>
                <a:srgbClr val="434343"/>
              </a:solidFill>
              <a:latin typeface="DM Sans"/>
              <a:ea typeface="DM Sans"/>
              <a:cs typeface="DM Sans"/>
              <a:sym typeface="DM Sans"/>
            </a:endParaRPr>
          </a:p>
          <a:p>
            <a:pPr marL="457200" lvl="0" indent="-330200" algn="l" rtl="0">
              <a:spcBef>
                <a:spcPts val="0"/>
              </a:spcBef>
              <a:spcAft>
                <a:spcPts val="0"/>
              </a:spcAft>
              <a:buClr>
                <a:srgbClr val="434343"/>
              </a:buClr>
              <a:buSzPts val="1600"/>
              <a:buFont typeface="DM Sans"/>
              <a:buAutoNum type="arabicPeriod"/>
            </a:pPr>
            <a:r>
              <a:rPr lang="en" sz="1600">
                <a:solidFill>
                  <a:srgbClr val="434343"/>
                </a:solidFill>
                <a:latin typeface="DM Sans"/>
                <a:ea typeface="DM Sans"/>
                <a:cs typeface="DM Sans"/>
                <a:sym typeface="DM Sans"/>
              </a:rPr>
              <a:t>The customer growth forecast show that there would be 158% increase in customer base partly accounted for by the seasonal effect due to the Christmas festive period.</a:t>
            </a:r>
            <a:endParaRPr sz="1600">
              <a:solidFill>
                <a:srgbClr val="434343"/>
              </a:solidFill>
              <a:latin typeface="DM Sans"/>
              <a:ea typeface="DM Sans"/>
              <a:cs typeface="DM Sans"/>
              <a:sym typeface="DM Sans"/>
            </a:endParaRPr>
          </a:p>
          <a:p>
            <a:pPr marL="457200" lvl="0" indent="-330200" algn="l" rtl="0">
              <a:spcBef>
                <a:spcPts val="0"/>
              </a:spcBef>
              <a:spcAft>
                <a:spcPts val="0"/>
              </a:spcAft>
              <a:buClr>
                <a:srgbClr val="434343"/>
              </a:buClr>
              <a:buSzPts val="1600"/>
              <a:buFont typeface="DM Sans"/>
              <a:buAutoNum type="arabicPeriod"/>
            </a:pPr>
            <a:r>
              <a:rPr lang="en" sz="1600">
                <a:solidFill>
                  <a:srgbClr val="434343"/>
                </a:solidFill>
                <a:latin typeface="DM Sans"/>
                <a:ea typeface="DM Sans"/>
                <a:cs typeface="DM Sans"/>
                <a:sym typeface="DM Sans"/>
              </a:rPr>
              <a:t>Customer base is estimated to hit a high point of 978 by January 2022.</a:t>
            </a:r>
            <a:endParaRPr sz="1600">
              <a:solidFill>
                <a:srgbClr val="434343"/>
              </a:solidFill>
              <a:latin typeface="DM Sans"/>
              <a:ea typeface="DM Sans"/>
              <a:cs typeface="DM Sans"/>
              <a:sym typeface="DM Sans"/>
            </a:endParaRPr>
          </a:p>
          <a:p>
            <a:pPr marL="457200" lvl="0" indent="-330200" algn="l" rtl="0">
              <a:spcBef>
                <a:spcPts val="0"/>
              </a:spcBef>
              <a:spcAft>
                <a:spcPts val="0"/>
              </a:spcAft>
              <a:buClr>
                <a:srgbClr val="434343"/>
              </a:buClr>
              <a:buSzPts val="1600"/>
              <a:buFont typeface="DM Sans"/>
              <a:buAutoNum type="arabicPeriod"/>
            </a:pPr>
            <a:r>
              <a:rPr lang="en" sz="1600">
                <a:solidFill>
                  <a:srgbClr val="434343"/>
                </a:solidFill>
                <a:latin typeface="DM Sans"/>
                <a:ea typeface="DM Sans"/>
                <a:cs typeface="DM Sans"/>
                <a:sym typeface="DM Sans"/>
              </a:rPr>
              <a:t>The demographic of the top 3 state New York, New Jersey and Pennsylvania are east coast regions.</a:t>
            </a:r>
            <a:endParaRPr sz="1600">
              <a:solidFill>
                <a:srgbClr val="434343"/>
              </a:solidFill>
              <a:latin typeface="DM Sans"/>
              <a:ea typeface="DM Sans"/>
              <a:cs typeface="DM Sans"/>
              <a:sym typeface="DM Sans"/>
            </a:endParaRPr>
          </a:p>
        </p:txBody>
      </p:sp>
      <p:pic>
        <p:nvPicPr>
          <p:cNvPr id="106" name="Google Shape;106;p19"/>
          <p:cNvPicPr preferRelativeResize="0"/>
          <p:nvPr/>
        </p:nvPicPr>
        <p:blipFill>
          <a:blip r:embed="rId3">
            <a:alphaModFix/>
          </a:blip>
          <a:stretch>
            <a:fillRect/>
          </a:stretch>
        </p:blipFill>
        <p:spPr>
          <a:xfrm>
            <a:off x="7085975" y="1017725"/>
            <a:ext cx="1912100" cy="1274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a:t>INTERPRETATION OF FINDINGS PART 2</a:t>
            </a:r>
            <a:endParaRPr sz="2800"/>
          </a:p>
        </p:txBody>
      </p:sp>
      <p:sp>
        <p:nvSpPr>
          <p:cNvPr id="112" name="Google Shape;112;p20"/>
          <p:cNvSpPr txBox="1">
            <a:spLocks noGrp="1"/>
          </p:cNvSpPr>
          <p:nvPr>
            <p:ph type="body" idx="1"/>
          </p:nvPr>
        </p:nvSpPr>
        <p:spPr>
          <a:xfrm>
            <a:off x="311700" y="1152475"/>
            <a:ext cx="8520600" cy="4311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We also noticed some interesting trends in our analysis. Some of which include:</a:t>
            </a:r>
            <a:endParaRPr sz="1600"/>
          </a:p>
        </p:txBody>
      </p:sp>
      <p:sp>
        <p:nvSpPr>
          <p:cNvPr id="113" name="Google Shape;113;p20"/>
          <p:cNvSpPr txBox="1"/>
          <p:nvPr/>
        </p:nvSpPr>
        <p:spPr>
          <a:xfrm>
            <a:off x="311700" y="2149975"/>
            <a:ext cx="8520600" cy="2770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lnSpcReduction="10000"/>
          </a:bodyPr>
          <a:lstStyle/>
          <a:p>
            <a:pPr marL="457200" lvl="0" indent="-330200" algn="l" rtl="0">
              <a:spcBef>
                <a:spcPts val="0"/>
              </a:spcBef>
              <a:spcAft>
                <a:spcPts val="0"/>
              </a:spcAft>
              <a:buClr>
                <a:srgbClr val="434343"/>
              </a:buClr>
              <a:buSzPts val="1600"/>
              <a:buFont typeface="DM Sans"/>
              <a:buAutoNum type="arabicPeriod"/>
            </a:pPr>
            <a:r>
              <a:rPr lang="en" sz="1600">
                <a:solidFill>
                  <a:srgbClr val="434343"/>
                </a:solidFill>
                <a:latin typeface="DM Sans"/>
                <a:ea typeface="DM Sans"/>
                <a:cs typeface="DM Sans"/>
                <a:sym typeface="DM Sans"/>
              </a:rPr>
              <a:t>There is a high fluctuation in the sales growth with sharp high and lows throughout the period under consideration (January 2021 - June 2021).</a:t>
            </a:r>
            <a:endParaRPr sz="1600">
              <a:solidFill>
                <a:srgbClr val="434343"/>
              </a:solidFill>
              <a:latin typeface="DM Sans"/>
              <a:ea typeface="DM Sans"/>
              <a:cs typeface="DM Sans"/>
              <a:sym typeface="DM Sans"/>
            </a:endParaRPr>
          </a:p>
          <a:p>
            <a:pPr marL="457200" lvl="0" indent="-330200" algn="l" rtl="0">
              <a:spcBef>
                <a:spcPts val="0"/>
              </a:spcBef>
              <a:spcAft>
                <a:spcPts val="0"/>
              </a:spcAft>
              <a:buClr>
                <a:srgbClr val="434343"/>
              </a:buClr>
              <a:buSzPts val="1600"/>
              <a:buFont typeface="DM Sans"/>
              <a:buAutoNum type="arabicPeriod"/>
            </a:pPr>
            <a:r>
              <a:rPr lang="en" sz="1600">
                <a:solidFill>
                  <a:srgbClr val="434343"/>
                </a:solidFill>
                <a:latin typeface="DM Sans"/>
                <a:ea typeface="DM Sans"/>
                <a:cs typeface="DM Sans"/>
                <a:sym typeface="DM Sans"/>
              </a:rPr>
              <a:t>Sales growth showed highs of $21,659 in June, 2021 which could be attributed to peak season sales as it dropped shortly after.</a:t>
            </a:r>
            <a:endParaRPr sz="1600">
              <a:solidFill>
                <a:srgbClr val="434343"/>
              </a:solidFill>
              <a:latin typeface="DM Sans"/>
              <a:ea typeface="DM Sans"/>
              <a:cs typeface="DM Sans"/>
              <a:sym typeface="DM Sans"/>
            </a:endParaRPr>
          </a:p>
          <a:p>
            <a:pPr marL="457200" lvl="0" indent="-330200" algn="l" rtl="0">
              <a:spcBef>
                <a:spcPts val="0"/>
              </a:spcBef>
              <a:spcAft>
                <a:spcPts val="0"/>
              </a:spcAft>
              <a:buClr>
                <a:srgbClr val="434343"/>
              </a:buClr>
              <a:buSzPts val="1600"/>
              <a:buFont typeface="DM Sans"/>
              <a:buAutoNum type="arabicPeriod"/>
            </a:pPr>
            <a:r>
              <a:rPr lang="en" sz="1600">
                <a:solidFill>
                  <a:srgbClr val="434343"/>
                </a:solidFill>
                <a:latin typeface="DM Sans"/>
                <a:ea typeface="DM Sans"/>
                <a:cs typeface="DM Sans"/>
                <a:sym typeface="DM Sans"/>
              </a:rPr>
              <a:t>Sales forecast shows a staggering 142.3% increase in sales for the period of June 30, 2021 - December 29, 2021. </a:t>
            </a:r>
            <a:endParaRPr sz="1600">
              <a:solidFill>
                <a:srgbClr val="434343"/>
              </a:solidFill>
              <a:latin typeface="DM Sans"/>
              <a:ea typeface="DM Sans"/>
              <a:cs typeface="DM Sans"/>
              <a:sym typeface="DM Sans"/>
            </a:endParaRPr>
          </a:p>
          <a:p>
            <a:pPr marL="457200" lvl="0" indent="-330200" algn="l" rtl="0">
              <a:spcBef>
                <a:spcPts val="0"/>
              </a:spcBef>
              <a:spcAft>
                <a:spcPts val="0"/>
              </a:spcAft>
              <a:buClr>
                <a:srgbClr val="434343"/>
              </a:buClr>
              <a:buSzPts val="1600"/>
              <a:buFont typeface="DM Sans"/>
              <a:buAutoNum type="arabicPeriod"/>
            </a:pPr>
            <a:r>
              <a:rPr lang="en" sz="1600">
                <a:solidFill>
                  <a:srgbClr val="434343"/>
                </a:solidFill>
                <a:latin typeface="DM Sans"/>
                <a:ea typeface="DM Sans"/>
                <a:cs typeface="DM Sans"/>
                <a:sym typeface="DM Sans"/>
              </a:rPr>
              <a:t>Seasonal effect on the growth on sales (0.5%) is minimal thereby highlighting a trend which is likely to continue with the right products and marketing efforts.</a:t>
            </a:r>
            <a:endParaRPr sz="1600">
              <a:solidFill>
                <a:srgbClr val="434343"/>
              </a:solidFill>
              <a:latin typeface="DM Sans"/>
              <a:ea typeface="DM Sans"/>
              <a:cs typeface="DM Sans"/>
              <a:sym typeface="DM Sans"/>
            </a:endParaRPr>
          </a:p>
          <a:p>
            <a:pPr marL="457200" lvl="0" indent="-330200" algn="l" rtl="0">
              <a:spcBef>
                <a:spcPts val="0"/>
              </a:spcBef>
              <a:spcAft>
                <a:spcPts val="0"/>
              </a:spcAft>
              <a:buClr>
                <a:srgbClr val="434343"/>
              </a:buClr>
              <a:buSzPts val="1600"/>
              <a:buFont typeface="DM Sans"/>
              <a:buAutoNum type="arabicPeriod"/>
            </a:pPr>
            <a:r>
              <a:rPr lang="en" sz="1600">
                <a:solidFill>
                  <a:srgbClr val="434343"/>
                </a:solidFill>
                <a:latin typeface="DM Sans"/>
                <a:ea typeface="DM Sans"/>
                <a:cs typeface="DM Sans"/>
                <a:sym typeface="DM Sans"/>
              </a:rPr>
              <a:t>Reddy Beddy is the best selling product with a cumulative quantity sold of 6582 units. Meanwhile, the Tug-a-Back is was the worst selling product with  1152 units sold.</a:t>
            </a:r>
            <a:endParaRPr sz="1600">
              <a:solidFill>
                <a:srgbClr val="434343"/>
              </a:solidFill>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Recommendations Based on Model Results 1 of 2</a:t>
            </a:r>
            <a:endParaRPr sz="2800"/>
          </a:p>
        </p:txBody>
      </p:sp>
      <p:sp>
        <p:nvSpPr>
          <p:cNvPr id="119" name="Google Shape;119;p21"/>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There are a couple of recommendations that we can provide to help achieve the business goals and key objectives:	</a:t>
            </a:r>
            <a:endParaRPr sz="1600"/>
          </a:p>
        </p:txBody>
      </p:sp>
      <p:sp>
        <p:nvSpPr>
          <p:cNvPr id="120" name="Google Shape;120;p21"/>
          <p:cNvSpPr txBox="1"/>
          <p:nvPr/>
        </p:nvSpPr>
        <p:spPr>
          <a:xfrm>
            <a:off x="311700" y="2149975"/>
            <a:ext cx="8520600" cy="2770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457200" lvl="0" indent="-304800" algn="l" rtl="0">
              <a:spcBef>
                <a:spcPts val="0"/>
              </a:spcBef>
              <a:spcAft>
                <a:spcPts val="0"/>
              </a:spcAft>
              <a:buClr>
                <a:srgbClr val="434343"/>
              </a:buClr>
              <a:buSzPts val="1200"/>
              <a:buFont typeface="DM Sans"/>
              <a:buAutoNum type="arabicPeriod"/>
            </a:pPr>
            <a:r>
              <a:rPr lang="en" sz="1600">
                <a:solidFill>
                  <a:srgbClr val="434343"/>
                </a:solidFill>
                <a:latin typeface="DM Sans"/>
                <a:ea typeface="DM Sans"/>
                <a:cs typeface="DM Sans"/>
                <a:sym typeface="DM Sans"/>
              </a:rPr>
              <a:t>Based on our model which shows a high sales forecast, it would be great to launch a new product line (dog beverage) in December to take advantage of the peak season which will lead to greater sales already brought about by the trend.</a:t>
            </a:r>
            <a:endParaRPr sz="1600">
              <a:solidFill>
                <a:srgbClr val="434343"/>
              </a:solidFill>
              <a:latin typeface="DM Sans"/>
              <a:ea typeface="DM Sans"/>
              <a:cs typeface="DM Sans"/>
              <a:sym typeface="DM Sans"/>
            </a:endParaRPr>
          </a:p>
          <a:p>
            <a:pPr marL="457200" lvl="0" indent="-330200" algn="l" rtl="0">
              <a:spcBef>
                <a:spcPts val="0"/>
              </a:spcBef>
              <a:spcAft>
                <a:spcPts val="0"/>
              </a:spcAft>
              <a:buClr>
                <a:srgbClr val="434343"/>
              </a:buClr>
              <a:buSzPts val="1600"/>
              <a:buFont typeface="DM Sans"/>
              <a:buAutoNum type="arabicPeriod"/>
            </a:pPr>
            <a:r>
              <a:rPr lang="en" sz="1600">
                <a:solidFill>
                  <a:srgbClr val="434343"/>
                </a:solidFill>
                <a:latin typeface="DM Sans"/>
                <a:ea typeface="DM Sans"/>
                <a:cs typeface="DM Sans"/>
                <a:sym typeface="DM Sans"/>
              </a:rPr>
              <a:t>A marketing campaign that seeks to understand more about the demographics of clients’ for this new product </a:t>
            </a:r>
            <a:endParaRPr sz="1600">
              <a:solidFill>
                <a:srgbClr val="434343"/>
              </a:solidFill>
              <a:latin typeface="DM Sans"/>
              <a:ea typeface="DM Sans"/>
              <a:cs typeface="DM Sans"/>
              <a:sym typeface="DM Sans"/>
            </a:endParaRPr>
          </a:p>
          <a:p>
            <a:pPr marL="457200" lvl="0" indent="0" algn="l" rtl="0">
              <a:spcBef>
                <a:spcPts val="0"/>
              </a:spcBef>
              <a:spcAft>
                <a:spcPts val="0"/>
              </a:spcAft>
              <a:buNone/>
            </a:pPr>
            <a:endParaRPr sz="1600">
              <a:solidFill>
                <a:srgbClr val="434343"/>
              </a:solidFill>
              <a:latin typeface="DM Sans"/>
              <a:ea typeface="DM Sans"/>
              <a:cs typeface="DM Sans"/>
              <a:sym typeface="DM Sans"/>
            </a:endParaRPr>
          </a:p>
        </p:txBody>
      </p:sp>
      <p:pic>
        <p:nvPicPr>
          <p:cNvPr id="121" name="Google Shape;121;p21"/>
          <p:cNvPicPr preferRelativeResize="0"/>
          <p:nvPr/>
        </p:nvPicPr>
        <p:blipFill>
          <a:blip r:embed="rId3">
            <a:alphaModFix/>
          </a:blip>
          <a:stretch>
            <a:fillRect/>
          </a:stretch>
        </p:blipFill>
        <p:spPr>
          <a:xfrm>
            <a:off x="6900662" y="3573947"/>
            <a:ext cx="1931648" cy="1287454"/>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1200</Words>
  <Application>Microsoft Office PowerPoint</Application>
  <PresentationFormat>On-screen Show (16:9)</PresentationFormat>
  <Paragraphs>69</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DM Sans</vt:lpstr>
      <vt:lpstr>Arial</vt:lpstr>
      <vt:lpstr>Simple Light</vt:lpstr>
      <vt:lpstr>Course 2 Capstone</vt:lpstr>
      <vt:lpstr>GOALS AND OBJECTIVES</vt:lpstr>
      <vt:lpstr>DATA SOURCES</vt:lpstr>
      <vt:lpstr>DATA COLLECTION PROCESS</vt:lpstr>
      <vt:lpstr>CHALLENGES IN THE DATA COLLECTION PROCESS</vt:lpstr>
      <vt:lpstr>VISUALIZATION BASED ON ANALYSIS </vt:lpstr>
      <vt:lpstr>INTERPRETATION OF FINDINGS PART 1</vt:lpstr>
      <vt:lpstr>INTERPRETATION OF FINDINGS PART 2</vt:lpstr>
      <vt:lpstr>Recommendations Based on Model Results 1 of 2</vt:lpstr>
      <vt:lpstr>Recommendations Based on Model Results 2 of 2</vt:lpstr>
      <vt:lpstr>CONCLUSION</vt:lpstr>
      <vt:lpstr>FUTURE PROJECTIONS</vt:lpstr>
      <vt:lpstr>OPPORTUNITIES FOR FURTHER RESEARCH</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2 Capstone</dc:title>
  <cp:lastModifiedBy>Peter</cp:lastModifiedBy>
  <cp:revision>2</cp:revision>
  <dcterms:modified xsi:type="dcterms:W3CDTF">2022-01-04T07:37:32Z</dcterms:modified>
</cp:coreProperties>
</file>