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74" r:id="rId4"/>
    <p:sldId id="283" r:id="rId5"/>
    <p:sldId id="276" r:id="rId6"/>
    <p:sldId id="278" r:id="rId7"/>
    <p:sldId id="280" r:id="rId8"/>
    <p:sldId id="281" r:id="rId9"/>
    <p:sldId id="279" r:id="rId10"/>
    <p:sldId id="282" r:id="rId11"/>
    <p:sldId id="288" r:id="rId12"/>
    <p:sldId id="307" r:id="rId13"/>
    <p:sldId id="295" r:id="rId14"/>
    <p:sldId id="298" r:id="rId15"/>
    <p:sldId id="303" r:id="rId16"/>
    <p:sldId id="304" r:id="rId17"/>
    <p:sldId id="306" r:id="rId18"/>
    <p:sldId id="285" r:id="rId19"/>
    <p:sldId id="289" r:id="rId20"/>
    <p:sldId id="291" r:id="rId21"/>
    <p:sldId id="290" r:id="rId22"/>
    <p:sldId id="294" r:id="rId23"/>
    <p:sldId id="301" r:id="rId24"/>
    <p:sldId id="297" r:id="rId25"/>
    <p:sldId id="299" r:id="rId26"/>
    <p:sldId id="300" r:id="rId27"/>
    <p:sldId id="273" r:id="rId28"/>
  </p:sldIdLst>
  <p:sldSz cx="9144000" cy="5143500" type="screen16x9"/>
  <p:notesSz cx="6858000" cy="9144000"/>
  <p:embeddedFontLst>
    <p:embeddedFont>
      <p:font typeface="Helvetica Neue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1969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2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41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817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71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016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585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85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7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b48ddf1c3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b48ddf1c3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24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19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270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58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489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375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616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590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707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66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11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09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27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4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656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285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92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7015" y="343409"/>
            <a:ext cx="860137" cy="110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229" y="451134"/>
            <a:ext cx="1400551" cy="5770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775875" y="2234704"/>
            <a:ext cx="2662416" cy="128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Font typeface="Arial"/>
              <a:buNone/>
            </a:pPr>
            <a:r>
              <a:rPr lang="ru-RU" b="1" dirty="0">
                <a:latin typeface="Roboto"/>
                <a:ea typeface="Roboto"/>
                <a:sym typeface="Roboto"/>
              </a:rPr>
              <a:t>Выполнил</a:t>
            </a:r>
            <a:endParaRPr lang="ru-RU" dirty="0">
              <a:latin typeface="Roboto"/>
              <a:ea typeface="Roboto"/>
              <a:sym typeface="Roboto"/>
            </a:endParaRPr>
          </a:p>
          <a:p>
            <a:pPr marL="0" indent="0" algn="ctr">
              <a:buFont typeface="Arial"/>
              <a:buNone/>
            </a:pPr>
            <a:r>
              <a:rPr lang="ru-RU" dirty="0" err="1">
                <a:latin typeface="Roboto"/>
                <a:ea typeface="Roboto"/>
                <a:sym typeface="Roboto"/>
              </a:rPr>
              <a:t>Острик</a:t>
            </a:r>
            <a:r>
              <a:rPr lang="ru-RU" dirty="0">
                <a:latin typeface="Roboto"/>
                <a:ea typeface="Roboto"/>
                <a:sym typeface="Roboto"/>
              </a:rPr>
              <a:t> Петр</a:t>
            </a:r>
          </a:p>
          <a:p>
            <a:pPr marL="0" indent="0" algn="ctr">
              <a:buFont typeface="Arial"/>
              <a:buNone/>
            </a:pPr>
            <a:endParaRPr lang="ru-RU" dirty="0">
              <a:latin typeface="Roboto"/>
              <a:ea typeface="Roboto"/>
              <a:sym typeface="Roboto"/>
            </a:endParaRPr>
          </a:p>
          <a:p>
            <a:pPr marL="0" indent="0" algn="ctr">
              <a:buFont typeface="Arial"/>
              <a:buNone/>
            </a:pPr>
            <a:r>
              <a:rPr lang="ru-RU" b="1" dirty="0">
                <a:latin typeface="Roboto"/>
                <a:ea typeface="Roboto"/>
                <a:sym typeface="Roboto"/>
              </a:rPr>
              <a:t>Руководитель </a:t>
            </a:r>
          </a:p>
          <a:p>
            <a:pPr marL="0" indent="0" algn="ctr">
              <a:buFont typeface="Arial"/>
              <a:buNone/>
            </a:pP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Абдуракипов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Сергей</a:t>
            </a:r>
            <a:endParaRPr lang="ru" dirty="0">
              <a:latin typeface="Roboto"/>
              <a:ea typeface="Roboto"/>
              <a:sym typeface="Roboto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99123" y="440000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Специалист по </a:t>
            </a:r>
            <a:r>
              <a:rPr lang="ru-RU" sz="1600" b="1" dirty="0" err="1"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b="1" dirty="0" err="1">
                <a:latin typeface="Roboto"/>
                <a:ea typeface="Roboto"/>
                <a:cs typeface="Roboto"/>
                <a:sym typeface="Roboto"/>
              </a:rPr>
              <a:t>Science</a:t>
            </a:r>
            <a:endParaRPr lang="ru-RU" sz="1600" b="1" dirty="0"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программа профессиональной переподготовки</a:t>
            </a:r>
            <a:endParaRPr lang="ru-RU" sz="1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33042D-FAA1-4D75-BC1E-F3C6073D776E}"/>
              </a:ext>
            </a:extLst>
          </p:cNvPr>
          <p:cNvSpPr/>
          <p:nvPr/>
        </p:nvSpPr>
        <p:spPr>
          <a:xfrm>
            <a:off x="1885960" y="2094696"/>
            <a:ext cx="5230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latin typeface="Roboto"/>
                <a:ea typeface="Roboto"/>
              </a:rPr>
              <a:t>Обнаружение аномалий в данных телеметрии УЭЦН</a:t>
            </a:r>
            <a:endParaRPr lang="ru-RU" sz="2800" b="1" dirty="0">
              <a:latin typeface="Roboto"/>
              <a:ea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Модели поиска аномалий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F5B1-FFDC-4FCD-A3C1-7B0AEABD1E2F}"/>
              </a:ext>
            </a:extLst>
          </p:cNvPr>
          <p:cNvSpPr txBox="1"/>
          <p:nvPr/>
        </p:nvSpPr>
        <p:spPr>
          <a:xfrm>
            <a:off x="231908" y="756199"/>
            <a:ext cx="35884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Minimum Covariance Determinant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BB7A9-1DC9-4D08-9EC8-CAECBE78D224}"/>
              </a:ext>
            </a:extLst>
          </p:cNvPr>
          <p:cNvSpPr txBox="1"/>
          <p:nvPr/>
        </p:nvSpPr>
        <p:spPr>
          <a:xfrm>
            <a:off x="231909" y="995379"/>
            <a:ext cx="403529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Основная идея – предполагаем что совокупность наших признаков подчинена многомерному распределению (нормальное) и определяем центр распределения и разброс, при помощи вектора средних и </a:t>
            </a:r>
            <a:r>
              <a:rPr lang="ru-RU" sz="1100" dirty="0" err="1"/>
              <a:t>ковариционной</a:t>
            </a:r>
            <a:r>
              <a:rPr lang="ru-RU" sz="1100" dirty="0"/>
              <a:t> матрицы. И определяем точки наиболее далеко расположенные от центра этого распределения.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D26F2BB-489E-47B7-9389-09701BA4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9" y="2103375"/>
            <a:ext cx="2927780" cy="287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7EC0765-263D-4BC3-AB57-000036513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70" y="888490"/>
            <a:ext cx="3907155" cy="383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 err="1"/>
              <a:t>Ансамблирование</a:t>
            </a:r>
            <a:r>
              <a:rPr lang="ru-RU" b="1" dirty="0"/>
              <a:t> методов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7DBE396-A475-4B35-94CE-EB92DF7B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0" y="1163504"/>
            <a:ext cx="5648761" cy="281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4742EE-1137-4580-B78D-E6234AEDAD7C}"/>
              </a:ext>
            </a:extLst>
          </p:cNvPr>
          <p:cNvSpPr txBox="1"/>
          <p:nvPr/>
        </p:nvSpPr>
        <p:spPr>
          <a:xfrm>
            <a:off x="1160923" y="3856884"/>
            <a:ext cx="580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Количество моделей положительно проголосовавших за аномалию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62461-0584-4C5E-8DFF-74DB70E77031}"/>
              </a:ext>
            </a:extLst>
          </p:cNvPr>
          <p:cNvSpPr txBox="1"/>
          <p:nvPr/>
        </p:nvSpPr>
        <p:spPr>
          <a:xfrm>
            <a:off x="0" y="91728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Кол-во точек</a:t>
            </a:r>
          </a:p>
        </p:txBody>
      </p:sp>
      <p:graphicFrame>
        <p:nvGraphicFramePr>
          <p:cNvPr id="13" name="Таблица 3">
            <a:extLst>
              <a:ext uri="{FF2B5EF4-FFF2-40B4-BE49-F238E27FC236}">
                <a16:creationId xmlns:a16="http://schemas.microsoft.com/office/drawing/2014/main" id="{59FBCB7F-0A08-4B4F-A352-124BDE8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18874"/>
              </p:ext>
            </p:extLst>
          </p:nvPr>
        </p:nvGraphicFramePr>
        <p:xfrm>
          <a:off x="6380072" y="1040394"/>
          <a:ext cx="109509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40">
                  <a:extLst>
                    <a:ext uri="{9D8B030D-6E8A-4147-A177-3AD203B41FA5}">
                      <a16:colId xmlns:a16="http://schemas.microsoft.com/office/drawing/2014/main" val="1017025596"/>
                    </a:ext>
                  </a:extLst>
                </a:gridCol>
                <a:gridCol w="503158">
                  <a:extLst>
                    <a:ext uri="{9D8B030D-6E8A-4147-A177-3AD203B41FA5}">
                      <a16:colId xmlns:a16="http://schemas.microsoft.com/office/drawing/2014/main" val="390629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800" dirty="0"/>
                        <a:t>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точки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0043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5521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35731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046108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346245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78266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99608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78993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21057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451226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396698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530984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921370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4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38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Диаграмма аномалий по итогам </a:t>
            </a:r>
            <a:r>
              <a:rPr lang="ru-RU" b="1" dirty="0" err="1"/>
              <a:t>ансамблирования</a:t>
            </a:r>
            <a:r>
              <a:rPr lang="ru-RU" b="1" dirty="0"/>
              <a:t> методов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D23EAC9-2CAD-4D15-8A97-06CE6E9F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577" y="1089319"/>
            <a:ext cx="2539519" cy="249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5B1E8BDC-BE33-4A87-9C3F-F8FD76F9F9E1}"/>
              </a:ext>
            </a:extLst>
          </p:cNvPr>
          <p:cNvSpPr txBox="1"/>
          <p:nvPr/>
        </p:nvSpPr>
        <p:spPr>
          <a:xfrm>
            <a:off x="4428090" y="3700080"/>
            <a:ext cx="55539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N=8</a:t>
            </a:r>
            <a:endParaRPr lang="ru-RU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F871C3-C731-4EEB-A657-51BA6B5EB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51" y="1066800"/>
            <a:ext cx="2539519" cy="249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C1EBD3A7-4E8C-49DE-93F1-D3D4D9825058}"/>
              </a:ext>
            </a:extLst>
          </p:cNvPr>
          <p:cNvSpPr txBox="1"/>
          <p:nvPr/>
        </p:nvSpPr>
        <p:spPr>
          <a:xfrm>
            <a:off x="7473619" y="3700080"/>
            <a:ext cx="779218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N=10</a:t>
            </a:r>
            <a:endParaRPr lang="ru-RU" b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FAA9DA0-EFBB-43B6-82B9-D88E0264F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1" y="1066800"/>
            <a:ext cx="2585392" cy="25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2;p14">
            <a:extLst>
              <a:ext uri="{FF2B5EF4-FFF2-40B4-BE49-F238E27FC236}">
                <a16:creationId xmlns:a16="http://schemas.microsoft.com/office/drawing/2014/main" id="{24D4F686-661C-4D7F-8D2C-F244C7F382A9}"/>
              </a:ext>
            </a:extLst>
          </p:cNvPr>
          <p:cNvSpPr txBox="1"/>
          <p:nvPr/>
        </p:nvSpPr>
        <p:spPr>
          <a:xfrm>
            <a:off x="1280772" y="3700080"/>
            <a:ext cx="55539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N=</a:t>
            </a:r>
            <a:r>
              <a:rPr lang="ru-RU" b="1" dirty="0"/>
              <a:t>5</a:t>
            </a:r>
          </a:p>
        </p:txBody>
      </p:sp>
      <p:sp>
        <p:nvSpPr>
          <p:cNvPr id="12" name="Google Shape;62;p14">
            <a:extLst>
              <a:ext uri="{FF2B5EF4-FFF2-40B4-BE49-F238E27FC236}">
                <a16:creationId xmlns:a16="http://schemas.microsoft.com/office/drawing/2014/main" id="{CDA8D0ED-50DF-4299-94CB-F37AE707945D}"/>
              </a:ext>
            </a:extLst>
          </p:cNvPr>
          <p:cNvSpPr txBox="1"/>
          <p:nvPr/>
        </p:nvSpPr>
        <p:spPr>
          <a:xfrm>
            <a:off x="288631" y="4331961"/>
            <a:ext cx="474924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b="1" dirty="0"/>
              <a:t>N</a:t>
            </a:r>
            <a:r>
              <a:rPr lang="ru-RU" sz="1100" b="1" dirty="0"/>
              <a:t> – количество моделей, проголосовавших за аномалию</a:t>
            </a:r>
          </a:p>
        </p:txBody>
      </p:sp>
    </p:spTree>
    <p:extLst>
      <p:ext uri="{BB962C8B-B14F-4D97-AF65-F5344CB8AC3E}">
        <p14:creationId xmlns:p14="http://schemas.microsoft.com/office/powerpoint/2010/main" val="30588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766485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Сравнение моделей поиска аномалии (</a:t>
            </a:r>
            <a:r>
              <a:rPr lang="en-US" b="1" dirty="0"/>
              <a:t>id </a:t>
            </a:r>
            <a:r>
              <a:rPr lang="ru-RU" b="1" dirty="0"/>
              <a:t>установки = </a:t>
            </a:r>
            <a:r>
              <a:rPr lang="ru-RU" dirty="0">
                <a:effectLst/>
              </a:rPr>
              <a:t>226000188)</a:t>
            </a:r>
            <a:r>
              <a:rPr lang="en-US" dirty="0">
                <a:effectLst/>
              </a:rPr>
              <a:t> </a:t>
            </a:r>
            <a:endParaRPr lang="en-US" b="1" dirty="0">
              <a:effectLst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6582964-E988-4A98-AA77-BEB7C345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26836"/>
              </p:ext>
            </p:extLst>
          </p:nvPr>
        </p:nvGraphicFramePr>
        <p:xfrm>
          <a:off x="289535" y="1018511"/>
          <a:ext cx="6603895" cy="34696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20779">
                  <a:extLst>
                    <a:ext uri="{9D8B030D-6E8A-4147-A177-3AD203B41FA5}">
                      <a16:colId xmlns:a16="http://schemas.microsoft.com/office/drawing/2014/main" val="1434565479"/>
                    </a:ext>
                  </a:extLst>
                </a:gridCol>
                <a:gridCol w="1320779">
                  <a:extLst>
                    <a:ext uri="{9D8B030D-6E8A-4147-A177-3AD203B41FA5}">
                      <a16:colId xmlns:a16="http://schemas.microsoft.com/office/drawing/2014/main" val="1816487570"/>
                    </a:ext>
                  </a:extLst>
                </a:gridCol>
                <a:gridCol w="1320779">
                  <a:extLst>
                    <a:ext uri="{9D8B030D-6E8A-4147-A177-3AD203B41FA5}">
                      <a16:colId xmlns:a16="http://schemas.microsoft.com/office/drawing/2014/main" val="3707187051"/>
                    </a:ext>
                  </a:extLst>
                </a:gridCol>
                <a:gridCol w="1320779">
                  <a:extLst>
                    <a:ext uri="{9D8B030D-6E8A-4147-A177-3AD203B41FA5}">
                      <a16:colId xmlns:a16="http://schemas.microsoft.com/office/drawing/2014/main" val="689463978"/>
                    </a:ext>
                  </a:extLst>
                </a:gridCol>
                <a:gridCol w="1320779">
                  <a:extLst>
                    <a:ext uri="{9D8B030D-6E8A-4147-A177-3AD203B41FA5}">
                      <a16:colId xmlns:a16="http://schemas.microsoft.com/office/drawing/2014/main" val="2896337045"/>
                    </a:ext>
                  </a:extLst>
                </a:gridCol>
              </a:tblGrid>
              <a:tr h="4592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model_name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accuracy_score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recall_score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f1_score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precision_score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01489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knn_an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0.942356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0.797468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0.663546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0.568136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79729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pca_an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0.939950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0.780591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0.649503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0.556112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0766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histogram_an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0.933935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0.738397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0.614394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0.526052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74061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iforest_an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0.932932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0.731364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0.608543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0.521042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5111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svm_an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0.927519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0.693390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0.576946</a:t>
                      </a:r>
                      <a:endParaRPr lang="ru-RU" sz="11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0.493988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98454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mcd_an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0.925915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0.682138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0.567583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0.485972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8092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lof_an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0.915890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0.611814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0.509070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0.435872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54640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sod_an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0.909273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0.565401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0.470451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0.402806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187893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abod_an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0.876792</a:t>
                      </a:r>
                      <a:endParaRPr lang="ru-RU" sz="11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0.337553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0.280866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0.240481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062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cof_an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0.865564</a:t>
                      </a:r>
                      <a:endParaRPr lang="ru-RU" sz="11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0.258790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0.215331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0.184369</a:t>
                      </a:r>
                      <a:endParaRPr lang="ru-RU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08210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cluster_an</a:t>
                      </a:r>
                      <a:endParaRPr lang="en-US" sz="11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0.844712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0.092827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0.078525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0.068041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501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5F1EB1-8E4F-425C-9E0A-F7A4C302186C}"/>
              </a:ext>
            </a:extLst>
          </p:cNvPr>
          <p:cNvSpPr txBox="1"/>
          <p:nvPr/>
        </p:nvSpPr>
        <p:spPr>
          <a:xfrm>
            <a:off x="6985238" y="1397791"/>
            <a:ext cx="1838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Метрики при сравнении предсказания модели и </a:t>
            </a:r>
            <a:r>
              <a:rPr lang="ru-RU" sz="1200" dirty="0" err="1"/>
              <a:t>ансамблированного</a:t>
            </a:r>
            <a:r>
              <a:rPr lang="ru-RU" sz="1200" dirty="0"/>
              <a:t> результата для 5 моделей – т.е. считаем что если за точку проголосовало 5 моделей, то это аномалия.</a:t>
            </a:r>
          </a:p>
        </p:txBody>
      </p:sp>
    </p:spTree>
    <p:extLst>
      <p:ext uri="{BB962C8B-B14F-4D97-AF65-F5344CB8AC3E}">
        <p14:creationId xmlns:p14="http://schemas.microsoft.com/office/powerpoint/2010/main" val="342828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766485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Сравнение моделей поиска аномалии (</a:t>
            </a:r>
            <a:r>
              <a:rPr lang="en-US" b="1" dirty="0"/>
              <a:t> 17 </a:t>
            </a:r>
            <a:r>
              <a:rPr lang="ru-RU" b="1" dirty="0"/>
              <a:t>насосов</a:t>
            </a:r>
            <a:r>
              <a:rPr lang="ru-RU" dirty="0">
                <a:effectLst/>
              </a:rPr>
              <a:t>)</a:t>
            </a:r>
            <a:r>
              <a:rPr lang="en-US" dirty="0">
                <a:effectLst/>
              </a:rPr>
              <a:t> </a:t>
            </a:r>
            <a:endParaRPr lang="en-US" b="1" dirty="0">
              <a:effectLst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6582964-E988-4A98-AA77-BEB7C345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3474"/>
              </p:ext>
            </p:extLst>
          </p:nvPr>
        </p:nvGraphicFramePr>
        <p:xfrm>
          <a:off x="251435" y="1101025"/>
          <a:ext cx="6416065" cy="34696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3213">
                  <a:extLst>
                    <a:ext uri="{9D8B030D-6E8A-4147-A177-3AD203B41FA5}">
                      <a16:colId xmlns:a16="http://schemas.microsoft.com/office/drawing/2014/main" val="1434565479"/>
                    </a:ext>
                  </a:extLst>
                </a:gridCol>
                <a:gridCol w="1283213">
                  <a:extLst>
                    <a:ext uri="{9D8B030D-6E8A-4147-A177-3AD203B41FA5}">
                      <a16:colId xmlns:a16="http://schemas.microsoft.com/office/drawing/2014/main" val="1816487570"/>
                    </a:ext>
                  </a:extLst>
                </a:gridCol>
                <a:gridCol w="1283213">
                  <a:extLst>
                    <a:ext uri="{9D8B030D-6E8A-4147-A177-3AD203B41FA5}">
                      <a16:colId xmlns:a16="http://schemas.microsoft.com/office/drawing/2014/main" val="3707187051"/>
                    </a:ext>
                  </a:extLst>
                </a:gridCol>
                <a:gridCol w="1283213">
                  <a:extLst>
                    <a:ext uri="{9D8B030D-6E8A-4147-A177-3AD203B41FA5}">
                      <a16:colId xmlns:a16="http://schemas.microsoft.com/office/drawing/2014/main" val="689463978"/>
                    </a:ext>
                  </a:extLst>
                </a:gridCol>
                <a:gridCol w="1283213">
                  <a:extLst>
                    <a:ext uri="{9D8B030D-6E8A-4147-A177-3AD203B41FA5}">
                      <a16:colId xmlns:a16="http://schemas.microsoft.com/office/drawing/2014/main" val="2896337045"/>
                    </a:ext>
                  </a:extLst>
                </a:gridCol>
              </a:tblGrid>
              <a:tr h="4592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model_name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accuracy_score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recall_score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f1_score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precision_score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01489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knn_an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0.940024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0.798447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0.627838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0.529481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79729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svm_an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0.928465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0.706016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0.557811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0.471711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0766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pca_an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0.926297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0.700766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0.548282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0.460870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74061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 err="1">
                          <a:effectLst/>
                        </a:rPr>
                        <a:t>iforest_an</a:t>
                      </a:r>
                      <a:endParaRPr lang="en-US" sz="1100" b="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0.921623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0.662130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0.519861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0.437501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5111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histogram_an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0.921262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0.664575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0.519285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0.435693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98454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mcd_an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0.913973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0.602470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0.473293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0.399268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8092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sod_an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0.907905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0.562947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0.439294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0.368943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54640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lof_an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0.904274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0.525368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0.414058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0.350787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187893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cof_an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0.892047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0.443305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0.343991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0.289667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062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abod_an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0.876727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0.295276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0.245014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0.213081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08210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cluster_an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0.874128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0.288201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0.231884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0.197118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501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5F1EB1-8E4F-425C-9E0A-F7A4C302186C}"/>
              </a:ext>
            </a:extLst>
          </p:cNvPr>
          <p:cNvSpPr txBox="1"/>
          <p:nvPr/>
        </p:nvSpPr>
        <p:spPr>
          <a:xfrm>
            <a:off x="6985238" y="1397791"/>
            <a:ext cx="183882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Метрики при сравнении предсказания модели и </a:t>
            </a:r>
            <a:r>
              <a:rPr lang="ru-RU" sz="1200" dirty="0" err="1"/>
              <a:t>ансамблированного</a:t>
            </a:r>
            <a:r>
              <a:rPr lang="ru-RU" sz="1200" dirty="0"/>
              <a:t> результата для </a:t>
            </a:r>
            <a:r>
              <a:rPr lang="ru-RU" sz="1600" b="1" dirty="0"/>
              <a:t>5</a:t>
            </a:r>
            <a:r>
              <a:rPr lang="ru-RU" sz="1200" dirty="0"/>
              <a:t> моделей – т.е. считаем что если за точку проголосовало 5 моделей, то это аномалия.</a:t>
            </a:r>
          </a:p>
        </p:txBody>
      </p:sp>
    </p:spTree>
    <p:extLst>
      <p:ext uri="{BB962C8B-B14F-4D97-AF65-F5344CB8AC3E}">
        <p14:creationId xmlns:p14="http://schemas.microsoft.com/office/powerpoint/2010/main" val="257664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407583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Модели поиска аномалий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F0A150-7FD5-4255-A383-5681AC4D2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89" y="1450849"/>
            <a:ext cx="6014475" cy="31198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13E0C4-6488-499F-A278-4E07EFC64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986" y="967899"/>
            <a:ext cx="4111170" cy="19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7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Модели поиска аномалий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8C1ACB-FF57-4D88-84CE-23B6F8FA5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0" y="1144296"/>
            <a:ext cx="6102750" cy="34264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F2D503-0762-4F89-98C4-78AAE406D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357" y="994191"/>
            <a:ext cx="5138180" cy="24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Выводы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25E0610B-5509-40CF-B9A2-582B717D9113}"/>
              </a:ext>
            </a:extLst>
          </p:cNvPr>
          <p:cNvSpPr txBox="1"/>
          <p:nvPr/>
        </p:nvSpPr>
        <p:spPr>
          <a:xfrm>
            <a:off x="132510" y="1031503"/>
            <a:ext cx="7784670" cy="195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Был проведен сравнительный анализ моделей поиска аномалий и дана предварительная оценка качества моделей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Финальная оценка будет возможна по итогам подтверждения техническим специалистом предполагаемых аномалий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Лучшими моделями на представленном </a:t>
            </a:r>
            <a:r>
              <a:rPr lang="ru-RU" b="1" dirty="0" err="1"/>
              <a:t>датасете</a:t>
            </a:r>
            <a:r>
              <a:rPr lang="ru-RU" b="1" dirty="0"/>
              <a:t> предварительно показали себя модели</a:t>
            </a:r>
            <a:r>
              <a:rPr lang="en-US" b="1" dirty="0"/>
              <a:t>: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1A816-FCB8-4A45-9344-025D1E2E1DBF}"/>
              </a:ext>
            </a:extLst>
          </p:cNvPr>
          <p:cNvSpPr txBox="1"/>
          <p:nvPr/>
        </p:nvSpPr>
        <p:spPr>
          <a:xfrm>
            <a:off x="1165860" y="2824770"/>
            <a:ext cx="371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rtl="0" fontAlgn="ctr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Метод </a:t>
            </a:r>
            <a:r>
              <a:rPr lang="en-US" dirty="0"/>
              <a:t>KNN (K-Nearest Neighbors Detector)</a:t>
            </a:r>
          </a:p>
          <a:p>
            <a:pPr marR="0" rtl="0" fontAlgn="ctr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SVM (One-class SVM detector)</a:t>
            </a:r>
          </a:p>
          <a:p>
            <a:pPr marR="0" rtl="0" fontAlgn="ctr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PCA (Principal Component Analysis) 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A9129A2B-437A-487B-8574-9B49A7826C72}"/>
              </a:ext>
            </a:extLst>
          </p:cNvPr>
          <p:cNvSpPr txBox="1"/>
          <p:nvPr/>
        </p:nvSpPr>
        <p:spPr>
          <a:xfrm>
            <a:off x="145463" y="3665743"/>
            <a:ext cx="7784670" cy="89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Данные модели, или их ансамбль может заменить стандартный подход поиска аномалии по каждому признаку отдельно по выходящим за интервал 3-сигма значениям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82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>
            <a:off x="1811106" y="1858170"/>
            <a:ext cx="5676814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Дополнительные материалы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81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 err="1"/>
              <a:t>Ансамблирование</a:t>
            </a:r>
            <a:r>
              <a:rPr lang="ru-RU" b="1" dirty="0"/>
              <a:t> методов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742EE-1137-4580-B78D-E6234AEDAD7C}"/>
              </a:ext>
            </a:extLst>
          </p:cNvPr>
          <p:cNvSpPr txBox="1"/>
          <p:nvPr/>
        </p:nvSpPr>
        <p:spPr>
          <a:xfrm>
            <a:off x="1160923" y="3856884"/>
            <a:ext cx="580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Количество моделей положительно проголосовавших за аномалию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62461-0584-4C5E-8DFF-74DB70E77031}"/>
              </a:ext>
            </a:extLst>
          </p:cNvPr>
          <p:cNvSpPr txBox="1"/>
          <p:nvPr/>
        </p:nvSpPr>
        <p:spPr>
          <a:xfrm>
            <a:off x="328517" y="993607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Кол-во точек</a:t>
            </a:r>
          </a:p>
        </p:txBody>
      </p:sp>
      <p:graphicFrame>
        <p:nvGraphicFramePr>
          <p:cNvPr id="13" name="Таблица 3">
            <a:extLst>
              <a:ext uri="{FF2B5EF4-FFF2-40B4-BE49-F238E27FC236}">
                <a16:creationId xmlns:a16="http://schemas.microsoft.com/office/drawing/2014/main" id="{59FBCB7F-0A08-4B4F-A352-124BDE8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695785"/>
              </p:ext>
            </p:extLst>
          </p:nvPr>
        </p:nvGraphicFramePr>
        <p:xfrm>
          <a:off x="6251825" y="1040394"/>
          <a:ext cx="109509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1017025596"/>
                    </a:ext>
                  </a:extLst>
                </a:gridCol>
                <a:gridCol w="502870">
                  <a:extLst>
                    <a:ext uri="{9D8B030D-6E8A-4147-A177-3AD203B41FA5}">
                      <a16:colId xmlns:a16="http://schemas.microsoft.com/office/drawing/2014/main" val="390629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800" dirty="0"/>
                        <a:t>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точки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0043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5214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35731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046108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346245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78266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99608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78993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21057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451226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396698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530984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921370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488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6365F4-71C1-4F67-A12F-E8A29BC421C7}"/>
              </a:ext>
            </a:extLst>
          </p:cNvPr>
          <p:cNvSpPr txBox="1"/>
          <p:nvPr/>
        </p:nvSpPr>
        <p:spPr>
          <a:xfrm>
            <a:off x="1979295" y="870863"/>
            <a:ext cx="2379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 </a:t>
            </a:r>
            <a:r>
              <a:rPr lang="ru-RU" dirty="0"/>
              <a:t>установки = 226003080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6276B951-AA5A-4D7F-8392-C2292130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0" y="1286616"/>
            <a:ext cx="5248773" cy="261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11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Содержание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27A8D-3807-4273-820B-A255A1CD42F4}"/>
              </a:ext>
            </a:extLst>
          </p:cNvPr>
          <p:cNvSpPr txBox="1"/>
          <p:nvPr/>
        </p:nvSpPr>
        <p:spPr>
          <a:xfrm>
            <a:off x="751863" y="1127760"/>
            <a:ext cx="3921760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/>
              <a:t>Постановка задачи</a:t>
            </a:r>
          </a:p>
          <a:p>
            <a:pPr>
              <a:lnSpc>
                <a:spcPct val="200000"/>
              </a:lnSpc>
            </a:pPr>
            <a:r>
              <a:rPr lang="ru-RU" sz="2000" dirty="0"/>
              <a:t>Обзор данных</a:t>
            </a:r>
          </a:p>
          <a:p>
            <a:pPr>
              <a:lnSpc>
                <a:spcPct val="200000"/>
              </a:lnSpc>
            </a:pPr>
            <a:r>
              <a:rPr lang="ru-RU" sz="2000" dirty="0"/>
              <a:t>Модели поиска аномалий</a:t>
            </a:r>
          </a:p>
          <a:p>
            <a:pPr>
              <a:lnSpc>
                <a:spcPct val="200000"/>
              </a:lnSpc>
            </a:pPr>
            <a:r>
              <a:rPr lang="ru-RU" sz="2000" dirty="0"/>
              <a:t>Анализ результатов</a:t>
            </a:r>
          </a:p>
        </p:txBody>
      </p:sp>
      <p:cxnSp>
        <p:nvCxnSpPr>
          <p:cNvPr id="9" name="Google Shape;110;p17">
            <a:extLst>
              <a:ext uri="{FF2B5EF4-FFF2-40B4-BE49-F238E27FC236}">
                <a16:creationId xmlns:a16="http://schemas.microsoft.com/office/drawing/2014/main" id="{9A8EE6F7-A460-40EE-B419-AD1054236C22}"/>
              </a:ext>
            </a:extLst>
          </p:cNvPr>
          <p:cNvCxnSpPr>
            <a:cxnSpLocks/>
          </p:cNvCxnSpPr>
          <p:nvPr/>
        </p:nvCxnSpPr>
        <p:spPr>
          <a:xfrm>
            <a:off x="406400" y="1461171"/>
            <a:ext cx="0" cy="1995355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11;p17">
            <a:extLst>
              <a:ext uri="{FF2B5EF4-FFF2-40B4-BE49-F238E27FC236}">
                <a16:creationId xmlns:a16="http://schemas.microsoft.com/office/drawing/2014/main" id="{CA89FB8C-AECC-419E-908D-79E806218976}"/>
              </a:ext>
            </a:extLst>
          </p:cNvPr>
          <p:cNvCxnSpPr>
            <a:cxnSpLocks/>
          </p:cNvCxnSpPr>
          <p:nvPr/>
        </p:nvCxnSpPr>
        <p:spPr>
          <a:xfrm flipH="1">
            <a:off x="406400" y="155477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2;p17">
            <a:extLst>
              <a:ext uri="{FF2B5EF4-FFF2-40B4-BE49-F238E27FC236}">
                <a16:creationId xmlns:a16="http://schemas.microsoft.com/office/drawing/2014/main" id="{E40450BC-D257-472E-ACA7-4C2E85C18914}"/>
              </a:ext>
            </a:extLst>
          </p:cNvPr>
          <p:cNvCxnSpPr>
            <a:cxnSpLocks/>
          </p:cNvCxnSpPr>
          <p:nvPr/>
        </p:nvCxnSpPr>
        <p:spPr>
          <a:xfrm flipH="1">
            <a:off x="400263" y="3356580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3;p17">
            <a:extLst>
              <a:ext uri="{FF2B5EF4-FFF2-40B4-BE49-F238E27FC236}">
                <a16:creationId xmlns:a16="http://schemas.microsoft.com/office/drawing/2014/main" id="{DFA64C66-3079-4DAC-A37E-9EBE503AB8CB}"/>
              </a:ext>
            </a:extLst>
          </p:cNvPr>
          <p:cNvCxnSpPr>
            <a:cxnSpLocks/>
          </p:cNvCxnSpPr>
          <p:nvPr/>
        </p:nvCxnSpPr>
        <p:spPr>
          <a:xfrm flipH="1">
            <a:off x="406400" y="216207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2;p17">
            <a:extLst>
              <a:ext uri="{FF2B5EF4-FFF2-40B4-BE49-F238E27FC236}">
                <a16:creationId xmlns:a16="http://schemas.microsoft.com/office/drawing/2014/main" id="{15D12372-8518-4D9F-A75F-FCA58942E8C2}"/>
              </a:ext>
            </a:extLst>
          </p:cNvPr>
          <p:cNvCxnSpPr>
            <a:cxnSpLocks/>
          </p:cNvCxnSpPr>
          <p:nvPr/>
        </p:nvCxnSpPr>
        <p:spPr>
          <a:xfrm flipH="1">
            <a:off x="406399" y="274801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 err="1"/>
              <a:t>Ансамблирование</a:t>
            </a:r>
            <a:r>
              <a:rPr lang="ru-RU" b="1" dirty="0"/>
              <a:t> методов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742EE-1137-4580-B78D-E6234AEDAD7C}"/>
              </a:ext>
            </a:extLst>
          </p:cNvPr>
          <p:cNvSpPr txBox="1"/>
          <p:nvPr/>
        </p:nvSpPr>
        <p:spPr>
          <a:xfrm>
            <a:off x="1160923" y="3856884"/>
            <a:ext cx="580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Количество моделей положительно проголосовавших за аномалию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62461-0584-4C5E-8DFF-74DB70E77031}"/>
              </a:ext>
            </a:extLst>
          </p:cNvPr>
          <p:cNvSpPr txBox="1"/>
          <p:nvPr/>
        </p:nvSpPr>
        <p:spPr>
          <a:xfrm>
            <a:off x="0" y="91728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Кол-во точек</a:t>
            </a:r>
          </a:p>
        </p:txBody>
      </p:sp>
      <p:graphicFrame>
        <p:nvGraphicFramePr>
          <p:cNvPr id="13" name="Таблица 3">
            <a:extLst>
              <a:ext uri="{FF2B5EF4-FFF2-40B4-BE49-F238E27FC236}">
                <a16:creationId xmlns:a16="http://schemas.microsoft.com/office/drawing/2014/main" id="{59FBCB7F-0A08-4B4F-A352-124BDE8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04980"/>
              </p:ext>
            </p:extLst>
          </p:nvPr>
        </p:nvGraphicFramePr>
        <p:xfrm>
          <a:off x="6251825" y="1040394"/>
          <a:ext cx="109509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28">
                  <a:extLst>
                    <a:ext uri="{9D8B030D-6E8A-4147-A177-3AD203B41FA5}">
                      <a16:colId xmlns:a16="http://schemas.microsoft.com/office/drawing/2014/main" val="1017025596"/>
                    </a:ext>
                  </a:extLst>
                </a:gridCol>
                <a:gridCol w="502870">
                  <a:extLst>
                    <a:ext uri="{9D8B030D-6E8A-4147-A177-3AD203B41FA5}">
                      <a16:colId xmlns:a16="http://schemas.microsoft.com/office/drawing/2014/main" val="390629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800" dirty="0"/>
                        <a:t>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точки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0043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35731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1598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046108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346245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78266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99608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78993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21057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451226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396698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530984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921370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488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6365F4-71C1-4F67-A12F-E8A29BC421C7}"/>
              </a:ext>
            </a:extLst>
          </p:cNvPr>
          <p:cNvSpPr txBox="1"/>
          <p:nvPr/>
        </p:nvSpPr>
        <p:spPr>
          <a:xfrm>
            <a:off x="1979295" y="870863"/>
            <a:ext cx="2379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 </a:t>
            </a:r>
            <a:r>
              <a:rPr lang="ru-RU" dirty="0"/>
              <a:t>установки = 226002998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C838C99-2859-4D40-9DE7-C740EC91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7" y="1178640"/>
            <a:ext cx="5509247" cy="274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482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 err="1"/>
              <a:t>Ансамблирование</a:t>
            </a:r>
            <a:r>
              <a:rPr lang="ru-RU" b="1" dirty="0"/>
              <a:t> методов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742EE-1137-4580-B78D-E6234AEDAD7C}"/>
              </a:ext>
            </a:extLst>
          </p:cNvPr>
          <p:cNvSpPr txBox="1"/>
          <p:nvPr/>
        </p:nvSpPr>
        <p:spPr>
          <a:xfrm>
            <a:off x="1160923" y="3856884"/>
            <a:ext cx="580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Количество моделей положительно проголосовавших за аномалию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62461-0584-4C5E-8DFF-74DB70E77031}"/>
              </a:ext>
            </a:extLst>
          </p:cNvPr>
          <p:cNvSpPr txBox="1"/>
          <p:nvPr/>
        </p:nvSpPr>
        <p:spPr>
          <a:xfrm>
            <a:off x="0" y="91728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Кол-во точек</a:t>
            </a:r>
          </a:p>
        </p:txBody>
      </p:sp>
      <p:graphicFrame>
        <p:nvGraphicFramePr>
          <p:cNvPr id="13" name="Таблица 3">
            <a:extLst>
              <a:ext uri="{FF2B5EF4-FFF2-40B4-BE49-F238E27FC236}">
                <a16:creationId xmlns:a16="http://schemas.microsoft.com/office/drawing/2014/main" id="{59FBCB7F-0A08-4B4F-A352-124BDE8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88937"/>
              </p:ext>
            </p:extLst>
          </p:nvPr>
        </p:nvGraphicFramePr>
        <p:xfrm>
          <a:off x="6061333" y="1008537"/>
          <a:ext cx="127040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701">
                  <a:extLst>
                    <a:ext uri="{9D8B030D-6E8A-4147-A177-3AD203B41FA5}">
                      <a16:colId xmlns:a16="http://schemas.microsoft.com/office/drawing/2014/main" val="1017025596"/>
                    </a:ext>
                  </a:extLst>
                </a:gridCol>
                <a:gridCol w="583707">
                  <a:extLst>
                    <a:ext uri="{9D8B030D-6E8A-4147-A177-3AD203B41FA5}">
                      <a16:colId xmlns:a16="http://schemas.microsoft.com/office/drawing/2014/main" val="390629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800" dirty="0"/>
                        <a:t>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точки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0043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5537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35731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046108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346245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78266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799608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78993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21057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451226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396698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530984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921370"/>
                  </a:ext>
                </a:extLst>
              </a:tr>
              <a:tr h="218584"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0488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6365F4-71C1-4F67-A12F-E8A29BC421C7}"/>
              </a:ext>
            </a:extLst>
          </p:cNvPr>
          <p:cNvSpPr txBox="1"/>
          <p:nvPr/>
        </p:nvSpPr>
        <p:spPr>
          <a:xfrm>
            <a:off x="1979295" y="870863"/>
            <a:ext cx="2379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 </a:t>
            </a:r>
            <a:r>
              <a:rPr lang="ru-RU" dirty="0"/>
              <a:t>установки = 226000297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91C8032-E6D6-4D91-8F05-E6AAEE65A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6" y="1185226"/>
            <a:ext cx="5294493" cy="263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00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766485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Сравнение моделей поиска аномалии (</a:t>
            </a:r>
            <a:r>
              <a:rPr lang="en-US" b="1" dirty="0"/>
              <a:t>id </a:t>
            </a:r>
            <a:r>
              <a:rPr lang="ru-RU" b="1" dirty="0"/>
              <a:t>установки = </a:t>
            </a:r>
            <a:r>
              <a:rPr lang="ru-RU" dirty="0">
                <a:effectLst/>
              </a:rPr>
              <a:t>226000188)</a:t>
            </a:r>
            <a:r>
              <a:rPr lang="en-US" dirty="0">
                <a:effectLst/>
              </a:rPr>
              <a:t> </a:t>
            </a:r>
            <a:endParaRPr lang="en-US" b="1" dirty="0">
              <a:effectLst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6582964-E988-4A98-AA77-BEB7C345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92323"/>
              </p:ext>
            </p:extLst>
          </p:nvPr>
        </p:nvGraphicFramePr>
        <p:xfrm>
          <a:off x="319934" y="861567"/>
          <a:ext cx="6294225" cy="34696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58845">
                  <a:extLst>
                    <a:ext uri="{9D8B030D-6E8A-4147-A177-3AD203B41FA5}">
                      <a16:colId xmlns:a16="http://schemas.microsoft.com/office/drawing/2014/main" val="1434565479"/>
                    </a:ext>
                  </a:extLst>
                </a:gridCol>
                <a:gridCol w="1258845">
                  <a:extLst>
                    <a:ext uri="{9D8B030D-6E8A-4147-A177-3AD203B41FA5}">
                      <a16:colId xmlns:a16="http://schemas.microsoft.com/office/drawing/2014/main" val="1816487570"/>
                    </a:ext>
                  </a:extLst>
                </a:gridCol>
                <a:gridCol w="1258845">
                  <a:extLst>
                    <a:ext uri="{9D8B030D-6E8A-4147-A177-3AD203B41FA5}">
                      <a16:colId xmlns:a16="http://schemas.microsoft.com/office/drawing/2014/main" val="3707187051"/>
                    </a:ext>
                  </a:extLst>
                </a:gridCol>
                <a:gridCol w="1258845">
                  <a:extLst>
                    <a:ext uri="{9D8B030D-6E8A-4147-A177-3AD203B41FA5}">
                      <a16:colId xmlns:a16="http://schemas.microsoft.com/office/drawing/2014/main" val="689463978"/>
                    </a:ext>
                  </a:extLst>
                </a:gridCol>
                <a:gridCol w="1258845">
                  <a:extLst>
                    <a:ext uri="{9D8B030D-6E8A-4147-A177-3AD203B41FA5}">
                      <a16:colId xmlns:a16="http://schemas.microsoft.com/office/drawing/2014/main" val="2896337045"/>
                    </a:ext>
                  </a:extLst>
                </a:gridCol>
              </a:tblGrid>
              <a:tr h="4592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model_name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accuracy_score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recall_score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f1_score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precision_score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01489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knn_an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0.924311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0.972763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0.398406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0.250501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79729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svm_an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0.923910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0.964981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0.395219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0.248497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0766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lof_an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0.920702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0.902724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0.369721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0.232465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74061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pca_an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0.919699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0.883268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0.361753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0.227455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5111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iforest_an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0.917694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0.844358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0.345817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0.217435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98454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histogram_an</a:t>
                      </a:r>
                      <a:endParaRPr lang="en-US" sz="11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0.914085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0.774319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0.317131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0.199399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8092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mcd_an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0.910276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0.700389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0.286853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0.180361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54640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sod_an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0.908471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0.665370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0.272510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0.171343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187893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abod_an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0.903058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0.560311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0.229482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0.144289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062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cof_an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0.897644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0.455253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0.186454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0.117234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11321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cluster_an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0.883409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0.124514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0.052160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0.032990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192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5F1EB1-8E4F-425C-9E0A-F7A4C302186C}"/>
              </a:ext>
            </a:extLst>
          </p:cNvPr>
          <p:cNvSpPr txBox="1"/>
          <p:nvPr/>
        </p:nvSpPr>
        <p:spPr>
          <a:xfrm>
            <a:off x="6985238" y="1397791"/>
            <a:ext cx="183882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Метрики при сравнении предсказания модели и </a:t>
            </a:r>
            <a:r>
              <a:rPr lang="ru-RU" sz="1200" dirty="0" err="1"/>
              <a:t>ансамблированного</a:t>
            </a:r>
            <a:r>
              <a:rPr lang="ru-RU" sz="1200" dirty="0"/>
              <a:t> результата для </a:t>
            </a:r>
            <a:r>
              <a:rPr lang="ru-RU" b="1" dirty="0"/>
              <a:t>8</a:t>
            </a:r>
            <a:r>
              <a:rPr lang="ru-RU" sz="1200" dirty="0"/>
              <a:t> моделей – т.е. считаем что если за точку проголосовало 8 моделей, то это аномалия.</a:t>
            </a:r>
          </a:p>
        </p:txBody>
      </p:sp>
    </p:spTree>
    <p:extLst>
      <p:ext uri="{BB962C8B-B14F-4D97-AF65-F5344CB8AC3E}">
        <p14:creationId xmlns:p14="http://schemas.microsoft.com/office/powerpoint/2010/main" val="3605140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766485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Сравнение моделей поиска аномалии (</a:t>
            </a:r>
            <a:r>
              <a:rPr lang="en-US" b="1" dirty="0"/>
              <a:t>id </a:t>
            </a:r>
            <a:r>
              <a:rPr lang="ru-RU" b="1" dirty="0"/>
              <a:t>установки = </a:t>
            </a:r>
            <a:r>
              <a:rPr lang="ru-RU" dirty="0">
                <a:effectLst/>
              </a:rPr>
              <a:t>226000188)</a:t>
            </a:r>
            <a:r>
              <a:rPr lang="en-US" dirty="0">
                <a:effectLst/>
              </a:rPr>
              <a:t> </a:t>
            </a:r>
            <a:endParaRPr lang="en-US" b="1" dirty="0">
              <a:effectLst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6582964-E988-4A98-AA77-BEB7C345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02497"/>
              </p:ext>
            </p:extLst>
          </p:nvPr>
        </p:nvGraphicFramePr>
        <p:xfrm>
          <a:off x="319934" y="861567"/>
          <a:ext cx="6436465" cy="381204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7293">
                  <a:extLst>
                    <a:ext uri="{9D8B030D-6E8A-4147-A177-3AD203B41FA5}">
                      <a16:colId xmlns:a16="http://schemas.microsoft.com/office/drawing/2014/main" val="3707187051"/>
                    </a:ext>
                  </a:extLst>
                </a:gridCol>
                <a:gridCol w="1287293">
                  <a:extLst>
                    <a:ext uri="{9D8B030D-6E8A-4147-A177-3AD203B41FA5}">
                      <a16:colId xmlns:a16="http://schemas.microsoft.com/office/drawing/2014/main" val="689463978"/>
                    </a:ext>
                  </a:extLst>
                </a:gridCol>
                <a:gridCol w="1287293">
                  <a:extLst>
                    <a:ext uri="{9D8B030D-6E8A-4147-A177-3AD203B41FA5}">
                      <a16:colId xmlns:a16="http://schemas.microsoft.com/office/drawing/2014/main" val="2896337045"/>
                    </a:ext>
                  </a:extLst>
                </a:gridCol>
                <a:gridCol w="1287293">
                  <a:extLst>
                    <a:ext uri="{9D8B030D-6E8A-4147-A177-3AD203B41FA5}">
                      <a16:colId xmlns:a16="http://schemas.microsoft.com/office/drawing/2014/main" val="2490660169"/>
                    </a:ext>
                  </a:extLst>
                </a:gridCol>
                <a:gridCol w="1287293">
                  <a:extLst>
                    <a:ext uri="{9D8B030D-6E8A-4147-A177-3AD203B41FA5}">
                      <a16:colId xmlns:a16="http://schemas.microsoft.com/office/drawing/2014/main" val="3278996012"/>
                    </a:ext>
                  </a:extLst>
                </a:gridCol>
              </a:tblGrid>
              <a:tr h="4592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model_name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accuracy_score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recall_score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f1_score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precision_score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01489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iforest_an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0.901855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1.000000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0.037365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0.019038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79729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abod_an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0.901855</a:t>
                      </a:r>
                    </a:p>
                  </a:txBody>
                  <a:tcPr anchor="ctr"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0.037365</a:t>
                      </a:r>
                    </a:p>
                  </a:txBody>
                  <a:tcPr anchor="ctr"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0.019038</a:t>
                      </a:r>
                    </a:p>
                  </a:txBody>
                  <a:tcPr anchor="ctr">
                    <a:solidFill>
                      <a:schemeClr val="bg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0766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cof_an</a:t>
                      </a:r>
                    </a:p>
                  </a:txBody>
                  <a:tcPr anchor="ctr">
                    <a:solidFill>
                      <a:schemeClr val="bg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0.901855</a:t>
                      </a:r>
                    </a:p>
                  </a:txBody>
                  <a:tcPr anchor="ctr">
                    <a:solidFill>
                      <a:schemeClr val="bg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solidFill>
                      <a:schemeClr val="bg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0.037365</a:t>
                      </a:r>
                    </a:p>
                  </a:txBody>
                  <a:tcPr anchor="ctr">
                    <a:solidFill>
                      <a:schemeClr val="bg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0.019038</a:t>
                      </a:r>
                    </a:p>
                  </a:txBody>
                  <a:tcPr anchor="ctr">
                    <a:solidFill>
                      <a:schemeClr val="bg1">
                        <a:alpha val="2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74061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knn_an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0.901855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0.037365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0.019038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5111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lof_an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0.901855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0.037365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0.019038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98454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svm_an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0.901855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0.037365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0.019038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8092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pca_an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0.901855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0.037365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0.019038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54640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sod_an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0.901855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1.000000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0.037365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0.019038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187893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histogram_an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>
                          <a:effectLst/>
                        </a:rPr>
                        <a:t>0.901654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>
                          <a:effectLst/>
                        </a:rPr>
                        <a:t>0.947368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0.035398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0.018036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062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mcd_an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>
                          <a:effectLst/>
                        </a:rPr>
                        <a:t>0.901454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>
                          <a:effectLst/>
                        </a:rPr>
                        <a:t>0.894737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0.033432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0.017034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11321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cluster_an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>
                          <a:effectLst/>
                        </a:rPr>
                        <a:t>0.901454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>
                          <a:effectLst/>
                        </a:rPr>
                        <a:t>0.157895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>
                          <a:effectLst/>
                        </a:rPr>
                        <a:t>0.006067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0.003093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192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5F1EB1-8E4F-425C-9E0A-F7A4C302186C}"/>
              </a:ext>
            </a:extLst>
          </p:cNvPr>
          <p:cNvSpPr txBox="1"/>
          <p:nvPr/>
        </p:nvSpPr>
        <p:spPr>
          <a:xfrm>
            <a:off x="6985238" y="1397791"/>
            <a:ext cx="183882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Метрики при сравнении предсказания модели и </a:t>
            </a:r>
            <a:r>
              <a:rPr lang="ru-RU" sz="1200" dirty="0" err="1"/>
              <a:t>ансамблированного</a:t>
            </a:r>
            <a:r>
              <a:rPr lang="ru-RU" sz="1200" dirty="0"/>
              <a:t> результата для </a:t>
            </a:r>
            <a:r>
              <a:rPr lang="ru-RU" b="1" dirty="0"/>
              <a:t>10</a:t>
            </a:r>
            <a:r>
              <a:rPr lang="ru-RU" sz="1200" dirty="0"/>
              <a:t> моделей – т.е. считаем что если за точку проголосовало 8 моделей, то это аномалия.</a:t>
            </a:r>
          </a:p>
        </p:txBody>
      </p:sp>
    </p:spTree>
    <p:extLst>
      <p:ext uri="{BB962C8B-B14F-4D97-AF65-F5344CB8AC3E}">
        <p14:creationId xmlns:p14="http://schemas.microsoft.com/office/powerpoint/2010/main" val="3582529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Диаграмма аномалий по итогам голосования моделей </a:t>
            </a:r>
            <a:r>
              <a:rPr lang="en-US" b="1" dirty="0"/>
              <a:t>n=5 </a:t>
            </a:r>
            <a:r>
              <a:rPr lang="ru-RU" b="1" dirty="0"/>
              <a:t>(</a:t>
            </a:r>
            <a:r>
              <a:rPr lang="en-US" b="1" dirty="0"/>
              <a:t>TSNE, </a:t>
            </a:r>
            <a:r>
              <a:rPr lang="en-US" b="1" dirty="0" err="1"/>
              <a:t>uMap</a:t>
            </a:r>
            <a:r>
              <a:rPr lang="en-US" b="1" dirty="0"/>
              <a:t>)</a:t>
            </a:r>
            <a:r>
              <a:rPr lang="ru-RU" b="1" dirty="0"/>
              <a:t> 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D23EAC9-2CAD-4D15-8A97-06CE6E9F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0" y="830949"/>
            <a:ext cx="3907155" cy="383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D70494-8168-49BB-8495-5BD3B9F0D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126" y="757188"/>
            <a:ext cx="4398614" cy="39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9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766485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Сравнение моделей поиска аномалии (</a:t>
            </a:r>
            <a:r>
              <a:rPr lang="en-US" b="1" dirty="0"/>
              <a:t> 17 </a:t>
            </a:r>
            <a:r>
              <a:rPr lang="ru-RU" b="1" dirty="0"/>
              <a:t>насосов</a:t>
            </a:r>
            <a:r>
              <a:rPr lang="ru-RU" dirty="0">
                <a:effectLst/>
              </a:rPr>
              <a:t>)</a:t>
            </a:r>
            <a:r>
              <a:rPr lang="en-US" dirty="0">
                <a:effectLst/>
              </a:rPr>
              <a:t> </a:t>
            </a:r>
            <a:endParaRPr lang="en-US" b="1" dirty="0">
              <a:effectLst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6582964-E988-4A98-AA77-BEB7C345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26564"/>
              </p:ext>
            </p:extLst>
          </p:nvPr>
        </p:nvGraphicFramePr>
        <p:xfrm>
          <a:off x="251435" y="1101025"/>
          <a:ext cx="6416065" cy="34696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3213">
                  <a:extLst>
                    <a:ext uri="{9D8B030D-6E8A-4147-A177-3AD203B41FA5}">
                      <a16:colId xmlns:a16="http://schemas.microsoft.com/office/drawing/2014/main" val="1434565479"/>
                    </a:ext>
                  </a:extLst>
                </a:gridCol>
                <a:gridCol w="1283213">
                  <a:extLst>
                    <a:ext uri="{9D8B030D-6E8A-4147-A177-3AD203B41FA5}">
                      <a16:colId xmlns:a16="http://schemas.microsoft.com/office/drawing/2014/main" val="1816487570"/>
                    </a:ext>
                  </a:extLst>
                </a:gridCol>
                <a:gridCol w="1283213">
                  <a:extLst>
                    <a:ext uri="{9D8B030D-6E8A-4147-A177-3AD203B41FA5}">
                      <a16:colId xmlns:a16="http://schemas.microsoft.com/office/drawing/2014/main" val="3707187051"/>
                    </a:ext>
                  </a:extLst>
                </a:gridCol>
                <a:gridCol w="1283213">
                  <a:extLst>
                    <a:ext uri="{9D8B030D-6E8A-4147-A177-3AD203B41FA5}">
                      <a16:colId xmlns:a16="http://schemas.microsoft.com/office/drawing/2014/main" val="689463978"/>
                    </a:ext>
                  </a:extLst>
                </a:gridCol>
                <a:gridCol w="1283213">
                  <a:extLst>
                    <a:ext uri="{9D8B030D-6E8A-4147-A177-3AD203B41FA5}">
                      <a16:colId xmlns:a16="http://schemas.microsoft.com/office/drawing/2014/main" val="2896337045"/>
                    </a:ext>
                  </a:extLst>
                </a:gridCol>
              </a:tblGrid>
              <a:tr h="4592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model_name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accuracy_score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recall_score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f1_score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precision_score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01489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knn_an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0.912692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0.980204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0.218371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0.129066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79729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svm_an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0.912690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0.974932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0.218673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0.129295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0766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pca_an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0.911772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0.963185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0.211590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0.124702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74061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 err="1">
                          <a:effectLst/>
                        </a:rPr>
                        <a:t>iforest_an</a:t>
                      </a:r>
                      <a:endParaRPr lang="en-US" sz="1100" b="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0.911136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0.930469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0.205980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0.121523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5111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histogram_an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0.910416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0.929303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0.200275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0.117835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98454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lof_an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0.908975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0.850900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0.187241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0.110723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8092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mcd_an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0.908943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0.797534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0.187258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0.110562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54640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sod_an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0.906140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0.758163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0.163953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0.096557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187893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cof_an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0.905613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0.710605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0.158087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0.093915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062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abod_an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0.901068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0.447457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0.116536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0.071184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08210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cluster_an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0.896058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0.260001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0.070137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0.041713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501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5F1EB1-8E4F-425C-9E0A-F7A4C302186C}"/>
              </a:ext>
            </a:extLst>
          </p:cNvPr>
          <p:cNvSpPr txBox="1"/>
          <p:nvPr/>
        </p:nvSpPr>
        <p:spPr>
          <a:xfrm>
            <a:off x="6985238" y="1397791"/>
            <a:ext cx="183882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Метрики при сравнении предсказания модели и </a:t>
            </a:r>
            <a:r>
              <a:rPr lang="ru-RU" sz="1200" dirty="0" err="1"/>
              <a:t>ансамблированного</a:t>
            </a:r>
            <a:r>
              <a:rPr lang="ru-RU" sz="1200" dirty="0"/>
              <a:t> результата для </a:t>
            </a:r>
            <a:r>
              <a:rPr lang="ru-RU" sz="1600" b="1" dirty="0"/>
              <a:t>8</a:t>
            </a:r>
            <a:r>
              <a:rPr lang="ru-RU" sz="1200" dirty="0"/>
              <a:t> моделей – т.е. считаем что если за точку проголосовало 5 моделей, то это аномалия.</a:t>
            </a:r>
          </a:p>
        </p:txBody>
      </p:sp>
    </p:spTree>
    <p:extLst>
      <p:ext uri="{BB962C8B-B14F-4D97-AF65-F5344CB8AC3E}">
        <p14:creationId xmlns:p14="http://schemas.microsoft.com/office/powerpoint/2010/main" val="252832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766485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Сравнение моделей поиска аномалии (</a:t>
            </a:r>
            <a:r>
              <a:rPr lang="en-US" b="1" dirty="0"/>
              <a:t> 17 </a:t>
            </a:r>
            <a:r>
              <a:rPr lang="ru-RU" b="1" dirty="0"/>
              <a:t>насосов</a:t>
            </a:r>
            <a:r>
              <a:rPr lang="ru-RU" dirty="0">
                <a:effectLst/>
              </a:rPr>
              <a:t>)</a:t>
            </a:r>
            <a:r>
              <a:rPr lang="en-US" dirty="0">
                <a:effectLst/>
              </a:rPr>
              <a:t> </a:t>
            </a:r>
            <a:endParaRPr lang="en-US" b="1" dirty="0">
              <a:effectLst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6582964-E988-4A98-AA77-BEB7C345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82471"/>
              </p:ext>
            </p:extLst>
          </p:nvPr>
        </p:nvGraphicFramePr>
        <p:xfrm>
          <a:off x="251435" y="1101025"/>
          <a:ext cx="6416065" cy="34696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3213">
                  <a:extLst>
                    <a:ext uri="{9D8B030D-6E8A-4147-A177-3AD203B41FA5}">
                      <a16:colId xmlns:a16="http://schemas.microsoft.com/office/drawing/2014/main" val="1434565479"/>
                    </a:ext>
                  </a:extLst>
                </a:gridCol>
                <a:gridCol w="1283213">
                  <a:extLst>
                    <a:ext uri="{9D8B030D-6E8A-4147-A177-3AD203B41FA5}">
                      <a16:colId xmlns:a16="http://schemas.microsoft.com/office/drawing/2014/main" val="1816487570"/>
                    </a:ext>
                  </a:extLst>
                </a:gridCol>
                <a:gridCol w="1283213">
                  <a:extLst>
                    <a:ext uri="{9D8B030D-6E8A-4147-A177-3AD203B41FA5}">
                      <a16:colId xmlns:a16="http://schemas.microsoft.com/office/drawing/2014/main" val="3707187051"/>
                    </a:ext>
                  </a:extLst>
                </a:gridCol>
                <a:gridCol w="1283213">
                  <a:extLst>
                    <a:ext uri="{9D8B030D-6E8A-4147-A177-3AD203B41FA5}">
                      <a16:colId xmlns:a16="http://schemas.microsoft.com/office/drawing/2014/main" val="689463978"/>
                    </a:ext>
                  </a:extLst>
                </a:gridCol>
                <a:gridCol w="1283213">
                  <a:extLst>
                    <a:ext uri="{9D8B030D-6E8A-4147-A177-3AD203B41FA5}">
                      <a16:colId xmlns:a16="http://schemas.microsoft.com/office/drawing/2014/main" val="2896337045"/>
                    </a:ext>
                  </a:extLst>
                </a:gridCol>
              </a:tblGrid>
              <a:tr h="4592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model_name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accuracy_score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recall_score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f1_score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precision_score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01489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knn_an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 dirty="0">
                          <a:effectLst/>
                        </a:rPr>
                        <a:t>0.902649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0.823529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0.048975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1">
                          <a:effectLst/>
                        </a:rPr>
                        <a:t>0.026197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79729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svm_an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0.902590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0.823529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>
                          <a:effectLst/>
                        </a:rPr>
                        <a:t>0.048952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0.026184</a:t>
                      </a:r>
                    </a:p>
                  </a:txBody>
                  <a:tcPr anchor="ctr">
                    <a:solidFill>
                      <a:srgbClr val="92D050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07667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pca_an</a:t>
                      </a:r>
                      <a:endParaRPr lang="en-US" sz="1100" b="1" dirty="0">
                        <a:effectLst/>
                      </a:endParaRP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0.902578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0.819853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0.048836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1" dirty="0">
                          <a:effectLst/>
                        </a:rPr>
                        <a:t>0.026125</a:t>
                      </a:r>
                    </a:p>
                  </a:txBody>
                  <a:tcPr anchor="ctr">
                    <a:solidFill>
                      <a:srgbClr val="92D05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74061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dirty="0" err="1">
                          <a:effectLst/>
                        </a:rPr>
                        <a:t>iforest_an</a:t>
                      </a:r>
                      <a:endParaRPr lang="en-US" sz="1100" b="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0.902566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0.807315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0.048721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0.026066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5111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histogram_an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0.902567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0.816139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0.048510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0.025956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98454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lof_an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0.902505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0.816563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0.048154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0.025759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8092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mcd_an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0.902463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0.789389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0.047719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0.025548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54640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abod_an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0.902359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0.687674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0.046643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0.025005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187893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cof_an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0.902174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0.770144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0.044961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0.024104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06266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sod_an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0.902046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0.780168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0.043892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0.023466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08210"/>
                  </a:ext>
                </a:extLst>
              </a:tr>
              <a:tr h="2701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>
                          <a:effectLst/>
                        </a:rPr>
                        <a:t>cluster_an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0.900372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0.374323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>
                          <a:effectLst/>
                        </a:rPr>
                        <a:t>0.019348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b="0" dirty="0">
                          <a:effectLst/>
                        </a:rPr>
                        <a:t>0.010184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5501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5F1EB1-8E4F-425C-9E0A-F7A4C302186C}"/>
              </a:ext>
            </a:extLst>
          </p:cNvPr>
          <p:cNvSpPr txBox="1"/>
          <p:nvPr/>
        </p:nvSpPr>
        <p:spPr>
          <a:xfrm>
            <a:off x="6985238" y="1397791"/>
            <a:ext cx="183882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Метрики при сравнении предсказания модели и </a:t>
            </a:r>
            <a:r>
              <a:rPr lang="ru-RU" sz="1200" dirty="0" err="1"/>
              <a:t>ансамблированного</a:t>
            </a:r>
            <a:r>
              <a:rPr lang="ru-RU" sz="1200" dirty="0"/>
              <a:t> результата для </a:t>
            </a:r>
            <a:r>
              <a:rPr lang="ru-RU" b="1" dirty="0"/>
              <a:t>10</a:t>
            </a:r>
            <a:r>
              <a:rPr lang="ru-RU" sz="1200" dirty="0"/>
              <a:t> моделей – т.е. считаем что если за точку проголосовало 5 моделей, то это аномалия.</a:t>
            </a:r>
          </a:p>
        </p:txBody>
      </p:sp>
    </p:spTree>
    <p:extLst>
      <p:ext uri="{BB962C8B-B14F-4D97-AF65-F5344CB8AC3E}">
        <p14:creationId xmlns:p14="http://schemas.microsoft.com/office/powerpoint/2010/main" val="2411241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7015" y="343409"/>
            <a:ext cx="860137" cy="110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229" y="451134"/>
            <a:ext cx="1400551" cy="5770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69780" y="101503"/>
            <a:ext cx="5230687" cy="48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latin typeface="Roboto"/>
                <a:ea typeface="Roboto"/>
                <a:cs typeface="Roboto"/>
                <a:sym typeface="Roboto"/>
              </a:rPr>
              <a:t>Центр непрерывного образования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26365" y="443048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Специалист по </a:t>
            </a:r>
            <a:r>
              <a:rPr lang="ru-RU" sz="1600" b="1" dirty="0" err="1"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b="1" dirty="0" err="1">
                <a:latin typeface="Roboto"/>
                <a:ea typeface="Roboto"/>
                <a:cs typeface="Roboto"/>
                <a:sym typeface="Roboto"/>
              </a:rPr>
              <a:t>Science</a:t>
            </a:r>
            <a:endParaRPr lang="ru-RU" sz="1600" b="1" dirty="0"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программа профессиональной переподготовки</a:t>
            </a:r>
            <a:endParaRPr lang="ru-RU" sz="1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5062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Постановка задачи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8553C-0052-4EB9-AD4E-324D7C801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36" y="762474"/>
            <a:ext cx="2661844" cy="3239440"/>
          </a:xfrm>
          <a:prstGeom prst="rect">
            <a:avLst/>
          </a:prstGeom>
        </p:spPr>
      </p:pic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25E0610B-5509-40CF-B9A2-582B717D9113}"/>
              </a:ext>
            </a:extLst>
          </p:cNvPr>
          <p:cNvSpPr txBox="1"/>
          <p:nvPr/>
        </p:nvSpPr>
        <p:spPr>
          <a:xfrm>
            <a:off x="132510" y="899425"/>
            <a:ext cx="5973726" cy="254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Оборудование</a:t>
            </a:r>
            <a:r>
              <a:rPr lang="ru-RU" dirty="0"/>
              <a:t> – электрические погружные насосы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Сфера применения </a:t>
            </a:r>
            <a:r>
              <a:rPr lang="ru-RU" dirty="0"/>
              <a:t>– нефтедобывающий сектор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Бизнес задача </a:t>
            </a:r>
            <a:r>
              <a:rPr lang="ru-RU" dirty="0"/>
              <a:t>– снизить количество выходящего из строя оборудования. Для этого необходимо определять аномальные показатели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Задача</a:t>
            </a:r>
            <a:r>
              <a:rPr lang="ru-RU" dirty="0"/>
              <a:t> – обнаружение аномалий в данных в многокомпонентных временных рядах (по множеству параметров одновременно)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все насосы оборудованы телеметрическими датчиками на погруженной части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Необходимо определять аномальные режимы на основании известных показателей установки, расположенной на поверхности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8FA8A-3E42-4508-A78C-D77644713986}"/>
              </a:ext>
            </a:extLst>
          </p:cNvPr>
          <p:cNvSpPr txBox="1"/>
          <p:nvPr/>
        </p:nvSpPr>
        <p:spPr>
          <a:xfrm>
            <a:off x="6609639" y="4070388"/>
            <a:ext cx="253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Рис.1 Общая схема погружного насоса </a:t>
            </a:r>
          </a:p>
        </p:txBody>
      </p:sp>
    </p:spTree>
    <p:extLst>
      <p:ext uri="{BB962C8B-B14F-4D97-AF65-F5344CB8AC3E}">
        <p14:creationId xmlns:p14="http://schemas.microsoft.com/office/powerpoint/2010/main" val="20692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Обзор данных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D3855-CE73-4383-AA93-74A07FBBF446}"/>
              </a:ext>
            </a:extLst>
          </p:cNvPr>
          <p:cNvSpPr txBox="1"/>
          <p:nvPr/>
        </p:nvSpPr>
        <p:spPr>
          <a:xfrm>
            <a:off x="49221" y="824997"/>
            <a:ext cx="78841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Данные по 17 насосам за</a:t>
            </a:r>
            <a:r>
              <a:rPr lang="en-US" b="1" dirty="0"/>
              <a:t> </a:t>
            </a:r>
            <a:r>
              <a:rPr lang="ru-RU" b="1" dirty="0"/>
              <a:t>месяц (34 дня) с </a:t>
            </a:r>
            <a:r>
              <a:rPr lang="ru-RU" altLang="ru-RU" b="1" dirty="0"/>
              <a:t>2019-06 по 2019-07 с шагом в </a:t>
            </a:r>
            <a:r>
              <a:rPr lang="ru-RU" b="1" dirty="0"/>
              <a:t> 5 мин</a:t>
            </a:r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Параметры</a:t>
            </a:r>
            <a:r>
              <a:rPr lang="en-US" b="1" dirty="0"/>
              <a:t>: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FD923-3610-4EDC-B6DC-0CDF62A0F657}"/>
              </a:ext>
            </a:extLst>
          </p:cNvPr>
          <p:cNvSpPr txBox="1"/>
          <p:nvPr/>
        </p:nvSpPr>
        <p:spPr>
          <a:xfrm>
            <a:off x="437411" y="1887241"/>
            <a:ext cx="69280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/>
              <a:t>Наработка двигателя с момента последнего включения, сек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/>
              <a:t>Время простоя двигателя с момента последнего выключения, сек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/>
              <a:t>Средняя скорость изменения загрузки двигателя, %/час</a:t>
            </a:r>
            <a:r>
              <a:rPr lang="en-US" dirty="0"/>
              <a:t>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/>
              <a:t>Средняя скорость изменения тока фазы A двигателя в сутки, А/час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ru-RU" dirty="0" err="1"/>
              <a:t>редняя</a:t>
            </a:r>
            <a:r>
              <a:rPr lang="ru-RU" dirty="0"/>
              <a:t> скорость изменения давления в коллекторе в СУТ, МПа/час</a:t>
            </a:r>
            <a:endParaRPr lang="en-US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/>
              <a:t>Давление в коллекторе измерительной установки, Мпа</a:t>
            </a:r>
            <a:endParaRPr lang="en-US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/>
              <a:t>Загрузка двигателя, %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/>
              <a:t>Ток фазы A двигателя, А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/>
              <a:t>Коэффициент мощности</a:t>
            </a:r>
            <a:endParaRPr lang="en-US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/>
              <a:t>Объём жидкости в рабочих условиях за время наработки суточный, м3</a:t>
            </a:r>
          </a:p>
        </p:txBody>
      </p:sp>
    </p:spTree>
    <p:extLst>
      <p:ext uri="{BB962C8B-B14F-4D97-AF65-F5344CB8AC3E}">
        <p14:creationId xmlns:p14="http://schemas.microsoft.com/office/powerpoint/2010/main" val="28273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Модели поиска аномалий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60C4FD-3CF8-4FA0-B847-C4A273E3D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48" y="2237268"/>
            <a:ext cx="2757090" cy="25886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51D9DD-C71E-4041-B8FA-6DBE0182C0C1}"/>
              </a:ext>
            </a:extLst>
          </p:cNvPr>
          <p:cNvSpPr txBox="1"/>
          <p:nvPr/>
        </p:nvSpPr>
        <p:spPr>
          <a:xfrm>
            <a:off x="54210" y="762473"/>
            <a:ext cx="2757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Subspace Outlier Detection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91BE7-021C-4272-968B-00696D3184B8}"/>
              </a:ext>
            </a:extLst>
          </p:cNvPr>
          <p:cNvSpPr txBox="1"/>
          <p:nvPr/>
        </p:nvSpPr>
        <p:spPr>
          <a:xfrm>
            <a:off x="54210" y="1002090"/>
            <a:ext cx="337783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Общая идея - найти множество </a:t>
            </a:r>
            <a:r>
              <a:rPr lang="ru-RU" sz="1100" dirty="0" err="1"/>
              <a:t>референсных</a:t>
            </a:r>
            <a:r>
              <a:rPr lang="ru-RU" sz="1100" dirty="0"/>
              <a:t> точек, например, ближайших соседей. Используя подмножество признаков создать гиперплоскость вдоль которой лежит максимальное количество признаков. И затем посмотреть как далеко лежит от этой плоскости лежит наша точка.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F5B1-FFDC-4FCD-A3C1-7B0AEABD1E2F}"/>
              </a:ext>
            </a:extLst>
          </p:cNvPr>
          <p:cNvSpPr txBox="1"/>
          <p:nvPr/>
        </p:nvSpPr>
        <p:spPr>
          <a:xfrm>
            <a:off x="4057456" y="756199"/>
            <a:ext cx="2927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One-class SVM detector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BB7A9-1DC9-4D08-9EC8-CAECBE78D224}"/>
              </a:ext>
            </a:extLst>
          </p:cNvPr>
          <p:cNvSpPr txBox="1"/>
          <p:nvPr/>
        </p:nvSpPr>
        <p:spPr>
          <a:xfrm>
            <a:off x="4057456" y="995379"/>
            <a:ext cx="32272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100" dirty="0"/>
              <a:t>Основная идея – перевод исходных векторов в пространство более</a:t>
            </a:r>
            <a:r>
              <a:rPr lang="en-US" sz="1100" dirty="0"/>
              <a:t> </a:t>
            </a:r>
            <a:r>
              <a:rPr lang="ru-RU" sz="1100" dirty="0"/>
              <a:t>высокой размерности и поиск</a:t>
            </a:r>
            <a:r>
              <a:rPr lang="en-US" sz="1100" dirty="0"/>
              <a:t> </a:t>
            </a:r>
            <a:r>
              <a:rPr lang="ru-RU" sz="1100" dirty="0"/>
              <a:t>разделяющей гиперплоскости с</a:t>
            </a:r>
            <a:r>
              <a:rPr lang="en-US" sz="1100" dirty="0"/>
              <a:t> </a:t>
            </a:r>
            <a:r>
              <a:rPr lang="ru-RU" sz="1100" dirty="0"/>
              <a:t>максимальным зазором в этом пространстве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93574E48-A4B0-41DA-8E92-CD790571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38" y="2304772"/>
            <a:ext cx="2604076" cy="254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9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Модели поиска аномалий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1D9DD-C71E-4041-B8FA-6DBE0182C0C1}"/>
              </a:ext>
            </a:extLst>
          </p:cNvPr>
          <p:cNvSpPr txBox="1"/>
          <p:nvPr/>
        </p:nvSpPr>
        <p:spPr>
          <a:xfrm>
            <a:off x="54210" y="762473"/>
            <a:ext cx="2757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Isolation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91BE7-021C-4272-968B-00696D3184B8}"/>
              </a:ext>
            </a:extLst>
          </p:cNvPr>
          <p:cNvSpPr txBox="1"/>
          <p:nvPr/>
        </p:nvSpPr>
        <p:spPr>
          <a:xfrm>
            <a:off x="54210" y="1002090"/>
            <a:ext cx="331276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Основная идея - пробуем "изолировать" наблюдение от всех остальных, и посмотреть насколько это легко можно сделать. Если слишком легко, то, скорее всего наблюдение лежит далеко и является выбросом. Если очень тяжело - скорее всего она похожа на многие другие точки и выбросом не является.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F5B1-FFDC-4FCD-A3C1-7B0AEABD1E2F}"/>
              </a:ext>
            </a:extLst>
          </p:cNvPr>
          <p:cNvSpPr txBox="1"/>
          <p:nvPr/>
        </p:nvSpPr>
        <p:spPr>
          <a:xfrm>
            <a:off x="4057456" y="756199"/>
            <a:ext cx="2927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Angle-base Outlier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BB7A9-1DC9-4D08-9EC8-CAECBE78D224}"/>
              </a:ext>
            </a:extLst>
          </p:cNvPr>
          <p:cNvSpPr txBox="1"/>
          <p:nvPr/>
        </p:nvSpPr>
        <p:spPr>
          <a:xfrm>
            <a:off x="4057456" y="995379"/>
            <a:ext cx="394741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Основная идея - Есть кластер точек</a:t>
            </a:r>
            <a:r>
              <a:rPr lang="en-US" sz="1100" dirty="0"/>
              <a:t>.</a:t>
            </a:r>
            <a:r>
              <a:rPr lang="ru-RU" sz="1100" dirty="0"/>
              <a:t> Если точки находятся внутри этого условного кластера, то угол между векторами связывающего данную точку попарно с другими постоянно меняется в зависимости от выбранных точке. Если же точка лежит вне кластера, то перебирая точки угол между векторами меняется незначительно.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3B0376-2275-4772-87CA-C24A9552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30" y="2337108"/>
            <a:ext cx="256666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6EC494-31D9-4A05-AC0A-4A0527E6B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457" y="2337108"/>
            <a:ext cx="2566668" cy="25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94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Модели поиска аномалий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1D9DD-C71E-4041-B8FA-6DBE0182C0C1}"/>
              </a:ext>
            </a:extLst>
          </p:cNvPr>
          <p:cNvSpPr txBox="1"/>
          <p:nvPr/>
        </p:nvSpPr>
        <p:spPr>
          <a:xfrm>
            <a:off x="4438201" y="762473"/>
            <a:ext cx="3068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Connectivity-Based Local Outlier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91BE7-021C-4272-968B-00696D3184B8}"/>
              </a:ext>
            </a:extLst>
          </p:cNvPr>
          <p:cNvSpPr txBox="1"/>
          <p:nvPr/>
        </p:nvSpPr>
        <p:spPr>
          <a:xfrm>
            <a:off x="4438201" y="1002090"/>
            <a:ext cx="33127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Основная идея – доработать </a:t>
            </a:r>
            <a:r>
              <a:rPr lang="en-US" sz="1100" dirty="0"/>
              <a:t>LOF</a:t>
            </a:r>
            <a:r>
              <a:rPr lang="ru-RU" sz="1100" dirty="0"/>
              <a:t>, чтобы учитывать не просто плотность точек, а количество граней графа последовательного доступа до ближайших точек.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F5B1-FFDC-4FCD-A3C1-7B0AEABD1E2F}"/>
              </a:ext>
            </a:extLst>
          </p:cNvPr>
          <p:cNvSpPr txBox="1"/>
          <p:nvPr/>
        </p:nvSpPr>
        <p:spPr>
          <a:xfrm>
            <a:off x="231909" y="756199"/>
            <a:ext cx="2927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Local Outlier Factor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BB7A9-1DC9-4D08-9EC8-CAECBE78D224}"/>
              </a:ext>
            </a:extLst>
          </p:cNvPr>
          <p:cNvSpPr txBox="1"/>
          <p:nvPr/>
        </p:nvSpPr>
        <p:spPr>
          <a:xfrm>
            <a:off x="231909" y="995379"/>
            <a:ext cx="394741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Основная идея – сравнение плотности данных вокруг рассматриваемой точки и вокруг ее соседей. Вокруг выброса гораздо меньшая плотность соседних точек.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236C0E9-400E-4852-9296-456A47D7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9" y="1850056"/>
            <a:ext cx="2927782" cy="287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AD8B867-C0FC-45BC-91AC-3A30E219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59" y="1834724"/>
            <a:ext cx="2927782" cy="287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90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Модели поиска аномалий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1D9DD-C71E-4041-B8FA-6DBE0182C0C1}"/>
              </a:ext>
            </a:extLst>
          </p:cNvPr>
          <p:cNvSpPr txBox="1"/>
          <p:nvPr/>
        </p:nvSpPr>
        <p:spPr>
          <a:xfrm>
            <a:off x="4438201" y="762473"/>
            <a:ext cx="3527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Histogram-based Outlier Detection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91BE7-021C-4272-968B-00696D3184B8}"/>
              </a:ext>
            </a:extLst>
          </p:cNvPr>
          <p:cNvSpPr txBox="1"/>
          <p:nvPr/>
        </p:nvSpPr>
        <p:spPr>
          <a:xfrm>
            <a:off x="4438201" y="1002090"/>
            <a:ext cx="431059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Основная идея – Для каждого измерения d построить одномерную гистограмму, где высота каждой ячейки отражает оценку плотности. </a:t>
            </a:r>
            <a:r>
              <a:rPr lang="ru-RU" sz="1100" dirty="0" err="1"/>
              <a:t>Пронормировать</a:t>
            </a:r>
            <a:r>
              <a:rPr lang="ru-RU" sz="1100" dirty="0"/>
              <a:t>, чтобы максимальная гистограмма была 1 и для каждой ячейки произвести расчет показателя аномалии на основе высоты шкалы.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F5B1-FFDC-4FCD-A3C1-7B0AEABD1E2F}"/>
              </a:ext>
            </a:extLst>
          </p:cNvPr>
          <p:cNvSpPr txBox="1"/>
          <p:nvPr/>
        </p:nvSpPr>
        <p:spPr>
          <a:xfrm>
            <a:off x="231909" y="756199"/>
            <a:ext cx="3444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Clustering-Based Local Outlier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BB7A9-1DC9-4D08-9EC8-CAECBE78D224}"/>
              </a:ext>
            </a:extLst>
          </p:cNvPr>
          <p:cNvSpPr txBox="1"/>
          <p:nvPr/>
        </p:nvSpPr>
        <p:spPr>
          <a:xfrm>
            <a:off x="231909" y="995379"/>
            <a:ext cx="420629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Основная идея - разбить данные на кластеры (на основании алгоритма К-средних), </a:t>
            </a:r>
            <a:r>
              <a:rPr lang="ru-RU" sz="1100" dirty="0" err="1"/>
              <a:t>отранжировать</a:t>
            </a:r>
            <a:r>
              <a:rPr lang="ru-RU" sz="1100" dirty="0"/>
              <a:t> на большие и малые кластеры, и для каждой точки из малого кластера потом посчитаем расстояние до ближайшего большого и на основании этого составим счет (</a:t>
            </a:r>
            <a:r>
              <a:rPr lang="ru-RU" sz="1100" dirty="0" err="1"/>
              <a:t>anomaly</a:t>
            </a:r>
            <a:r>
              <a:rPr lang="ru-RU" sz="1100" dirty="0"/>
              <a:t> </a:t>
            </a:r>
            <a:r>
              <a:rPr lang="ru-RU" sz="1100" dirty="0" err="1"/>
              <a:t>score</a:t>
            </a:r>
            <a:r>
              <a:rPr lang="ru-RU" sz="1100" dirty="0"/>
              <a:t>) и примем решение - аномалия точка или нет.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AD8B867-C0FC-45BC-91AC-3A30E219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45" y="2103375"/>
            <a:ext cx="2927782" cy="287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C73DAA0-92A3-4B86-852A-D77E0CC3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1" y="2103376"/>
            <a:ext cx="2927783" cy="287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79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Модели поиска аномалий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1D9DD-C71E-4041-B8FA-6DBE0182C0C1}"/>
              </a:ext>
            </a:extLst>
          </p:cNvPr>
          <p:cNvSpPr txBox="1"/>
          <p:nvPr/>
        </p:nvSpPr>
        <p:spPr>
          <a:xfrm>
            <a:off x="4438201" y="762473"/>
            <a:ext cx="3068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Principal Component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91BE7-021C-4272-968B-00696D3184B8}"/>
              </a:ext>
            </a:extLst>
          </p:cNvPr>
          <p:cNvSpPr txBox="1"/>
          <p:nvPr/>
        </p:nvSpPr>
        <p:spPr>
          <a:xfrm>
            <a:off x="4438201" y="1002090"/>
            <a:ext cx="40548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Основная идея – снижаем размерность </a:t>
            </a:r>
            <a:r>
              <a:rPr lang="en-US" sz="1100" dirty="0"/>
              <a:t>N-</a:t>
            </a:r>
            <a:r>
              <a:rPr lang="ru-RU" sz="1100" dirty="0"/>
              <a:t>признакового пространства чтобы удобно было разделить признаки гиперплоскостями. Затем как показатель аномалии посчитать расстояние от точки до гиперплоскости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F5B1-FFDC-4FCD-A3C1-7B0AEABD1E2F}"/>
              </a:ext>
            </a:extLst>
          </p:cNvPr>
          <p:cNvSpPr txBox="1"/>
          <p:nvPr/>
        </p:nvSpPr>
        <p:spPr>
          <a:xfrm>
            <a:off x="231909" y="756199"/>
            <a:ext cx="2927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K-Nearest Neighbors Detector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BB7A9-1DC9-4D08-9EC8-CAECBE78D224}"/>
              </a:ext>
            </a:extLst>
          </p:cNvPr>
          <p:cNvSpPr txBox="1"/>
          <p:nvPr/>
        </p:nvSpPr>
        <p:spPr>
          <a:xfrm>
            <a:off x="231909" y="995379"/>
            <a:ext cx="39474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Основная идея – для точки расстояние до </a:t>
            </a:r>
            <a:r>
              <a:rPr lang="en-US" sz="1100" dirty="0"/>
              <a:t>K</a:t>
            </a:r>
            <a:r>
              <a:rPr lang="ru-RU" sz="1100" dirty="0"/>
              <a:t>-соседей может рассматриваться как показатель аномалии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AC0FE887-3E06-4814-B1E7-C1994BAA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0" y="1841871"/>
            <a:ext cx="2927780" cy="28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6EC93BAA-9FC4-4EBF-AC01-3DB8847CE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01" y="1853347"/>
            <a:ext cx="2927780" cy="287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6419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10182</TotalTime>
  <Words>1699</Words>
  <Application>Microsoft Office PowerPoint</Application>
  <PresentationFormat>Экран (16:9)</PresentationFormat>
  <Paragraphs>582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Roboto</vt:lpstr>
      <vt:lpstr>Helvetica Neue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Бадалова Анастасия Сергеевна</dc:creator>
  <cp:lastModifiedBy>Peter</cp:lastModifiedBy>
  <cp:revision>53</cp:revision>
  <dcterms:modified xsi:type="dcterms:W3CDTF">2021-12-19T21:09:26Z</dcterms:modified>
</cp:coreProperties>
</file>