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e Bloggs"/>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–Joe Bloggs</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eoDCAT SWG"/>
          <p:cNvSpPr txBox="1"/>
          <p:nvPr>
            <p:ph type="ctrTitle"/>
          </p:nvPr>
        </p:nvSpPr>
        <p:spPr>
          <a:prstGeom prst="rect">
            <a:avLst/>
          </a:prstGeom>
        </p:spPr>
        <p:txBody>
          <a:bodyPr/>
          <a:lstStyle/>
          <a:p>
            <a:pPr/>
            <a:r>
              <a:t>GeoDCAT SWG</a:t>
            </a:r>
          </a:p>
        </p:txBody>
      </p:sp>
      <p:sp>
        <p:nvSpPr>
          <p:cNvPr id="120" name="17 Aug 2023"/>
          <p:cNvSpPr txBox="1"/>
          <p:nvPr>
            <p:ph type="subTitle" sz="quarter" idx="1"/>
          </p:nvPr>
        </p:nvSpPr>
        <p:spPr>
          <a:prstGeom prst="rect">
            <a:avLst/>
          </a:prstGeom>
        </p:spPr>
        <p:txBody>
          <a:bodyPr/>
          <a:lstStyle/>
          <a:p>
            <a:pPr/>
            <a:r>
              <a:t>17 Aug 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oc 3.0 Primary Driver"/>
          <p:cNvSpPr txBox="1"/>
          <p:nvPr>
            <p:ph type="title"/>
          </p:nvPr>
        </p:nvSpPr>
        <p:spPr>
          <a:prstGeom prst="rect">
            <a:avLst/>
          </a:prstGeom>
        </p:spPr>
        <p:txBody>
          <a:bodyPr/>
          <a:lstStyle/>
          <a:p>
            <a:pPr/>
            <a:r>
              <a:t>Soc 3.0 Primary Driver </a:t>
            </a:r>
          </a:p>
        </p:txBody>
      </p:sp>
      <p:sp>
        <p:nvSpPr>
          <p:cNvPr id="146" name="“In 2014 we came together to co-create a body of Creative Commons licensed learning resources, synthesizing ideas from sociocracy, Agile and Lean. We discovered that organizations of all sizes need a flexible menu of practices and structures – appropriat"/>
          <p:cNvSpPr txBox="1"/>
          <p:nvPr/>
        </p:nvSpPr>
        <p:spPr>
          <a:xfrm>
            <a:off x="572050" y="4330699"/>
            <a:ext cx="23750159" cy="505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190500" marR="647700" indent="-190500" algn="l" defTabSz="457200">
              <a:spcBef>
                <a:spcPts val="1500"/>
              </a:spcBef>
              <a:defRPr b="0" i="1" sz="4800">
                <a:solidFill>
                  <a:srgbClr val="666666"/>
                </a:solidFill>
                <a:latin typeface="Open Sans Regular Regular"/>
                <a:ea typeface="Open Sans Regular Regular"/>
                <a:cs typeface="Open Sans Regular Regular"/>
                <a:sym typeface="Open Sans Regular Regular"/>
              </a:defRPr>
            </a:lvl1pPr>
          </a:lstStyle>
          <a:p>
            <a:pPr/>
            <a:r>
              <a:t>“In 2014 we came together to co-create a body of Creative Commons licensed learning resources, synthesizing ideas from sociocracy, Agile and Lean. We discovered that organizations of all sizes need a flexible menu of practices and structures – appropriate for their specific context – that enable the evolution of a sociocratic and agile mindset to achieve greater effectiveness, alignment, fulfillment and well-being.” – James Priest and Bernhard Bockelbrink</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Initial preliminary schedule"/>
          <p:cNvSpPr txBox="1"/>
          <p:nvPr>
            <p:ph type="title"/>
          </p:nvPr>
        </p:nvSpPr>
        <p:spPr>
          <a:prstGeom prst="rect">
            <a:avLst/>
          </a:prstGeom>
        </p:spPr>
        <p:txBody>
          <a:bodyPr/>
          <a:lstStyle/>
          <a:p>
            <a:pPr/>
            <a:r>
              <a:t>Initial preliminary schedule</a:t>
            </a:r>
          </a:p>
        </p:txBody>
      </p:sp>
      <p:sp>
        <p:nvSpPr>
          <p:cNvPr id="149" name="1st meeting: Review and prioritization of issues submitted to the OGC Standards Tracker.…"/>
          <p:cNvSpPr txBox="1"/>
          <p:nvPr>
            <p:ph type="body" idx="1"/>
          </p:nvPr>
        </p:nvSpPr>
        <p:spPr>
          <a:prstGeom prst="rect">
            <a:avLst/>
          </a:prstGeom>
        </p:spPr>
        <p:txBody>
          <a:bodyPr/>
          <a:lstStyle/>
          <a:p>
            <a:pPr marL="533400" indent="-533400" defTabSz="693419">
              <a:spcBef>
                <a:spcPts val="4900"/>
              </a:spcBef>
              <a:defRPr sz="4032"/>
            </a:pPr>
            <a:r>
              <a:t>1st meeting: Review and prioritization of issues submitted to the OGC Standards Tracker.</a:t>
            </a:r>
          </a:p>
          <a:p>
            <a:pPr marL="533400" indent="-533400" defTabSz="693419">
              <a:spcBef>
                <a:spcPts val="4900"/>
              </a:spcBef>
              <a:defRPr sz="4032"/>
            </a:pPr>
            <a:r>
              <a:t>Next months: Work towards a candidate standard for public review.</a:t>
            </a:r>
          </a:p>
          <a:p>
            <a:pPr marL="533400" indent="-533400" defTabSz="693419">
              <a:spcBef>
                <a:spcPts val="4900"/>
              </a:spcBef>
              <a:defRPr sz="4032"/>
            </a:pPr>
            <a:r>
              <a:t>Release of the candidate standard for public review.</a:t>
            </a:r>
          </a:p>
          <a:p>
            <a:pPr marL="533400" indent="-533400" defTabSz="693419">
              <a:spcBef>
                <a:spcPts val="4900"/>
              </a:spcBef>
              <a:defRPr sz="4032"/>
            </a:pPr>
            <a:r>
              <a:t>Iterative approach to improve the candidate standard by considering comments and further upcoming issues.</a:t>
            </a:r>
          </a:p>
          <a:p>
            <a:pPr marL="533400" indent="-533400" defTabSz="693419">
              <a:spcBef>
                <a:spcPts val="4900"/>
              </a:spcBef>
              <a:defRPr sz="4032"/>
            </a:pPr>
            <a:r>
              <a:t>Final revision of the standard.</a:t>
            </a:r>
          </a:p>
          <a:p>
            <a:pPr marL="533400" indent="-533400" defTabSz="693419">
              <a:spcBef>
                <a:spcPts val="4900"/>
              </a:spcBef>
              <a:defRPr sz="4032"/>
            </a:pPr>
            <a:r>
              <a:t>Recommendation of the final standard to the OGC.</a:t>
            </a:r>
          </a:p>
          <a:p>
            <a:pPr marL="533400" indent="-533400" defTabSz="693419">
              <a:spcBef>
                <a:spcPts val="4900"/>
              </a:spcBef>
              <a:defRPr i="1" sz="4032"/>
            </a:pPr>
            <a:r>
              <a:t>Time Frame?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genda"/>
          <p:cNvSpPr txBox="1"/>
          <p:nvPr>
            <p:ph type="title"/>
          </p:nvPr>
        </p:nvSpPr>
        <p:spPr>
          <a:prstGeom prst="rect">
            <a:avLst/>
          </a:prstGeom>
        </p:spPr>
        <p:txBody>
          <a:bodyPr/>
          <a:lstStyle/>
          <a:p>
            <a:pPr/>
            <a:r>
              <a:t>Agenda</a:t>
            </a:r>
          </a:p>
        </p:txBody>
      </p:sp>
      <p:sp>
        <p:nvSpPr>
          <p:cNvPr id="123" name="Who-is-who around the table…"/>
          <p:cNvSpPr txBox="1"/>
          <p:nvPr>
            <p:ph type="body" idx="1"/>
          </p:nvPr>
        </p:nvSpPr>
        <p:spPr>
          <a:prstGeom prst="rect">
            <a:avLst/>
          </a:prstGeom>
        </p:spPr>
        <p:txBody>
          <a:bodyPr/>
          <a:lstStyle/>
          <a:p>
            <a:pPr marL="615950" indent="-615950" defTabSz="800735">
              <a:spcBef>
                <a:spcPts val="5700"/>
              </a:spcBef>
              <a:defRPr sz="4656"/>
            </a:pPr>
            <a:r>
              <a:t>Who-is-who around the table </a:t>
            </a:r>
          </a:p>
          <a:p>
            <a:pPr marL="615950" indent="-615950" defTabSz="800735">
              <a:spcBef>
                <a:spcPts val="5700"/>
              </a:spcBef>
              <a:defRPr sz="4656"/>
            </a:pPr>
            <a:r>
              <a:t>What are the drivers of the group members to be part of the SWG </a:t>
            </a:r>
          </a:p>
          <a:p>
            <a:pPr marL="615950" indent="-615950" defTabSz="800735">
              <a:spcBef>
                <a:spcPts val="5700"/>
              </a:spcBef>
              <a:defRPr sz="4656"/>
            </a:pPr>
            <a:r>
              <a:t>Any other new business</a:t>
            </a:r>
          </a:p>
          <a:p>
            <a:pPr marL="615950" indent="-615950" defTabSz="800735">
              <a:spcBef>
                <a:spcPts val="5700"/>
              </a:spcBef>
              <a:defRPr sz="4656"/>
            </a:pPr>
            <a:r>
              <a:t>Plan and next steps</a:t>
            </a:r>
          </a:p>
          <a:p>
            <a:pPr marL="0" indent="0" defTabSz="800735">
              <a:spcBef>
                <a:spcPts val="5700"/>
              </a:spcBef>
              <a:buSzTx/>
              <a:buNone/>
              <a:defRPr i="1" sz="4656"/>
            </a:pPr>
            <a:r>
              <a:t>There are two sessions planned in Singapore (see agenda): one of the GeoDCAT SWG and another one of the MetaCat DWG. If you have suggestions of interventions you can already come up with ideas prior, during or after the meeting (for the DWG we also will have a call to the whole membership).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ho-is-Who"/>
          <p:cNvSpPr txBox="1"/>
          <p:nvPr>
            <p:ph type="title"/>
          </p:nvPr>
        </p:nvSpPr>
        <p:spPr>
          <a:prstGeom prst="rect">
            <a:avLst/>
          </a:prstGeom>
        </p:spPr>
        <p:txBody>
          <a:bodyPr/>
          <a:lstStyle/>
          <a:p>
            <a:pPr/>
            <a:r>
              <a:t>Who-is-Who</a:t>
            </a:r>
          </a:p>
        </p:txBody>
      </p:sp>
      <p:sp>
        <p:nvSpPr>
          <p:cNvPr id="126" name="Introduce yourself - name, place, organisation…"/>
          <p:cNvSpPr txBox="1"/>
          <p:nvPr>
            <p:ph type="body" idx="1"/>
          </p:nvPr>
        </p:nvSpPr>
        <p:spPr>
          <a:prstGeom prst="rect">
            <a:avLst/>
          </a:prstGeom>
        </p:spPr>
        <p:txBody>
          <a:bodyPr/>
          <a:lstStyle/>
          <a:p>
            <a:pPr/>
            <a:r>
              <a:t>Introduce yourself - name, place, organisation</a:t>
            </a:r>
          </a:p>
          <a:p>
            <a:pPr/>
            <a:r>
              <a:t>What is most alive in you today?</a:t>
            </a:r>
          </a:p>
          <a:p>
            <a:pPr/>
            <a:r>
              <a:t>What motivates you to be part of this work?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cope of Work"/>
          <p:cNvSpPr txBox="1"/>
          <p:nvPr>
            <p:ph type="title"/>
          </p:nvPr>
        </p:nvSpPr>
        <p:spPr>
          <a:prstGeom prst="rect">
            <a:avLst/>
          </a:prstGeom>
        </p:spPr>
        <p:txBody>
          <a:bodyPr/>
          <a:lstStyle/>
          <a:p>
            <a:pPr/>
            <a:r>
              <a:t>Scope of Work</a:t>
            </a:r>
          </a:p>
        </p:txBody>
      </p:sp>
      <p:sp>
        <p:nvSpPr>
          <p:cNvPr id="129" name="describe new best practices and examples of use, which have emerged since publication of the OGC discussion paper about GeoDCAT-AP (OGC 18-001r1);…"/>
          <p:cNvSpPr txBox="1"/>
          <p:nvPr>
            <p:ph type="body" idx="1"/>
          </p:nvPr>
        </p:nvSpPr>
        <p:spPr>
          <a:xfrm>
            <a:off x="1689099" y="3098800"/>
            <a:ext cx="21005801" cy="9296401"/>
          </a:xfrm>
          <a:prstGeom prst="rect">
            <a:avLst/>
          </a:prstGeom>
        </p:spPr>
        <p:txBody>
          <a:bodyPr/>
          <a:lstStyle/>
          <a:p>
            <a:pPr marL="431800" indent="-431800" defTabSz="561340">
              <a:spcBef>
                <a:spcPts val="4000"/>
              </a:spcBef>
              <a:defRPr sz="3264"/>
            </a:pPr>
            <a:r>
              <a:t>describe new best practices and examples of use, which have emerged since publication of the OGC discussion paper about GeoDCAT-AP (OGC 18-001r1);</a:t>
            </a:r>
          </a:p>
          <a:p>
            <a:pPr marL="431800" indent="-431800" defTabSz="561340">
              <a:spcBef>
                <a:spcPts val="4000"/>
              </a:spcBef>
              <a:defRPr b="1" sz="3264"/>
            </a:pPr>
            <a:r>
              <a:t>assess the need for a geospatial extension of DCAT, separate from specific application profiles;</a:t>
            </a:r>
          </a:p>
          <a:p>
            <a:pPr marL="431800" indent="-431800" defTabSz="561340">
              <a:spcBef>
                <a:spcPts val="4000"/>
              </a:spcBef>
              <a:defRPr sz="3264"/>
            </a:pPr>
            <a:r>
              <a:t>separate DCAT-AP from GeoDCAT;</a:t>
            </a:r>
          </a:p>
          <a:p>
            <a:pPr marL="431800" indent="-431800" defTabSz="561340">
              <a:spcBef>
                <a:spcPts val="4000"/>
              </a:spcBef>
              <a:defRPr sz="3264"/>
            </a:pPr>
            <a:r>
              <a:t>update GeoDCAT as required to meet the DCAT v3 candidate and final recommendation status;</a:t>
            </a:r>
          </a:p>
          <a:p>
            <a:pPr marL="431800" indent="-431800" defTabSz="561340">
              <a:spcBef>
                <a:spcPts val="4000"/>
              </a:spcBef>
              <a:defRPr sz="3264"/>
            </a:pPr>
            <a:r>
              <a:t>update as required to use current GeoSPARQL Standard version;</a:t>
            </a:r>
          </a:p>
          <a:p>
            <a:pPr marL="431800" indent="-431800" defTabSz="561340">
              <a:spcBef>
                <a:spcPts val="4000"/>
              </a:spcBef>
              <a:defRPr sz="3264"/>
            </a:pPr>
            <a:r>
              <a:t>formalize machine readable versions of GeoDCAT profile;</a:t>
            </a:r>
          </a:p>
          <a:p>
            <a:pPr marL="431800" indent="-431800" defTabSz="561340">
              <a:spcBef>
                <a:spcPts val="4000"/>
              </a:spcBef>
              <a:defRPr sz="3264"/>
            </a:pPr>
            <a:r>
              <a:t>prepare and validate illustrative examples using the machine-readable description;</a:t>
            </a:r>
          </a:p>
          <a:p>
            <a:pPr marL="431800" indent="-431800" defTabSz="561340">
              <a:spcBef>
                <a:spcPts val="4000"/>
              </a:spcBef>
              <a:defRPr sz="3264"/>
            </a:pPr>
            <a:r>
              <a:t>define a mechanism for describing specialized profiles of GeoDCAT; and</a:t>
            </a:r>
          </a:p>
          <a:p>
            <a:pPr marL="431800" indent="-431800" defTabSz="561340">
              <a:spcBef>
                <a:spcPts val="4000"/>
              </a:spcBef>
              <a:defRPr sz="3264"/>
            </a:pPr>
            <a:r>
              <a:t>publish using current OGC Standard document methodology.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Why Are We Here?"/>
          <p:cNvSpPr txBox="1"/>
          <p:nvPr>
            <p:ph type="title"/>
          </p:nvPr>
        </p:nvSpPr>
        <p:spPr>
          <a:prstGeom prst="rect">
            <a:avLst/>
          </a:prstGeom>
        </p:spPr>
        <p:txBody>
          <a:bodyPr/>
          <a:lstStyle/>
          <a:p>
            <a:pPr/>
            <a:r>
              <a:t>Why Are We Here?</a:t>
            </a:r>
          </a:p>
        </p:txBody>
      </p:sp>
      <p:sp>
        <p:nvSpPr>
          <p:cNvPr id="132" name="“…Related to the work on geo-dcat, I always wonder why we need a dedicated geo profile, why aren't we pushing to get these specific geo properties adopted in the generic dcat standard, dcat profiles seem more relevant for specific domains, such as statis"/>
          <p:cNvSpPr txBox="1"/>
          <p:nvPr>
            <p:ph type="body" idx="1"/>
          </p:nvPr>
        </p:nvSpPr>
        <p:spPr>
          <a:prstGeom prst="rect">
            <a:avLst/>
          </a:prstGeom>
        </p:spPr>
        <p:txBody>
          <a:bodyPr/>
          <a:lstStyle>
            <a:lvl1pPr marL="0" indent="0" algn="ctr">
              <a:buSzTx/>
              <a:buNone/>
              <a:defRPr i="1" sz="5700"/>
            </a:lvl1pPr>
          </a:lstStyle>
          <a:p>
            <a:pPr/>
            <a:r>
              <a:t>“…Related to the work on geo-dcat, I always wonder why we need a dedicated geo profile, why aren't we pushing to get these specific geo properties adopted in the generic dcat standard, dcat profiles seem more relevant for specific domains, such as statistics, healthcare... Geo in my view is not a domain, but more a key set of properties, just like temporal, data quality, data provisioning.”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eoDCAT Primary Driver"/>
          <p:cNvSpPr txBox="1"/>
          <p:nvPr>
            <p:ph type="title"/>
          </p:nvPr>
        </p:nvSpPr>
        <p:spPr>
          <a:prstGeom prst="rect">
            <a:avLst/>
          </a:prstGeom>
        </p:spPr>
        <p:txBody>
          <a:bodyPr/>
          <a:lstStyle/>
          <a:p>
            <a:pPr/>
            <a:r>
              <a:t>GeoDCAT Primary Driver</a:t>
            </a:r>
          </a:p>
        </p:txBody>
      </p:sp>
      <p:sp>
        <p:nvSpPr>
          <p:cNvPr id="135" name="The purpose of this SWG is to revise, publish, and maintain GeoDCAT, a spatio-temporal profile of the W3C DCAT Recommendation [DCAT] , and provide guidance about its use and further specialization.…"/>
          <p:cNvSpPr txBox="1"/>
          <p:nvPr>
            <p:ph type="body" idx="1"/>
          </p:nvPr>
        </p:nvSpPr>
        <p:spPr>
          <a:prstGeom prst="rect">
            <a:avLst/>
          </a:prstGeom>
        </p:spPr>
        <p:txBody>
          <a:bodyPr/>
          <a:lstStyle/>
          <a:p>
            <a:pPr marL="609600" indent="-609600" defTabSz="792479">
              <a:spcBef>
                <a:spcPts val="5600"/>
              </a:spcBef>
              <a:defRPr sz="4608"/>
            </a:pPr>
            <a:r>
              <a:t>The purpose of this SWG is to revise, publish, and maintain GeoDCAT, a spatio-temporal profile of the W3C DCAT Recommendation [DCAT] , and provide guidance about its use and further specialization.</a:t>
            </a:r>
          </a:p>
          <a:p>
            <a:pPr marL="609600" indent="-609600" defTabSz="792479">
              <a:spcBef>
                <a:spcPts val="5600"/>
              </a:spcBef>
              <a:defRPr i="1" sz="4608"/>
            </a:pPr>
            <a:r>
              <a:t>Why? What is happening? What is needed?</a:t>
            </a:r>
          </a:p>
          <a:p>
            <a:pPr lvl="1" marL="1219200" indent="-609600" defTabSz="792479">
              <a:spcBef>
                <a:spcPts val="5600"/>
              </a:spcBef>
              <a:defRPr i="1" sz="4608"/>
            </a:pPr>
            <a:r>
              <a:t>(Not How!)</a:t>
            </a:r>
          </a:p>
          <a:p>
            <a:pPr marL="609600" indent="-609600" defTabSz="792479">
              <a:spcBef>
                <a:spcPts val="5600"/>
              </a:spcBef>
              <a:defRPr i="1" sz="4608"/>
            </a:pPr>
            <a:r>
              <a:t>Maybe consider </a:t>
            </a:r>
          </a:p>
          <a:p>
            <a:pPr lvl="1" marL="1219200" indent="-609600" defTabSz="792479">
              <a:spcBef>
                <a:spcPts val="5600"/>
              </a:spcBef>
              <a:defRPr i="1" sz="4608"/>
            </a:pPr>
            <a:r>
              <a:t>For Whom?</a:t>
            </a:r>
          </a:p>
          <a:p>
            <a:pPr lvl="1" marL="1219200" indent="-609600" defTabSz="792479">
              <a:spcBef>
                <a:spcPts val="5600"/>
              </a:spcBef>
              <a:defRPr i="1" sz="4608"/>
            </a:pPr>
            <a:r>
              <a:t>What does success look like?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DCAT is a widely used W3C vocabulary for describing datasets and data access services, typically within a spatio-temporal context. Some basic temporal and geographic properties have been adopted within the DCAT v2 [DCAT] and are planned for v3 [DCAT3], h"/>
          <p:cNvSpPr txBox="1"/>
          <p:nvPr>
            <p:ph type="body" idx="1"/>
          </p:nvPr>
        </p:nvSpPr>
        <p:spPr>
          <a:prstGeom prst="rect">
            <a:avLst/>
          </a:prstGeom>
        </p:spPr>
        <p:txBody>
          <a:bodyPr/>
          <a:lstStyle/>
          <a:p>
            <a:pPr marL="431800" indent="-431800" defTabSz="561340">
              <a:spcBef>
                <a:spcPts val="4000"/>
              </a:spcBef>
              <a:defRPr sz="3264"/>
            </a:pPr>
            <a:r>
              <a:t>DCAT is a widely used W3C vocabulary for describing datasets and data access services, typically within a spatio-temporal context. Some basic temporal and geographic properties have been adopted within the DCAT v2 [DCAT] and are planned for v3 [DCAT3], however these properties do not address the full range of requirements identified in the [GeoDCAT-AP] Discussion paper.</a:t>
            </a:r>
          </a:p>
          <a:p>
            <a:pPr marL="431800" indent="-431800" defTabSz="561340">
              <a:spcBef>
                <a:spcPts val="4000"/>
              </a:spcBef>
              <a:defRPr sz="3264"/>
            </a:pPr>
            <a:r>
              <a:t>The EU references GeoDCAT-AP as a "Good Practice" [at https://inspire.ec.europa.eu/good-practice/geodcat-ap] and notes "A draft for an OGC (Open Geospatial Consortium) Best Practice document is currently under development, and there are discussions to endorse GeoDCAT-AP as an OGC Community Standard."</a:t>
            </a:r>
          </a:p>
          <a:p>
            <a:pPr marL="431800" indent="-431800" defTabSz="561340">
              <a:spcBef>
                <a:spcPts val="4000"/>
              </a:spcBef>
              <a:defRPr sz="3264"/>
            </a:pPr>
            <a:r>
              <a:t>This charter provides the framework for realization of this goal through development of a GeoDCAT Standard and further refinement of the concept outside the particular constraints of [DCAT-AP]. I.e., the work aims to separate a general geospatial profile of DCAT, called "GeoDCAT," out from GeoDCAT-AP; the Europe-specific Application Profile (AP) will not be part of the OGC standardization work.</a:t>
            </a:r>
          </a:p>
          <a:p>
            <a:pPr marL="431800" indent="-431800" defTabSz="561340">
              <a:spcBef>
                <a:spcPts val="4000"/>
              </a:spcBef>
              <a:defRPr sz="3264"/>
            </a:pPr>
            <a:r>
              <a:t>GeoDCAT will provide a standardized vocabulary and encoding for spatial dataset descriptions and service descriptions (metadata records), based on general Web standards as are described in the Spatial Data on the Web Best Practices. GeoDCAT could in future be used as encoding in catalog API standards such as OGC API Records and STAC.</a:t>
            </a:r>
          </a:p>
        </p:txBody>
      </p:sp>
      <p:sp>
        <p:nvSpPr>
          <p:cNvPr id="138" name="Business Value Proposition"/>
          <p:cNvSpPr txBox="1"/>
          <p:nvPr>
            <p:ph type="title"/>
          </p:nvPr>
        </p:nvSpPr>
        <p:spPr>
          <a:prstGeom prst="rect">
            <a:avLst/>
          </a:prstGeom>
        </p:spPr>
        <p:txBody>
          <a:bodyPr/>
          <a:lstStyle/>
          <a:p>
            <a:pPr/>
            <a:r>
              <a:t>Business Value Proposition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Image" descr="Image"/>
          <p:cNvPicPr>
            <a:picLocks noChangeAspect="1"/>
          </p:cNvPicPr>
          <p:nvPr/>
        </p:nvPicPr>
        <p:blipFill>
          <a:blip r:embed="rId2">
            <a:extLst/>
          </a:blip>
          <a:stretch>
            <a:fillRect/>
          </a:stretch>
        </p:blipFill>
        <p:spPr>
          <a:xfrm>
            <a:off x="831849" y="1341804"/>
            <a:ext cx="22720301" cy="110236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Describe Primary Driver"/>
          <p:cNvSpPr txBox="1"/>
          <p:nvPr>
            <p:ph type="title"/>
          </p:nvPr>
        </p:nvSpPr>
        <p:spPr>
          <a:prstGeom prst="rect">
            <a:avLst/>
          </a:prstGeom>
        </p:spPr>
        <p:txBody>
          <a:bodyPr/>
          <a:lstStyle/>
          <a:p>
            <a:pPr/>
            <a:r>
              <a:t>Describe Primary Driver</a:t>
            </a:r>
          </a:p>
        </p:txBody>
      </p:sp>
      <p:sp>
        <p:nvSpPr>
          <p:cNvPr id="143" name="Why are we here?…"/>
          <p:cNvSpPr txBox="1"/>
          <p:nvPr>
            <p:ph type="body" idx="1"/>
          </p:nvPr>
        </p:nvSpPr>
        <p:spPr>
          <a:prstGeom prst="rect">
            <a:avLst/>
          </a:prstGeom>
        </p:spPr>
        <p:txBody>
          <a:bodyPr/>
          <a:lstStyle/>
          <a:p>
            <a:pPr marL="0" indent="0" defTabSz="701675">
              <a:spcBef>
                <a:spcPts val="1700"/>
              </a:spcBef>
              <a:buSzTx/>
              <a:buNone/>
              <a:defRPr i="1" sz="4080"/>
            </a:pPr>
            <a:r>
              <a:t>Why are we here?</a:t>
            </a:r>
          </a:p>
          <a:p>
            <a:pPr marL="539750" indent="-539750" defTabSz="701675">
              <a:spcBef>
                <a:spcPts val="1700"/>
              </a:spcBef>
              <a:defRPr sz="4080"/>
            </a:pPr>
            <a:r>
              <a:t>Present and consent to the primary driver</a:t>
            </a:r>
          </a:p>
          <a:p>
            <a:pPr marL="539750" indent="-539750" defTabSz="701675">
              <a:spcBef>
                <a:spcPts val="1700"/>
              </a:spcBef>
              <a:defRPr sz="4080"/>
            </a:pPr>
            <a:r>
              <a:t>Present the primary driver to the group</a:t>
            </a:r>
          </a:p>
          <a:p>
            <a:pPr marL="539750" indent="-539750" defTabSz="701675">
              <a:spcBef>
                <a:spcPts val="1700"/>
              </a:spcBef>
              <a:defRPr sz="4080"/>
            </a:pPr>
            <a:r>
              <a:t>Consent to the driver – Is this a clear enough description of the driver? Is it relevant for us to respond to?</a:t>
            </a:r>
          </a:p>
          <a:p>
            <a:pPr marL="539750" indent="-539750" defTabSz="701675">
              <a:spcBef>
                <a:spcPts val="1700"/>
              </a:spcBef>
              <a:defRPr sz="4080"/>
            </a:pPr>
            <a:r>
              <a:t>Clarify any existing constraints from the delegator, e.g. budget, due date, expectations, etc. In the case of an existing domain, present the domain description.Invite further questions that help deepen understanding about what’s happening and what’s needed.</a:t>
            </a:r>
          </a:p>
          <a:p>
            <a:pPr marL="539750" indent="-539750" defTabSz="701675">
              <a:spcBef>
                <a:spcPts val="1700"/>
              </a:spcBef>
              <a:defRPr sz="4080"/>
            </a:pPr>
            <a:r>
              <a:t>Make explicit the level of commitment expected from the participants. E.g. people are expected to be here for the duration of the workshop only, or for the duration of the initiative, etc.</a:t>
            </a:r>
          </a:p>
          <a:p>
            <a:pPr marL="539750" indent="-539750" defTabSz="701675">
              <a:spcBef>
                <a:spcPts val="1700"/>
              </a:spcBef>
              <a:defRPr sz="4080"/>
            </a:pPr>
            <a:r>
              <a:t>Record any relevant information that comes up.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