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nd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nd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chema.org/"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raw.githack.com/SEMICeu/GeoDCAT-AP/dev/drafts/latest/index.html"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opengeospatial/GeoDCAT-SWG/wiki/Drivers"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joinup.ec.europa.eu/sites/default/files/event/attachment/2024-04/20240423%20GeoDCAT-AP%20WG3%20Webinar.pdf" TargetMode="External"/><Relationship Id="rId3" Type="http://schemas.openxmlformats.org/officeDocument/2006/relationships/hyperlink" Target="https://github.com/SEMICeu/geoDCAT-AP/issues/"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github.com/opengeospatial/GeoDCAT-SWG/issues" TargetMode="Externa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Author and Date"/>
          <p:cNvSpPr txBox="1"/>
          <p:nvPr>
            <p:ph type="body" idx="21"/>
          </p:nvPr>
        </p:nvSpPr>
        <p:spPr>
          <a:prstGeom prst="rect">
            <a:avLst/>
          </a:prstGeom>
        </p:spPr>
        <p:txBody>
          <a:bodyPr/>
          <a:lstStyle/>
          <a:p>
            <a:pPr/>
          </a:p>
        </p:txBody>
      </p:sp>
      <p:sp>
        <p:nvSpPr>
          <p:cNvPr id="172" name="GeoDCAT SWG"/>
          <p:cNvSpPr txBox="1"/>
          <p:nvPr>
            <p:ph type="ctrTitle"/>
          </p:nvPr>
        </p:nvSpPr>
        <p:spPr>
          <a:prstGeom prst="rect">
            <a:avLst/>
          </a:prstGeom>
        </p:spPr>
        <p:txBody>
          <a:bodyPr/>
          <a:lstStyle/>
          <a:p>
            <a:pPr/>
            <a:r>
              <a:t>GeoDCAT SWG</a:t>
            </a:r>
          </a:p>
        </p:txBody>
      </p:sp>
      <p:sp>
        <p:nvSpPr>
          <p:cNvPr id="173" name="8 May 2024"/>
          <p:cNvSpPr txBox="1"/>
          <p:nvPr>
            <p:ph type="subTitle" sz="quarter" idx="1"/>
          </p:nvPr>
        </p:nvSpPr>
        <p:spPr>
          <a:prstGeom prst="rect">
            <a:avLst/>
          </a:prstGeom>
        </p:spPr>
        <p:txBody>
          <a:bodyPr/>
          <a:lstStyle/>
          <a:p>
            <a:pPr/>
            <a:r>
              <a:t>8 May 2024</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Next Meeting"/>
          <p:cNvSpPr txBox="1"/>
          <p:nvPr>
            <p:ph type="title"/>
          </p:nvPr>
        </p:nvSpPr>
        <p:spPr>
          <a:prstGeom prst="rect">
            <a:avLst/>
          </a:prstGeom>
        </p:spPr>
        <p:txBody>
          <a:bodyPr/>
          <a:lstStyle/>
          <a:p>
            <a:pPr/>
            <a:r>
              <a:t>Next Meeting</a:t>
            </a:r>
          </a:p>
        </p:txBody>
      </p:sp>
      <p:sp>
        <p:nvSpPr>
          <p:cNvPr id="208" name="Slide Subtitle"/>
          <p:cNvSpPr txBox="1"/>
          <p:nvPr>
            <p:ph type="body" idx="21"/>
          </p:nvPr>
        </p:nvSpPr>
        <p:spPr>
          <a:prstGeom prst="rect">
            <a:avLst/>
          </a:prstGeom>
        </p:spPr>
        <p:txBody>
          <a:bodyPr/>
          <a:lstStyle/>
          <a:p>
            <a:pPr/>
          </a:p>
        </p:txBody>
      </p:sp>
      <p:sp>
        <p:nvSpPr>
          <p:cNvPr id="209" name="Date - Noon CEST (22:00 NZST) 23 May…"/>
          <p:cNvSpPr txBox="1"/>
          <p:nvPr>
            <p:ph type="body" idx="1"/>
          </p:nvPr>
        </p:nvSpPr>
        <p:spPr>
          <a:prstGeom prst="rect">
            <a:avLst/>
          </a:prstGeom>
        </p:spPr>
        <p:txBody>
          <a:bodyPr/>
          <a:lstStyle/>
          <a:p>
            <a:pPr/>
            <a:r>
              <a:t>Date - Noon CEST (22:00 NZST) 23 May</a:t>
            </a:r>
          </a:p>
          <a:p>
            <a:pPr/>
            <a:r>
              <a:t>Proposed Agenda - </a:t>
            </a:r>
          </a:p>
          <a:p>
            <a:pPr lvl="1"/>
            <a:r>
              <a:t>Progress on Mapping to DCAT and GeoDCAT - Rob</a:t>
            </a:r>
          </a:p>
          <a:p>
            <a:pPr lvl="2"/>
            <a:r>
              <a:t>Please put examples in repo</a:t>
            </a:r>
          </a:p>
          <a:p>
            <a:pPr lvl="1"/>
            <a:r>
              <a:t>Report on GeoDCAT-AP meeting</a:t>
            </a:r>
          </a:p>
          <a:p>
            <a:pPr lvl="1"/>
            <a:r>
              <a:t>Further planning for Metadata Workshop and Nov Codesprint</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Agenda"/>
          <p:cNvSpPr txBox="1"/>
          <p:nvPr>
            <p:ph type="title"/>
          </p:nvPr>
        </p:nvSpPr>
        <p:spPr>
          <a:prstGeom prst="rect">
            <a:avLst/>
          </a:prstGeom>
        </p:spPr>
        <p:txBody>
          <a:bodyPr/>
          <a:lstStyle/>
          <a:p>
            <a:pPr/>
            <a:r>
              <a:t>Agenda</a:t>
            </a:r>
          </a:p>
        </p:txBody>
      </p:sp>
      <p:sp>
        <p:nvSpPr>
          <p:cNvPr id="176" name="Slide Subtitle"/>
          <p:cNvSpPr txBox="1"/>
          <p:nvPr>
            <p:ph type="body" idx="21"/>
          </p:nvPr>
        </p:nvSpPr>
        <p:spPr>
          <a:prstGeom prst="rect">
            <a:avLst/>
          </a:prstGeom>
        </p:spPr>
        <p:txBody>
          <a:bodyPr/>
          <a:lstStyle/>
          <a:p>
            <a:pPr/>
          </a:p>
        </p:txBody>
      </p:sp>
      <p:sp>
        <p:nvSpPr>
          <p:cNvPr id="177" name="Welcome and  Additional agenda items from floor…"/>
          <p:cNvSpPr txBox="1"/>
          <p:nvPr>
            <p:ph type="body" idx="1"/>
          </p:nvPr>
        </p:nvSpPr>
        <p:spPr>
          <a:prstGeom prst="rect">
            <a:avLst/>
          </a:prstGeom>
        </p:spPr>
        <p:txBody>
          <a:bodyPr/>
          <a:lstStyle/>
          <a:p>
            <a:pPr/>
            <a:r>
              <a:t>Welcome and  Additional agenda items from floor</a:t>
            </a:r>
          </a:p>
          <a:p>
            <a:pPr/>
            <a:r>
              <a:t>Progress on metadata workshop during the Montreal meeting</a:t>
            </a:r>
          </a:p>
          <a:p>
            <a:pPr lvl="1"/>
            <a:r>
              <a:t>Friday 9:30am - 5:00pm </a:t>
            </a:r>
          </a:p>
          <a:p>
            <a:pPr lvl="1">
              <a:defRPr sz="3600"/>
            </a:pPr>
            <a:r>
              <a:t>Bringing together GeoDCAT, ISO, STAC, records API’s, implementers of GeoDCAT (&amp; others?)</a:t>
            </a:r>
          </a:p>
          <a:p>
            <a:pPr/>
            <a:r>
              <a:t>Codesprint in Nov </a:t>
            </a:r>
          </a:p>
          <a:p>
            <a:pPr/>
            <a:r>
              <a:t>Review of SEMIC GeoDCAT-AP - Use Case</a:t>
            </a:r>
          </a:p>
          <a:p>
            <a:pPr/>
            <a:r>
              <a:t>Next online meeting: confirmation of date/time and agenda</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OGC TC Montreal - Metadata Workshop"/>
          <p:cNvSpPr txBox="1"/>
          <p:nvPr>
            <p:ph type="title"/>
          </p:nvPr>
        </p:nvSpPr>
        <p:spPr>
          <a:prstGeom prst="rect">
            <a:avLst/>
          </a:prstGeom>
        </p:spPr>
        <p:txBody>
          <a:bodyPr/>
          <a:lstStyle/>
          <a:p>
            <a:pPr/>
            <a:r>
              <a:t>OGC TC Montreal - Metadata Workshop</a:t>
            </a:r>
          </a:p>
        </p:txBody>
      </p:sp>
      <p:sp>
        <p:nvSpPr>
          <p:cNvPr id="180" name="Workshop Purpo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Workshop Purpose</a:t>
            </a:r>
          </a:p>
        </p:txBody>
      </p:sp>
      <p:sp>
        <p:nvSpPr>
          <p:cNvPr id="181" name="This workshop will be a gathering of those working on various Spatial Metadata and Catalogue standards. These include: GeoDCAT, ISO19115 (and its variants), OGC API Records and STAC. Additionally, we hope participants include discussion of other metadata"/>
          <p:cNvSpPr txBox="1"/>
          <p:nvPr>
            <p:ph type="body" idx="1"/>
          </p:nvPr>
        </p:nvSpPr>
        <p:spPr>
          <a:prstGeom prst="rect">
            <a:avLst/>
          </a:prstGeom>
        </p:spPr>
        <p:txBody>
          <a:bodyPr/>
          <a:lstStyle/>
          <a:p>
            <a:pPr marL="591312" indent="-591312" defTabSz="2365188">
              <a:spcBef>
                <a:spcPts val="4300"/>
              </a:spcBef>
              <a:defRPr sz="4656"/>
            </a:pPr>
            <a:r>
              <a:t>This workshop will be a gathering of those working on various Spatial Metadata and Catalogue standards. These include: GeoDCAT, ISO19115 (and its variants), OGC API Records and STAC. Additionally, we hope participants include discussion of other metadata standards which spatial professionals often need to support.</a:t>
            </a:r>
          </a:p>
          <a:p>
            <a:pPr marL="591312" indent="-591312" defTabSz="2365188">
              <a:spcBef>
                <a:spcPts val="4300"/>
              </a:spcBef>
              <a:defRPr sz="4656"/>
            </a:pPr>
            <a:r>
              <a:t>We hope through this workshop that participants gain a better understanding of these various standards and their uses. And that we gain a shared understanding of the overlaps and gaps between these standards as well as when and how they may be best used alone or in combination.</a:t>
            </a:r>
          </a:p>
          <a:p>
            <a:pPr marL="591312" indent="-591312" defTabSz="2365188">
              <a:spcBef>
                <a:spcPts val="4300"/>
              </a:spcBef>
              <a:defRPr sz="4656"/>
            </a:pPr>
            <a:r>
              <a:t>The desired output of this workshop is the beginnings of a guidance document that describes these findings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OGC TC Montreal - Metadata Workshop"/>
          <p:cNvSpPr txBox="1"/>
          <p:nvPr>
            <p:ph type="title"/>
          </p:nvPr>
        </p:nvSpPr>
        <p:spPr>
          <a:prstGeom prst="rect">
            <a:avLst/>
          </a:prstGeom>
        </p:spPr>
        <p:txBody>
          <a:bodyPr/>
          <a:lstStyle/>
          <a:p>
            <a:pPr/>
            <a:r>
              <a:t>OGC TC Montreal - Metadata Workshop</a:t>
            </a:r>
          </a:p>
        </p:txBody>
      </p:sp>
      <p:sp>
        <p:nvSpPr>
          <p:cNvPr id="184" name="Workshop Agenda"/>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Workshop Agenda</a:t>
            </a:r>
          </a:p>
        </p:txBody>
      </p:sp>
      <p:sp>
        <p:nvSpPr>
          <p:cNvPr id="185" name="•Introduction…"/>
          <p:cNvSpPr txBox="1"/>
          <p:nvPr>
            <p:ph type="body" idx="1"/>
          </p:nvPr>
        </p:nvSpPr>
        <p:spPr>
          <a:xfrm>
            <a:off x="1206500" y="3355514"/>
            <a:ext cx="21971000" cy="9951774"/>
          </a:xfrm>
          <a:prstGeom prst="rect">
            <a:avLst/>
          </a:prstGeom>
        </p:spPr>
        <p:txBody>
          <a:bodyPr/>
          <a:lstStyle/>
          <a:p>
            <a:pPr marL="0" indent="0" defTabSz="374904">
              <a:lnSpc>
                <a:spcPct val="100000"/>
              </a:lnSpc>
              <a:spcBef>
                <a:spcPts val="0"/>
              </a:spcBef>
              <a:buSzTx/>
              <a:buNone/>
              <a:defRPr sz="4045">
                <a:latin typeface="Arial"/>
                <a:ea typeface="Arial"/>
                <a:cs typeface="Arial"/>
                <a:sym typeface="Arial"/>
              </a:defRPr>
            </a:pPr>
            <a:r>
              <a:rPr sz="4975">
                <a:solidFill>
                  <a:srgbClr val="00B1FF"/>
                </a:solidFill>
                <a:latin typeface="Times Roman"/>
                <a:ea typeface="Times Roman"/>
                <a:cs typeface="Times Roman"/>
                <a:sym typeface="Times Roman"/>
              </a:rPr>
              <a:t>•</a:t>
            </a:r>
            <a:r>
              <a:t>Introduction</a:t>
            </a:r>
            <a:endParaRPr sz="984">
              <a:latin typeface="Times Roman"/>
              <a:ea typeface="Times Roman"/>
              <a:cs typeface="Times Roman"/>
              <a:sym typeface="Times Roman"/>
            </a:endParaRPr>
          </a:p>
          <a:p>
            <a:pPr lvl="1" marL="0" indent="374904" defTabSz="374904">
              <a:lnSpc>
                <a:spcPct val="100000"/>
              </a:lnSpc>
              <a:spcBef>
                <a:spcPts val="0"/>
              </a:spcBef>
              <a:buSzTx/>
              <a:buNone/>
              <a:defRPr sz="3389">
                <a:latin typeface="Arial"/>
                <a:ea typeface="Arial"/>
                <a:cs typeface="Arial"/>
                <a:sym typeface="Arial"/>
              </a:defRPr>
            </a:pPr>
            <a:r>
              <a:rPr sz="4168">
                <a:solidFill>
                  <a:srgbClr val="00B1FF"/>
                </a:solidFill>
                <a:latin typeface="Times Roman"/>
                <a:ea typeface="Times Roman"/>
                <a:cs typeface="Times Roman"/>
                <a:sym typeface="Times Roman"/>
              </a:rPr>
              <a:t>•</a:t>
            </a:r>
            <a:r>
              <a:rPr sz="2979"/>
              <a:t>Background and objectives of the workshop</a:t>
            </a:r>
            <a:endParaRPr sz="984">
              <a:latin typeface="Times Roman"/>
              <a:ea typeface="Times Roman"/>
              <a:cs typeface="Times Roman"/>
              <a:sym typeface="Times Roman"/>
            </a:endParaRPr>
          </a:p>
          <a:p>
            <a:pPr marL="0" indent="0" defTabSz="374904">
              <a:lnSpc>
                <a:spcPct val="100000"/>
              </a:lnSpc>
              <a:spcBef>
                <a:spcPts val="0"/>
              </a:spcBef>
              <a:buSzTx/>
              <a:buNone/>
              <a:defRPr sz="4045">
                <a:latin typeface="Arial"/>
                <a:ea typeface="Arial"/>
                <a:cs typeface="Arial"/>
                <a:sym typeface="Arial"/>
              </a:defRPr>
            </a:pPr>
            <a:r>
              <a:rPr sz="4975">
                <a:solidFill>
                  <a:srgbClr val="00B1FF"/>
                </a:solidFill>
                <a:latin typeface="Times Roman"/>
                <a:ea typeface="Times Roman"/>
                <a:cs typeface="Times Roman"/>
                <a:sym typeface="Times Roman"/>
              </a:rPr>
              <a:t>•</a:t>
            </a:r>
            <a:r>
              <a:t>The metadata landscape: how the dots connect - Discussion</a:t>
            </a:r>
            <a:endParaRPr sz="984">
              <a:latin typeface="Times Roman"/>
              <a:ea typeface="Times Roman"/>
              <a:cs typeface="Times Roman"/>
              <a:sym typeface="Times Roman"/>
            </a:endParaRPr>
          </a:p>
          <a:p>
            <a:pPr lvl="1" marL="0" indent="374904" defTabSz="374904">
              <a:lnSpc>
                <a:spcPct val="100000"/>
              </a:lnSpc>
              <a:spcBef>
                <a:spcPts val="0"/>
              </a:spcBef>
              <a:buSzTx/>
              <a:buNone/>
              <a:defRPr sz="3389">
                <a:latin typeface="Arial"/>
                <a:ea typeface="Arial"/>
                <a:cs typeface="Arial"/>
                <a:sym typeface="Arial"/>
              </a:defRPr>
            </a:pPr>
            <a:r>
              <a:rPr sz="4168">
                <a:solidFill>
                  <a:srgbClr val="00B1FF"/>
                </a:solidFill>
                <a:latin typeface="Times Roman"/>
                <a:ea typeface="Times Roman"/>
                <a:cs typeface="Times Roman"/>
                <a:sym typeface="Times Roman"/>
              </a:rPr>
              <a:t>•</a:t>
            </a:r>
            <a:r>
              <a:rPr sz="2979"/>
              <a:t>ISO 19115: history and developments</a:t>
            </a:r>
            <a:endParaRPr sz="2979">
              <a:latin typeface="Times Roman"/>
              <a:ea typeface="Times Roman"/>
              <a:cs typeface="Times Roman"/>
              <a:sym typeface="Times Roman"/>
            </a:endParaRPr>
          </a:p>
          <a:p>
            <a:pPr lvl="1" marL="0" indent="374904" defTabSz="374904">
              <a:lnSpc>
                <a:spcPct val="100000"/>
              </a:lnSpc>
              <a:spcBef>
                <a:spcPts val="0"/>
              </a:spcBef>
              <a:buSzTx/>
              <a:buNone/>
              <a:defRPr sz="2979">
                <a:latin typeface="Arial"/>
                <a:ea typeface="Arial"/>
                <a:cs typeface="Arial"/>
                <a:sym typeface="Arial"/>
              </a:defRPr>
            </a:pPr>
            <a:r>
              <a:rPr>
                <a:solidFill>
                  <a:srgbClr val="00B1FF"/>
                </a:solidFill>
                <a:latin typeface="Times Roman"/>
                <a:ea typeface="Times Roman"/>
                <a:cs typeface="Times Roman"/>
                <a:sym typeface="Times Roman"/>
              </a:rPr>
              <a:t>•</a:t>
            </a:r>
            <a:r>
              <a:t>Records API</a:t>
            </a:r>
            <a:endParaRPr>
              <a:latin typeface="Times Roman"/>
              <a:ea typeface="Times Roman"/>
              <a:cs typeface="Times Roman"/>
              <a:sym typeface="Times Roman"/>
            </a:endParaRPr>
          </a:p>
          <a:p>
            <a:pPr lvl="1" marL="0" indent="374904" defTabSz="374904">
              <a:lnSpc>
                <a:spcPct val="100000"/>
              </a:lnSpc>
              <a:spcBef>
                <a:spcPts val="0"/>
              </a:spcBef>
              <a:buSzTx/>
              <a:buNone/>
              <a:defRPr sz="2979">
                <a:latin typeface="Arial"/>
                <a:ea typeface="Arial"/>
                <a:cs typeface="Arial"/>
                <a:sym typeface="Arial"/>
              </a:defRPr>
            </a:pPr>
            <a:r>
              <a:rPr>
                <a:solidFill>
                  <a:srgbClr val="00B1FF"/>
                </a:solidFill>
                <a:latin typeface="Times Roman"/>
                <a:ea typeface="Times Roman"/>
                <a:cs typeface="Times Roman"/>
                <a:sym typeface="Times Roman"/>
              </a:rPr>
              <a:t>•</a:t>
            </a:r>
            <a:r>
              <a:t>STAC</a:t>
            </a:r>
            <a:endParaRPr>
              <a:latin typeface="Times Roman"/>
              <a:ea typeface="Times Roman"/>
              <a:cs typeface="Times Roman"/>
              <a:sym typeface="Times Roman"/>
            </a:endParaRPr>
          </a:p>
          <a:p>
            <a:pPr lvl="1" marL="0" indent="374904" defTabSz="374904">
              <a:lnSpc>
                <a:spcPct val="100000"/>
              </a:lnSpc>
              <a:spcBef>
                <a:spcPts val="0"/>
              </a:spcBef>
              <a:buSzTx/>
              <a:buNone/>
              <a:defRPr sz="2979">
                <a:latin typeface="Arial"/>
                <a:ea typeface="Arial"/>
                <a:cs typeface="Arial"/>
                <a:sym typeface="Arial"/>
              </a:defRPr>
            </a:pPr>
            <a:r>
              <a:rPr>
                <a:solidFill>
                  <a:srgbClr val="00B1FF"/>
                </a:solidFill>
                <a:latin typeface="Times Roman"/>
                <a:ea typeface="Times Roman"/>
                <a:cs typeface="Times Roman"/>
                <a:sym typeface="Times Roman"/>
              </a:rPr>
              <a:t>•</a:t>
            </a:r>
            <a:r>
              <a:t>DCAT, DCAT-AP and GeoDCAT</a:t>
            </a:r>
            <a:endParaRPr>
              <a:latin typeface="Times Roman"/>
              <a:ea typeface="Times Roman"/>
              <a:cs typeface="Times Roman"/>
              <a:sym typeface="Times Roman"/>
            </a:endParaRPr>
          </a:p>
          <a:p>
            <a:pPr lvl="1" marL="0" indent="374904" defTabSz="374904">
              <a:lnSpc>
                <a:spcPct val="100000"/>
              </a:lnSpc>
              <a:spcBef>
                <a:spcPts val="0"/>
              </a:spcBef>
              <a:buSzTx/>
              <a:buNone/>
              <a:defRPr sz="2979">
                <a:latin typeface="Helvetica"/>
                <a:ea typeface="Helvetica"/>
                <a:cs typeface="Helvetica"/>
                <a:sym typeface="Helvetica"/>
              </a:defRPr>
            </a:pPr>
            <a:r>
              <a:rPr>
                <a:solidFill>
                  <a:srgbClr val="00B1FF"/>
                </a:solidFill>
                <a:latin typeface="Times Roman"/>
                <a:ea typeface="Times Roman"/>
                <a:cs typeface="Times Roman"/>
                <a:sym typeface="Times Roman"/>
              </a:rPr>
              <a:t>•</a:t>
            </a:r>
            <a:r>
              <a:rPr>
                <a:latin typeface="Arial"/>
                <a:ea typeface="Arial"/>
                <a:cs typeface="Arial"/>
                <a:sym typeface="Arial"/>
              </a:rPr>
              <a:t>Others? </a:t>
            </a:r>
            <a:r>
              <a:t> (e.g. </a:t>
            </a:r>
            <a:r>
              <a:rPr u="sng">
                <a:solidFill>
                  <a:srgbClr val="0000EE"/>
                </a:solidFill>
                <a:uFill>
                  <a:solidFill>
                    <a:srgbClr val="0000EE"/>
                  </a:solidFill>
                </a:uFill>
                <a:hlinkClick r:id="rId2" invalidUrl="" action="" tgtFrame="" tooltip="" history="1" highlightClick="0" endSnd="0"/>
              </a:rPr>
              <a:t>schema.org</a:t>
            </a:r>
            <a:r>
              <a:t>, datacite, iso11197, eml, ? ) </a:t>
            </a:r>
            <a:endParaRPr>
              <a:latin typeface="Times Roman"/>
              <a:ea typeface="Times Roman"/>
              <a:cs typeface="Times Roman"/>
              <a:sym typeface="Times Roman"/>
            </a:endParaRPr>
          </a:p>
          <a:p>
            <a:pPr marL="0" indent="0" defTabSz="374904">
              <a:lnSpc>
                <a:spcPct val="100000"/>
              </a:lnSpc>
              <a:spcBef>
                <a:spcPts val="0"/>
              </a:spcBef>
              <a:buSzTx/>
              <a:buNone/>
              <a:defRPr sz="4045">
                <a:latin typeface="Arial"/>
                <a:ea typeface="Arial"/>
                <a:cs typeface="Arial"/>
                <a:sym typeface="Arial"/>
              </a:defRPr>
            </a:pPr>
            <a:r>
              <a:rPr sz="4975">
                <a:solidFill>
                  <a:srgbClr val="00B1FF"/>
                </a:solidFill>
                <a:latin typeface="Times Roman"/>
                <a:ea typeface="Times Roman"/>
                <a:cs typeface="Times Roman"/>
                <a:sym typeface="Times Roman"/>
              </a:rPr>
              <a:t>•</a:t>
            </a:r>
            <a:r>
              <a:t>The OGC building block and profile-based approach</a:t>
            </a:r>
            <a:endParaRPr sz="984">
              <a:latin typeface="Times Roman"/>
              <a:ea typeface="Times Roman"/>
              <a:cs typeface="Times Roman"/>
              <a:sym typeface="Times Roman"/>
            </a:endParaRPr>
          </a:p>
          <a:p>
            <a:pPr lvl="1" marL="0" indent="374904" defTabSz="374904">
              <a:lnSpc>
                <a:spcPct val="100000"/>
              </a:lnSpc>
              <a:spcBef>
                <a:spcPts val="0"/>
              </a:spcBef>
              <a:buSzTx/>
              <a:buNone/>
              <a:defRPr sz="3020">
                <a:latin typeface="Arial"/>
                <a:ea typeface="Arial"/>
                <a:cs typeface="Arial"/>
                <a:sym typeface="Arial"/>
              </a:defRPr>
            </a:pPr>
            <a:r>
              <a:rPr>
                <a:solidFill>
                  <a:srgbClr val="00B1FF"/>
                </a:solidFill>
                <a:latin typeface="Times Roman"/>
                <a:ea typeface="Times Roman"/>
                <a:cs typeface="Times Roman"/>
                <a:sym typeface="Times Roman"/>
              </a:rPr>
              <a:t>•</a:t>
            </a:r>
            <a:r>
              <a:t>How it works</a:t>
            </a:r>
            <a:endParaRPr>
              <a:latin typeface="Times Roman"/>
              <a:ea typeface="Times Roman"/>
              <a:cs typeface="Times Roman"/>
              <a:sym typeface="Times Roman"/>
            </a:endParaRPr>
          </a:p>
          <a:p>
            <a:pPr lvl="1" marL="0" indent="374904" defTabSz="374904">
              <a:lnSpc>
                <a:spcPct val="100000"/>
              </a:lnSpc>
              <a:spcBef>
                <a:spcPts val="0"/>
              </a:spcBef>
              <a:buSzTx/>
              <a:buNone/>
              <a:defRPr sz="3020">
                <a:latin typeface="Arial"/>
                <a:ea typeface="Arial"/>
                <a:cs typeface="Arial"/>
                <a:sym typeface="Arial"/>
              </a:defRPr>
            </a:pPr>
            <a:r>
              <a:rPr>
                <a:solidFill>
                  <a:srgbClr val="00B1FF"/>
                </a:solidFill>
                <a:latin typeface="Times Roman"/>
                <a:ea typeface="Times Roman"/>
                <a:cs typeface="Times Roman"/>
                <a:sym typeface="Times Roman"/>
              </a:rPr>
              <a:t>•</a:t>
            </a:r>
            <a:r>
              <a:t>Demonstration</a:t>
            </a:r>
            <a:endParaRPr>
              <a:latin typeface="Times Roman"/>
              <a:ea typeface="Times Roman"/>
              <a:cs typeface="Times Roman"/>
              <a:sym typeface="Times Roman"/>
            </a:endParaRPr>
          </a:p>
          <a:p>
            <a:pPr marL="0" indent="0" defTabSz="374904">
              <a:lnSpc>
                <a:spcPct val="100000"/>
              </a:lnSpc>
              <a:spcBef>
                <a:spcPts val="0"/>
              </a:spcBef>
              <a:buSzTx/>
              <a:buNone/>
              <a:defRPr sz="4045">
                <a:latin typeface="Arial"/>
                <a:ea typeface="Arial"/>
                <a:cs typeface="Arial"/>
                <a:sym typeface="Arial"/>
              </a:defRPr>
            </a:pPr>
            <a:r>
              <a:rPr sz="4975">
                <a:solidFill>
                  <a:srgbClr val="00B1FF"/>
                </a:solidFill>
                <a:latin typeface="Times Roman"/>
                <a:ea typeface="Times Roman"/>
                <a:cs typeface="Times Roman"/>
                <a:sym typeface="Times Roman"/>
              </a:rPr>
              <a:t>•</a:t>
            </a:r>
            <a:r>
              <a:t>Examples of GeoDCAT implementations</a:t>
            </a:r>
            <a:endParaRPr sz="984">
              <a:latin typeface="Times Roman"/>
              <a:ea typeface="Times Roman"/>
              <a:cs typeface="Times Roman"/>
              <a:sym typeface="Times Roman"/>
            </a:endParaRPr>
          </a:p>
          <a:p>
            <a:pPr lvl="1" marL="0" indent="374904" defTabSz="374904">
              <a:lnSpc>
                <a:spcPct val="100000"/>
              </a:lnSpc>
              <a:spcBef>
                <a:spcPts val="0"/>
              </a:spcBef>
              <a:buSzTx/>
              <a:buNone/>
              <a:defRPr sz="3389">
                <a:latin typeface="Arial"/>
                <a:ea typeface="Arial"/>
                <a:cs typeface="Arial"/>
                <a:sym typeface="Arial"/>
              </a:defRPr>
            </a:pPr>
            <a:r>
              <a:rPr sz="4168">
                <a:solidFill>
                  <a:srgbClr val="00B1FF"/>
                </a:solidFill>
                <a:latin typeface="Times Roman"/>
                <a:ea typeface="Times Roman"/>
                <a:cs typeface="Times Roman"/>
                <a:sym typeface="Times Roman"/>
              </a:rPr>
              <a:t>•</a:t>
            </a:r>
            <a:r>
              <a:rPr sz="2979"/>
              <a:t>Call for contributions (spread over Europe, North-America, Australia/NZ …)</a:t>
            </a:r>
            <a:endParaRPr sz="2979">
              <a:latin typeface="Times Roman"/>
              <a:ea typeface="Times Roman"/>
              <a:cs typeface="Times Roman"/>
              <a:sym typeface="Times Roman"/>
            </a:endParaRPr>
          </a:p>
          <a:p>
            <a:pPr marL="0" indent="0" defTabSz="374904">
              <a:lnSpc>
                <a:spcPct val="100000"/>
              </a:lnSpc>
              <a:spcBef>
                <a:spcPts val="0"/>
              </a:spcBef>
              <a:buSzTx/>
              <a:buNone/>
              <a:defRPr sz="4045">
                <a:latin typeface="Arial"/>
                <a:ea typeface="Arial"/>
                <a:cs typeface="Arial"/>
                <a:sym typeface="Arial"/>
              </a:defRPr>
            </a:pPr>
            <a:r>
              <a:rPr sz="4975">
                <a:solidFill>
                  <a:srgbClr val="00B1FF"/>
                </a:solidFill>
                <a:latin typeface="Times Roman"/>
                <a:ea typeface="Times Roman"/>
                <a:cs typeface="Times Roman"/>
                <a:sym typeface="Times Roman"/>
              </a:rPr>
              <a:t>•</a:t>
            </a:r>
            <a:r>
              <a:t>Towards a metadata code-sprint</a:t>
            </a:r>
            <a:endParaRPr sz="984">
              <a:latin typeface="Times Roman"/>
              <a:ea typeface="Times Roman"/>
              <a:cs typeface="Times Roman"/>
              <a:sym typeface="Times Roman"/>
            </a:endParaRPr>
          </a:p>
          <a:p>
            <a:pPr lvl="1" marL="0" indent="374904" defTabSz="374904">
              <a:lnSpc>
                <a:spcPct val="100000"/>
              </a:lnSpc>
              <a:spcBef>
                <a:spcPts val="0"/>
              </a:spcBef>
              <a:buSzTx/>
              <a:buNone/>
              <a:defRPr sz="3389">
                <a:latin typeface="Arial"/>
                <a:ea typeface="Arial"/>
                <a:cs typeface="Arial"/>
                <a:sym typeface="Arial"/>
              </a:defRPr>
            </a:pPr>
            <a:r>
              <a:rPr sz="4168">
                <a:solidFill>
                  <a:srgbClr val="00B1FF"/>
                </a:solidFill>
                <a:latin typeface="Times Roman"/>
                <a:ea typeface="Times Roman"/>
                <a:cs typeface="Times Roman"/>
                <a:sym typeface="Times Roman"/>
              </a:rPr>
              <a:t>•</a:t>
            </a:r>
            <a:r>
              <a:rPr sz="2979"/>
              <a:t>What do we want to test</a:t>
            </a:r>
            <a:endParaRPr sz="2979">
              <a:latin typeface="Times Roman"/>
              <a:ea typeface="Times Roman"/>
              <a:cs typeface="Times Roman"/>
              <a:sym typeface="Times Roman"/>
            </a:endParaRPr>
          </a:p>
          <a:p>
            <a:pPr lvl="1" marL="0" indent="374904" defTabSz="374904">
              <a:lnSpc>
                <a:spcPct val="100000"/>
              </a:lnSpc>
              <a:spcBef>
                <a:spcPts val="0"/>
              </a:spcBef>
              <a:buSzTx/>
              <a:buNone/>
              <a:defRPr sz="2979">
                <a:latin typeface="Arial"/>
                <a:ea typeface="Arial"/>
                <a:cs typeface="Arial"/>
                <a:sym typeface="Arial"/>
              </a:defRPr>
            </a:pPr>
            <a:r>
              <a:rPr>
                <a:solidFill>
                  <a:srgbClr val="00B1FF"/>
                </a:solidFill>
                <a:latin typeface="Times Roman"/>
                <a:ea typeface="Times Roman"/>
                <a:cs typeface="Times Roman"/>
                <a:sym typeface="Times Roman"/>
              </a:rPr>
              <a:t>•</a:t>
            </a:r>
            <a:r>
              <a:t>Practical set-up and contributions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November Metadata Codesprint"/>
          <p:cNvSpPr txBox="1"/>
          <p:nvPr>
            <p:ph type="title"/>
          </p:nvPr>
        </p:nvSpPr>
        <p:spPr>
          <a:prstGeom prst="rect">
            <a:avLst/>
          </a:prstGeom>
        </p:spPr>
        <p:txBody>
          <a:bodyPr/>
          <a:lstStyle/>
          <a:p>
            <a:pPr/>
            <a:r>
              <a:t>November Metadata Codesprint</a:t>
            </a:r>
          </a:p>
        </p:txBody>
      </p:sp>
      <p:sp>
        <p:nvSpPr>
          <p:cNvPr id="188" name="Placeholder"/>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Placeholder</a:t>
            </a:r>
          </a:p>
        </p:txBody>
      </p:sp>
      <p:sp>
        <p:nvSpPr>
          <p:cNvPr id="189" name="Mixed event…"/>
          <p:cNvSpPr txBox="1"/>
          <p:nvPr>
            <p:ph type="body" idx="1"/>
          </p:nvPr>
        </p:nvSpPr>
        <p:spPr>
          <a:prstGeom prst="rect">
            <a:avLst/>
          </a:prstGeom>
        </p:spPr>
        <p:txBody>
          <a:bodyPr/>
          <a:lstStyle/>
          <a:p>
            <a:pPr/>
            <a:r>
              <a:t>Mixed event</a:t>
            </a:r>
          </a:p>
          <a:p>
            <a:pPr lvl="1"/>
            <a:r>
              <a:t>Date: 18 - 20 November (TBC)</a:t>
            </a:r>
          </a:p>
          <a:p>
            <a:pPr lvl="1"/>
            <a:r>
              <a:t>In person - Sydney (Venue TBC)</a:t>
            </a:r>
          </a:p>
          <a:p>
            <a:pPr lvl="1"/>
            <a:r>
              <a:t>On-line with OGC support</a:t>
            </a:r>
          </a:p>
          <a:p>
            <a:pPr/>
            <a:r>
              <a:t>Agenda - to be decided in Montreal Metadata Workshop</a:t>
            </a:r>
          </a:p>
          <a:p>
            <a:pPr/>
            <a:r>
              <a:t>Locate 24 this week. Will confer with Chris Body next week about time, venues and alignment with ISO</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GeoDCAT-AP"/>
          <p:cNvSpPr txBox="1"/>
          <p:nvPr>
            <p:ph type="title"/>
          </p:nvPr>
        </p:nvSpPr>
        <p:spPr>
          <a:prstGeom prst="rect">
            <a:avLst/>
          </a:prstGeom>
        </p:spPr>
        <p:txBody>
          <a:bodyPr/>
          <a:lstStyle/>
          <a:p>
            <a:pPr/>
            <a:r>
              <a:t>GeoDCAT-AP</a:t>
            </a:r>
          </a:p>
        </p:txBody>
      </p:sp>
      <p:sp>
        <p:nvSpPr>
          <p:cNvPr id="192" name="Use Case Review https://raw.githack.com/SEMICeu/GeoDCAT-AP/dev/drafts/latest/index.html"/>
          <p:cNvSpPr txBox="1"/>
          <p:nvPr>
            <p:ph type="body" idx="21"/>
          </p:nvPr>
        </p:nvSpPr>
        <p:spPr>
          <a:xfrm>
            <a:off x="1206500" y="2486075"/>
            <a:ext cx="21971000" cy="934780"/>
          </a:xfrm>
          <a:prstGeom prst="rect">
            <a:avLst/>
          </a:prstGeom>
          <a:extLst>
            <a:ext uri="{C572A759-6A51-4108-AA02-DFA0A04FC94B}">
              <ma14:wrappingTextBoxFlag xmlns:ma14="http://schemas.microsoft.com/office/mac/drawingml/2011/main" val="1"/>
            </a:ext>
          </a:extLst>
        </p:spPr>
        <p:txBody>
          <a:bodyPr/>
          <a:lstStyle/>
          <a:p>
            <a:pPr defTabSz="569594">
              <a:defRPr sz="3795"/>
            </a:pPr>
            <a:r>
              <a:t>Use Case Review </a:t>
            </a:r>
            <a:r>
              <a:rPr u="sng">
                <a:hlinkClick r:id="rId2" invalidUrl="" action="" tgtFrame="" tooltip="" history="1" highlightClick="0" endSnd="0"/>
              </a:rPr>
              <a:t>https://raw.githack.com/SEMICeu/GeoDCAT-AP/dev/drafts/latest/index.html</a:t>
            </a:r>
          </a:p>
        </p:txBody>
      </p:sp>
      <p:sp>
        <p:nvSpPr>
          <p:cNvPr id="193" name="(GeoDCAT-AP) basic use case is to make spatial datasets, dataset series, and services searchable on general data portals, thereby making geospatial information better findable across borders and sectors. For this purpose, GeoDCAT-AP provides an RDF vocab"/>
          <p:cNvSpPr txBox="1"/>
          <p:nvPr>
            <p:ph type="body" idx="1"/>
          </p:nvPr>
        </p:nvSpPr>
        <p:spPr>
          <a:xfrm>
            <a:off x="1206500" y="3343065"/>
            <a:ext cx="21971000" cy="9669075"/>
          </a:xfrm>
          <a:prstGeom prst="rect">
            <a:avLst/>
          </a:prstGeom>
        </p:spPr>
        <p:txBody>
          <a:bodyPr/>
          <a:lstStyle/>
          <a:p>
            <a:pPr marL="0" indent="0" defTabSz="1999437">
              <a:spcBef>
                <a:spcPts val="3600"/>
              </a:spcBef>
              <a:buSzTx/>
              <a:buNone/>
              <a:defRPr sz="3936"/>
            </a:pPr>
            <a:r>
              <a:t>(GeoDCAT-AP) </a:t>
            </a:r>
            <a:r>
              <a:rPr b="1"/>
              <a:t>basic use case</a:t>
            </a:r>
            <a:r>
              <a:t> is to make spatial datasets, dataset series, and services </a:t>
            </a:r>
            <a:r>
              <a:rPr i="1"/>
              <a:t>searchable on general data portals</a:t>
            </a:r>
            <a:r>
              <a:t>, thereby making geospatial information better findable across borders and sectors. For this purpose, GeoDCAT-AP provides an RDF vocabulary and the corresponding RDF syntax binding for the union of metadata elements of the </a:t>
            </a:r>
            <a:r>
              <a:rPr i="1"/>
              <a:t>core profile of ISO 19115:2003</a:t>
            </a:r>
            <a:r>
              <a:t> [ISO-19115] and those defined in the framework of the INSPIRE Directive [INSPIRE-DIR].</a:t>
            </a:r>
          </a:p>
          <a:p>
            <a:pPr marL="0" indent="0" defTabSz="1999437">
              <a:spcBef>
                <a:spcPts val="3600"/>
              </a:spcBef>
              <a:buSzTx/>
              <a:buNone/>
              <a:defRPr sz="3936"/>
            </a:pPr>
            <a:r>
              <a:t>The GeoDCAT-AP specification </a:t>
            </a:r>
            <a:r>
              <a:rPr i="1"/>
              <a:t>does not replace the INSPIRE Metadata Regulation</a:t>
            </a:r>
            <a:r>
              <a:t> [INSPIRE-MD-REG] nor the INSPIRE Metadata technical guidelines [INSPIRE-MD] based on ISO 19115 and ISO 19119. Its purpose is to give owners of geospatial metadata the possibility to achieve more by providing the means of an additional implementation through harmonised RDF syntax bindings. Conversion rules to RDF syntax would allow Member States to maintain their collections of INSPIRE-relevant datasets following the INSPIRE Metadata technical guidelines based on [ISO-19115] and [ISO-19119], while at the same time publishing these collections on [DCAT-AP]-conformant data portals. A conversion to an RDF representation allows additional metadata elements to be displayed on general-purposed data portals, provided that such data portals are capable of displaying additional metadata elements. Additionally, data portals may be capable of providing machine-to-machine interfaces where additional metadata could be provided.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OGC GeoDCAT"/>
          <p:cNvSpPr txBox="1"/>
          <p:nvPr>
            <p:ph type="title"/>
          </p:nvPr>
        </p:nvSpPr>
        <p:spPr>
          <a:prstGeom prst="rect">
            <a:avLst/>
          </a:prstGeom>
        </p:spPr>
        <p:txBody>
          <a:bodyPr/>
          <a:lstStyle/>
          <a:p>
            <a:pPr/>
            <a:r>
              <a:t>OGC GeoDCAT </a:t>
            </a:r>
          </a:p>
        </p:txBody>
      </p:sp>
      <p:sp>
        <p:nvSpPr>
          <p:cNvPr id="196" name="Basic Use Cas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Basic Use Case</a:t>
            </a:r>
          </a:p>
        </p:txBody>
      </p:sp>
      <p:sp>
        <p:nvSpPr>
          <p:cNvPr id="197" name="Is it the largely same as GeoDCAT-AP without the INSPIRE Directives?…"/>
          <p:cNvSpPr txBox="1"/>
          <p:nvPr>
            <p:ph type="body" idx="1"/>
          </p:nvPr>
        </p:nvSpPr>
        <p:spPr>
          <a:prstGeom prst="rect">
            <a:avLst/>
          </a:prstGeom>
        </p:spPr>
        <p:txBody>
          <a:bodyPr/>
          <a:lstStyle/>
          <a:p>
            <a:pPr/>
            <a:r>
              <a:t>Is it the largely same as GeoDCAT-AP without the INSPIRE Directives?</a:t>
            </a:r>
          </a:p>
          <a:p>
            <a:pPr lvl="1"/>
            <a:r>
              <a:t>If Yes, to which version of ISO19115 do we align? ISO19115-3:2023?</a:t>
            </a:r>
          </a:p>
          <a:p>
            <a:pPr/>
            <a:r>
              <a:t>Or is it something different?</a:t>
            </a:r>
          </a:p>
          <a:p>
            <a:pPr/>
            <a:r>
              <a:t>Current top level driver statement</a:t>
            </a:r>
          </a:p>
          <a:p>
            <a:pPr lvl="1"/>
            <a:r>
              <a:rPr u="sng">
                <a:hlinkClick r:id="rId2" invalidUrl="" action="" tgtFrame="" tooltip="" history="1" highlightClick="0" endSnd="0"/>
              </a:rPr>
              <a:t>https://github.com/opengeospatial/GeoDCAT-SWG/wiki/Drivers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GeoDCAT-AP"/>
          <p:cNvSpPr txBox="1"/>
          <p:nvPr>
            <p:ph type="title"/>
          </p:nvPr>
        </p:nvSpPr>
        <p:spPr>
          <a:prstGeom prst="rect">
            <a:avLst/>
          </a:prstGeom>
        </p:spPr>
        <p:txBody>
          <a:bodyPr/>
          <a:lstStyle/>
          <a:p>
            <a:pPr/>
            <a:r>
              <a:t>GeoDCAT-AP</a:t>
            </a:r>
          </a:p>
        </p:txBody>
      </p:sp>
      <p:sp>
        <p:nvSpPr>
          <p:cNvPr id="200" name="Latest Meeting Report"/>
          <p:cNvSpPr txBox="1"/>
          <p:nvPr>
            <p:ph type="body" idx="21"/>
          </p:nvPr>
        </p:nvSpPr>
        <p:spPr>
          <a:xfrm>
            <a:off x="1206500" y="2486075"/>
            <a:ext cx="21971000" cy="934780"/>
          </a:xfrm>
          <a:prstGeom prst="rect">
            <a:avLst/>
          </a:prstGeom>
          <a:extLst>
            <a:ext uri="{C572A759-6A51-4108-AA02-DFA0A04FC94B}">
              <ma14:wrappingTextBoxFlag xmlns:ma14="http://schemas.microsoft.com/office/mac/drawingml/2011/main" val="1"/>
            </a:ext>
          </a:extLst>
        </p:spPr>
        <p:txBody>
          <a:bodyPr/>
          <a:lstStyle/>
          <a:p>
            <a:pPr/>
            <a:r>
              <a:t>Latest Meeting Report</a:t>
            </a:r>
          </a:p>
        </p:txBody>
      </p:sp>
      <p:sp>
        <p:nvSpPr>
          <p:cNvPr id="201" name="Slides - https://joinup.ec.europa.eu/sites/default/files/event/attachment/2024-04/20240423 GeoDCAT-AP WG3 Webinar.pdf…"/>
          <p:cNvSpPr txBox="1"/>
          <p:nvPr>
            <p:ph type="body" idx="1"/>
          </p:nvPr>
        </p:nvSpPr>
        <p:spPr>
          <a:prstGeom prst="rect">
            <a:avLst/>
          </a:prstGeom>
        </p:spPr>
        <p:txBody>
          <a:bodyPr/>
          <a:lstStyle/>
          <a:p>
            <a:pPr/>
            <a:r>
              <a:rPr u="sng">
                <a:hlinkClick r:id="rId2" invalidUrl="" action="" tgtFrame="" tooltip="" history="1" highlightClick="0" endSnd="0"/>
              </a:rPr>
              <a:t>Slides</a:t>
            </a:r>
            <a:r>
              <a:t> - https://joinup.ec.europa.eu/sites/default/files/event/attachment/2024-04/20240423 GeoDCAT-AP WG3 Webinar.pdf</a:t>
            </a:r>
          </a:p>
          <a:p>
            <a:pPr/>
            <a:r>
              <a:rPr u="sng">
                <a:hlinkClick r:id="rId3" invalidUrl="" action="" tgtFrame="" tooltip="" history="1" highlightClick="0" endSnd="0"/>
              </a:rPr>
              <a:t>Github</a:t>
            </a:r>
            <a:r>
              <a:t> - </a:t>
            </a:r>
            <a:r>
              <a:rPr u="sng">
                <a:hlinkClick r:id="rId3" invalidUrl="" action="" tgtFrame="" tooltip="" history="1" highlightClick="0" endSnd="0"/>
              </a:rPr>
              <a:t>https://github.com/SEMICeu/geoDCAT-AP/issues/</a:t>
            </a:r>
          </a:p>
          <a:p>
            <a:pPr/>
            <a:r>
              <a:t>GeoDCAT Example Demonstrations - Finland, Flanders, Spain</a:t>
            </a:r>
          </a:p>
          <a:p>
            <a:pPr lvl="1"/>
            <a:r>
              <a:t>Main Points -</a:t>
            </a:r>
          </a:p>
          <a:p>
            <a:pPr lvl="2"/>
            <a:r>
              <a:t>Data Exchange Usecase - from GeoNetwork to CKAN national</a:t>
            </a:r>
          </a:p>
          <a:p>
            <a:pPr lvl="2"/>
            <a:r>
              <a:t>Metadata File Identifier issue - propagation</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ny Other Business"/>
          <p:cNvSpPr txBox="1"/>
          <p:nvPr>
            <p:ph type="title"/>
          </p:nvPr>
        </p:nvSpPr>
        <p:spPr>
          <a:prstGeom prst="rect">
            <a:avLst/>
          </a:prstGeom>
        </p:spPr>
        <p:txBody>
          <a:bodyPr/>
          <a:lstStyle/>
          <a:p>
            <a:pPr/>
            <a:r>
              <a:t>Any Other Business</a:t>
            </a:r>
          </a:p>
        </p:txBody>
      </p:sp>
      <p:sp>
        <p:nvSpPr>
          <p:cNvPr id="204" name="Slide Subtitle"/>
          <p:cNvSpPr txBox="1"/>
          <p:nvPr>
            <p:ph type="body" idx="21"/>
          </p:nvPr>
        </p:nvSpPr>
        <p:spPr>
          <a:prstGeom prst="rect">
            <a:avLst/>
          </a:prstGeom>
        </p:spPr>
        <p:txBody>
          <a:bodyPr/>
          <a:lstStyle/>
          <a:p>
            <a:pPr/>
          </a:p>
        </p:txBody>
      </p:sp>
      <p:sp>
        <p:nvSpPr>
          <p:cNvPr id="205" name="Github repo - https://github.com/opengeospatial/GeoDCAT-SWG/issues…"/>
          <p:cNvSpPr txBox="1"/>
          <p:nvPr>
            <p:ph type="body" idx="1"/>
          </p:nvPr>
        </p:nvSpPr>
        <p:spPr>
          <a:prstGeom prst="rect">
            <a:avLst/>
          </a:prstGeom>
        </p:spPr>
        <p:txBody>
          <a:bodyPr/>
          <a:lstStyle/>
          <a:p>
            <a:pPr/>
            <a:r>
              <a:t>Github repo - </a:t>
            </a:r>
            <a:r>
              <a:rPr u="sng">
                <a:hlinkClick r:id="rId2" invalidUrl="" action="" tgtFrame="" tooltip="" history="1" highlightClick="0" endSnd="0"/>
              </a:rPr>
              <a:t>https://github.com/opengeospatial/GeoDCAT-SWG/issues</a:t>
            </a:r>
          </a:p>
          <a:p>
            <a:pPr/>
            <a:r>
              <a:t>Different Granularity of metadata and data</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