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79"/>
    <p:restoredTop sz="94801"/>
  </p:normalViewPr>
  <p:slideViewPr>
    <p:cSldViewPr snapToGrid="0">
      <p:cViewPr varScale="1">
        <p:scale>
          <a:sx n="75" d="100"/>
          <a:sy n="75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BBlocks</a:t>
            </a:r>
            <a:r>
              <a:rPr dirty="0"/>
              <a:t> - Mappings as testable transformations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4" name="Shape 2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sprint use cases in Git hub for other to add to.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 have contacted GeoNetwork community, ICSM Metadata working group, Australian GeoNetwork implementors group. FOSS4G Oceania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Bowl with salmon cakes, salad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Bowl of pappardelle pasta with parsley butter, roasted hazelnuts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53585F"/>
                </a:solidFill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17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0000" b="0" spc="-100">
                <a:solidFill>
                  <a:srgbClr val="53585F"/>
                </a:solidFill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</a:lstStyle>
          <a:p>
            <a:r>
              <a:t>Slide Title</a:t>
            </a:r>
          </a:p>
        </p:txBody>
      </p:sp>
      <p:sp>
        <p:nvSpPr>
          <p:cNvPr id="17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457200" indent="-457200" defTabSz="355600">
              <a:lnSpc>
                <a:spcPct val="100000"/>
              </a:lnSpc>
              <a:spcBef>
                <a:spcPts val="4700"/>
              </a:spcBef>
              <a:buSzPct val="100000"/>
              <a:defRPr sz="4000">
                <a:solidFill>
                  <a:srgbClr val="53585F"/>
                </a:solidFill>
                <a:latin typeface="Graphik-Light"/>
                <a:ea typeface="Graphik-Light"/>
                <a:cs typeface="Graphik-Light"/>
                <a:sym typeface="Graphik Light"/>
              </a:defRPr>
            </a:lvl1pPr>
            <a:lvl2pPr marL="914400" indent="-457200" defTabSz="355600">
              <a:lnSpc>
                <a:spcPct val="100000"/>
              </a:lnSpc>
              <a:spcBef>
                <a:spcPts val="4700"/>
              </a:spcBef>
              <a:buSzPct val="100000"/>
              <a:defRPr sz="4000">
                <a:solidFill>
                  <a:srgbClr val="53585F"/>
                </a:solidFill>
                <a:latin typeface="Graphik-Light"/>
                <a:ea typeface="Graphik-Light"/>
                <a:cs typeface="Graphik-Light"/>
                <a:sym typeface="Graphik Light"/>
              </a:defRPr>
            </a:lvl2pPr>
            <a:lvl3pPr marL="1371600" indent="-457200" defTabSz="355600">
              <a:lnSpc>
                <a:spcPct val="100000"/>
              </a:lnSpc>
              <a:spcBef>
                <a:spcPts val="4700"/>
              </a:spcBef>
              <a:buSzPct val="100000"/>
              <a:defRPr sz="4000">
                <a:solidFill>
                  <a:srgbClr val="53585F"/>
                </a:solidFill>
                <a:latin typeface="Graphik-Light"/>
                <a:ea typeface="Graphik-Light"/>
                <a:cs typeface="Graphik-Light"/>
                <a:sym typeface="Graphik Light"/>
              </a:defRPr>
            </a:lvl3pPr>
            <a:lvl4pPr marL="1828800" indent="-457200" defTabSz="355600">
              <a:lnSpc>
                <a:spcPct val="100000"/>
              </a:lnSpc>
              <a:spcBef>
                <a:spcPts val="4700"/>
              </a:spcBef>
              <a:buSzPct val="100000"/>
              <a:defRPr sz="4000">
                <a:solidFill>
                  <a:srgbClr val="53585F"/>
                </a:solidFill>
                <a:latin typeface="Graphik-Light"/>
                <a:ea typeface="Graphik-Light"/>
                <a:cs typeface="Graphik-Light"/>
                <a:sym typeface="Graphik Light"/>
              </a:defRPr>
            </a:lvl4pPr>
            <a:lvl5pPr marL="2286000" indent="-457200" defTabSz="355600">
              <a:lnSpc>
                <a:spcPct val="100000"/>
              </a:lnSpc>
              <a:spcBef>
                <a:spcPts val="4700"/>
              </a:spcBef>
              <a:buSzPct val="100000"/>
              <a:defRPr sz="4000">
                <a:solidFill>
                  <a:srgbClr val="53585F"/>
                </a:solidFill>
                <a:latin typeface="Graphik-Light"/>
                <a:ea typeface="Graphik-Light"/>
                <a:cs typeface="Graphik-Light"/>
                <a:sym typeface="Graphik Light"/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rgbClr val="53585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and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and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geospatial/GeoDCAT-SWG/issues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geospatial/GeoDCAT-SWG/issues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imeanddate.com/worldclock/meetingdetails.html?year=2024&amp;month=11&amp;day=18&amp;hour=9&amp;min=0&amp;sec=0&amp;p1=48&amp;p2=136&amp;p3=43&amp;p4=240" TargetMode="External"/><Relationship Id="rId13" Type="http://schemas.openxmlformats.org/officeDocument/2006/relationships/hyperlink" Target="https://www.timeanddate.com/worldclock/meetingdetails.html?year=2024&amp;month=11&amp;day=18&amp;hour=14&amp;min=0&amp;sec=0&amp;p1=48&amp;p2=136&amp;p3=43&amp;p4=240" TargetMode="External"/><Relationship Id="rId18" Type="http://schemas.openxmlformats.org/officeDocument/2006/relationships/hyperlink" Target="https://www.timeanddate.com/worldclock/meetingdetails.html?year=2024&amp;month=11&amp;day=18&amp;hour=19&amp;min=0&amp;sec=0&amp;p1=48&amp;p2=136&amp;p3=43&amp;p4=240" TargetMode="External"/><Relationship Id="rId3" Type="http://schemas.openxmlformats.org/officeDocument/2006/relationships/hyperlink" Target="https://www.timeanddate.com/worldclock/uk/london" TargetMode="External"/><Relationship Id="rId7" Type="http://schemas.openxmlformats.org/officeDocument/2006/relationships/hyperlink" Target="https://www.timeanddate.com/worldclock/meetingdetails.html?year=2024&amp;month=11&amp;day=18&amp;hour=8&amp;min=0&amp;sec=0&amp;p1=48&amp;p2=136&amp;p3=43&amp;p4=240" TargetMode="External"/><Relationship Id="rId12" Type="http://schemas.openxmlformats.org/officeDocument/2006/relationships/hyperlink" Target="https://www.timeanddate.com/worldclock/meetingdetails.html?year=2024&amp;month=11&amp;day=18&amp;hour=13&amp;min=0&amp;sec=0&amp;p1=48&amp;p2=136&amp;p3=43&amp;p4=240" TargetMode="External"/><Relationship Id="rId17" Type="http://schemas.openxmlformats.org/officeDocument/2006/relationships/hyperlink" Target="https://www.timeanddate.com/worldclock/meetingdetails.html?year=2024&amp;month=11&amp;day=18&amp;hour=18&amp;min=0&amp;sec=0&amp;p1=48&amp;p2=136&amp;p3=43&amp;p4=240" TargetMode="External"/><Relationship Id="rId2" Type="http://schemas.openxmlformats.org/officeDocument/2006/relationships/hyperlink" Target="https://www.timeanddate.com/worldclock/belgium/brussels" TargetMode="External"/><Relationship Id="rId16" Type="http://schemas.openxmlformats.org/officeDocument/2006/relationships/hyperlink" Target="https://www.timeanddate.com/worldclock/meetingdetails.html?year=2024&amp;month=11&amp;day=18&amp;hour=17&amp;min=0&amp;sec=0&amp;p1=48&amp;p2=136&amp;p3=43&amp;p4=240" TargetMode="External"/><Relationship Id="rId20" Type="http://schemas.openxmlformats.org/officeDocument/2006/relationships/hyperlink" Target="https://www.timeanddate.com/worldclock/meetingdetails.html?year=2024&amp;month=11&amp;day=18&amp;hour=21&amp;min=0&amp;sec=0&amp;p1=48&amp;p2=136&amp;p3=43&amp;p4=240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timeanddate.com/worldclock/meetingdetails.html?year=2024&amp;month=11&amp;day=18&amp;hour=7&amp;min=0&amp;sec=0&amp;p1=48&amp;p2=136&amp;p3=43&amp;p4=240" TargetMode="External"/><Relationship Id="rId11" Type="http://schemas.openxmlformats.org/officeDocument/2006/relationships/hyperlink" Target="https://www.timeanddate.com/worldclock/meetingdetails.html?year=2024&amp;month=11&amp;day=18&amp;hour=12&amp;min=0&amp;sec=0&amp;p1=48&amp;p2=136&amp;p3=43&amp;p4=240" TargetMode="External"/><Relationship Id="rId5" Type="http://schemas.openxmlformats.org/officeDocument/2006/relationships/hyperlink" Target="https://www.timeanddate.com/worldclock/australia/sydney" TargetMode="External"/><Relationship Id="rId15" Type="http://schemas.openxmlformats.org/officeDocument/2006/relationships/hyperlink" Target="https://www.timeanddate.com/worldclock/meetingdetails.html?year=2024&amp;month=11&amp;day=18&amp;hour=16&amp;min=0&amp;sec=0&amp;p1=48&amp;p2=136&amp;p3=43&amp;p4=240" TargetMode="External"/><Relationship Id="rId10" Type="http://schemas.openxmlformats.org/officeDocument/2006/relationships/hyperlink" Target="https://www.timeanddate.com/worldclock/meetingdetails.html?year=2024&amp;month=11&amp;day=18&amp;hour=11&amp;min=0&amp;sec=0&amp;p1=48&amp;p2=136&amp;p3=43&amp;p4=240" TargetMode="External"/><Relationship Id="rId19" Type="http://schemas.openxmlformats.org/officeDocument/2006/relationships/hyperlink" Target="https://www.timeanddate.com/worldclock/meetingdetails.html?year=2024&amp;month=11&amp;day=18&amp;hour=20&amp;min=0&amp;sec=0&amp;p1=48&amp;p2=136&amp;p3=43&amp;p4=240" TargetMode="External"/><Relationship Id="rId4" Type="http://schemas.openxmlformats.org/officeDocument/2006/relationships/hyperlink" Target="https://www.timeanddate.com/worldclock/usa/boston" TargetMode="External"/><Relationship Id="rId9" Type="http://schemas.openxmlformats.org/officeDocument/2006/relationships/hyperlink" Target="https://www.timeanddate.com/worldclock/meetingdetails.html?year=2024&amp;month=11&amp;day=18&amp;hour=10&amp;min=0&amp;sec=0&amp;p1=48&amp;p2=136&amp;p3=43&amp;p4=240" TargetMode="External"/><Relationship Id="rId14" Type="http://schemas.openxmlformats.org/officeDocument/2006/relationships/hyperlink" Target="https://www.timeanddate.com/worldclock/meetingdetails.html?year=2024&amp;month=11&amp;day=18&amp;hour=15&amp;min=0&amp;sec=0&amp;p1=48&amp;p2=136&amp;p3=43&amp;p4=24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GeoDCAT-SWG/tree/main/workshops/2024/OGC_Metadata_Codesprint" TargetMode="External"/><Relationship Id="rId2" Type="http://schemas.openxmlformats.org/officeDocument/2006/relationships/hyperlink" Target="https://www.ogc.org/ogc-events/the-november-2024-ogc-metadata-code-sprint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iscord.com/channels/874597684873400331/874597685309636620" TargetMode="External"/><Relationship Id="rId4" Type="http://schemas.openxmlformats.org/officeDocument/2006/relationships/hyperlink" Target="https://meet.goto.com/7910375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uthor and D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mi-NZ" dirty="0"/>
              <a:t>Byron Cochrane </a:t>
            </a:r>
            <a:endParaRPr dirty="0"/>
          </a:p>
        </p:txBody>
      </p:sp>
      <p:sp>
        <p:nvSpPr>
          <p:cNvPr id="182" name="Metadata Code Sprint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mi-NZ" dirty="0"/>
              <a:t>OGC </a:t>
            </a:r>
            <a:r>
              <a:rPr dirty="0"/>
              <a:t>Metadata Code Sprint </a:t>
            </a:r>
          </a:p>
        </p:txBody>
      </p:sp>
      <p:sp>
        <p:nvSpPr>
          <p:cNvPr id="183" name="18-19 November 2024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18-19 November 2024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roposals and Use Ca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Proposals and Use Cases</a:t>
            </a:r>
          </a:p>
        </p:txBody>
      </p:sp>
      <p:sp>
        <p:nvSpPr>
          <p:cNvPr id="221" name="Review Curren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Review Current</a:t>
            </a:r>
          </a:p>
        </p:txBody>
      </p:sp>
      <p:sp>
        <p:nvSpPr>
          <p:cNvPr id="222" name="Current Use cas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Use cases</a:t>
            </a:r>
          </a:p>
          <a:p>
            <a:pPr lvl="1"/>
            <a:r>
              <a:rPr u="sng" dirty="0">
                <a:hlinkClick r:id="rId2"/>
              </a:rPr>
              <a:t>https://github.com/opengeospatial/GeoDCAT-SWG/issues</a:t>
            </a:r>
          </a:p>
          <a:p>
            <a:r>
              <a:rPr dirty="0"/>
              <a:t>Proposer presents their case -</a:t>
            </a:r>
          </a:p>
          <a:p>
            <a:pPr lvl="1"/>
            <a:r>
              <a:rPr dirty="0"/>
              <a:t>What need is to be met?</a:t>
            </a:r>
          </a:p>
          <a:p>
            <a:pPr lvl="1"/>
            <a:r>
              <a:rPr dirty="0"/>
              <a:t>What </a:t>
            </a:r>
            <a:r>
              <a:rPr dirty="0" err="1"/>
              <a:t>chal</a:t>
            </a:r>
            <a:r>
              <a:rPr lang="mi-NZ" dirty="0"/>
              <a:t>l</a:t>
            </a:r>
            <a:r>
              <a:rPr dirty="0" err="1"/>
              <a:t>enges</a:t>
            </a:r>
            <a:r>
              <a:rPr dirty="0"/>
              <a:t> do we face?</a:t>
            </a:r>
          </a:p>
          <a:p>
            <a:pPr lvl="1"/>
            <a:r>
              <a:rPr dirty="0"/>
              <a:t>Who wants to play?</a:t>
            </a:r>
          </a:p>
          <a:p>
            <a:pPr lvl="1"/>
            <a:r>
              <a:rPr dirty="0"/>
              <a:t>What do we need?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roposals and Use Ca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Proposals and Use Cases</a:t>
            </a:r>
          </a:p>
        </p:txBody>
      </p:sp>
      <p:sp>
        <p:nvSpPr>
          <p:cNvPr id="225" name="New Proposal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New Proposals</a:t>
            </a:r>
          </a:p>
        </p:txBody>
      </p:sp>
      <p:sp>
        <p:nvSpPr>
          <p:cNvPr id="226" name="Current Use cas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Use cases</a:t>
            </a:r>
          </a:p>
          <a:p>
            <a:pPr lvl="1"/>
            <a:r>
              <a:rPr u="sng" dirty="0">
                <a:hlinkClick r:id="rId2"/>
              </a:rPr>
              <a:t>https://github.com/opengeospatial/GeoDCAT-SWG/issues</a:t>
            </a:r>
          </a:p>
          <a:p>
            <a:r>
              <a:rPr dirty="0"/>
              <a:t>New Proposals and Use Cases</a:t>
            </a:r>
            <a:endParaRPr lang="mi-NZ" dirty="0"/>
          </a:p>
          <a:p>
            <a:r>
              <a:rPr dirty="0"/>
              <a:t>Other Ideas for Code Sprint </a:t>
            </a:r>
            <a:r>
              <a:rPr dirty="0" err="1"/>
              <a:t>endeavours</a:t>
            </a:r>
            <a:r>
              <a:rPr dirty="0"/>
              <a:t>?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ather these on Dedicated Github?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Gather these on Dedicated Github?</a:t>
            </a:r>
          </a:p>
        </p:txBody>
      </p:sp>
      <p:sp>
        <p:nvSpPr>
          <p:cNvPr id="261" name="Challenges / Use Ca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z="9500" spc="-95"/>
            </a:lvl1pPr>
          </a:lstStyle>
          <a:p>
            <a:r>
              <a:rPr dirty="0"/>
              <a:t>Challenges / Use Cases</a:t>
            </a:r>
          </a:p>
        </p:txBody>
      </p:sp>
      <p:sp>
        <p:nvSpPr>
          <p:cNvPr id="262" name="Stack of standards - STAC, OAPIRec, ISO19115 playing nicely - maybe using GeoDCAT - Peter Vretano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43484" indent="-443484" defTabSz="344931">
              <a:spcBef>
                <a:spcPts val="4500"/>
              </a:spcBef>
              <a:defRPr sz="4462"/>
            </a:pPr>
            <a:r>
              <a:rPr dirty="0"/>
              <a:t>Stack of standards - STAC, </a:t>
            </a:r>
            <a:r>
              <a:rPr dirty="0" err="1"/>
              <a:t>OAPIRec</a:t>
            </a:r>
            <a:r>
              <a:rPr dirty="0"/>
              <a:t>, ISO19115 playing nicely - maybe using </a:t>
            </a:r>
            <a:r>
              <a:rPr dirty="0" err="1"/>
              <a:t>GeoDCAT</a:t>
            </a:r>
            <a:r>
              <a:rPr dirty="0"/>
              <a:t> - Peter </a:t>
            </a:r>
            <a:r>
              <a:rPr dirty="0" err="1"/>
              <a:t>Vretanos</a:t>
            </a:r>
            <a:endParaRPr dirty="0"/>
          </a:p>
          <a:p>
            <a:pPr marL="443484" indent="-443484" defTabSz="344931">
              <a:spcBef>
                <a:spcPts val="4500"/>
              </a:spcBef>
              <a:defRPr sz="4462"/>
            </a:pPr>
            <a:r>
              <a:rPr dirty="0"/>
              <a:t>Harvesting ISO 19115 metadata using </a:t>
            </a:r>
            <a:r>
              <a:rPr dirty="0" err="1"/>
              <a:t>OAPIRec</a:t>
            </a:r>
            <a:r>
              <a:rPr dirty="0"/>
              <a:t> (like CSW)</a:t>
            </a:r>
          </a:p>
          <a:p>
            <a:pPr marL="443484" indent="-443484" defTabSz="344931">
              <a:spcBef>
                <a:spcPts val="4500"/>
              </a:spcBef>
              <a:defRPr sz="4462"/>
            </a:pPr>
            <a:r>
              <a:rPr lang="en-NZ" dirty="0"/>
              <a:t>ISO 19157-3 Data quality measures register for simple evaluation of data quality and document</a:t>
            </a:r>
          </a:p>
          <a:p>
            <a:pPr marL="443484" indent="-443484" defTabSz="344931">
              <a:spcBef>
                <a:spcPts val="4500"/>
              </a:spcBef>
              <a:defRPr sz="4462"/>
            </a:pPr>
            <a:r>
              <a:rPr lang="en-NZ" dirty="0"/>
              <a:t>Dealing with Permanence and Availability of linked Registry Resources</a:t>
            </a:r>
          </a:p>
          <a:p>
            <a:pPr marL="886968" lvl="1" indent="-443484" defTabSz="344931">
              <a:spcBef>
                <a:spcPts val="4500"/>
              </a:spcBef>
              <a:defRPr sz="4462"/>
            </a:pPr>
            <a:r>
              <a:rPr dirty="0"/>
              <a:t>Local Context example Indigenous Data Sovereignty</a:t>
            </a:r>
          </a:p>
          <a:p>
            <a:pPr marL="886968" lvl="1" indent="-443484" defTabSz="344931">
              <a:spcBef>
                <a:spcPts val="4500"/>
              </a:spcBef>
              <a:defRPr sz="4462"/>
            </a:pPr>
            <a:r>
              <a:rPr dirty="0"/>
              <a:t>ISO 19157 data quality register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OGC TC Seoul - Nov ‘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OGC TC Seoul - Nov ‘24</a:t>
            </a:r>
          </a:p>
        </p:txBody>
      </p:sp>
      <p:sp>
        <p:nvSpPr>
          <p:cNvPr id="229" name="MetaCat DWG Meeting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MetaCat DWG Meeting </a:t>
            </a:r>
          </a:p>
        </p:txBody>
      </p:sp>
      <p:sp>
        <p:nvSpPr>
          <p:cNvPr id="230" name="11:00am - 12:30pm Local time, Tuesday 5 Novemb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11:00am - 12:30pm Local time, Tuesday 5 November </a:t>
            </a:r>
          </a:p>
          <a:p>
            <a:r>
              <a:t>Topics and presentations?</a:t>
            </a:r>
          </a:p>
          <a:p>
            <a:r>
              <a:t>Presentations to other SWGs and DWGs?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Any other business?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/>
          <a:p>
            <a:r>
              <a:t>Any other business?</a:t>
            </a:r>
          </a:p>
        </p:txBody>
      </p:sp>
      <p:sp>
        <p:nvSpPr>
          <p:cNvPr id="233" name="Code Sprint or GeoDCAT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Code Sprint or GeoDCAT</a:t>
            </a:r>
          </a:p>
        </p:txBody>
      </p:sp>
      <p:sp>
        <p:nvSpPr>
          <p:cNvPr id="234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roposa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Proposals</a:t>
            </a:r>
          </a:p>
        </p:txBody>
      </p:sp>
      <p:sp>
        <p:nvSpPr>
          <p:cNvPr id="237" name="Discussion and review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Discussion and review</a:t>
            </a:r>
          </a:p>
        </p:txBody>
      </p:sp>
      <p:sp>
        <p:nvSpPr>
          <p:cNvPr id="238" name="What is left to be done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left to be done?</a:t>
            </a:r>
          </a:p>
          <a:p>
            <a:pPr lvl="1"/>
            <a:r>
              <a:t>Others to contact and include?</a:t>
            </a:r>
          </a:p>
          <a:p>
            <a:pPr lvl="1"/>
            <a:r>
              <a:t>Outstanding tasks before code sprint?</a:t>
            </a:r>
          </a:p>
          <a:p>
            <a:pPr lvl="1"/>
            <a:r>
              <a:t>IT Needs covered? Data? Standards? Expertise?</a:t>
            </a:r>
          </a:p>
          <a:p>
            <a:r>
              <a:t>Any other closing thoughts, requirements, desires, ideas?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ode Sprint Proposed 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Code Sprint Schedule</a:t>
            </a:r>
          </a:p>
        </p:txBody>
      </p:sp>
      <p:sp>
        <p:nvSpPr>
          <p:cNvPr id="192" name="In person - UNSW Sydney - 18 November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In person - UNSW Sydney - 18 November</a:t>
            </a:r>
          </a:p>
        </p:txBody>
      </p:sp>
      <p:sp>
        <p:nvSpPr>
          <p:cNvPr id="193" name="8:00am - 6:00pm EAD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mi-NZ" dirty="0"/>
              <a:t>10</a:t>
            </a:r>
            <a:r>
              <a:rPr dirty="0"/>
              <a:t>:00am - 6:00pm EADT</a:t>
            </a:r>
          </a:p>
          <a:p>
            <a:pPr lvl="1"/>
            <a:r>
              <a:rPr dirty="0"/>
              <a:t>10:00</a:t>
            </a:r>
            <a:r>
              <a:rPr lang="mi-NZ" dirty="0"/>
              <a:t> -10:45</a:t>
            </a:r>
            <a:r>
              <a:rPr dirty="0"/>
              <a:t>am - Welcome and General Presentations</a:t>
            </a:r>
          </a:p>
          <a:p>
            <a:pPr lvl="1"/>
            <a:r>
              <a:rPr dirty="0"/>
              <a:t>1</a:t>
            </a:r>
            <a:r>
              <a:rPr lang="mi-NZ" dirty="0"/>
              <a:t>0:45</a:t>
            </a:r>
            <a:r>
              <a:rPr dirty="0"/>
              <a:t> - 12:30pm - Presentation of Proposals and Team formation</a:t>
            </a:r>
          </a:p>
          <a:p>
            <a:pPr lvl="1"/>
            <a:r>
              <a:rPr dirty="0"/>
              <a:t>12:30 - 1:30pm - Lunch </a:t>
            </a:r>
          </a:p>
          <a:p>
            <a:pPr lvl="1"/>
            <a:r>
              <a:rPr dirty="0"/>
              <a:t>1:30 - 5:30pm - Sprint Work (w/ tea break @ 3:30)</a:t>
            </a:r>
          </a:p>
          <a:p>
            <a:pPr lvl="1"/>
            <a:r>
              <a:rPr dirty="0"/>
              <a:t>5:30 - 6:00pm - Presentation of progress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Intro - Presentation / Tutorial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Intro - Presentation / Tutorials</a:t>
            </a:r>
          </a:p>
        </p:txBody>
      </p:sp>
      <p:sp>
        <p:nvSpPr>
          <p:cNvPr id="255" name="Codesprint 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z="9500" spc="-95"/>
            </a:lvl1pPr>
          </a:lstStyle>
          <a:p>
            <a:r>
              <a:t>Codesprint Agenda</a:t>
            </a:r>
          </a:p>
        </p:txBody>
      </p:sp>
      <p:sp>
        <p:nvSpPr>
          <p:cNvPr id="256" name="How can the various metadata standards play nice?…"/>
          <p:cNvSpPr txBox="1">
            <a:spLocks noGrp="1"/>
          </p:cNvSpPr>
          <p:nvPr>
            <p:ph type="body" idx="1"/>
          </p:nvPr>
        </p:nvSpPr>
        <p:spPr>
          <a:xfrm>
            <a:off x="1206500" y="3575534"/>
            <a:ext cx="21971000" cy="910678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400"/>
              </a:spcBef>
              <a:defRPr sz="4500"/>
            </a:pPr>
            <a:r>
              <a:rPr dirty="0"/>
              <a:t>How can the various metadata standards play nice? </a:t>
            </a:r>
          </a:p>
          <a:p>
            <a:pPr lvl="1">
              <a:spcBef>
                <a:spcPts val="2400"/>
              </a:spcBef>
              <a:defRPr sz="4500"/>
            </a:pPr>
            <a:r>
              <a:rPr dirty="0"/>
              <a:t>Reprise of FOSS4G presentation - Byron</a:t>
            </a:r>
          </a:p>
          <a:p>
            <a:pPr>
              <a:spcBef>
                <a:spcPts val="2400"/>
              </a:spcBef>
              <a:defRPr sz="4500"/>
            </a:pPr>
            <a:r>
              <a:rPr dirty="0" err="1"/>
              <a:t>GeoDCAT</a:t>
            </a:r>
            <a:r>
              <a:rPr dirty="0"/>
              <a:t> implementations World Wide - Danny?</a:t>
            </a:r>
          </a:p>
          <a:p>
            <a:pPr>
              <a:spcBef>
                <a:spcPts val="2400"/>
              </a:spcBef>
              <a:defRPr sz="4500"/>
            </a:pPr>
            <a:r>
              <a:rPr dirty="0"/>
              <a:t>Roles of SKOS registries and their management </a:t>
            </a:r>
            <a:r>
              <a:rPr lang="en-NZ" dirty="0"/>
              <a:t>– </a:t>
            </a:r>
            <a:r>
              <a:rPr lang="mi-NZ" dirty="0"/>
              <a:t>(unconfirmed, </a:t>
            </a:r>
            <a:r>
              <a:rPr lang="en-NZ" dirty="0"/>
              <a:t>Nick?)</a:t>
            </a:r>
            <a:endParaRPr dirty="0"/>
          </a:p>
          <a:p>
            <a:pPr>
              <a:spcBef>
                <a:spcPts val="2400"/>
              </a:spcBef>
              <a:defRPr sz="4500"/>
            </a:pPr>
            <a:r>
              <a:rPr dirty="0"/>
              <a:t>Implementation of </a:t>
            </a:r>
            <a:r>
              <a:rPr dirty="0" err="1"/>
              <a:t>GeoDCAT</a:t>
            </a:r>
            <a:r>
              <a:rPr dirty="0"/>
              <a:t> using Building blocks - Rob</a:t>
            </a:r>
          </a:p>
          <a:p>
            <a:pPr lvl="1">
              <a:spcBef>
                <a:spcPts val="2400"/>
              </a:spcBef>
              <a:defRPr sz="4500"/>
            </a:pPr>
            <a:r>
              <a:rPr dirty="0" err="1"/>
              <a:t>GeoDCAT</a:t>
            </a:r>
            <a:r>
              <a:rPr dirty="0"/>
              <a:t> and </a:t>
            </a:r>
            <a:r>
              <a:rPr dirty="0" err="1"/>
              <a:t>OAPIRec</a:t>
            </a:r>
            <a:r>
              <a:rPr dirty="0"/>
              <a:t>, STAC, ISO 19115,  (Others?) with validation</a:t>
            </a:r>
            <a:endParaRPr lang="mi-NZ" dirty="0"/>
          </a:p>
          <a:p>
            <a:pPr>
              <a:spcBef>
                <a:spcPts val="2400"/>
              </a:spcBef>
              <a:defRPr sz="4500"/>
            </a:pPr>
            <a:r>
              <a:rPr lang="en-NZ" dirty="0"/>
              <a:t>ISO 19115-1 Proposed Review – What do we want? - Peter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ode Sprint Proposed 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Sprint Proposed Schedule</a:t>
            </a:r>
          </a:p>
        </p:txBody>
      </p:sp>
      <p:sp>
        <p:nvSpPr>
          <p:cNvPr id="196" name="In person - UNSW Sydney - 19 November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In person - UNSW Sydney - 19 November</a:t>
            </a:r>
          </a:p>
        </p:txBody>
      </p:sp>
      <p:sp>
        <p:nvSpPr>
          <p:cNvPr id="197" name="8:00am - 6:00pm EAD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8:00am - 6:00pm EADT</a:t>
            </a:r>
          </a:p>
          <a:p>
            <a:pPr lvl="1"/>
            <a:r>
              <a:rPr dirty="0"/>
              <a:t>8:00 - 10:00am - Presentation of progress (including online efforts)</a:t>
            </a:r>
          </a:p>
          <a:p>
            <a:pPr lvl="1"/>
            <a:r>
              <a:rPr dirty="0"/>
              <a:t>10:00 - 10:30 - Coffee</a:t>
            </a:r>
          </a:p>
          <a:p>
            <a:pPr lvl="1"/>
            <a:r>
              <a:rPr dirty="0"/>
              <a:t>10:30 - 12:30pm - Sprint work</a:t>
            </a:r>
          </a:p>
          <a:p>
            <a:pPr lvl="1"/>
            <a:r>
              <a:rPr dirty="0"/>
              <a:t>12:30 - 1:30pm - Lunch </a:t>
            </a:r>
          </a:p>
          <a:p>
            <a:pPr lvl="1"/>
            <a:r>
              <a:rPr dirty="0"/>
              <a:t>1:30 - 5:30pm - Sprint Work (w/ tea break @ 3:30)</a:t>
            </a:r>
          </a:p>
          <a:p>
            <a:pPr lvl="1"/>
            <a:r>
              <a:rPr dirty="0"/>
              <a:t>5:30 - 6:00pm - Presentation of results</a:t>
            </a:r>
            <a:r>
              <a:rPr lang="mi-NZ" dirty="0"/>
              <a:t> (And online)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mezone Align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Timezone Alignment</a:t>
            </a:r>
          </a:p>
        </p:txBody>
      </p:sp>
      <p:sp>
        <p:nvSpPr>
          <p:cNvPr id="200" name="Virtual with In Pers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Virtual with In Person</a:t>
            </a:r>
          </a:p>
        </p:txBody>
      </p:sp>
      <p:graphicFrame>
        <p:nvGraphicFramePr>
          <p:cNvPr id="201" name="Table 1"/>
          <p:cNvGraphicFramePr/>
          <p:nvPr>
            <p:extLst>
              <p:ext uri="{D42A27DB-BD31-4B8C-83A1-F6EECF244321}">
                <p14:modId xmlns:p14="http://schemas.microsoft.com/office/powerpoint/2010/main" val="2527307161"/>
              </p:ext>
            </p:extLst>
          </p:nvPr>
        </p:nvGraphicFramePr>
        <p:xfrm>
          <a:off x="1203611" y="3294243"/>
          <a:ext cx="21976774" cy="10028194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7402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3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0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8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332">
                <a:tc gridSpan="5">
                  <a:txBody>
                    <a:bodyPr/>
                    <a:lstStyle/>
                    <a:p>
                      <a:pPr defTabSz="457200">
                        <a:spcBef>
                          <a:spcPts val="600"/>
                        </a:spcBef>
                        <a:defRPr b="0"/>
                      </a:pPr>
                      <a:endParaRPr sz="1200" dirty="0"/>
                    </a:p>
                  </a:txBody>
                  <a:tcPr marL="50800" marR="50800" marT="50800" marB="50800" anchor="ctr" horzOverflow="overflow">
                    <a:lnL/>
                    <a:lnR/>
                    <a:lnT/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534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sz="3000" b="1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UTC-time</a:t>
                      </a:r>
                    </a:p>
                  </a:txBody>
                  <a:tcPr marL="114300" marR="114300" marT="63500" marB="63500" anchor="ctr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000" b="1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2"/>
                        </a:rPr>
                        <a:t>Brussels</a:t>
                      </a:r>
                    </a:p>
                  </a:txBody>
                  <a:tcPr marL="114300" marR="114300" marT="63500" marB="63500" anchor="ctr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000" b="1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3"/>
                        </a:rPr>
                        <a:t>London</a:t>
                      </a:r>
                    </a:p>
                  </a:txBody>
                  <a:tcPr marL="114300" marR="114300" marT="63500" marB="63500" anchor="ctr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000" b="1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4"/>
                        </a:rPr>
                        <a:t>Boston</a:t>
                      </a:r>
                    </a:p>
                  </a:txBody>
                  <a:tcPr marL="114300" marR="114300" marT="63500" marB="63500" anchor="ctr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000" b="1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5"/>
                        </a:rPr>
                        <a:t>Sydney</a:t>
                      </a:r>
                    </a:p>
                  </a:txBody>
                  <a:tcPr marL="114300" marR="114300" marT="63500" marB="63500" anchor="ctr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534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6"/>
                        </a:rPr>
                        <a:t>Monday, 18 November 2024 at 07:00:00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8:00 a.m.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7:00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 dirty="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2:00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 dirty="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6:00 p.m.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7"/>
                        </a:rPr>
                        <a:t>Monday, 18 November 2024 at 08:00:00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9:00 a.m.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8:00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3:00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7:00 p.m.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8"/>
                        </a:rPr>
                        <a:t>Monday, 18 November 2024 at 09:00:00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10:00 a.m.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9:00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4:00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8:00 p.m.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9"/>
                        </a:rPr>
                        <a:t>Monday, 18 November 2024 at 10:00:00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11:00 a.m.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10:00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5:00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9:00 p.m.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0"/>
                        </a:rPr>
                        <a:t>Monday, 18 November 2024 at 11:00:00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12:00 Noon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11:00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6:00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10:00 p.m.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1"/>
                        </a:rPr>
                        <a:t>Monday, 18 November 2024 at 12:00:00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12:00 Noon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7:00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11:00 p.m.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2"/>
                        </a:rPr>
                        <a:t>Monday, 18 November 2024 at 13:00:00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2:00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8:00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Midnight Mon-Tue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3"/>
                        </a:rPr>
                        <a:t>Monday, 18 November 2024 at 14:00:00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3:00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2:00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9:00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1:00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4"/>
                        </a:rPr>
                        <a:t>Monday, 18 November 2024 at 15:00:00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4:00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3:00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10:00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2:00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5"/>
                        </a:rPr>
                        <a:t>Monday, 18 November 2024 at 16:00:00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5:00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4:00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11:00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3:00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6"/>
                        </a:rPr>
                        <a:t>Monday, 18 November 2024 at 17:00:00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6:00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5:00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12:00 Noon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4:00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7"/>
                        </a:rPr>
                        <a:t>Monday, 18 November 2024 at 18:00:00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7:00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6:00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5:00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8"/>
                        </a:rPr>
                        <a:t>Monday, 18 November 2024 at 19:00:00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8:00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7:00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2:00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6:00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9"/>
                        </a:rPr>
                        <a:t>Monday, 18 November 2024 at 20:00:00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9:00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8:00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3:00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7:00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20"/>
                        </a:rPr>
                        <a:t>Monday, 18 November 2024 at 21:00:00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10:00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9:00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4:00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 dirty="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8:00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ode Sprint Proposed 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Sprint Proposed Schedule</a:t>
            </a:r>
          </a:p>
        </p:txBody>
      </p:sp>
      <p:sp>
        <p:nvSpPr>
          <p:cNvPr id="204" name="Virtual - UNSW Sydney - 18 November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Virtual - UNSW Sydney - 18 November</a:t>
            </a:r>
          </a:p>
        </p:txBody>
      </p:sp>
      <p:sp>
        <p:nvSpPr>
          <p:cNvPr id="205" name="7:00 - 22:00 UTC (with breaks as desired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7:00 - 22:00 UTC (with breaks as desired)</a:t>
            </a:r>
          </a:p>
          <a:p>
            <a:pPr lvl="1"/>
            <a:r>
              <a:rPr dirty="0"/>
              <a:t>7:00 - 9:00 </a:t>
            </a:r>
            <a:r>
              <a:rPr lang="mi-NZ" dirty="0"/>
              <a:t>UITC </a:t>
            </a:r>
            <a:r>
              <a:rPr dirty="0"/>
              <a:t>- Welcome and Review General Presentations, Proposals and Progress </a:t>
            </a:r>
            <a:endParaRPr lang="mi-NZ" dirty="0"/>
          </a:p>
          <a:p>
            <a:pPr lvl="2"/>
            <a:r>
              <a:rPr lang="en-NZ" dirty="0"/>
              <a:t>6:00 – 8:00pm EADT Sydney</a:t>
            </a:r>
            <a:endParaRPr dirty="0"/>
          </a:p>
          <a:p>
            <a:pPr lvl="1"/>
            <a:r>
              <a:rPr dirty="0"/>
              <a:t>9:00 - 21:00 </a:t>
            </a:r>
            <a:r>
              <a:rPr lang="mi-NZ" dirty="0"/>
              <a:t>UTC </a:t>
            </a:r>
            <a:r>
              <a:rPr dirty="0"/>
              <a:t>- Sprint Work (w/ breaks as desired)</a:t>
            </a:r>
          </a:p>
          <a:p>
            <a:pPr lvl="2"/>
            <a:r>
              <a:rPr dirty="0"/>
              <a:t>In Person </a:t>
            </a:r>
            <a:r>
              <a:rPr lang="mi-NZ" dirty="0"/>
              <a:t>– </a:t>
            </a:r>
            <a:r>
              <a:rPr dirty="0"/>
              <a:t>night</a:t>
            </a:r>
            <a:r>
              <a:rPr lang="mi-NZ" dirty="0"/>
              <a:t> time zzzzzz</a:t>
            </a:r>
            <a:endParaRPr dirty="0"/>
          </a:p>
          <a:p>
            <a:pPr lvl="1"/>
            <a:r>
              <a:rPr dirty="0"/>
              <a:t>21:00 - 22:00 </a:t>
            </a:r>
            <a:r>
              <a:rPr lang="mi-NZ" dirty="0"/>
              <a:t>UTC </a:t>
            </a:r>
            <a:r>
              <a:rPr dirty="0"/>
              <a:t>- Presentation of progress (co-timed with in person 8:00am)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ode Sprint Proposed 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Sprint Proposed Schedule</a:t>
            </a:r>
          </a:p>
        </p:txBody>
      </p:sp>
      <p:sp>
        <p:nvSpPr>
          <p:cNvPr id="208" name="Virtual - UNSW Sydney - 19 November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Virtual - UNSW Sydney - 19 November</a:t>
            </a:r>
          </a:p>
        </p:txBody>
      </p:sp>
      <p:sp>
        <p:nvSpPr>
          <p:cNvPr id="209" name="7:00 - 20:00 UTC (with breaks as desired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mi-NZ" dirty="0"/>
              <a:t>6</a:t>
            </a:r>
            <a:r>
              <a:rPr dirty="0"/>
              <a:t>:</a:t>
            </a:r>
            <a:r>
              <a:rPr lang="mi-NZ" dirty="0"/>
              <a:t>3</a:t>
            </a:r>
            <a:r>
              <a:rPr dirty="0"/>
              <a:t>0 - 20:00 UTC (with breaks as desired)</a:t>
            </a:r>
            <a:endParaRPr lang="mi-NZ" dirty="0"/>
          </a:p>
          <a:p>
            <a:pPr lvl="1"/>
            <a:r>
              <a:rPr lang="mi-NZ" dirty="0"/>
              <a:t>6:30 - 7:00 UTC - </a:t>
            </a:r>
            <a:r>
              <a:rPr lang="en-NZ" dirty="0"/>
              <a:t>Present In Person Results</a:t>
            </a:r>
            <a:endParaRPr dirty="0"/>
          </a:p>
          <a:p>
            <a:pPr lvl="1"/>
            <a:r>
              <a:rPr dirty="0"/>
              <a:t>7:00 - </a:t>
            </a:r>
            <a:r>
              <a:rPr lang="mi-NZ" dirty="0"/>
              <a:t>8</a:t>
            </a:r>
            <a:r>
              <a:rPr dirty="0"/>
              <a:t>:00</a:t>
            </a:r>
            <a:r>
              <a:rPr lang="mi-NZ" dirty="0"/>
              <a:t> UTC</a:t>
            </a:r>
            <a:r>
              <a:rPr dirty="0"/>
              <a:t> - Review General Progress </a:t>
            </a:r>
            <a:endParaRPr lang="mi-NZ" dirty="0"/>
          </a:p>
          <a:p>
            <a:pPr lvl="2"/>
            <a:r>
              <a:rPr lang="en-NZ" dirty="0"/>
              <a:t>6:00 – 7:00pm EADT Sydney</a:t>
            </a:r>
            <a:endParaRPr dirty="0"/>
          </a:p>
          <a:p>
            <a:pPr lvl="1"/>
            <a:r>
              <a:rPr dirty="0"/>
              <a:t>9:00 - 19:00 </a:t>
            </a:r>
            <a:r>
              <a:rPr lang="mi-NZ" dirty="0"/>
              <a:t>UTC </a:t>
            </a:r>
            <a:r>
              <a:rPr dirty="0"/>
              <a:t>- Sprint Work (w/ breaks as desired)</a:t>
            </a:r>
          </a:p>
          <a:p>
            <a:pPr lvl="2"/>
            <a:r>
              <a:rPr dirty="0"/>
              <a:t>In Person </a:t>
            </a:r>
            <a:r>
              <a:rPr lang="mi-NZ" dirty="0"/>
              <a:t>– </a:t>
            </a:r>
            <a:r>
              <a:rPr dirty="0"/>
              <a:t>night</a:t>
            </a:r>
            <a:r>
              <a:rPr lang="mi-NZ" dirty="0"/>
              <a:t> time zzzzzzz</a:t>
            </a:r>
            <a:endParaRPr dirty="0"/>
          </a:p>
          <a:p>
            <a:pPr lvl="1"/>
            <a:r>
              <a:rPr dirty="0"/>
              <a:t>19:00 - 20:00 </a:t>
            </a:r>
            <a:r>
              <a:rPr lang="mi-NZ" dirty="0"/>
              <a:t>UTC </a:t>
            </a:r>
            <a:r>
              <a:rPr dirty="0"/>
              <a:t>- Presentation of results </a:t>
            </a:r>
          </a:p>
          <a:p>
            <a:pPr lvl="2"/>
            <a:r>
              <a:rPr dirty="0"/>
              <a:t>Optional 6:00am AEDT local attendance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 </a:t>
            </a:r>
          </a:p>
        </p:txBody>
      </p:sp>
      <p:sp>
        <p:nvSpPr>
          <p:cNvPr id="212" name="In Person Attendees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21971001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In Person Attendees</a:t>
            </a:r>
          </a:p>
        </p:txBody>
      </p:sp>
      <p:sp>
        <p:nvSpPr>
          <p:cNvPr id="213" name="Loc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6447" indent="-536447" defTabSz="2145738">
              <a:spcBef>
                <a:spcPts val="3900"/>
              </a:spcBef>
              <a:defRPr sz="4224"/>
            </a:pPr>
            <a:r>
              <a:t>Location </a:t>
            </a:r>
          </a:p>
          <a:p>
            <a:pPr marL="1072895" lvl="1" indent="-536447" defTabSz="2145738">
              <a:spcBef>
                <a:spcPts val="3900"/>
              </a:spcBef>
              <a:defRPr sz="4224"/>
            </a:pPr>
            <a:r>
              <a:t>UNSW - AURIN</a:t>
            </a:r>
          </a:p>
          <a:p>
            <a:pPr marL="1609344" lvl="2" indent="-536447" defTabSz="2145738">
              <a:spcBef>
                <a:spcPts val="3900"/>
              </a:spcBef>
              <a:defRPr sz="4224"/>
            </a:pPr>
            <a:r>
              <a:t>Anita B. Lawrence Centre, Lv4, room 4035</a:t>
            </a:r>
          </a:p>
          <a:p>
            <a:pPr marL="1072895" lvl="1" indent="-536447" defTabSz="2145738">
              <a:spcBef>
                <a:spcPts val="3900"/>
              </a:spcBef>
              <a:defRPr sz="4224"/>
            </a:pPr>
            <a:r>
              <a:t>Light Rail from CBD</a:t>
            </a:r>
          </a:p>
          <a:p>
            <a:pPr marL="1609344" lvl="2" indent="-536447" defTabSz="2145738">
              <a:spcBef>
                <a:spcPts val="3900"/>
              </a:spcBef>
              <a:defRPr sz="4224"/>
            </a:pPr>
            <a:r>
              <a:t>L2 Randwick line 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Lunch and Tea</a:t>
            </a:r>
          </a:p>
          <a:p>
            <a:pPr marL="1072895" lvl="1" indent="-536447" defTabSz="2145738">
              <a:spcBef>
                <a:spcPts val="3900"/>
              </a:spcBef>
              <a:defRPr sz="4224"/>
            </a:pPr>
            <a:r>
              <a:t>Curtesy of SURROUND Australia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Other Details? Questions?</a:t>
            </a:r>
          </a:p>
        </p:txBody>
      </p:sp>
      <p:pic>
        <p:nvPicPr>
          <p:cNvPr id="214" name="pasted-movie.png" descr="pasted-mov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987" y="1030545"/>
            <a:ext cx="10401301" cy="9105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</a:t>
            </a:r>
          </a:p>
        </p:txBody>
      </p:sp>
      <p:sp>
        <p:nvSpPr>
          <p:cNvPr id="217" name="Virtual Attendee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Virtual Attendees</a:t>
            </a:r>
          </a:p>
        </p:txBody>
      </p:sp>
      <p:sp>
        <p:nvSpPr>
          <p:cNvPr id="218" name="Github Rep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rPr lang="mi-NZ" dirty="0"/>
              <a:t>OGC Announcement – </a:t>
            </a:r>
            <a:r>
              <a:rPr lang="mi-NZ" dirty="0">
                <a:hlinkClick r:id="rId2"/>
              </a:rPr>
              <a:t>https://www.ogc.org/ogc-events/the-november-2024-ogc-metadata-code-sprint/</a:t>
            </a:r>
            <a:endParaRPr lang="mi-NZ" dirty="0"/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rPr dirty="0" err="1"/>
              <a:t>Github</a:t>
            </a:r>
            <a:r>
              <a:rPr dirty="0"/>
              <a:t> Repo</a:t>
            </a:r>
            <a:r>
              <a:rPr lang="mi-NZ" dirty="0"/>
              <a:t> - </a:t>
            </a:r>
            <a:r>
              <a:rPr u="sng" dirty="0">
                <a:hlinkClick r:id="rId3"/>
              </a:rPr>
              <a:t>https://github.com/opengeospatial/GeoDCAT</a:t>
            </a:r>
            <a:r>
              <a:rPr lang="mi-NZ" u="sng" dirty="0">
                <a:hlinkClick r:id="rId3"/>
              </a:rPr>
              <a:t>-</a:t>
            </a:r>
            <a:r>
              <a:rPr u="sng" dirty="0">
                <a:hlinkClick r:id="rId3"/>
              </a:rPr>
              <a:t>SWG/tree/main/workshops/2024/OGC_Metadata_Codesprint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rPr dirty="0" err="1"/>
              <a:t>GoTo</a:t>
            </a:r>
            <a:r>
              <a:rPr dirty="0"/>
              <a:t> Meeting Link</a:t>
            </a:r>
            <a:r>
              <a:rPr lang="mi-NZ" dirty="0"/>
              <a:t> - </a:t>
            </a:r>
            <a:r>
              <a:rPr u="sng" dirty="0">
                <a:hlinkClick r:id="rId4"/>
              </a:rPr>
              <a:t>https://meet.goto.com/791037533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rPr dirty="0"/>
              <a:t>Discord Channel - OGC Events</a:t>
            </a:r>
          </a:p>
          <a:p>
            <a:pPr marL="1133855" lvl="1" indent="-566927" defTabSz="2267655">
              <a:spcBef>
                <a:spcPts val="4100"/>
              </a:spcBef>
              <a:defRPr sz="4464"/>
            </a:pPr>
            <a:r>
              <a:rPr u="sng" dirty="0">
                <a:hlinkClick r:id="rId5"/>
              </a:rPr>
              <a:t>https://discord.com/channels/874597684873400331/874597685309636620</a:t>
            </a:r>
            <a:r>
              <a:rPr dirty="0"/>
              <a:t> (?)</a:t>
            </a:r>
          </a:p>
          <a:p>
            <a:pPr marL="1133855" lvl="1" indent="-566927" defTabSz="2267655">
              <a:spcBef>
                <a:spcPts val="4100"/>
              </a:spcBef>
              <a:defRPr sz="4464"/>
            </a:pPr>
            <a:r>
              <a:rPr dirty="0"/>
              <a:t>Instructions provided by OGC on registration for the Code Sprint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8379</TotalTime>
  <Words>1243</Words>
  <Application>Microsoft Macintosh PowerPoint</Application>
  <PresentationFormat>Custom</PresentationFormat>
  <Paragraphs>187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Graphik</vt:lpstr>
      <vt:lpstr>Graphik-Light</vt:lpstr>
      <vt:lpstr>Helvetica</vt:lpstr>
      <vt:lpstr>Helvetica Neue</vt:lpstr>
      <vt:lpstr>Helvetica Neue Medium</vt:lpstr>
      <vt:lpstr>Produkt Extralight</vt:lpstr>
      <vt:lpstr>21_BasicWhite</vt:lpstr>
      <vt:lpstr>OGC Metadata Code Sprint </vt:lpstr>
      <vt:lpstr>Code Sprint Schedule</vt:lpstr>
      <vt:lpstr>Codesprint Agenda</vt:lpstr>
      <vt:lpstr>Code Sprint Proposed Schedule</vt:lpstr>
      <vt:lpstr>Timezone Alignment</vt:lpstr>
      <vt:lpstr>Code Sprint Proposed Schedule</vt:lpstr>
      <vt:lpstr>Code Sprint Proposed Schedule</vt:lpstr>
      <vt:lpstr>Logistics </vt:lpstr>
      <vt:lpstr>Logistics</vt:lpstr>
      <vt:lpstr>Proposals and Use Cases</vt:lpstr>
      <vt:lpstr>Proposals and Use Cases</vt:lpstr>
      <vt:lpstr>Challenges / Use Cases</vt:lpstr>
      <vt:lpstr>OGC TC Seoul - Nov ‘24</vt:lpstr>
      <vt:lpstr>Any other business?</vt:lpstr>
      <vt:lpstr>Proposals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Byron Cochrane</cp:lastModifiedBy>
  <cp:revision>10</cp:revision>
  <dcterms:modified xsi:type="dcterms:W3CDTF">2024-11-18T00:32:57Z</dcterms:modified>
</cp:coreProperties>
</file>