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58" r:id="rId5"/>
    <p:sldId id="27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67" r:id="rId16"/>
    <p:sldId id="268" r:id="rId17"/>
    <p:sldId id="269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5"/>
    <p:restoredTop sz="94652"/>
  </p:normalViewPr>
  <p:slideViewPr>
    <p:cSldViewPr snapToGrid="0">
      <p:cViewPr varScale="1">
        <p:scale>
          <a:sx n="45" d="100"/>
          <a:sy n="45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Welcome - Aims of this webinar, Beginning but not final plans, hit the road running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8" name="Shape 25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BBlocks</a:t>
            </a:r>
            <a:r>
              <a:rPr dirty="0"/>
              <a:t> - Mappings as testable transformations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4" name="Shape 2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use cases in Git hub for other to add to.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contacted GeoNetwork community, ICSM Metadata working group, Australian GeoNetwork implementors group. FOSS4G Oceania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Subtitle</a:t>
            </a:r>
          </a:p>
        </p:txBody>
      </p:sp>
      <p:sp>
        <p:nvSpPr>
          <p:cNvPr id="17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0000" b="0" spc="-100">
                <a:solidFill>
                  <a:srgbClr val="53585F"/>
                </a:solidFill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r>
              <a:t>Slide Title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1pPr>
            <a:lvl2pPr marL="9144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2pPr>
            <a:lvl3pPr marL="13716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3pPr>
            <a:lvl4pPr marL="18288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4pPr>
            <a:lvl5pPr marL="2286000" indent="-457200" defTabSz="355600">
              <a:lnSpc>
                <a:spcPct val="100000"/>
              </a:lnSpc>
              <a:spcBef>
                <a:spcPts val="4700"/>
              </a:spcBef>
              <a:buSzPct val="100000"/>
              <a:defRPr sz="4000">
                <a:solidFill>
                  <a:srgbClr val="53585F"/>
                </a:solidFill>
                <a:latin typeface="Graphik-Light"/>
                <a:ea typeface="Graphik-Light"/>
                <a:cs typeface="Graphik-Light"/>
                <a:sym typeface="Graphik Light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53585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and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scord.com/channels/874597684873400331/874597685309636620" TargetMode="External"/><Relationship Id="rId4" Type="http://schemas.openxmlformats.org/officeDocument/2006/relationships/hyperlink" Target="https://meet.goto.com/79103753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GeoDCAT-SWG/issue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DCAT-SWG/tree/main/workshops/2024/OGC_Metadata_Codesprint" TargetMode="External"/><Relationship Id="rId2" Type="http://schemas.openxmlformats.org/officeDocument/2006/relationships/hyperlink" Target="https://www.ogc.org/ogc-events/the-november-2024-ogc-metadata-code-sprint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anddate.com/worldclock/meetingdetails.html?year=2024&amp;month=11&amp;day=18&amp;hour=9&amp;min=0&amp;sec=0&amp;p1=48&amp;p2=136&amp;p3=43&amp;p4=240" TargetMode="External"/><Relationship Id="rId13" Type="http://schemas.openxmlformats.org/officeDocument/2006/relationships/hyperlink" Target="https://www.timeanddate.com/worldclock/meetingdetails.html?year=2024&amp;month=11&amp;day=18&amp;hour=14&amp;min=0&amp;sec=0&amp;p1=48&amp;p2=136&amp;p3=43&amp;p4=240" TargetMode="External"/><Relationship Id="rId18" Type="http://schemas.openxmlformats.org/officeDocument/2006/relationships/hyperlink" Target="https://www.timeanddate.com/worldclock/meetingdetails.html?year=2024&amp;month=11&amp;day=18&amp;hour=19&amp;min=0&amp;sec=0&amp;p1=48&amp;p2=136&amp;p3=43&amp;p4=240" TargetMode="External"/><Relationship Id="rId3" Type="http://schemas.openxmlformats.org/officeDocument/2006/relationships/hyperlink" Target="https://www.timeanddate.com/worldclock/uk/london" TargetMode="External"/><Relationship Id="rId7" Type="http://schemas.openxmlformats.org/officeDocument/2006/relationships/hyperlink" Target="https://www.timeanddate.com/worldclock/meetingdetails.html?year=2024&amp;month=11&amp;day=18&amp;hour=8&amp;min=0&amp;sec=0&amp;p1=48&amp;p2=136&amp;p3=43&amp;p4=240" TargetMode="External"/><Relationship Id="rId12" Type="http://schemas.openxmlformats.org/officeDocument/2006/relationships/hyperlink" Target="https://www.timeanddate.com/worldclock/meetingdetails.html?year=2024&amp;month=11&amp;day=18&amp;hour=13&amp;min=0&amp;sec=0&amp;p1=48&amp;p2=136&amp;p3=43&amp;p4=240" TargetMode="External"/><Relationship Id="rId17" Type="http://schemas.openxmlformats.org/officeDocument/2006/relationships/hyperlink" Target="https://www.timeanddate.com/worldclock/meetingdetails.html?year=2024&amp;month=11&amp;day=18&amp;hour=18&amp;min=0&amp;sec=0&amp;p1=48&amp;p2=136&amp;p3=43&amp;p4=240" TargetMode="External"/><Relationship Id="rId2" Type="http://schemas.openxmlformats.org/officeDocument/2006/relationships/hyperlink" Target="https://www.timeanddate.com/worldclock/belgium/brussels" TargetMode="External"/><Relationship Id="rId16" Type="http://schemas.openxmlformats.org/officeDocument/2006/relationships/hyperlink" Target="https://www.timeanddate.com/worldclock/meetingdetails.html?year=2024&amp;month=11&amp;day=18&amp;hour=17&amp;min=0&amp;sec=0&amp;p1=48&amp;p2=136&amp;p3=43&amp;p4=240" TargetMode="External"/><Relationship Id="rId20" Type="http://schemas.openxmlformats.org/officeDocument/2006/relationships/hyperlink" Target="https://www.timeanddate.com/worldclock/meetingdetails.html?year=2024&amp;month=11&amp;day=18&amp;hour=21&amp;min=0&amp;sec=0&amp;p1=48&amp;p2=136&amp;p3=43&amp;p4=240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timeanddate.com/worldclock/meetingdetails.html?year=2024&amp;month=11&amp;day=18&amp;hour=7&amp;min=0&amp;sec=0&amp;p1=48&amp;p2=136&amp;p3=43&amp;p4=240" TargetMode="External"/><Relationship Id="rId11" Type="http://schemas.openxmlformats.org/officeDocument/2006/relationships/hyperlink" Target="https://www.timeanddate.com/worldclock/meetingdetails.html?year=2024&amp;month=11&amp;day=18&amp;hour=12&amp;min=0&amp;sec=0&amp;p1=48&amp;p2=136&amp;p3=43&amp;p4=240" TargetMode="External"/><Relationship Id="rId5" Type="http://schemas.openxmlformats.org/officeDocument/2006/relationships/hyperlink" Target="https://www.timeanddate.com/worldclock/australia/sydney" TargetMode="External"/><Relationship Id="rId15" Type="http://schemas.openxmlformats.org/officeDocument/2006/relationships/hyperlink" Target="https://www.timeanddate.com/worldclock/meetingdetails.html?year=2024&amp;month=11&amp;day=18&amp;hour=16&amp;min=0&amp;sec=0&amp;p1=48&amp;p2=136&amp;p3=43&amp;p4=240" TargetMode="External"/><Relationship Id="rId10" Type="http://schemas.openxmlformats.org/officeDocument/2006/relationships/hyperlink" Target="https://www.timeanddate.com/worldclock/meetingdetails.html?year=2024&amp;month=11&amp;day=18&amp;hour=11&amp;min=0&amp;sec=0&amp;p1=48&amp;p2=136&amp;p3=43&amp;p4=240" TargetMode="External"/><Relationship Id="rId19" Type="http://schemas.openxmlformats.org/officeDocument/2006/relationships/hyperlink" Target="https://www.timeanddate.com/worldclock/meetingdetails.html?year=2024&amp;month=11&amp;day=18&amp;hour=20&amp;min=0&amp;sec=0&amp;p1=48&amp;p2=136&amp;p3=43&amp;p4=240" TargetMode="External"/><Relationship Id="rId4" Type="http://schemas.openxmlformats.org/officeDocument/2006/relationships/hyperlink" Target="https://www.timeanddate.com/worldclock/usa/boston" TargetMode="External"/><Relationship Id="rId9" Type="http://schemas.openxmlformats.org/officeDocument/2006/relationships/hyperlink" Target="https://www.timeanddate.com/worldclock/meetingdetails.html?year=2024&amp;month=11&amp;day=18&amp;hour=10&amp;min=0&amp;sec=0&amp;p1=48&amp;p2=136&amp;p3=43&amp;p4=240" TargetMode="External"/><Relationship Id="rId14" Type="http://schemas.openxmlformats.org/officeDocument/2006/relationships/hyperlink" Target="https://www.timeanddate.com/worldclock/meetingdetails.html?year=2024&amp;month=11&amp;day=18&amp;hour=15&amp;min=0&amp;sec=0&amp;p1=48&amp;p2=136&amp;p3=43&amp;p4=24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mi-NZ" dirty="0"/>
              <a:t>Byron Cochrane 24 Oct 2024</a:t>
            </a:r>
            <a:endParaRPr dirty="0"/>
          </a:p>
        </p:txBody>
      </p:sp>
      <p:sp>
        <p:nvSpPr>
          <p:cNvPr id="182" name="Metadata Code Sprint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mi-NZ" dirty="0"/>
              <a:t>OGC </a:t>
            </a:r>
            <a:r>
              <a:rPr dirty="0"/>
              <a:t>Metadata Code Sprint </a:t>
            </a:r>
          </a:p>
          <a:p>
            <a:r>
              <a:rPr dirty="0"/>
              <a:t>Pre-Event Webinar</a:t>
            </a:r>
          </a:p>
        </p:txBody>
      </p:sp>
      <p:sp>
        <p:nvSpPr>
          <p:cNvPr id="183" name="18-19 November 202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18-19 November 2024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 </a:t>
            </a:r>
          </a:p>
        </p:txBody>
      </p:sp>
      <p:sp>
        <p:nvSpPr>
          <p:cNvPr id="212" name="In Person Attendees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Person Attendees</a:t>
            </a:r>
          </a:p>
        </p:txBody>
      </p:sp>
      <p:sp>
        <p:nvSpPr>
          <p:cNvPr id="213" name="Lo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Location 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UNSW - AURIN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Anita B. Lawrence Centre, Lv4, room 4035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Light Rail from CBD</a:t>
            </a:r>
          </a:p>
          <a:p>
            <a:pPr marL="1609344" lvl="2" indent="-536447" defTabSz="2145738">
              <a:spcBef>
                <a:spcPts val="3900"/>
              </a:spcBef>
              <a:defRPr sz="4224"/>
            </a:pPr>
            <a:r>
              <a:t>L2 Randwick line 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Lunch and Tea</a:t>
            </a:r>
          </a:p>
          <a:p>
            <a:pPr marL="1072895" lvl="1" indent="-536447" defTabSz="2145738">
              <a:spcBef>
                <a:spcPts val="3900"/>
              </a:spcBef>
              <a:defRPr sz="4224"/>
            </a:pPr>
            <a:r>
              <a:t>Curtesy of SURROUND Australia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Other Details? Questions?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987" y="1030545"/>
            <a:ext cx="10401301" cy="910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217" name="Virtual Attende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Attendees</a:t>
            </a:r>
          </a:p>
        </p:txBody>
      </p:sp>
      <p:sp>
        <p:nvSpPr>
          <p:cNvPr id="218" name="Github Rep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rPr lang="mi-NZ" dirty="0"/>
              <a:t>OGC Announcement – </a:t>
            </a:r>
            <a:r>
              <a:rPr lang="mi-NZ" dirty="0">
                <a:hlinkClick r:id="rId2"/>
              </a:rPr>
              <a:t>https://www.ogc.org/ogc-events/the-november-2024-ogc-metadata-code-sprint/</a:t>
            </a:r>
            <a:endParaRPr lang="mi-NZ" dirty="0"/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Github</a:t>
            </a:r>
            <a:r>
              <a:rPr dirty="0"/>
              <a:t> Repo</a:t>
            </a:r>
            <a:r>
              <a:rPr lang="mi-NZ" dirty="0"/>
              <a:t> - </a:t>
            </a:r>
            <a:r>
              <a:rPr u="sng" dirty="0">
                <a:hlinkClick r:id="rId3"/>
              </a:rPr>
              <a:t>https://github.com/opengeospatial/GeoDCAT</a:t>
            </a:r>
            <a:r>
              <a:rPr lang="mi-NZ" u="sng" dirty="0">
                <a:hlinkClick r:id="rId3"/>
              </a:rPr>
              <a:t>-</a:t>
            </a:r>
            <a:r>
              <a:rPr u="sng" dirty="0">
                <a:hlinkClick r:id="rId3"/>
              </a:rPr>
              <a:t>SWG/tree/main/workshops/2024/OGC_Metadata_Codesprint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 err="1"/>
              <a:t>GoTo</a:t>
            </a:r>
            <a:r>
              <a:rPr dirty="0"/>
              <a:t> Meeting Link</a:t>
            </a:r>
            <a:r>
              <a:rPr lang="mi-NZ" dirty="0"/>
              <a:t> - </a:t>
            </a:r>
            <a:r>
              <a:rPr u="sng" dirty="0">
                <a:hlinkClick r:id="rId4"/>
              </a:rPr>
              <a:t>https://meet.goto.com/791037533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rPr dirty="0"/>
              <a:t>Discord Channel - OGC Events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u="sng" dirty="0">
                <a:hlinkClick r:id="rId5"/>
              </a:rPr>
              <a:t>https://discord.com/channels/874597684873400331/874597685309636620</a:t>
            </a:r>
            <a:r>
              <a:rPr dirty="0"/>
              <a:t> (?)</a:t>
            </a:r>
          </a:p>
          <a:p>
            <a:pPr marL="1133855" lvl="1" indent="-566927" defTabSz="2267655">
              <a:spcBef>
                <a:spcPts val="4100"/>
              </a:spcBef>
              <a:defRPr sz="4464"/>
            </a:pPr>
            <a:r>
              <a:rPr dirty="0"/>
              <a:t>Instructions provided by OGC on registration for the Code Sprint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1" name="Review Curren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Review Current</a:t>
            </a:r>
          </a:p>
        </p:txBody>
      </p:sp>
      <p:sp>
        <p:nvSpPr>
          <p:cNvPr id="222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Proposer presents their case -</a:t>
            </a:r>
          </a:p>
          <a:p>
            <a:pPr lvl="1"/>
            <a:r>
              <a:rPr dirty="0"/>
              <a:t>What need is to be met?</a:t>
            </a:r>
          </a:p>
          <a:p>
            <a:pPr lvl="1"/>
            <a:r>
              <a:rPr dirty="0"/>
              <a:t>What </a:t>
            </a:r>
            <a:r>
              <a:rPr dirty="0" err="1"/>
              <a:t>chal</a:t>
            </a:r>
            <a:r>
              <a:rPr lang="mi-NZ" dirty="0"/>
              <a:t>l</a:t>
            </a:r>
            <a:r>
              <a:rPr dirty="0" err="1"/>
              <a:t>enges</a:t>
            </a:r>
            <a:r>
              <a:rPr dirty="0"/>
              <a:t> do we face?</a:t>
            </a:r>
          </a:p>
          <a:p>
            <a:pPr lvl="1"/>
            <a:r>
              <a:rPr dirty="0"/>
              <a:t>Who wants to play?</a:t>
            </a:r>
          </a:p>
          <a:p>
            <a:pPr lvl="1"/>
            <a:r>
              <a:rPr dirty="0"/>
              <a:t>What do we need?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roposals and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 and Use Cases</a:t>
            </a:r>
          </a:p>
        </p:txBody>
      </p:sp>
      <p:sp>
        <p:nvSpPr>
          <p:cNvPr id="225" name="New Propos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New Proposals</a:t>
            </a:r>
          </a:p>
        </p:txBody>
      </p:sp>
      <p:sp>
        <p:nvSpPr>
          <p:cNvPr id="226" name="Current Use cas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Use cases</a:t>
            </a:r>
          </a:p>
          <a:p>
            <a:pPr lvl="1"/>
            <a:r>
              <a:rPr u="sng" dirty="0">
                <a:hlinkClick r:id="rId2"/>
              </a:rPr>
              <a:t>https://github.com/opengeospatial/GeoDCAT-SWG/issues</a:t>
            </a:r>
          </a:p>
          <a:p>
            <a:r>
              <a:rPr dirty="0"/>
              <a:t>New Proposals and Use Cases</a:t>
            </a:r>
            <a:endParaRPr lang="mi-NZ" dirty="0"/>
          </a:p>
          <a:p>
            <a:r>
              <a:rPr dirty="0"/>
              <a:t>Other Ideas for Code Sprint </a:t>
            </a:r>
            <a:r>
              <a:rPr dirty="0" err="1"/>
              <a:t>endeavours</a:t>
            </a:r>
            <a:r>
              <a:rPr dirty="0"/>
              <a:t>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ather these on Dedicated Github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Gather these on Dedicated Github?</a:t>
            </a:r>
          </a:p>
        </p:txBody>
      </p:sp>
      <p:sp>
        <p:nvSpPr>
          <p:cNvPr id="261" name="Challenges / Use Ca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dirty="0"/>
              <a:t>Challenges / Use Cases</a:t>
            </a:r>
          </a:p>
        </p:txBody>
      </p:sp>
      <p:sp>
        <p:nvSpPr>
          <p:cNvPr id="262" name="Stack of standards - STAC, OAPIRec, ISO19115 playing nicely - maybe using GeoDCAT - Peter Vretan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Stack of standards - STAC, </a:t>
            </a:r>
            <a:r>
              <a:rPr dirty="0" err="1"/>
              <a:t>OAPIRec</a:t>
            </a:r>
            <a:r>
              <a:rPr dirty="0"/>
              <a:t>, ISO19115 playing nicely - maybe using </a:t>
            </a:r>
            <a:r>
              <a:rPr dirty="0" err="1"/>
              <a:t>GeoDCAT</a:t>
            </a:r>
            <a:r>
              <a:rPr dirty="0"/>
              <a:t> - Peter </a:t>
            </a:r>
            <a:r>
              <a:rPr dirty="0" err="1"/>
              <a:t>Vretanos</a:t>
            </a:r>
            <a:endParaRPr dirty="0"/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dirty="0"/>
              <a:t>Harvesting ISO 19115 metadata using </a:t>
            </a:r>
            <a:r>
              <a:rPr dirty="0" err="1"/>
              <a:t>OAPIRec</a:t>
            </a:r>
            <a:r>
              <a:rPr dirty="0"/>
              <a:t> (like CSW)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ISO 19157-3 Data quality measures register for simple evaluation of data quality and document</a:t>
            </a:r>
          </a:p>
          <a:p>
            <a:pPr marL="443484" indent="-443484" defTabSz="344931">
              <a:spcBef>
                <a:spcPts val="4500"/>
              </a:spcBef>
              <a:defRPr sz="4462"/>
            </a:pPr>
            <a:r>
              <a:rPr lang="en-NZ" dirty="0"/>
              <a:t>Dealing with Permanence and Availability of linked Registry Resources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Local Context example Indigenous Data Sovereignty</a:t>
            </a:r>
          </a:p>
          <a:p>
            <a:pPr marL="886968" lvl="1" indent="-443484" defTabSz="344931">
              <a:spcBef>
                <a:spcPts val="4500"/>
              </a:spcBef>
              <a:defRPr sz="4462"/>
            </a:pPr>
            <a:r>
              <a:rPr dirty="0"/>
              <a:t>ISO 19157 data quality register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GC TC Seoul - Nov ‘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OGC TC Seoul - Nov ‘24</a:t>
            </a:r>
          </a:p>
        </p:txBody>
      </p:sp>
      <p:sp>
        <p:nvSpPr>
          <p:cNvPr id="229" name="MetaCat DWG Meet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MetaCat DWG Meeting </a:t>
            </a:r>
          </a:p>
        </p:txBody>
      </p:sp>
      <p:sp>
        <p:nvSpPr>
          <p:cNvPr id="230" name="11:00am - 12:30pm Local time, Tuesday 5 Novemb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11:00am - 12:30pm Local time, Tuesday 5 November </a:t>
            </a:r>
          </a:p>
          <a:p>
            <a:r>
              <a:t>Topics and presentations?</a:t>
            </a:r>
          </a:p>
          <a:p>
            <a:r>
              <a:t>Presentations to other SWGs and DWGs?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ny other business?"/>
          <p:cNvSpPr txBox="1">
            <a:spLocks noGrp="1"/>
          </p:cNvSpPr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</p:spPr>
        <p:txBody>
          <a:bodyPr/>
          <a:lstStyle/>
          <a:p>
            <a:r>
              <a:t>Any other business?</a:t>
            </a:r>
          </a:p>
        </p:txBody>
      </p:sp>
      <p:sp>
        <p:nvSpPr>
          <p:cNvPr id="233" name="Code Sprint or GeoDCAT"/>
          <p:cNvSpPr txBox="1">
            <a:spLocks noGrp="1"/>
          </p:cNvSpPr>
          <p:nvPr>
            <p:ph type="body" idx="21"/>
          </p:nvPr>
        </p:nvSpPr>
        <p:spPr>
          <a:xfrm>
            <a:off x="1206500" y="2355185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Code Sprint or GeoDCAT</a:t>
            </a:r>
          </a:p>
        </p:txBody>
      </p:sp>
      <p:sp>
        <p:nvSpPr>
          <p:cNvPr id="234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ropos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Proposals</a:t>
            </a:r>
          </a:p>
        </p:txBody>
      </p:sp>
      <p:sp>
        <p:nvSpPr>
          <p:cNvPr id="237" name="Discussion and review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Discussion and review</a:t>
            </a:r>
          </a:p>
        </p:txBody>
      </p:sp>
      <p:sp>
        <p:nvSpPr>
          <p:cNvPr id="238" name="What is left to be done?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left to be done?</a:t>
            </a:r>
          </a:p>
          <a:p>
            <a:pPr lvl="1"/>
            <a:r>
              <a:t>Others to contact and include?</a:t>
            </a:r>
          </a:p>
          <a:p>
            <a:pPr lvl="1"/>
            <a:r>
              <a:t>Outstanding tasks before code sprint?</a:t>
            </a:r>
          </a:p>
          <a:p>
            <a:pPr lvl="1"/>
            <a:r>
              <a:t>IT Needs covered? Data? Standards? Expertise?</a:t>
            </a:r>
          </a:p>
          <a:p>
            <a:r>
              <a:t>Any other closing thoughts, requirements, desires, ideas?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86" name="Code Sprint Plann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Code Sprint Planning</a:t>
            </a:r>
          </a:p>
        </p:txBody>
      </p:sp>
      <p:sp>
        <p:nvSpPr>
          <p:cNvPr id="187" name="Welco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Welcome</a:t>
            </a:r>
            <a:endParaRPr lang="mi-NZ" dirty="0"/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lang="mi-NZ" dirty="0"/>
              <a:t>Status update – Action Items</a:t>
            </a:r>
            <a:endParaRPr dirty="0"/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Proposed Code-sprint Schedule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Logistics - In person and Virtual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Review Code-sprint Proposals and Use Cases 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New Proposal Ideas?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Any other Business </a:t>
            </a:r>
          </a:p>
          <a:p>
            <a:pPr marL="1281938" lvl="1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OGC TC Seoul - </a:t>
            </a:r>
            <a:r>
              <a:rPr dirty="0" err="1"/>
              <a:t>MetaCat</a:t>
            </a:r>
            <a:r>
              <a:rPr dirty="0"/>
              <a:t> DWG Tues 11:00am</a:t>
            </a:r>
          </a:p>
          <a:p>
            <a:pPr marL="684530" indent="-684530" defTabSz="808990">
              <a:spcBef>
                <a:spcPts val="1700"/>
              </a:spcBef>
              <a:buSzPct val="123000"/>
              <a:buChar char="•"/>
              <a:defRPr sz="5390" spc="-53"/>
            </a:pPr>
            <a:r>
              <a:rPr dirty="0"/>
              <a:t>Revise Code-sprint Schedule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o Do’s, Topics to address, Use cas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To Do’s, Topics to address, Use cases</a:t>
            </a:r>
          </a:p>
        </p:txBody>
      </p:sp>
      <p:sp>
        <p:nvSpPr>
          <p:cNvPr id="267" name="CodeSprint Action It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Action Items</a:t>
            </a:r>
          </a:p>
        </p:txBody>
      </p:sp>
      <p:sp>
        <p:nvSpPr>
          <p:cNvPr id="268" name="Finalise Venue arrangements - Rob lea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 err="1"/>
              <a:t>Finalise</a:t>
            </a:r>
            <a:r>
              <a:rPr dirty="0"/>
              <a:t> Venue arrangements - Rob lead</a:t>
            </a:r>
            <a:r>
              <a:rPr lang="mi-NZ" dirty="0"/>
              <a:t> - Done</a:t>
            </a:r>
            <a:endParaRPr dirty="0"/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/>
              <a:t>Write </a:t>
            </a:r>
            <a:r>
              <a:rPr dirty="0">
                <a:hlinkClick r:id="rId2"/>
              </a:rPr>
              <a:t>Press Release </a:t>
            </a:r>
            <a:r>
              <a:rPr dirty="0"/>
              <a:t>for </a:t>
            </a:r>
            <a:r>
              <a:rPr dirty="0" err="1"/>
              <a:t>Gobe</a:t>
            </a:r>
            <a:r>
              <a:rPr dirty="0"/>
              <a:t> to publish </a:t>
            </a:r>
            <a:r>
              <a:rPr lang="en-NZ" dirty="0"/>
              <a:t>–</a:t>
            </a:r>
            <a:r>
              <a:rPr dirty="0"/>
              <a:t> Danny</a:t>
            </a:r>
            <a:r>
              <a:rPr lang="mi-NZ" dirty="0"/>
              <a:t> - Done</a:t>
            </a:r>
            <a:endParaRPr dirty="0"/>
          </a:p>
          <a:p>
            <a:pPr marL="777240" lvl="1" indent="-388620" defTabSz="302260">
              <a:spcBef>
                <a:spcPts val="3900"/>
              </a:spcBef>
              <a:defRPr sz="3400"/>
            </a:pPr>
            <a:r>
              <a:rPr dirty="0"/>
              <a:t>Share press release with other </a:t>
            </a:r>
            <a:r>
              <a:rPr dirty="0" err="1"/>
              <a:t>organisations</a:t>
            </a:r>
            <a:r>
              <a:rPr dirty="0"/>
              <a:t> - All </a:t>
            </a:r>
            <a:r>
              <a:rPr lang="mi-NZ" dirty="0"/>
              <a:t>– Done? Who else?</a:t>
            </a:r>
            <a:endParaRPr dirty="0"/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dirty="0"/>
              <a:t>Contact OGC (</a:t>
            </a:r>
            <a:r>
              <a:rPr dirty="0" err="1"/>
              <a:t>Gobe</a:t>
            </a:r>
            <a:r>
              <a:rPr dirty="0"/>
              <a:t>) to arrange online support - (Byron)</a:t>
            </a:r>
            <a:r>
              <a:rPr lang="mi-NZ" dirty="0"/>
              <a:t> – Done </a:t>
            </a:r>
          </a:p>
          <a:p>
            <a:pPr marL="388620" indent="-388620" defTabSz="302260">
              <a:spcBef>
                <a:spcPts val="3900"/>
              </a:spcBef>
              <a:defRPr sz="3400"/>
            </a:pPr>
            <a:r>
              <a:rPr lang="mi-NZ" dirty="0"/>
              <a:t>Establish </a:t>
            </a:r>
            <a:r>
              <a:rPr lang="mi-NZ" dirty="0">
                <a:hlinkClick r:id="rId3"/>
              </a:rPr>
              <a:t>Github (or similar) repo </a:t>
            </a:r>
            <a:r>
              <a:rPr lang="mi-NZ" dirty="0"/>
              <a:t>to hold additional Codesprint info - Done</a:t>
            </a:r>
          </a:p>
          <a:p>
            <a:pPr marL="1165860" lvl="2" indent="-388620" defTabSz="302260">
              <a:spcBef>
                <a:spcPts val="3900"/>
              </a:spcBef>
              <a:defRPr sz="3400"/>
            </a:pPr>
            <a:r>
              <a:rPr dirty="0"/>
              <a:t>Details, Challenges / Use Cases, Agendas, Support materials</a:t>
            </a:r>
          </a:p>
          <a:p>
            <a:pPr marL="320040" indent="-388620" defTabSz="302260">
              <a:spcBef>
                <a:spcPts val="3900"/>
              </a:spcBef>
              <a:defRPr sz="3400"/>
            </a:pPr>
            <a:r>
              <a:rPr dirty="0"/>
              <a:t>Establish Registration system</a:t>
            </a:r>
            <a:r>
              <a:rPr lang="mi-NZ" dirty="0"/>
              <a:t> - Done</a:t>
            </a:r>
            <a:endParaRPr dirty="0"/>
          </a:p>
          <a:p>
            <a:pPr marL="320040" indent="-388620" defTabSz="302260">
              <a:spcBef>
                <a:spcPts val="3900"/>
              </a:spcBef>
              <a:defRPr sz="3400"/>
            </a:pPr>
            <a:r>
              <a:rPr dirty="0"/>
              <a:t>Virtual channels - </a:t>
            </a:r>
            <a:r>
              <a:rPr dirty="0" err="1"/>
              <a:t>GoTo</a:t>
            </a:r>
            <a:r>
              <a:rPr dirty="0"/>
              <a:t>, Discord, </a:t>
            </a:r>
            <a:r>
              <a:rPr dirty="0" err="1"/>
              <a:t>etc</a:t>
            </a:r>
            <a:r>
              <a:rPr lang="mi-NZ" dirty="0"/>
              <a:t> – Done? Help with Discord? Are we covered?</a:t>
            </a:r>
          </a:p>
          <a:p>
            <a:pPr marL="777240" lvl="1" indent="-388620" defTabSz="302260">
              <a:spcBef>
                <a:spcPts val="3900"/>
              </a:spcBef>
              <a:defRPr sz="3400"/>
            </a:pP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2" name="In person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person - UNSW Sydney - 18 November</a:t>
            </a:r>
          </a:p>
        </p:txBody>
      </p:sp>
      <p:sp>
        <p:nvSpPr>
          <p:cNvPr id="193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Welcome and General Presentations</a:t>
            </a:r>
          </a:p>
          <a:p>
            <a:pPr lvl="1"/>
            <a:r>
              <a:rPr dirty="0"/>
              <a:t>10:00 - 10:30</a:t>
            </a:r>
            <a:r>
              <a:rPr lang="mi-NZ" dirty="0"/>
              <a:t>am</a:t>
            </a:r>
            <a:r>
              <a:rPr dirty="0"/>
              <a:t> - Coffee</a:t>
            </a:r>
          </a:p>
          <a:p>
            <a:pPr lvl="1"/>
            <a:r>
              <a:rPr dirty="0"/>
              <a:t>10:30 - 12:30pm - Presentation of Proposals and Team formation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progress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ntro - Presentation / Tutorial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Intro - Presentation / Tutorials</a:t>
            </a:r>
          </a:p>
        </p:txBody>
      </p:sp>
      <p:sp>
        <p:nvSpPr>
          <p:cNvPr id="255" name="Codesprint 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Codesprint Agenda</a:t>
            </a:r>
          </a:p>
        </p:txBody>
      </p:sp>
      <p:sp>
        <p:nvSpPr>
          <p:cNvPr id="256" name="How can the various metadata standards play nice?…"/>
          <p:cNvSpPr txBox="1">
            <a:spLocks noGrp="1"/>
          </p:cNvSpPr>
          <p:nvPr>
            <p:ph type="body" idx="1"/>
          </p:nvPr>
        </p:nvSpPr>
        <p:spPr>
          <a:xfrm>
            <a:off x="1206500" y="3575534"/>
            <a:ext cx="21971000" cy="91067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defRPr sz="4500"/>
            </a:pPr>
            <a:r>
              <a:rPr dirty="0"/>
              <a:t>How can the various metadata standards play nice? 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/>
              <a:t>Reprise of FOSS4G presentation - Byron</a:t>
            </a:r>
          </a:p>
          <a:p>
            <a:pPr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implementations World Wide - Danny?</a:t>
            </a:r>
          </a:p>
          <a:p>
            <a:pPr>
              <a:spcBef>
                <a:spcPts val="2400"/>
              </a:spcBef>
              <a:defRPr sz="4500"/>
            </a:pPr>
            <a:r>
              <a:rPr dirty="0"/>
              <a:t>Roles of SKOS registries and their management </a:t>
            </a:r>
            <a:r>
              <a:rPr lang="en-NZ" dirty="0"/>
              <a:t>– </a:t>
            </a:r>
            <a:r>
              <a:rPr lang="mi-NZ" dirty="0"/>
              <a:t>(unconfirmed, </a:t>
            </a:r>
            <a:r>
              <a:rPr lang="en-NZ" dirty="0"/>
              <a:t>Nick?)</a:t>
            </a:r>
            <a:endParaRPr dirty="0"/>
          </a:p>
          <a:p>
            <a:pPr>
              <a:spcBef>
                <a:spcPts val="2400"/>
              </a:spcBef>
              <a:defRPr sz="4500"/>
            </a:pPr>
            <a:r>
              <a:rPr dirty="0"/>
              <a:t>Implementation of </a:t>
            </a:r>
            <a:r>
              <a:rPr dirty="0" err="1"/>
              <a:t>GeoDCAT</a:t>
            </a:r>
            <a:r>
              <a:rPr dirty="0"/>
              <a:t> using Building blocks - Rob</a:t>
            </a:r>
          </a:p>
          <a:p>
            <a:pPr lvl="1">
              <a:spcBef>
                <a:spcPts val="2400"/>
              </a:spcBef>
              <a:defRPr sz="4500"/>
            </a:pPr>
            <a:r>
              <a:rPr dirty="0" err="1"/>
              <a:t>GeoDCAT</a:t>
            </a:r>
            <a:r>
              <a:rPr dirty="0"/>
              <a:t> and </a:t>
            </a:r>
            <a:r>
              <a:rPr dirty="0" err="1"/>
              <a:t>OAPIRec</a:t>
            </a:r>
            <a:r>
              <a:rPr dirty="0"/>
              <a:t>, STAC, ISO 19115,  (Others?) with validation</a:t>
            </a:r>
            <a:endParaRPr lang="mi-NZ" dirty="0"/>
          </a:p>
          <a:p>
            <a:pPr>
              <a:spcBef>
                <a:spcPts val="2400"/>
              </a:spcBef>
              <a:defRPr sz="4500"/>
            </a:pPr>
            <a:r>
              <a:rPr lang="en-NZ" dirty="0"/>
              <a:t>ISO 19115-1 Proposed Review – What do we want? - Peter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196" name="In person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In person - UNSW Sydney - 19 November</a:t>
            </a:r>
          </a:p>
        </p:txBody>
      </p:sp>
      <p:sp>
        <p:nvSpPr>
          <p:cNvPr id="197" name="8:00am - 6:00pm EAD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8:00am - 6:00pm EADT</a:t>
            </a:r>
          </a:p>
          <a:p>
            <a:pPr lvl="1"/>
            <a:r>
              <a:rPr dirty="0"/>
              <a:t>8:00 - 10:00am - Presentation of progress (including online efforts)</a:t>
            </a:r>
          </a:p>
          <a:p>
            <a:pPr lvl="1"/>
            <a:r>
              <a:rPr dirty="0"/>
              <a:t>10:00 - 10:30 - Coffee</a:t>
            </a:r>
          </a:p>
          <a:p>
            <a:pPr lvl="1"/>
            <a:r>
              <a:rPr dirty="0"/>
              <a:t>10:30 - 12:30pm - Sprint work</a:t>
            </a:r>
          </a:p>
          <a:p>
            <a:pPr lvl="1"/>
            <a:r>
              <a:rPr dirty="0"/>
              <a:t>12:30 - 1:30pm - Lunch </a:t>
            </a:r>
          </a:p>
          <a:p>
            <a:pPr lvl="1"/>
            <a:r>
              <a:rPr dirty="0"/>
              <a:t>1:30 - 5:30pm - Sprint Work (w/ tea break @ 3:30)</a:t>
            </a:r>
          </a:p>
          <a:p>
            <a:pPr lvl="1"/>
            <a:r>
              <a:rPr dirty="0"/>
              <a:t>5:30 - 6:00pm - Presentation of results</a:t>
            </a:r>
            <a:r>
              <a:rPr lang="mi-NZ" dirty="0"/>
              <a:t> (And online)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mezone Align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Timezone Alignment</a:t>
            </a:r>
          </a:p>
        </p:txBody>
      </p:sp>
      <p:sp>
        <p:nvSpPr>
          <p:cNvPr id="200" name="Virtual with In Pers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with In Person</a:t>
            </a:r>
          </a:p>
        </p:txBody>
      </p:sp>
      <p:graphicFrame>
        <p:nvGraphicFramePr>
          <p:cNvPr id="201" name="Table 1"/>
          <p:cNvGraphicFramePr/>
          <p:nvPr>
            <p:extLst>
              <p:ext uri="{D42A27DB-BD31-4B8C-83A1-F6EECF244321}">
                <p14:modId xmlns:p14="http://schemas.microsoft.com/office/powerpoint/2010/main" val="2527307161"/>
              </p:ext>
            </p:extLst>
          </p:nvPr>
        </p:nvGraphicFramePr>
        <p:xfrm>
          <a:off x="1203611" y="3294243"/>
          <a:ext cx="21976774" cy="10028194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740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0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1332">
                <a:tc gridSpan="5">
                  <a:txBody>
                    <a:bodyPr/>
                    <a:lstStyle/>
                    <a:p>
                      <a:pPr defTabSz="457200">
                        <a:spcBef>
                          <a:spcPts val="600"/>
                        </a:spcBef>
                        <a:defRPr b="0"/>
                      </a:pPr>
                      <a:endParaRPr sz="1200" dirty="0"/>
                    </a:p>
                  </a:txBody>
                  <a:tcPr marL="50800" marR="50800" marT="50800" marB="50800" anchor="ctr" horzOverflow="overflow">
                    <a:lnL/>
                    <a:lnR/>
                    <a:lnT/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b="0"/>
                      </a:pPr>
                      <a:r>
                        <a:rPr sz="3000" b="1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UTC-time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"/>
                        </a:rPr>
                        <a:t>Brussels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3"/>
                        </a:rPr>
                        <a:t>London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4"/>
                        </a:rPr>
                        <a:t>Boston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3000" b="1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5"/>
                        </a:rPr>
                        <a:t>Sydney</a:t>
                      </a:r>
                    </a:p>
                  </a:txBody>
                  <a:tcPr marL="114300" marR="114300" marT="63500" marB="63500" anchor="ctr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34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6"/>
                        </a:rPr>
                        <a:t>Monday, 18 November 2024 at 07:00:00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7"/>
                        </a:rPr>
                        <a:t>Monday, 18 November 2024 at 08:00:00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8"/>
                        </a:rPr>
                        <a:t>Monday, 18 November 2024 at 09:00:00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9"/>
                        </a:rPr>
                        <a:t>Monday, 18 November 2024 at 10:00:00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0"/>
                        </a:rPr>
                        <a:t>Monday, 18 November 2024 at 11:00:00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1"/>
                        </a:rPr>
                        <a:t>Monday, 18 November 2024 at 12:00:00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p.m.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2"/>
                        </a:rPr>
                        <a:t>Monday, 18 November 2024 at 13:00:00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Midnight Mon-Tue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3"/>
                        </a:rPr>
                        <a:t>Monday, 18 November 2024 at 14:00:00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1:00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4"/>
                        </a:rPr>
                        <a:t>Monday, 18 November 2024 at 15:00:00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2:00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5"/>
                        </a:rPr>
                        <a:t>Monday, 18 November 2024 at 16:00:00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11:00 a.m.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3:00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6"/>
                        </a:rPr>
                        <a:t>Monday, 18 November 2024 at 17:00:00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5:00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12:00 Noon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4:00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7"/>
                        </a:rPr>
                        <a:t>Monday, 18 November 2024 at 18:00:00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6:00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5:00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8"/>
                        </a:rPr>
                        <a:t>Monday, 18 November 2024 at 19:00:00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7:00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2:00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6:00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19"/>
                        </a:rPr>
                        <a:t>Monday, 18 November 2024 at 20:00:00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000000">
                        <a:alpha val="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8:00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3:00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7:00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04271">
                <a:tc>
                  <a:txBody>
                    <a:bodyPr/>
                    <a:lstStyle/>
                    <a:p>
                      <a:pPr algn="l" defTabSz="457200">
                        <a:defRPr sz="3000" b="0">
                          <a:solidFill>
                            <a:srgbClr val="556BB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u="sng">
                          <a:hlinkClick r:id="rId20"/>
                        </a:rPr>
                        <a:t>Monday, 18 November 2024 at 21:00:00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10:00 p.m.</a:t>
                      </a:r>
                    </a:p>
                  </a:txBody>
                  <a:tcPr marL="127000" marR="127000" marT="63500" marB="63500" horzOverflow="overflow">
                    <a:lnL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BD3E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9:00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FFF4D6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Mon 4:00 p.m.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/>
                      <a:r>
                        <a:rPr sz="3000" dirty="0">
                          <a:solidFill>
                            <a:srgbClr val="151515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Tue 8:00 a.m. *</a:t>
                      </a:r>
                    </a:p>
                  </a:txBody>
                  <a:tcPr marL="127000" marR="127000" marT="63500" marB="63500" horzOverflow="overflow">
                    <a:lnL w="4445">
                      <a:solidFill>
                        <a:srgbClr val="000000"/>
                      </a:solidFill>
                      <a:miter lim="400000"/>
                    </a:lnL>
                    <a:lnR w="4445">
                      <a:solidFill>
                        <a:srgbClr val="000000"/>
                      </a:solidFill>
                      <a:miter lim="400000"/>
                    </a:lnR>
                    <a:lnT w="4445">
                      <a:solidFill>
                        <a:srgbClr val="000000"/>
                      </a:solidFill>
                      <a:miter lim="400000"/>
                    </a:lnT>
                    <a:lnB w="4445">
                      <a:solidFill>
                        <a:srgbClr val="000000"/>
                      </a:solidFill>
                      <a:miter lim="400000"/>
                    </a:lnB>
                    <a:solidFill>
                      <a:srgbClr val="E4F1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4" name="Virtual - UNSW Sydney - 18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- UNSW Sydney - 18 November</a:t>
            </a:r>
          </a:p>
        </p:txBody>
      </p:sp>
      <p:sp>
        <p:nvSpPr>
          <p:cNvPr id="205" name="7:00 - 22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7:00 - 22:00 UTC (with breaks as desired)</a:t>
            </a:r>
          </a:p>
          <a:p>
            <a:pPr lvl="1"/>
            <a:r>
              <a:rPr dirty="0"/>
              <a:t>7:00 - 9:00 </a:t>
            </a:r>
            <a:r>
              <a:rPr lang="mi-NZ" dirty="0"/>
              <a:t>UITC </a:t>
            </a:r>
            <a:r>
              <a:rPr dirty="0"/>
              <a:t>- Welcome and Review General Presentations, Proposals and Progress </a:t>
            </a:r>
            <a:endParaRPr lang="mi-NZ" dirty="0"/>
          </a:p>
          <a:p>
            <a:pPr lvl="2"/>
            <a:r>
              <a:rPr lang="en-NZ" dirty="0"/>
              <a:t>6:00 – 8:00pm EADT Sydney</a:t>
            </a:r>
            <a:endParaRPr dirty="0"/>
          </a:p>
          <a:p>
            <a:pPr lvl="1"/>
            <a:r>
              <a:rPr dirty="0"/>
              <a:t>9:00 - 21:00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</a:t>
            </a:r>
            <a:endParaRPr dirty="0"/>
          </a:p>
          <a:p>
            <a:pPr lvl="1"/>
            <a:r>
              <a:rPr dirty="0"/>
              <a:t>21:00 - 22:00 </a:t>
            </a:r>
            <a:r>
              <a:rPr lang="mi-NZ" dirty="0"/>
              <a:t>UTC </a:t>
            </a:r>
            <a:r>
              <a:rPr dirty="0"/>
              <a:t>- Presentation of progress (co-timed with in person 8:00am)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de Sprint Proposed 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Sprint Proposed Schedule</a:t>
            </a:r>
          </a:p>
        </p:txBody>
      </p:sp>
      <p:sp>
        <p:nvSpPr>
          <p:cNvPr id="208" name="Virtual - UNSW Sydney - 19 Novembe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Virtual - UNSW Sydney - 19 November</a:t>
            </a:r>
          </a:p>
        </p:txBody>
      </p:sp>
      <p:sp>
        <p:nvSpPr>
          <p:cNvPr id="209" name="7:00 - 20:00 UTC (with breaks as desire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mi-NZ" dirty="0"/>
              <a:t>6</a:t>
            </a:r>
            <a:r>
              <a:rPr dirty="0"/>
              <a:t>:</a:t>
            </a:r>
            <a:r>
              <a:rPr lang="mi-NZ" dirty="0"/>
              <a:t>3</a:t>
            </a:r>
            <a:r>
              <a:rPr dirty="0"/>
              <a:t>0 - 20:00 UTC (with breaks as desired)</a:t>
            </a:r>
            <a:endParaRPr lang="mi-NZ" dirty="0"/>
          </a:p>
          <a:p>
            <a:pPr lvl="1"/>
            <a:r>
              <a:rPr lang="mi-NZ" dirty="0"/>
              <a:t>6:30 - 7:00 UTC - </a:t>
            </a:r>
            <a:r>
              <a:rPr lang="en-NZ" dirty="0"/>
              <a:t>Present In Person Results</a:t>
            </a:r>
            <a:endParaRPr dirty="0"/>
          </a:p>
          <a:p>
            <a:pPr lvl="1"/>
            <a:r>
              <a:rPr dirty="0"/>
              <a:t>7:00 - </a:t>
            </a:r>
            <a:r>
              <a:rPr lang="mi-NZ" dirty="0"/>
              <a:t>8</a:t>
            </a:r>
            <a:r>
              <a:rPr dirty="0"/>
              <a:t>:00</a:t>
            </a:r>
            <a:r>
              <a:rPr lang="mi-NZ" dirty="0"/>
              <a:t> UTC</a:t>
            </a:r>
            <a:r>
              <a:rPr dirty="0"/>
              <a:t> - Review General Progress </a:t>
            </a:r>
            <a:endParaRPr lang="mi-NZ" dirty="0"/>
          </a:p>
          <a:p>
            <a:pPr lvl="2"/>
            <a:r>
              <a:rPr lang="en-NZ" dirty="0"/>
              <a:t>6:00 – 7:00pm EADT Sydney</a:t>
            </a:r>
            <a:endParaRPr dirty="0"/>
          </a:p>
          <a:p>
            <a:pPr lvl="1"/>
            <a:r>
              <a:rPr dirty="0"/>
              <a:t>9:00 - 19:00 </a:t>
            </a:r>
            <a:r>
              <a:rPr lang="mi-NZ" dirty="0"/>
              <a:t>UTC </a:t>
            </a:r>
            <a:r>
              <a:rPr dirty="0"/>
              <a:t>- Sprint Work (w/ breaks as desired)</a:t>
            </a:r>
          </a:p>
          <a:p>
            <a:pPr lvl="2"/>
            <a:r>
              <a:rPr dirty="0"/>
              <a:t>In Person </a:t>
            </a:r>
            <a:r>
              <a:rPr lang="mi-NZ" dirty="0"/>
              <a:t>– </a:t>
            </a:r>
            <a:r>
              <a:rPr dirty="0"/>
              <a:t>night</a:t>
            </a:r>
            <a:r>
              <a:rPr lang="mi-NZ" dirty="0"/>
              <a:t> time zzzzzzz</a:t>
            </a:r>
            <a:endParaRPr dirty="0"/>
          </a:p>
          <a:p>
            <a:pPr lvl="1"/>
            <a:r>
              <a:rPr dirty="0"/>
              <a:t>19:00 - 20:00 </a:t>
            </a:r>
            <a:r>
              <a:rPr lang="mi-NZ" dirty="0"/>
              <a:t>UTC </a:t>
            </a:r>
            <a:r>
              <a:rPr dirty="0"/>
              <a:t>- Presentation of results </a:t>
            </a:r>
          </a:p>
          <a:p>
            <a:pPr lvl="2"/>
            <a:r>
              <a:rPr dirty="0"/>
              <a:t>Optional 6:00am AEDT local attendance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8203</TotalTime>
  <Words>1421</Words>
  <Application>Microsoft Macintosh PowerPoint</Application>
  <PresentationFormat>Custom</PresentationFormat>
  <Paragraphs>211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Graphik</vt:lpstr>
      <vt:lpstr>Graphik-Light</vt:lpstr>
      <vt:lpstr>Helvetica</vt:lpstr>
      <vt:lpstr>Helvetica Neue</vt:lpstr>
      <vt:lpstr>Helvetica Neue Medium</vt:lpstr>
      <vt:lpstr>Produkt Extralight</vt:lpstr>
      <vt:lpstr>21_BasicWhite</vt:lpstr>
      <vt:lpstr>OGC Metadata Code Sprint  Pre-Event Webinar</vt:lpstr>
      <vt:lpstr>Agenda</vt:lpstr>
      <vt:lpstr>CodeSprint Action Items</vt:lpstr>
      <vt:lpstr>Code Sprint Proposed Schedule</vt:lpstr>
      <vt:lpstr>Codesprint Agenda</vt:lpstr>
      <vt:lpstr>Code Sprint Proposed Schedule</vt:lpstr>
      <vt:lpstr>Timezone Alignment</vt:lpstr>
      <vt:lpstr>Code Sprint Proposed Schedule</vt:lpstr>
      <vt:lpstr>Code Sprint Proposed Schedule</vt:lpstr>
      <vt:lpstr>Logistics </vt:lpstr>
      <vt:lpstr>Logistics</vt:lpstr>
      <vt:lpstr>Proposals and Use Cases</vt:lpstr>
      <vt:lpstr>Proposals and Use Cases</vt:lpstr>
      <vt:lpstr>Challenges / Use Cases</vt:lpstr>
      <vt:lpstr>OGC TC Seoul - Nov ‘24</vt:lpstr>
      <vt:lpstr>Any other business?</vt:lpstr>
      <vt:lpstr>Proposals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Byron Cochrane</cp:lastModifiedBy>
  <cp:revision>9</cp:revision>
  <dcterms:modified xsi:type="dcterms:W3CDTF">2024-10-29T20:00:17Z</dcterms:modified>
</cp:coreProperties>
</file>