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83" r:id="rId3"/>
    <p:sldId id="265" r:id="rId4"/>
    <p:sldId id="284" r:id="rId5"/>
    <p:sldId id="267" r:id="rId6"/>
    <p:sldId id="277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/>
    <p:restoredTop sz="94648"/>
  </p:normalViewPr>
  <p:slideViewPr>
    <p:cSldViewPr snapToGrid="0" snapToObjects="1">
      <p:cViewPr varScale="1">
        <p:scale>
          <a:sx n="58" d="100"/>
          <a:sy n="58" d="100"/>
        </p:scale>
        <p:origin x="6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BBFB6-EA16-814E-8BA7-170BD942239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30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b="1">
                <a:solidFill>
                  <a:srgbClr val="00B1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14035938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4" name="Image" descr="Image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54053" y="2390223"/>
            <a:ext cx="10429948" cy="11325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" descr="Imag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374" y="918735"/>
            <a:ext cx="6126909" cy="312168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85730"/>
            <a:ext cx="21971000" cy="97187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/>
            </a:lvl1pPr>
            <a:lvl2pPr>
              <a:lnSpc>
                <a:spcPct val="100000"/>
              </a:lnSpc>
              <a:spcBef>
                <a:spcPts val="900"/>
              </a:spcBef>
              <a:defRPr/>
            </a:lvl2pPr>
            <a:lvl3pPr marL="1219200" indent="0">
              <a:lnSpc>
                <a:spcPct val="100000"/>
              </a:lnSpc>
              <a:spcBef>
                <a:spcPts val="900"/>
              </a:spcBef>
              <a:buNone/>
              <a:defRPr/>
            </a:lvl3pPr>
            <a:lvl4pPr marL="1828800" indent="0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r>
              <a:rPr dirty="0"/>
              <a:t>Slide bullet text</a:t>
            </a:r>
            <a:endParaRPr lang="en-US" dirty="0"/>
          </a:p>
          <a:p>
            <a:pPr lvl="1"/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52B0C06E-0977-954B-BAB3-30BEF9D86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-15246"/>
            <a:ext cx="24580123" cy="1373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3D Mark.png" descr="3D Mark.png"/>
          <p:cNvPicPr>
            <a:picLocks noChangeAspect="1"/>
          </p:cNvPicPr>
          <p:nvPr/>
        </p:nvPicPr>
        <p:blipFill>
          <a:blip r:embed="rId2" cstate="email">
            <a:alphaModFix amt="28042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6343" y="856308"/>
            <a:ext cx="8393334" cy="8393335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hank You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343969" y="1227969"/>
            <a:ext cx="9779001" cy="14351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500" b="1" spc="-170">
                <a:solidFill>
                  <a:srgbClr val="00B1FF"/>
                </a:solidFill>
              </a:defRPr>
            </a:lvl1pPr>
          </a:lstStyle>
          <a:p>
            <a:r>
              <a:rPr dirty="0"/>
              <a:t>Thank You</a:t>
            </a:r>
          </a:p>
        </p:txBody>
      </p:sp>
      <p:sp>
        <p:nvSpPr>
          <p:cNvPr id="241" name="Rectangle"/>
          <p:cNvSpPr/>
          <p:nvPr/>
        </p:nvSpPr>
        <p:spPr>
          <a:xfrm>
            <a:off x="11343969" y="2853794"/>
            <a:ext cx="3569395" cy="151693"/>
          </a:xfrm>
          <a:prstGeom prst="rect">
            <a:avLst/>
          </a:prstGeom>
          <a:solidFill>
            <a:srgbClr val="00B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42" name="Community"/>
          <p:cNvSpPr txBox="1">
            <a:spLocks noGrp="1"/>
          </p:cNvSpPr>
          <p:nvPr>
            <p:ph type="body" sz="quarter" idx="23"/>
          </p:nvPr>
        </p:nvSpPr>
        <p:spPr>
          <a:xfrm>
            <a:off x="11339402" y="3196211"/>
            <a:ext cx="9779001" cy="76633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500" b="1">
                <a:solidFill>
                  <a:srgbClr val="262626"/>
                </a:solidFill>
              </a:defRPr>
            </a:lvl1pPr>
          </a:lstStyle>
          <a:p>
            <a:r>
              <a:rPr dirty="0"/>
              <a:t>Community</a:t>
            </a:r>
          </a:p>
        </p:txBody>
      </p:sp>
      <p:sp>
        <p:nvSpPr>
          <p:cNvPr id="243" name="500+ International Members…"/>
          <p:cNvSpPr txBox="1"/>
          <p:nvPr/>
        </p:nvSpPr>
        <p:spPr>
          <a:xfrm>
            <a:off x="11339402" y="4029351"/>
            <a:ext cx="10439854" cy="281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500+ International Members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110+ Member Meetings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60+ Alliance and Liaison partners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50+ Standards Working Groups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45+ Domain Working Groups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25+ Years of Not for Profit Work</a:t>
            </a:r>
            <a:br>
              <a:rPr dirty="0"/>
            </a:br>
            <a:r>
              <a:rPr dirty="0"/>
              <a:t>10+ Regional and Country Forums</a:t>
            </a:r>
          </a:p>
        </p:txBody>
      </p:sp>
      <p:sp>
        <p:nvSpPr>
          <p:cNvPr id="244" name="Innovation"/>
          <p:cNvSpPr txBox="1"/>
          <p:nvPr/>
        </p:nvSpPr>
        <p:spPr>
          <a:xfrm>
            <a:off x="11339402" y="7135703"/>
            <a:ext cx="9779001" cy="7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algn="l" defTabSz="825500">
              <a:defRPr sz="45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Innovation</a:t>
            </a:r>
          </a:p>
        </p:txBody>
      </p:sp>
      <p:sp>
        <p:nvSpPr>
          <p:cNvPr id="245" name="120+ Innovation Initiatives…"/>
          <p:cNvSpPr txBox="1"/>
          <p:nvPr/>
        </p:nvSpPr>
        <p:spPr>
          <a:xfrm>
            <a:off x="11339402" y="8053019"/>
            <a:ext cx="10439854" cy="1196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120+ Innovation Initiatives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380+ Technical reports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t>Quarterly Tech Trends monitoring</a:t>
            </a:r>
          </a:p>
        </p:txBody>
      </p:sp>
      <p:sp>
        <p:nvSpPr>
          <p:cNvPr id="246" name="Standards"/>
          <p:cNvSpPr txBox="1"/>
          <p:nvPr/>
        </p:nvSpPr>
        <p:spPr>
          <a:xfrm>
            <a:off x="11339402" y="9468763"/>
            <a:ext cx="9779001" cy="7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algn="l" defTabSz="825500">
              <a:defRPr sz="4500" b="1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Standards</a:t>
            </a:r>
          </a:p>
        </p:txBody>
      </p:sp>
      <p:sp>
        <p:nvSpPr>
          <p:cNvPr id="247" name="65+ Adopted Standards…"/>
          <p:cNvSpPr txBox="1"/>
          <p:nvPr/>
        </p:nvSpPr>
        <p:spPr>
          <a:xfrm>
            <a:off x="11339402" y="10454222"/>
            <a:ext cx="10439854" cy="1602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65+ Adopted Standards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300+ products with 1000+ certified implementations</a:t>
            </a:r>
          </a:p>
          <a:p>
            <a:pPr algn="l" defTabSz="457200">
              <a:lnSpc>
                <a:spcPct val="140000"/>
              </a:lnSpc>
              <a:defRPr sz="2000">
                <a:latin typeface="+mn-lt"/>
                <a:ea typeface="+mn-ea"/>
                <a:cs typeface="+mn-cs"/>
                <a:sym typeface="Arial"/>
              </a:defRPr>
            </a:pPr>
            <a:r>
              <a:rPr dirty="0"/>
              <a:t>1,700,000+ Operational Data Sets </a:t>
            </a:r>
            <a:br>
              <a:rPr dirty="0"/>
            </a:br>
            <a:r>
              <a:rPr dirty="0"/>
              <a:t>Using OGC Standards</a:t>
            </a:r>
          </a:p>
        </p:txBody>
      </p:sp>
      <p:pic>
        <p:nvPicPr>
          <p:cNvPr id="248" name="OGC Mark.pdf" descr="OGC Mark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9743" y="12374675"/>
            <a:ext cx="574285" cy="647902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Copyright © 2021 Open Geospatial Consortium"/>
          <p:cNvSpPr txBox="1"/>
          <p:nvPr/>
        </p:nvSpPr>
        <p:spPr>
          <a:xfrm>
            <a:off x="2058447" y="12456573"/>
            <a:ext cx="10439855" cy="48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40000"/>
              </a:lnSpc>
              <a:defRPr sz="2000">
                <a:solidFill>
                  <a:srgbClr val="00206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dirty="0"/>
              <a:t>Copyright © </a:t>
            </a:r>
            <a:r>
              <a:rPr lang="en-US" dirty="0"/>
              <a:t>2024</a:t>
            </a:r>
            <a:r>
              <a:rPr dirty="0"/>
              <a:t> Open Geospatial Consortium</a:t>
            </a:r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088" y="12968286"/>
            <a:ext cx="495328" cy="48731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627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945301" y="12968286"/>
            <a:ext cx="480901" cy="4873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16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826327"/>
            <a:ext cx="21971000" cy="967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bullet text</a:t>
            </a:r>
            <a:endParaRPr lang="en-US" dirty="0"/>
          </a:p>
          <a:p>
            <a:pPr lvl="1"/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360" y="13080314"/>
            <a:ext cx="418783" cy="3752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2500">
                <a:solidFill>
                  <a:srgbClr val="00B1FF"/>
                </a:solidFill>
                <a:latin typeface="Mont SemiBold"/>
                <a:ea typeface="Mont SemiBold"/>
                <a:cs typeface="Mont SemiBold"/>
                <a:sym typeface="Mont Semi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70" r:id="rId4"/>
    <p:sldLayoutId id="2147483671" r:id="rId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609600" marR="0" indent="-609600" algn="l" defTabSz="2438338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1219200" marR="0" indent="-609600" algn="l" defTabSz="2438338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828800" marR="0" indent="-609600" algn="l" defTabSz="2438338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28800" marR="0" indent="0" algn="l" defTabSz="2438338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B1FF"/>
        </a:buClr>
        <a:buSzPct val="123000"/>
        <a:buFont typeface="Arial" panose="020B0604020202020204" pitchFamily="34" charset="0"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3048000" marR="0" indent="-609600" algn="l" defTabSz="2438338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gc.org/ogc-events/the-november-2024-ogc-metadata-code-spri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ogc.org/public_ogc/register/2411_code_sprint.php" TargetMode="External"/><Relationship Id="rId2" Type="http://schemas.openxmlformats.org/officeDocument/2006/relationships/hyperlink" Target="https://github.com/opengeospatial/GeoDCAT-SWG/issu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resentation Title"/>
          <p:cNvSpPr txBox="1">
            <a:spLocks noGrp="1"/>
          </p:cNvSpPr>
          <p:nvPr>
            <p:ph type="title"/>
          </p:nvPr>
        </p:nvSpPr>
        <p:spPr>
          <a:xfrm>
            <a:off x="1206496" y="3398531"/>
            <a:ext cx="14035938" cy="3824661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mi-NZ" dirty="0"/>
              <a:t>OGC Metadata Code Sprint</a:t>
            </a:r>
            <a:endParaRPr dirty="0"/>
          </a:p>
        </p:txBody>
      </p:sp>
      <p:sp>
        <p:nvSpPr>
          <p:cNvPr id="262" name="Author and Dat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130</a:t>
            </a:r>
            <a:r>
              <a:rPr lang="en-US" baseline="30000" dirty="0"/>
              <a:t>th</a:t>
            </a:r>
            <a:r>
              <a:rPr lang="en-US" dirty="0"/>
              <a:t> OGC Member Meeting</a:t>
            </a:r>
            <a:endParaRPr dirty="0"/>
          </a:p>
        </p:txBody>
      </p:sp>
      <p:sp>
        <p:nvSpPr>
          <p:cNvPr id="13" name="Presentation Subtitle">
            <a:extLst>
              <a:ext uri="{FF2B5EF4-FFF2-40B4-BE49-F238E27FC236}">
                <a16:creationId xmlns:a16="http://schemas.microsoft.com/office/drawing/2014/main" id="{8996C858-84C8-91BD-E0AF-CDE0DC584F9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1211657" y="9832291"/>
            <a:ext cx="11679153" cy="1201978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Byron Cochrane, </a:t>
            </a:r>
            <a:r>
              <a:rPr lang="en-US" dirty="0" err="1"/>
              <a:t>OpenWork</a:t>
            </a:r>
            <a:endParaRPr lang="en-US" dirty="0"/>
          </a:p>
          <a:p>
            <a:r>
              <a:rPr lang="en-US" dirty="0"/>
              <a:t>5 November 2024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FE3EB-68C1-5522-3EC9-D4A89C6100C9}"/>
              </a:ext>
            </a:extLst>
          </p:cNvPr>
          <p:cNvSpPr txBox="1"/>
          <p:nvPr/>
        </p:nvSpPr>
        <p:spPr>
          <a:xfrm>
            <a:off x="1008901" y="12337796"/>
            <a:ext cx="321883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00B1FF"/>
                </a:solidFill>
                <a:latin typeface="+mn-lt"/>
              </a:rPr>
              <a:t>Meeting Sponsors</a:t>
            </a:r>
            <a:endParaRPr kumimoji="0" lang="en-US" sz="2800" b="1" u="none" strike="noStrike" cap="none" spc="0" normalizeH="0" baseline="0" dirty="0">
              <a:ln>
                <a:noFill/>
              </a:ln>
              <a:solidFill>
                <a:srgbClr val="00B1FF"/>
              </a:solidFill>
              <a:effectLst/>
              <a:uFillTx/>
              <a:latin typeface="+mn-lt"/>
              <a:ea typeface="Mont Book"/>
              <a:cs typeface="Mont Book"/>
              <a:sym typeface="Mont Book"/>
            </a:endParaRPr>
          </a:p>
        </p:txBody>
      </p:sp>
      <p:pic>
        <p:nvPicPr>
          <p:cNvPr id="15" name="그림 3" descr="텍스트, 스크린샷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7C579D5B-381F-E569-E9E2-53A1892E99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0299" y="12196438"/>
            <a:ext cx="4731223" cy="1201978"/>
          </a:xfrm>
          <a:prstGeom prst="rect">
            <a:avLst/>
          </a:prstGeom>
        </p:spPr>
      </p:pic>
      <p:pic>
        <p:nvPicPr>
          <p:cNvPr id="16" name="그림 7" descr="텍스트, 폰트, 로고, 스크린샷이(가) 표시된 사진&#10;&#10;자동 생성된 설명">
            <a:extLst>
              <a:ext uri="{FF2B5EF4-FFF2-40B4-BE49-F238E27FC236}">
                <a16:creationId xmlns:a16="http://schemas.microsoft.com/office/drawing/2014/main" id="{ED888C84-1E22-1E0B-EF4A-93B9AB813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342" y="11908919"/>
            <a:ext cx="4112682" cy="16412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C7D18-3F37-414C-8AE6-C08CA83CE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163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6A05-703D-084C-8F05-D8CF6C3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Codesprint</a:t>
            </a:r>
            <a:r>
              <a:rPr lang="en-US" dirty="0"/>
              <a:t>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F0785-A144-8146-B8F3-10B7E1BBE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 – 19 November, University of New South Wales	</a:t>
            </a:r>
          </a:p>
          <a:p>
            <a:pPr lvl="1"/>
            <a:r>
              <a:rPr lang="en-US" dirty="0"/>
              <a:t>8:00am - 6:00pm</a:t>
            </a:r>
          </a:p>
          <a:p>
            <a:pPr lvl="1"/>
            <a:r>
              <a:rPr lang="en-US" dirty="0"/>
              <a:t>The Monday and Tuesday following the ISO TC 211 Plenary (Sydney)</a:t>
            </a:r>
          </a:p>
          <a:p>
            <a:pPr lvl="1"/>
            <a:r>
              <a:rPr lang="en-US" dirty="0"/>
              <a:t>Virtual attendance options</a:t>
            </a:r>
          </a:p>
          <a:p>
            <a:r>
              <a:rPr lang="en-US" dirty="0"/>
              <a:t>Sponsors</a:t>
            </a:r>
          </a:p>
          <a:p>
            <a:pPr lvl="1"/>
            <a:r>
              <a:rPr lang="en-US" dirty="0"/>
              <a:t>AURIN – Our host in Sydney</a:t>
            </a:r>
          </a:p>
          <a:p>
            <a:pPr lvl="1"/>
            <a:r>
              <a:rPr lang="en-US" dirty="0"/>
              <a:t>SURROUND sponsoring catering</a:t>
            </a:r>
          </a:p>
          <a:p>
            <a:r>
              <a:rPr lang="en-US" dirty="0" err="1"/>
              <a:t>Organised</a:t>
            </a:r>
            <a:r>
              <a:rPr lang="en-US" dirty="0"/>
              <a:t> by the </a:t>
            </a:r>
            <a:r>
              <a:rPr lang="en-US" dirty="0" err="1"/>
              <a:t>GeoDCAT</a:t>
            </a:r>
            <a:r>
              <a:rPr lang="en-US" dirty="0"/>
              <a:t> SWG</a:t>
            </a:r>
          </a:p>
          <a:p>
            <a:r>
              <a:rPr lang="en-US" dirty="0"/>
              <a:t>Coordination of time zone differences </a:t>
            </a:r>
          </a:p>
          <a:p>
            <a:pPr lvl="1"/>
            <a:r>
              <a:rPr lang="en-US" dirty="0"/>
              <a:t>Virtual attendees start as in-person finish</a:t>
            </a:r>
          </a:p>
          <a:p>
            <a:r>
              <a:rPr lang="en-US" dirty="0"/>
              <a:t>Announcement and Registration info</a:t>
            </a:r>
          </a:p>
          <a:p>
            <a:pPr lvl="1"/>
            <a:r>
              <a:rPr lang="en-US" dirty="0">
                <a:hlinkClick r:id="rId2"/>
              </a:rPr>
              <a:t>https://www.ogc.org/ogc-events/</a:t>
            </a:r>
            <a:r>
              <a:rPr lang="en-US">
                <a:hlinkClick r:id="rId2"/>
              </a:rPr>
              <a:t>the-november-2024-ogc-metadata-code-sprint/</a:t>
            </a:r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5DA3-AF79-FC92-2AB8-8B6D9F86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and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72FFB-9E46-4B70-BEEB-092D2A6AE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https://github.com/opengeospatial/GeoDCAT-SWG/issues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 to exploring all metadata and cataloguing standards issues</a:t>
            </a:r>
          </a:p>
          <a:p>
            <a:endParaRPr lang="en-US" dirty="0"/>
          </a:p>
          <a:p>
            <a:r>
              <a:rPr lang="en-US" dirty="0"/>
              <a:t>Please register your interest. Examine the proposals and collaborate!</a:t>
            </a:r>
          </a:p>
          <a:p>
            <a:pPr lvl="1"/>
            <a:r>
              <a:rPr lang="en-US" dirty="0">
                <a:hlinkClick r:id="rId3"/>
              </a:rPr>
              <a:t>https://portal.ogc.org/public_ogc/register/2411_code_sprint.php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Hope to see you there!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Contact Byron at </a:t>
            </a:r>
            <a:r>
              <a:rPr lang="en-US" dirty="0" err="1"/>
              <a:t>Byron@openwork.nz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823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ection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Hot-air balloons viewed from below against a blue sky" descr="Hot-air balloons viewed from below against a blue sky"/>
          <p:cNvPicPr>
            <a:picLocks noGrp="1" noChangeAspect="1"/>
          </p:cNvPicPr>
          <p:nvPr>
            <p:ph type="pic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11198" y="1270000"/>
            <a:ext cx="9344152" cy="10780776"/>
          </a:xfrm>
          <a:prstGeom prst="rect">
            <a:avLst/>
          </a:prstGeom>
        </p:spPr>
      </p:pic>
      <p:sp>
        <p:nvSpPr>
          <p:cNvPr id="331" name="Thank You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32" name="Community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Community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262626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262626"/>
            </a:solidFill>
            <a:effectLst/>
            <a:uFillTx/>
            <a:latin typeface="Mont Book"/>
            <a:ea typeface="Mont Book"/>
            <a:cs typeface="Mont Book"/>
            <a:sym typeface="Mont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262626"/>
            </a:solidFill>
            <a:effectLst/>
            <a:uFillTx/>
            <a:latin typeface="Mont Book"/>
            <a:ea typeface="Mont Book"/>
            <a:cs typeface="Mont Book"/>
            <a:sym typeface="Mont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9313</TotalTime>
  <Words>169</Words>
  <Application>Microsoft Macintosh PowerPoint</Application>
  <PresentationFormat>Custom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Neue</vt:lpstr>
      <vt:lpstr>Mont Book</vt:lpstr>
      <vt:lpstr>Mont SemiBold</vt:lpstr>
      <vt:lpstr>30_BasicColor</vt:lpstr>
      <vt:lpstr>OGC Metadata Code Sprint</vt:lpstr>
      <vt:lpstr>Agenda</vt:lpstr>
      <vt:lpstr>Codesprint Details</vt:lpstr>
      <vt:lpstr>Proposals and Use 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Byron Cochrane</cp:lastModifiedBy>
  <cp:revision>69</cp:revision>
  <dcterms:modified xsi:type="dcterms:W3CDTF">2024-11-04T06:29:25Z</dcterms:modified>
</cp:coreProperties>
</file>