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1778000" y="2298700"/>
            <a:ext cx="20828000" cy="4648200"/>
          </a:xfrm>
          <a:prstGeom prst="rect">
            <a:avLst/>
          </a:prstGeom>
        </p:spPr>
        <p:txBody>
          <a:bodyPr anchor="b"/>
          <a:lstStyle/>
          <a:p>
            <a:pPr/>
            <a:r>
              <a:t>Title Text</a:t>
            </a:r>
          </a:p>
        </p:txBody>
      </p:sp>
      <p:sp>
        <p:nvSpPr>
          <p:cNvPr id="12" name="Body Level One…"/>
          <p:cNvSpPr txBox="1"/>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e Bloggs"/>
          <p:cNvSpPr txBox="1"/>
          <p:nvPr>
            <p:ph type="body" sz="quarter" idx="21"/>
          </p:nvPr>
        </p:nvSpPr>
        <p:spPr>
          <a:xfrm>
            <a:off x="2387600" y="8953500"/>
            <a:ext cx="19621500" cy="585521"/>
          </a:xfrm>
          <a:prstGeom prst="rect">
            <a:avLst/>
          </a:prstGeom>
        </p:spPr>
        <p:txBody>
          <a:bodyPr anchor="t">
            <a:spAutoFit/>
          </a:bodyPr>
          <a:lstStyle>
            <a:lvl1pPr marL="0" indent="0" algn="ctr">
              <a:spcBef>
                <a:spcPts val="0"/>
              </a:spcBef>
              <a:buSzTx/>
              <a:buNone/>
              <a:defRPr i="1" sz="3200"/>
            </a:lvl1pPr>
          </a:lstStyle>
          <a:p>
            <a:pPr/>
            <a:r>
              <a:t>–Joe Bloggs</a:t>
            </a:r>
          </a:p>
        </p:txBody>
      </p:sp>
      <p:sp>
        <p:nvSpPr>
          <p:cNvPr id="94" name="“Type a quote here.”"/>
          <p:cNvSpPr txBox="1"/>
          <p:nvPr>
            <p:ph type="body" sz="quarter" idx="22"/>
          </p:nvPr>
        </p:nvSpPr>
        <p:spPr>
          <a:xfrm>
            <a:off x="2387600" y="6076950"/>
            <a:ext cx="19621500" cy="825500"/>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View of beach and sea from a grassy sand dune"/>
          <p:cNvSpPr/>
          <p:nvPr>
            <p:ph type="pic" idx="21"/>
          </p:nvPr>
        </p:nvSpPr>
        <p:spPr>
          <a:xfrm>
            <a:off x="-50800" y="-1270000"/>
            <a:ext cx="24485600" cy="16323734"/>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View of beach and sea from a grassy sand dune"/>
          <p:cNvSpPr/>
          <p:nvPr>
            <p:ph type="pic" idx="21"/>
          </p:nvPr>
        </p:nvSpPr>
        <p:spPr>
          <a:xfrm>
            <a:off x="3125968" y="-393700"/>
            <a:ext cx="18135601" cy="12090400"/>
          </a:xfrm>
          <a:prstGeom prst="rect">
            <a:avLst/>
          </a:prstGeom>
        </p:spPr>
        <p:txBody>
          <a:bodyPr lIns="91439" tIns="45719" rIns="91439" bIns="45719" anchor="t">
            <a:noAutofit/>
          </a:bodyPr>
          <a:lstStyle/>
          <a:p>
            <a:pPr/>
          </a:p>
        </p:txBody>
      </p:sp>
      <p:sp>
        <p:nvSpPr>
          <p:cNvPr id="21" name="Title Text"/>
          <p:cNvSpPr txBox="1"/>
          <p:nvPr>
            <p:ph type="title"/>
          </p:nvPr>
        </p:nvSpPr>
        <p:spPr>
          <a:xfrm>
            <a:off x="635000" y="9512300"/>
            <a:ext cx="23114000" cy="2006600"/>
          </a:xfrm>
          <a:prstGeom prst="rect">
            <a:avLst/>
          </a:prstGeom>
        </p:spPr>
        <p:txBody>
          <a:bodyPr anchor="b"/>
          <a:lstStyle/>
          <a:p>
            <a:pPr/>
            <a:r>
              <a:t>Title Text</a:t>
            </a:r>
          </a:p>
        </p:txBody>
      </p:sp>
      <p:sp>
        <p:nvSpPr>
          <p:cNvPr id="22" name="Body Level One…"/>
          <p:cNvSpPr txBox="1"/>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0" name="Title Text"/>
          <p:cNvSpPr txBox="1"/>
          <p:nvPr>
            <p:ph type="title"/>
          </p:nvPr>
        </p:nvSpPr>
        <p:spPr>
          <a:xfrm>
            <a:off x="1778000" y="4533900"/>
            <a:ext cx="20828000" cy="46482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Heron flying low over a beach with a short fence in the foreground"/>
          <p:cNvSpPr/>
          <p:nvPr>
            <p:ph type="pic" sz="half" idx="21"/>
          </p:nvPr>
        </p:nvSpPr>
        <p:spPr>
          <a:xfrm>
            <a:off x="12827000" y="952500"/>
            <a:ext cx="11468100" cy="11468100"/>
          </a:xfrm>
          <a:prstGeom prst="rect">
            <a:avLst/>
          </a:prstGeom>
        </p:spPr>
        <p:txBody>
          <a:bodyPr lIns="91439" tIns="45719" rIns="91439" bIns="45719" anchor="t">
            <a:noAutofit/>
          </a:bodyPr>
          <a:lstStyle/>
          <a:p>
            <a:pPr/>
          </a:p>
        </p:txBody>
      </p:sp>
      <p:sp>
        <p:nvSpPr>
          <p:cNvPr id="39" name="Title Text"/>
          <p:cNvSpPr txBox="1"/>
          <p:nvPr>
            <p:ph type="title"/>
          </p:nvPr>
        </p:nvSpPr>
        <p:spPr>
          <a:xfrm>
            <a:off x="1651000" y="952500"/>
            <a:ext cx="10223500" cy="5549900"/>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Sandy path between two hills leading to the ocean"/>
          <p:cNvSpPr/>
          <p:nvPr>
            <p:ph type="pic" sz="half" idx="21"/>
          </p:nvPr>
        </p:nvSpPr>
        <p:spPr>
          <a:xfrm>
            <a:off x="10960100" y="3149600"/>
            <a:ext cx="13944600" cy="92964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Sandy path between two hills leading to the ocean"/>
          <p:cNvSpPr/>
          <p:nvPr>
            <p:ph type="pic" sz="quarter" idx="21"/>
          </p:nvPr>
        </p:nvSpPr>
        <p:spPr>
          <a:xfrm>
            <a:off x="15300325" y="7048500"/>
            <a:ext cx="8324850" cy="5549900"/>
          </a:xfrm>
          <a:prstGeom prst="rect">
            <a:avLst/>
          </a:prstGeom>
        </p:spPr>
        <p:txBody>
          <a:bodyPr lIns="91439" tIns="45719" rIns="91439" bIns="45719" anchor="t">
            <a:noAutofit/>
          </a:bodyPr>
          <a:lstStyle/>
          <a:p>
            <a:pPr/>
          </a:p>
        </p:txBody>
      </p:sp>
      <p:sp>
        <p:nvSpPr>
          <p:cNvPr id="84" name="Heron flying low over a beach with a short fence in the foreground"/>
          <p:cNvSpPr/>
          <p:nvPr>
            <p:ph type="pic" sz="quarter" idx="22"/>
          </p:nvPr>
        </p:nvSpPr>
        <p:spPr>
          <a:xfrm>
            <a:off x="15760700" y="863600"/>
            <a:ext cx="7404100" cy="7404100"/>
          </a:xfrm>
          <a:prstGeom prst="rect">
            <a:avLst/>
          </a:prstGeom>
        </p:spPr>
        <p:txBody>
          <a:bodyPr lIns="91439" tIns="45719" rIns="91439" bIns="45719" anchor="t">
            <a:noAutofit/>
          </a:bodyPr>
          <a:lstStyle/>
          <a:p>
            <a:pPr/>
          </a:p>
        </p:txBody>
      </p:sp>
      <p:sp>
        <p:nvSpPr>
          <p:cNvPr id="85" name="View of beach and sea from a grassy sand dune"/>
          <p:cNvSpPr/>
          <p:nvPr>
            <p:ph type="pic" idx="23"/>
          </p:nvPr>
        </p:nvSpPr>
        <p:spPr>
          <a:xfrm>
            <a:off x="-990600" y="1130300"/>
            <a:ext cx="17202150" cy="114681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b="0" sz="24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1pPr>
      <a:lvl2pPr marL="0" marR="0" indent="4572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2pPr>
      <a:lvl3pPr marL="0" marR="0" indent="9144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3pPr>
      <a:lvl4pPr marL="0" marR="0" indent="13716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4pPr>
      <a:lvl5pPr marL="0" marR="0" indent="18288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5pPr>
      <a:lvl6pPr marL="0" marR="0" indent="22860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6pPr>
      <a:lvl7pPr marL="0" marR="0" indent="27432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7pPr>
      <a:lvl8pPr marL="0" marR="0" indent="32004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8pPr>
      <a:lvl9pPr marL="0" marR="0" indent="36576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1pPr>
      <a:lvl2pPr marL="0" marR="0" indent="4572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2pPr>
      <a:lvl3pPr marL="0" marR="0" indent="9144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3pPr>
      <a:lvl4pPr marL="0" marR="0" indent="13716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4pPr>
      <a:lvl5pPr marL="0" marR="0" indent="18288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5pPr>
      <a:lvl6pPr marL="0" marR="0" indent="22860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6pPr>
      <a:lvl7pPr marL="0" marR="0" indent="27432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7pPr>
      <a:lvl8pPr marL="0" marR="0" indent="32004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8pPr>
      <a:lvl9pPr marL="0" marR="0" indent="36576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github.com/DOI-DO/dcat-us"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GeoDCAT SWG"/>
          <p:cNvSpPr txBox="1"/>
          <p:nvPr>
            <p:ph type="ctrTitle"/>
          </p:nvPr>
        </p:nvSpPr>
        <p:spPr>
          <a:prstGeom prst="rect">
            <a:avLst/>
          </a:prstGeom>
        </p:spPr>
        <p:txBody>
          <a:bodyPr/>
          <a:lstStyle/>
          <a:p>
            <a:pPr/>
            <a:r>
              <a:t>GeoDCAT SWG</a:t>
            </a:r>
          </a:p>
        </p:txBody>
      </p:sp>
      <p:sp>
        <p:nvSpPr>
          <p:cNvPr id="120" name="31 Aug 2023"/>
          <p:cNvSpPr txBox="1"/>
          <p:nvPr>
            <p:ph type="subTitle" sz="quarter" idx="1"/>
          </p:nvPr>
        </p:nvSpPr>
        <p:spPr>
          <a:prstGeom prst="rect">
            <a:avLst/>
          </a:prstGeom>
        </p:spPr>
        <p:txBody>
          <a:bodyPr/>
          <a:lstStyle/>
          <a:p>
            <a:pPr/>
            <a:r>
              <a:t>31 Aug 2023</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Agenda"/>
          <p:cNvSpPr txBox="1"/>
          <p:nvPr>
            <p:ph type="title"/>
          </p:nvPr>
        </p:nvSpPr>
        <p:spPr>
          <a:prstGeom prst="rect">
            <a:avLst/>
          </a:prstGeom>
        </p:spPr>
        <p:txBody>
          <a:bodyPr/>
          <a:lstStyle/>
          <a:p>
            <a:pPr/>
            <a:r>
              <a:t>Agenda</a:t>
            </a:r>
          </a:p>
        </p:txBody>
      </p:sp>
      <p:sp>
        <p:nvSpPr>
          <p:cNvPr id="123" name="Welcome roundtable -…"/>
          <p:cNvSpPr txBox="1"/>
          <p:nvPr>
            <p:ph type="body" idx="1"/>
          </p:nvPr>
        </p:nvSpPr>
        <p:spPr>
          <a:prstGeom prst="rect">
            <a:avLst/>
          </a:prstGeom>
        </p:spPr>
        <p:txBody>
          <a:bodyPr/>
          <a:lstStyle/>
          <a:p>
            <a:pPr/>
            <a:r>
              <a:t>Welcome roundtable - </a:t>
            </a:r>
          </a:p>
          <a:p>
            <a:pPr/>
            <a:r>
              <a:t>Scope of Work (From Charter)</a:t>
            </a:r>
          </a:p>
          <a:p>
            <a:pPr/>
            <a:r>
              <a:t>Prior art Discussion - What work has been done and who has done it</a:t>
            </a:r>
          </a:p>
          <a:p>
            <a:pPr/>
            <a:r>
              <a:t>Top level driver (Starter for ten. Review this and suggest changes)</a:t>
            </a:r>
          </a:p>
          <a:p>
            <a:pPr lvl="1"/>
            <a:r>
              <a:t>Other Drivers</a:t>
            </a:r>
          </a:p>
          <a:p>
            <a:pPr/>
            <a:r>
              <a:t>Future meetings and work-plan discussion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Scope of Work"/>
          <p:cNvSpPr txBox="1"/>
          <p:nvPr>
            <p:ph type="title"/>
          </p:nvPr>
        </p:nvSpPr>
        <p:spPr>
          <a:prstGeom prst="rect">
            <a:avLst/>
          </a:prstGeom>
        </p:spPr>
        <p:txBody>
          <a:bodyPr/>
          <a:lstStyle/>
          <a:p>
            <a:pPr/>
            <a:r>
              <a:t>Scope of Work</a:t>
            </a:r>
          </a:p>
        </p:txBody>
      </p:sp>
      <p:sp>
        <p:nvSpPr>
          <p:cNvPr id="126" name="Describe new best practices and examples of use, which have emerged since publication of the OGC discussion paper about GeoDCAT-AP (OGC 18-001r1);…"/>
          <p:cNvSpPr txBox="1"/>
          <p:nvPr>
            <p:ph type="body" idx="1"/>
          </p:nvPr>
        </p:nvSpPr>
        <p:spPr>
          <a:prstGeom prst="rect">
            <a:avLst/>
          </a:prstGeom>
        </p:spPr>
        <p:txBody>
          <a:bodyPr/>
          <a:lstStyle/>
          <a:p>
            <a:pPr marL="431800" indent="-431800" defTabSz="561340">
              <a:spcBef>
                <a:spcPts val="4000"/>
              </a:spcBef>
              <a:defRPr b="1" sz="3264"/>
            </a:pPr>
            <a:r>
              <a:t>Describe new best practices and examples of use, which have emerged since publication of the OGC discussion paper about GeoDCAT-AP (OGC 18-001r1);</a:t>
            </a:r>
          </a:p>
          <a:p>
            <a:pPr marL="431800" indent="-431800" defTabSz="561340">
              <a:spcBef>
                <a:spcPts val="4000"/>
              </a:spcBef>
              <a:defRPr b="1" sz="3264"/>
            </a:pPr>
            <a:r>
              <a:t>Assess the need for a geospatial extension of DCAT, separate from specific application profiles;</a:t>
            </a:r>
          </a:p>
          <a:p>
            <a:pPr marL="431800" indent="-431800" defTabSz="561340">
              <a:spcBef>
                <a:spcPts val="4000"/>
              </a:spcBef>
              <a:defRPr sz="3264"/>
            </a:pPr>
            <a:r>
              <a:t>Separate DCAT-AP from GeoDCAT;</a:t>
            </a:r>
          </a:p>
          <a:p>
            <a:pPr marL="431800" indent="-431800" defTabSz="561340">
              <a:spcBef>
                <a:spcPts val="4000"/>
              </a:spcBef>
              <a:defRPr sz="3264"/>
            </a:pPr>
            <a:r>
              <a:t>Update GeoDCAT as required to meet the DCAT v3 candidate and final recommendation status;</a:t>
            </a:r>
          </a:p>
          <a:p>
            <a:pPr marL="431800" indent="-431800" defTabSz="561340">
              <a:spcBef>
                <a:spcPts val="4000"/>
              </a:spcBef>
              <a:defRPr sz="3264"/>
            </a:pPr>
            <a:r>
              <a:t>Update as required to use current GeoSPARQL Standard version;</a:t>
            </a:r>
          </a:p>
          <a:p>
            <a:pPr marL="431800" indent="-431800" defTabSz="561340">
              <a:spcBef>
                <a:spcPts val="4000"/>
              </a:spcBef>
              <a:defRPr sz="3264"/>
            </a:pPr>
            <a:r>
              <a:t>Formalize machine readable versions of GeoDCAT profile;</a:t>
            </a:r>
          </a:p>
          <a:p>
            <a:pPr marL="431800" indent="-431800" defTabSz="561340">
              <a:spcBef>
                <a:spcPts val="4000"/>
              </a:spcBef>
              <a:defRPr sz="3264"/>
            </a:pPr>
            <a:r>
              <a:t>Prepare and validate illustrative examples using the machine-readable description;</a:t>
            </a:r>
          </a:p>
          <a:p>
            <a:pPr marL="431800" indent="-431800" defTabSz="561340">
              <a:spcBef>
                <a:spcPts val="4000"/>
              </a:spcBef>
              <a:defRPr sz="3264"/>
            </a:pPr>
            <a:r>
              <a:t>Define a mechanism for describing specialized profiles of GeoDCAT; and</a:t>
            </a:r>
          </a:p>
          <a:p>
            <a:pPr marL="431800" indent="-431800" defTabSz="561340">
              <a:spcBef>
                <a:spcPts val="4000"/>
              </a:spcBef>
              <a:defRPr sz="3264"/>
            </a:pPr>
            <a:r>
              <a:t>Publish using current OGC Standard document methodology.</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Prior (and Current) Art"/>
          <p:cNvSpPr txBox="1"/>
          <p:nvPr>
            <p:ph type="title"/>
          </p:nvPr>
        </p:nvSpPr>
        <p:spPr>
          <a:prstGeom prst="rect">
            <a:avLst/>
          </a:prstGeom>
        </p:spPr>
        <p:txBody>
          <a:bodyPr/>
          <a:lstStyle/>
          <a:p>
            <a:pPr/>
            <a:r>
              <a:t>Prior (and Current) Art</a:t>
            </a:r>
          </a:p>
        </p:txBody>
      </p:sp>
      <p:sp>
        <p:nvSpPr>
          <p:cNvPr id="129" name="Original GeoDCAT-AP…"/>
          <p:cNvSpPr txBox="1"/>
          <p:nvPr>
            <p:ph type="body" idx="1"/>
          </p:nvPr>
        </p:nvSpPr>
        <p:spPr>
          <a:prstGeom prst="rect">
            <a:avLst/>
          </a:prstGeom>
        </p:spPr>
        <p:txBody>
          <a:bodyPr/>
          <a:lstStyle/>
          <a:p>
            <a:pPr/>
            <a:r>
              <a:t>Original GeoDCAT-AP</a:t>
            </a:r>
          </a:p>
          <a:p>
            <a:pPr lvl="1"/>
            <a:r>
              <a:t>https://github.com/SEMICeu/GeoDCAT-AP</a:t>
            </a:r>
          </a:p>
          <a:p>
            <a:pPr/>
            <a:r>
              <a:t>US Fish and Wildlife</a:t>
            </a:r>
          </a:p>
          <a:p>
            <a:pPr lvl="1"/>
            <a:r>
              <a:rPr u="sng">
                <a:hlinkClick r:id="rId2" invalidUrl="" action="" tgtFrame="" tooltip="" history="1" highlightClick="0" endSnd="0"/>
              </a:rPr>
              <a:t>https://github.com/DOI-DO/dcat-us</a:t>
            </a:r>
          </a:p>
          <a:p>
            <a:pPr/>
            <a:r>
              <a:t>Other Related Work (Current and Past)?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DCAT and Other Reference"/>
          <p:cNvSpPr txBox="1"/>
          <p:nvPr>
            <p:ph type="title"/>
          </p:nvPr>
        </p:nvSpPr>
        <p:spPr>
          <a:prstGeom prst="rect">
            <a:avLst/>
          </a:prstGeom>
        </p:spPr>
        <p:txBody>
          <a:bodyPr/>
          <a:lstStyle/>
          <a:p>
            <a:pPr/>
            <a:r>
              <a:t>DCAT and Other Reference</a:t>
            </a:r>
          </a:p>
        </p:txBody>
      </p:sp>
      <p:sp>
        <p:nvSpPr>
          <p:cNvPr id="132" name="DCAT v2 [DCAT]…"/>
          <p:cNvSpPr txBox="1"/>
          <p:nvPr>
            <p:ph type="body" idx="1"/>
          </p:nvPr>
        </p:nvSpPr>
        <p:spPr>
          <a:prstGeom prst="rect">
            <a:avLst/>
          </a:prstGeom>
        </p:spPr>
        <p:txBody>
          <a:bodyPr/>
          <a:lstStyle/>
          <a:p>
            <a:pPr marL="609600" indent="-609600" defTabSz="792479">
              <a:spcBef>
                <a:spcPts val="5600"/>
              </a:spcBef>
              <a:defRPr sz="4608"/>
            </a:pPr>
            <a:r>
              <a:t>DCAT v2 [DCAT]</a:t>
            </a:r>
          </a:p>
          <a:p>
            <a:pPr marL="609600" indent="-609600" defTabSz="792479">
              <a:spcBef>
                <a:spcPts val="5600"/>
              </a:spcBef>
              <a:defRPr sz="4608"/>
            </a:pPr>
            <a:r>
              <a:t>DCAT v3 draft [DCAT3]</a:t>
            </a:r>
          </a:p>
          <a:p>
            <a:pPr marL="609600" indent="-609600" defTabSz="792479">
              <a:spcBef>
                <a:spcPts val="5600"/>
              </a:spcBef>
              <a:defRPr sz="4608"/>
            </a:pPr>
            <a:r>
              <a:t>W3C Profiles Vocabulary [PROF]</a:t>
            </a:r>
          </a:p>
          <a:p>
            <a:pPr marL="609600" indent="-609600" defTabSz="792479">
              <a:spcBef>
                <a:spcPts val="5600"/>
              </a:spcBef>
              <a:defRPr sz="4608"/>
            </a:pPr>
            <a:r>
              <a:t>ISO 19115 [ISO19115]</a:t>
            </a:r>
          </a:p>
          <a:p>
            <a:pPr marL="609600" indent="-609600" defTabSz="792479">
              <a:spcBef>
                <a:spcPts val="5600"/>
              </a:spcBef>
              <a:defRPr sz="4608"/>
            </a:pPr>
            <a:r>
              <a:t>OGC API Records [OAR]</a:t>
            </a:r>
          </a:p>
          <a:p>
            <a:pPr marL="609600" indent="-609600" defTabSz="792479">
              <a:spcBef>
                <a:spcPts val="5600"/>
              </a:spcBef>
              <a:defRPr sz="4608"/>
            </a:pPr>
            <a:r>
              <a:t>Spatio Temporal Asset Catalogs (STAC) [STAC]</a:t>
            </a:r>
          </a:p>
          <a:p>
            <a:pPr marL="609600" indent="-609600" defTabSz="792479">
              <a:spcBef>
                <a:spcPts val="5600"/>
              </a:spcBef>
              <a:defRPr sz="4608"/>
            </a:pPr>
            <a:r>
              <a:t>Others?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Top Level Driver"/>
          <p:cNvSpPr txBox="1"/>
          <p:nvPr>
            <p:ph type="title"/>
          </p:nvPr>
        </p:nvSpPr>
        <p:spPr>
          <a:prstGeom prst="rect">
            <a:avLst/>
          </a:prstGeom>
        </p:spPr>
        <p:txBody>
          <a:bodyPr/>
          <a:lstStyle/>
          <a:p>
            <a:pPr/>
            <a:r>
              <a:t>Top Level Driver</a:t>
            </a:r>
          </a:p>
        </p:txBody>
      </p:sp>
      <p:sp>
        <p:nvSpPr>
          <p:cNvPr id="135" name="&quot;There exists amongst geospatial professionals a desire to capture metadata about their resources as linked data in a well known, well governed standardised format. The most mature, most used and best known linked data standard for metadata is DCAT. Whil"/>
          <p:cNvSpPr txBox="1"/>
          <p:nvPr>
            <p:ph type="body" idx="1"/>
          </p:nvPr>
        </p:nvSpPr>
        <p:spPr>
          <a:xfrm>
            <a:off x="1689100" y="3098800"/>
            <a:ext cx="21005800" cy="9296400"/>
          </a:xfrm>
          <a:prstGeom prst="rect">
            <a:avLst/>
          </a:prstGeom>
        </p:spPr>
        <p:txBody>
          <a:bodyPr/>
          <a:lstStyle/>
          <a:p>
            <a:pPr>
              <a:defRPr i="1"/>
            </a:pPr>
            <a:r>
              <a:t>"There exists amongst geospatial professionals a desire to capture metadata about their resources as linked data in a well known, well governed standardised format. The most mature, most used and best known linked data standard for metadata is DCAT. Whilst a geospatial profile of this standard has been previously created, it is incomplete, out of date and unmaintained. We therefore see a need to create, publish, and maintain a more complete and well governed spatial profile of DCAT (GeoDCAT) that meets known needs, can adapt to satisfy future needs as they become apparent and provide guidance about its use and further specialisation.”</a:t>
            </a:r>
          </a:p>
          <a:p>
            <a:pPr/>
            <a:r>
              <a:t>(Answers these questions - What is happening? What is needed?)</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Other Drivers"/>
          <p:cNvSpPr txBox="1"/>
          <p:nvPr>
            <p:ph type="title"/>
          </p:nvPr>
        </p:nvSpPr>
        <p:spPr>
          <a:prstGeom prst="rect">
            <a:avLst/>
          </a:prstGeom>
        </p:spPr>
        <p:txBody>
          <a:bodyPr/>
          <a:lstStyle/>
          <a:p>
            <a:pPr/>
            <a:r>
              <a:t>Other Drivers</a:t>
            </a:r>
          </a:p>
        </p:txBody>
      </p:sp>
      <p:sp>
        <p:nvSpPr>
          <p:cNvPr id="138" name="Lower Level and More Targeted…"/>
          <p:cNvSpPr txBox="1"/>
          <p:nvPr>
            <p:ph type="body" idx="1"/>
          </p:nvPr>
        </p:nvSpPr>
        <p:spPr>
          <a:prstGeom prst="rect">
            <a:avLst/>
          </a:prstGeom>
        </p:spPr>
        <p:txBody>
          <a:bodyPr anchor="t"/>
          <a:lstStyle/>
          <a:p>
            <a:pPr marL="609600" indent="-609600" defTabSz="792479">
              <a:spcBef>
                <a:spcPts val="5600"/>
              </a:spcBef>
              <a:defRPr sz="4608"/>
            </a:pPr>
            <a:r>
              <a:t>Lower Level and More Targeted</a:t>
            </a:r>
          </a:p>
          <a:p>
            <a:pPr marL="609600" indent="-609600" defTabSz="792479">
              <a:spcBef>
                <a:spcPts val="5600"/>
              </a:spcBef>
              <a:defRPr sz="4608"/>
            </a:pPr>
            <a:r>
              <a:t>Test All Issues and Solutions to satisfy drivers</a:t>
            </a:r>
          </a:p>
          <a:p>
            <a:pPr lvl="1" marL="1219200" indent="-609600" defTabSz="792479">
              <a:spcBef>
                <a:spcPts val="5600"/>
              </a:spcBef>
              <a:defRPr sz="4608"/>
            </a:pPr>
            <a:r>
              <a:t>May Add and Modify Drivers as Needed</a:t>
            </a:r>
          </a:p>
          <a:p>
            <a:pPr marL="609600" indent="-609600" defTabSz="792479">
              <a:spcBef>
                <a:spcPts val="5600"/>
              </a:spcBef>
              <a:defRPr sz="4608"/>
            </a:pPr>
            <a:r>
              <a:t>Assign pairs of two or three to frame Drivers</a:t>
            </a:r>
          </a:p>
          <a:p>
            <a:pPr lvl="1" marL="1219200" indent="-609600" defTabSz="792479">
              <a:spcBef>
                <a:spcPts val="5600"/>
              </a:spcBef>
              <a:defRPr sz="4608"/>
            </a:pPr>
            <a:r>
              <a:t>Revise by Group &amp; Consent</a:t>
            </a:r>
          </a:p>
          <a:p>
            <a:pPr marL="609600" indent="-609600" defTabSz="792479">
              <a:spcBef>
                <a:spcPts val="5600"/>
              </a:spcBef>
              <a:defRPr sz="4608"/>
            </a:pPr>
            <a:r>
              <a:t>Suggested Drivers to include?</a:t>
            </a:r>
          </a:p>
          <a:p>
            <a:pPr lvl="1" marL="1219200" indent="-609600" defTabSz="792479">
              <a:spcBef>
                <a:spcPts val="5600"/>
              </a:spcBef>
              <a:defRPr sz="4608"/>
            </a:pPr>
            <a:r>
              <a:t>Derive from Charter and Elsewhere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Agendas"/>
          <p:cNvSpPr txBox="1"/>
          <p:nvPr>
            <p:ph type="title"/>
          </p:nvPr>
        </p:nvSpPr>
        <p:spPr>
          <a:prstGeom prst="rect">
            <a:avLst/>
          </a:prstGeom>
        </p:spPr>
        <p:txBody>
          <a:bodyPr/>
          <a:lstStyle/>
          <a:p>
            <a:pPr/>
            <a:r>
              <a:t>Agendas</a:t>
            </a:r>
          </a:p>
        </p:txBody>
      </p:sp>
      <p:sp>
        <p:nvSpPr>
          <p:cNvPr id="141" name="14 Sept - Agenda?…"/>
          <p:cNvSpPr txBox="1"/>
          <p:nvPr>
            <p:ph type="body" idx="1"/>
          </p:nvPr>
        </p:nvSpPr>
        <p:spPr>
          <a:prstGeom prst="rect">
            <a:avLst/>
          </a:prstGeom>
        </p:spPr>
        <p:txBody>
          <a:bodyPr/>
          <a:lstStyle/>
          <a:p>
            <a:pPr>
              <a:spcBef>
                <a:spcPts val="2400"/>
              </a:spcBef>
            </a:pPr>
            <a:r>
              <a:t>14 Sept - Agenda?</a:t>
            </a:r>
          </a:p>
          <a:p>
            <a:pPr lvl="1">
              <a:spcBef>
                <a:spcPts val="2400"/>
              </a:spcBef>
              <a:defRPr sz="3600"/>
            </a:pPr>
            <a:r>
              <a:t>Review New Drivers</a:t>
            </a:r>
          </a:p>
          <a:p>
            <a:pPr lvl="1">
              <a:spcBef>
                <a:spcPts val="2400"/>
              </a:spcBef>
              <a:defRPr sz="3600"/>
            </a:pPr>
            <a:r>
              <a:t>More Prior and Current Art to Consider</a:t>
            </a:r>
          </a:p>
          <a:p>
            <a:pPr lvl="1">
              <a:spcBef>
                <a:spcPts val="2400"/>
              </a:spcBef>
              <a:defRPr sz="3600"/>
            </a:pPr>
            <a:r>
              <a:t>Other topics?</a:t>
            </a:r>
          </a:p>
          <a:p>
            <a:pPr>
              <a:spcBef>
                <a:spcPts val="2400"/>
              </a:spcBef>
            </a:pPr>
            <a:r>
              <a:t>OGC TC Singapore - Agenda (?)</a:t>
            </a:r>
          </a:p>
          <a:p>
            <a:pPr lvl="1" marL="1778000" indent="-889000">
              <a:spcBef>
                <a:spcPts val="2400"/>
              </a:spcBef>
              <a:buSzPct val="100000"/>
              <a:buAutoNum type="arabicPeriod" startAt="1"/>
              <a:defRPr sz="3600"/>
            </a:pPr>
            <a:r>
              <a:t>Review Drivers &amp; Prior Art</a:t>
            </a:r>
          </a:p>
          <a:p>
            <a:pPr lvl="2" marL="2667000" indent="-889000">
              <a:spcBef>
                <a:spcPts val="2400"/>
              </a:spcBef>
              <a:buSzPct val="100000"/>
              <a:buAutoNum type="arabicPeriod" startAt="1"/>
              <a:defRPr sz="3600"/>
            </a:pPr>
            <a:r>
              <a:t>What has been done, is underway and the current version of GeoDCAT</a:t>
            </a:r>
          </a:p>
          <a:p>
            <a:pPr lvl="1" marL="1778000" indent="-889000">
              <a:spcBef>
                <a:spcPts val="2400"/>
              </a:spcBef>
              <a:buSzPct val="100000"/>
              <a:buAutoNum type="arabicPeriod" startAt="1"/>
              <a:defRPr sz="3600"/>
            </a:pPr>
            <a:r>
              <a:t>OGC Best Practice Doc alignment</a:t>
            </a:r>
          </a:p>
          <a:p>
            <a:pPr lvl="1" marL="1778000" indent="-889000">
              <a:spcBef>
                <a:spcPts val="2400"/>
              </a:spcBef>
              <a:buSzPct val="100000"/>
              <a:buAutoNum type="arabicPeriod" startAt="1"/>
              <a:defRPr sz="3600"/>
            </a:pPr>
            <a:r>
              <a:t>Decide on Roadmap</a:t>
            </a:r>
          </a:p>
          <a:p>
            <a:pPr lvl="1">
              <a:spcBef>
                <a:spcPts val="2400"/>
              </a:spcBef>
              <a:defRPr sz="3600"/>
            </a:pPr>
            <a:r>
              <a:t>(Ask for Agenda items from members?)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