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y="5143500" cx="9144000"/>
  <p:notesSz cx="6858000" cy="9144000"/>
  <p:embeddedFontLst>
    <p:embeddedFont>
      <p:font typeface="Roboto"/>
      <p:regular r:id="rId59"/>
      <p:bold r:id="rId60"/>
      <p:italic r:id="rId61"/>
      <p:boldItalic r:id="rId62"/>
    </p:embeddedFont>
    <p:embeddedFont>
      <p:font typeface="Merriweather"/>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6.xml"/><Relationship Id="rId64" Type="http://schemas.openxmlformats.org/officeDocument/2006/relationships/font" Target="fonts/Merriweather-bold.fntdata"/><Relationship Id="rId63" Type="http://schemas.openxmlformats.org/officeDocument/2006/relationships/font" Target="fonts/Merriweather-regular.fntdata"/><Relationship Id="rId22" Type="http://schemas.openxmlformats.org/officeDocument/2006/relationships/slide" Target="slides/slide18.xml"/><Relationship Id="rId66" Type="http://schemas.openxmlformats.org/officeDocument/2006/relationships/font" Target="fonts/Merriweather-boldItalic.fntdata"/><Relationship Id="rId21" Type="http://schemas.openxmlformats.org/officeDocument/2006/relationships/slide" Target="slides/slide17.xml"/><Relationship Id="rId65" Type="http://schemas.openxmlformats.org/officeDocument/2006/relationships/font" Target="fonts/Merriweather-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Roboto-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Roboto-regular.fntdata"/><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want to sleep arrr</a:t>
            </a:r>
            <a:endParaRPr/>
          </a:p>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zh-H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20" Type="http://schemas.openxmlformats.org/officeDocument/2006/relationships/hyperlink" Target="http://factsanddetails.com/world/cat55/sub354/item1358.html" TargetMode="External"/><Relationship Id="rId11" Type="http://schemas.openxmlformats.org/officeDocument/2006/relationships/hyperlink" Target="http://paa2007.princeton.edu/papers/71430" TargetMode="External"/><Relationship Id="rId22" Type="http://schemas.openxmlformats.org/officeDocument/2006/relationships/hyperlink" Target="https://www.mapsofindia.com/my-india/india/legal-prostitution-in-india" TargetMode="External"/><Relationship Id="rId10" Type="http://schemas.openxmlformats.org/officeDocument/2006/relationships/hyperlink" Target="https://timesofindia.indiatimes.com/india/1-6-crore-abortions-a-year-in-india-81-at-home-study/articleshow/62030066.cms" TargetMode="External"/><Relationship Id="rId21" Type="http://schemas.openxmlformats.org/officeDocument/2006/relationships/hyperlink" Target="https://en.wikipedia.org/wiki/Prostitution_in_China#Legal_responses" TargetMode="External"/><Relationship Id="rId13" Type="http://schemas.openxmlformats.org/officeDocument/2006/relationships/hyperlink" Target="https://www.analyticsvidhya.com/blog/2016/03/tutorial-powerful-packages-imputing-missing-values/" TargetMode="External"/><Relationship Id="rId24" Type="http://schemas.openxmlformats.org/officeDocument/2006/relationships/hyperlink" Target="http://www.real-statistics.com/handling-missing-data/types-of-missing-data" TargetMode="External"/><Relationship Id="rId12" Type="http://schemas.openxmlformats.org/officeDocument/2006/relationships/hyperlink" Target="https://www.quora.com/What-legal-punishment-is-there-for-a-husband-or-a-wife-in-Indian-Law-if-they-are-having-extra-marital-affairs" TargetMode="External"/><Relationship Id="rId23" Type="http://schemas.openxmlformats.org/officeDocument/2006/relationships/hyperlink" Target="https://www.mapsofindia.com/my-india/india/legal-prostitution-in-india" TargetMode="External"/><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hyperlink" Target="http://www.sixthtone.com/news/1000261/why-is-china-still-obsessed-with-virginity%3F" TargetMode="External"/><Relationship Id="rId4" Type="http://schemas.openxmlformats.org/officeDocument/2006/relationships/hyperlink" Target="https://www.quora.com/Why-is-divorce-a-big-taboo-in-India" TargetMode="External"/><Relationship Id="rId9" Type="http://schemas.openxmlformats.org/officeDocument/2006/relationships/hyperlink" Target="http://factsanddetails.com/china/cat4/sub15/entry-4312.html" TargetMode="External"/><Relationship Id="rId15" Type="http://schemas.openxmlformats.org/officeDocument/2006/relationships/hyperlink" Target="https://tradingeconomics.com/india/gdp" TargetMode="External"/><Relationship Id="rId14" Type="http://schemas.openxmlformats.org/officeDocument/2006/relationships/hyperlink" Target="https://tradingeconomics.com/china/gdp" TargetMode="External"/><Relationship Id="rId17" Type="http://schemas.openxmlformats.org/officeDocument/2006/relationships/hyperlink" Target="https://www.worldatlas.com/articles/countries-producing-the-most-marijuana-resin.html" TargetMode="External"/><Relationship Id="rId16" Type="http://schemas.openxmlformats.org/officeDocument/2006/relationships/hyperlink" Target="https://www.statista.com/statistics/256598/global-inflation-rate-compared-to-previous-year/" TargetMode="External"/><Relationship Id="rId5" Type="http://schemas.openxmlformats.org/officeDocument/2006/relationships/hyperlink" Target="https://thediplomat.com/2017/07/indias-abortion-epidemic/" TargetMode="External"/><Relationship Id="rId19" Type="http://schemas.openxmlformats.org/officeDocument/2006/relationships/hyperlink" Target="https://www.chinahighlights.com/travelguide/religion.htm" TargetMode="External"/><Relationship Id="rId6" Type="http://schemas.openxmlformats.org/officeDocument/2006/relationships/hyperlink" Target="http://www.everydaywisdomforhealthyliving.net/divorce-rate-in-India.html" TargetMode="External"/><Relationship Id="rId18" Type="http://schemas.openxmlformats.org/officeDocument/2006/relationships/hyperlink" Target="http://www.hinduwebsite.com/hinduism/h_suicide.asp" TargetMode="External"/><Relationship Id="rId7" Type="http://schemas.openxmlformats.org/officeDocument/2006/relationships/hyperlink" Target="https://en.wikipedia.org/wiki/Divorce_demography" TargetMode="External"/><Relationship Id="rId8" Type="http://schemas.openxmlformats.org/officeDocument/2006/relationships/hyperlink" Target="http://www.scmp.com/news/china/society/article/2117424/why-millions-chinese-people-are-filing-divorce-every-yea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Project 2: Values differences and similarities between China and India</a:t>
            </a:r>
            <a:endParaRPr/>
          </a:p>
        </p:txBody>
      </p:sp>
      <p:sp>
        <p:nvSpPr>
          <p:cNvPr id="65" name="Shape 65"/>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Group 11 </a:t>
            </a:r>
            <a:endParaRPr/>
          </a:p>
          <a:p>
            <a:pPr indent="0" lvl="0" marL="0">
              <a:spcBef>
                <a:spcPts val="0"/>
              </a:spcBef>
              <a:spcAft>
                <a:spcPts val="0"/>
              </a:spcAft>
              <a:buNone/>
            </a:pPr>
            <a:r>
              <a:rPr lang="zh-HK"/>
              <a:t>Ng Chan Hin 1155072285</a:t>
            </a:r>
            <a:endParaRPr/>
          </a:p>
          <a:p>
            <a:pPr indent="0" lvl="0" marL="0">
              <a:spcBef>
                <a:spcPts val="0"/>
              </a:spcBef>
              <a:spcAft>
                <a:spcPts val="0"/>
              </a:spcAft>
              <a:buNone/>
            </a:pPr>
            <a:r>
              <a:rPr lang="zh-HK"/>
              <a:t>Ng Kwong Sing 1155079656</a:t>
            </a:r>
            <a:endParaRPr/>
          </a:p>
          <a:p>
            <a:pPr indent="0" lvl="0" marL="0">
              <a:spcBef>
                <a:spcPts val="0"/>
              </a:spcBef>
              <a:spcAft>
                <a:spcPts val="0"/>
              </a:spcAft>
              <a:buNone/>
            </a:pPr>
            <a:r>
              <a:rPr lang="zh-HK"/>
              <a:t>Lam Ka Yan 1155078863</a:t>
            </a:r>
            <a:endParaRPr/>
          </a:p>
          <a:p>
            <a:pPr indent="0" lvl="0" marL="0">
              <a:spcBef>
                <a:spcPts val="0"/>
              </a:spcBef>
              <a:spcAft>
                <a:spcPts val="0"/>
              </a:spcAft>
              <a:buNone/>
            </a:pPr>
            <a:r>
              <a:rPr lang="zh-HK"/>
              <a:t>Peng Zhichao 1155062015</a:t>
            </a:r>
            <a:endParaRPr/>
          </a:p>
          <a:p>
            <a:pPr indent="0" lvl="0" marL="0">
              <a:spcBef>
                <a:spcPts val="0"/>
              </a:spcBef>
              <a:spcAft>
                <a:spcPts val="0"/>
              </a:spcAft>
              <a:buNone/>
            </a:pPr>
            <a:r>
              <a:rPr lang="zh-HK"/>
              <a:t>Lee Chi Long Gavin 1155078572</a:t>
            </a:r>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21" name="Shape 121"/>
          <p:cNvPicPr preferRelativeResize="0"/>
          <p:nvPr/>
        </p:nvPicPr>
        <p:blipFill>
          <a:blip r:embed="rId3">
            <a:alphaModFix/>
          </a:blip>
          <a:stretch>
            <a:fillRect/>
          </a:stretch>
        </p:blipFill>
        <p:spPr>
          <a:xfrm>
            <a:off x="152400" y="169574"/>
            <a:ext cx="8875575" cy="482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28" name="Shape 128"/>
          <p:cNvPicPr preferRelativeResize="0"/>
          <p:nvPr/>
        </p:nvPicPr>
        <p:blipFill>
          <a:blip r:embed="rId3">
            <a:alphaModFix/>
          </a:blip>
          <a:stretch>
            <a:fillRect/>
          </a:stretch>
        </p:blipFill>
        <p:spPr>
          <a:xfrm>
            <a:off x="152400" y="248862"/>
            <a:ext cx="8658676" cy="47422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ctrTitle"/>
          </p:nvPr>
        </p:nvSpPr>
        <p:spPr>
          <a:xfrm>
            <a:off x="60375" y="1607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            Factor Analysis &amp; Regession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Exploratory Factor Analysis</a:t>
            </a:r>
            <a:endParaRPr/>
          </a:p>
        </p:txBody>
      </p:sp>
      <p:pic>
        <p:nvPicPr>
          <p:cNvPr id="139" name="Shape 139"/>
          <p:cNvPicPr preferRelativeResize="0"/>
          <p:nvPr/>
        </p:nvPicPr>
        <p:blipFill rotWithShape="1">
          <a:blip r:embed="rId3">
            <a:alphaModFix/>
          </a:blip>
          <a:srcRect b="53014" l="0" r="0" t="0"/>
          <a:stretch/>
        </p:blipFill>
        <p:spPr>
          <a:xfrm>
            <a:off x="4587475" y="1268475"/>
            <a:ext cx="4153924" cy="3065027"/>
          </a:xfrm>
          <a:prstGeom prst="rect">
            <a:avLst/>
          </a:prstGeom>
          <a:noFill/>
          <a:ln>
            <a:noFill/>
          </a:ln>
        </p:spPr>
      </p:pic>
      <p:pic>
        <p:nvPicPr>
          <p:cNvPr id="140" name="Shape 140"/>
          <p:cNvPicPr preferRelativeResize="0"/>
          <p:nvPr/>
        </p:nvPicPr>
        <p:blipFill rotWithShape="1">
          <a:blip r:embed="rId4">
            <a:alphaModFix/>
          </a:blip>
          <a:srcRect b="48691" l="0" r="51290" t="0"/>
          <a:stretch/>
        </p:blipFill>
        <p:spPr>
          <a:xfrm>
            <a:off x="152400" y="1850025"/>
            <a:ext cx="4242575" cy="27120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Exploratory Factor Analysis</a:t>
            </a:r>
            <a:endParaRPr/>
          </a:p>
        </p:txBody>
      </p:sp>
      <p:sp>
        <p:nvSpPr>
          <p:cNvPr id="146" name="Shape 146"/>
          <p:cNvSpPr txBox="1"/>
          <p:nvPr>
            <p:ph idx="1" type="body"/>
          </p:nvPr>
        </p:nvSpPr>
        <p:spPr>
          <a:xfrm>
            <a:off x="145675" y="1613025"/>
            <a:ext cx="4166400" cy="4098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FFFFFF"/>
              </a:buClr>
              <a:buSzPts val="1300"/>
              <a:buChar char="●"/>
            </a:pPr>
            <a:r>
              <a:rPr lang="zh-HK">
                <a:solidFill>
                  <a:srgbClr val="FFFFFF"/>
                </a:solidFill>
              </a:rPr>
              <a:t>From the Scree Plot we can see that there is no significant decrease of Eigenvalue after the 5th component.</a:t>
            </a:r>
            <a:endParaRPr>
              <a:solidFill>
                <a:srgbClr val="FFFFFF"/>
              </a:solidFill>
            </a:endParaRPr>
          </a:p>
          <a:p>
            <a:pPr indent="0" lvl="0" marL="0" rtl="0">
              <a:lnSpc>
                <a:spcPct val="150000"/>
              </a:lnSpc>
              <a:spcBef>
                <a:spcPts val="1600"/>
              </a:spcBef>
              <a:spcAft>
                <a:spcPts val="0"/>
              </a:spcAft>
              <a:buNone/>
            </a:pPr>
            <a:r>
              <a:t/>
            </a:r>
            <a:endParaRPr>
              <a:solidFill>
                <a:srgbClr val="FFFFFF"/>
              </a:solidFill>
            </a:endParaRPr>
          </a:p>
          <a:p>
            <a:pPr indent="-311150" lvl="0" marL="457200" rtl="0">
              <a:lnSpc>
                <a:spcPct val="150000"/>
              </a:lnSpc>
              <a:spcBef>
                <a:spcPts val="1600"/>
              </a:spcBef>
              <a:spcAft>
                <a:spcPts val="0"/>
              </a:spcAft>
              <a:buClr>
                <a:srgbClr val="FFFFFF"/>
              </a:buClr>
              <a:buSzPts val="1300"/>
              <a:buChar char="●"/>
            </a:pPr>
            <a:r>
              <a:rPr lang="zh-HK">
                <a:solidFill>
                  <a:srgbClr val="FFFFFF"/>
                </a:solidFill>
              </a:rPr>
              <a:t>Therefore five principal factors is created and we will try to interpret the factors based on the ranking of loading in front of the variables as well as the meaning of the variables themselves.</a:t>
            </a:r>
            <a:br>
              <a:rPr lang="zh-HK">
                <a:solidFill>
                  <a:srgbClr val="FFFFFF"/>
                </a:solidFill>
              </a:rPr>
            </a:br>
            <a:br>
              <a:rPr lang="zh-HK">
                <a:solidFill>
                  <a:srgbClr val="FFFFFF"/>
                </a:solidFill>
              </a:rPr>
            </a:br>
            <a:br>
              <a:rPr lang="zh-HK"/>
            </a:br>
            <a:br>
              <a:rPr lang="zh-HK"/>
            </a:br>
            <a:endParaRPr/>
          </a:p>
        </p:txBody>
      </p:sp>
      <p:pic>
        <p:nvPicPr>
          <p:cNvPr id="147" name="Shape 147"/>
          <p:cNvPicPr preferRelativeResize="0"/>
          <p:nvPr/>
        </p:nvPicPr>
        <p:blipFill>
          <a:blip r:embed="rId3">
            <a:alphaModFix/>
          </a:blip>
          <a:stretch>
            <a:fillRect/>
          </a:stretch>
        </p:blipFill>
        <p:spPr>
          <a:xfrm>
            <a:off x="4387925" y="733362"/>
            <a:ext cx="4608798" cy="36767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Exploratory Factor Analysis</a:t>
            </a:r>
            <a:endParaRPr/>
          </a:p>
        </p:txBody>
      </p:sp>
      <p:sp>
        <p:nvSpPr>
          <p:cNvPr id="153" name="Shape 153"/>
          <p:cNvSpPr txBox="1"/>
          <p:nvPr>
            <p:ph idx="1" type="body"/>
          </p:nvPr>
        </p:nvSpPr>
        <p:spPr>
          <a:xfrm>
            <a:off x="145675" y="1613025"/>
            <a:ext cx="4166400" cy="40986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zh-HK">
                <a:solidFill>
                  <a:srgbClr val="FFFFFF"/>
                </a:solidFill>
              </a:rPr>
              <a:t>We classify the questionnaire into mainly 6 parts:</a:t>
            </a:r>
            <a:br>
              <a:rPr lang="zh-HK">
                <a:solidFill>
                  <a:srgbClr val="FFFFFF"/>
                </a:solidFill>
              </a:rPr>
            </a:br>
            <a:br>
              <a:rPr lang="zh-HK">
                <a:solidFill>
                  <a:srgbClr val="FFFFFF"/>
                </a:solidFill>
              </a:rPr>
            </a:br>
            <a:r>
              <a:rPr lang="zh-HK">
                <a:solidFill>
                  <a:srgbClr val="FFFFFF"/>
                </a:solidFill>
              </a:rPr>
              <a:t>1.  Ethics with Interest</a:t>
            </a:r>
            <a:br>
              <a:rPr lang="zh-HK">
                <a:solidFill>
                  <a:srgbClr val="FFFFFF"/>
                </a:solidFill>
              </a:rPr>
            </a:br>
            <a:r>
              <a:rPr lang="zh-HK">
                <a:solidFill>
                  <a:srgbClr val="FFFFFF"/>
                </a:solidFill>
              </a:rPr>
              <a:t>2.  Meaning of Life</a:t>
            </a:r>
            <a:br>
              <a:rPr lang="zh-HK">
                <a:solidFill>
                  <a:srgbClr val="FFFFFF"/>
                </a:solidFill>
              </a:rPr>
            </a:br>
            <a:r>
              <a:rPr lang="zh-HK">
                <a:solidFill>
                  <a:srgbClr val="FFFFFF"/>
                </a:solidFill>
              </a:rPr>
              <a:t>3. Ethics without Interest</a:t>
            </a:r>
            <a:br>
              <a:rPr lang="zh-HK">
                <a:solidFill>
                  <a:srgbClr val="FFFFFF"/>
                </a:solidFill>
              </a:rPr>
            </a:br>
            <a:r>
              <a:rPr lang="zh-HK">
                <a:solidFill>
                  <a:srgbClr val="FFFFFF"/>
                </a:solidFill>
              </a:rPr>
              <a:t>4.  Sex related</a:t>
            </a:r>
            <a:br>
              <a:rPr lang="zh-HK">
                <a:solidFill>
                  <a:srgbClr val="FFFFFF"/>
                </a:solidFill>
              </a:rPr>
            </a:br>
            <a:r>
              <a:rPr lang="zh-HK">
                <a:solidFill>
                  <a:srgbClr val="FFFFFF"/>
                </a:solidFill>
              </a:rPr>
              <a:t>5.  Happiness </a:t>
            </a:r>
            <a:endParaRPr>
              <a:solidFill>
                <a:srgbClr val="FFFFFF"/>
              </a:solidFill>
            </a:endParaRPr>
          </a:p>
          <a:p>
            <a:pPr indent="0" lvl="0" marL="0" rtl="0">
              <a:lnSpc>
                <a:spcPct val="100000"/>
              </a:lnSpc>
              <a:spcBef>
                <a:spcPts val="1600"/>
              </a:spcBef>
              <a:spcAft>
                <a:spcPts val="1600"/>
              </a:spcAft>
              <a:buNone/>
            </a:pPr>
            <a:r>
              <a:rPr lang="zh-HK">
                <a:solidFill>
                  <a:srgbClr val="FFFFFF"/>
                </a:solidFill>
              </a:rPr>
              <a:t>6. Ordinary question V91  V146</a:t>
            </a:r>
            <a:br>
              <a:rPr lang="zh-HK"/>
            </a:br>
            <a:br>
              <a:rPr lang="zh-HK"/>
            </a:br>
            <a:endParaRPr/>
          </a:p>
        </p:txBody>
      </p:sp>
      <p:pic>
        <p:nvPicPr>
          <p:cNvPr id="154" name="Shape 154"/>
          <p:cNvPicPr preferRelativeResize="0"/>
          <p:nvPr/>
        </p:nvPicPr>
        <p:blipFill>
          <a:blip r:embed="rId3">
            <a:alphaModFix/>
          </a:blip>
          <a:stretch>
            <a:fillRect/>
          </a:stretch>
        </p:blipFill>
        <p:spPr>
          <a:xfrm>
            <a:off x="5501881" y="0"/>
            <a:ext cx="3275271" cy="5143500"/>
          </a:xfrm>
          <a:prstGeom prst="rect">
            <a:avLst/>
          </a:prstGeom>
          <a:noFill/>
          <a:ln>
            <a:noFill/>
          </a:ln>
        </p:spPr>
      </p:pic>
      <p:sp>
        <p:nvSpPr>
          <p:cNvPr id="155" name="Shape 155"/>
          <p:cNvSpPr/>
          <p:nvPr/>
        </p:nvSpPr>
        <p:spPr>
          <a:xfrm>
            <a:off x="5977575" y="593975"/>
            <a:ext cx="518100" cy="1019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a:off x="6533625" y="1440675"/>
            <a:ext cx="518100" cy="1137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7064425" y="2590700"/>
            <a:ext cx="518100" cy="1137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a:off x="8075425" y="4359975"/>
            <a:ext cx="518100" cy="51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nvSpPr>
        <p:spPr>
          <a:xfrm>
            <a:off x="7569925" y="3715450"/>
            <a:ext cx="518100" cy="66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Confirmatory</a:t>
            </a:r>
            <a:r>
              <a:rPr lang="zh-HK"/>
              <a:t> Factor Analysis</a:t>
            </a:r>
            <a:endParaRPr/>
          </a:p>
        </p:txBody>
      </p:sp>
      <p:sp>
        <p:nvSpPr>
          <p:cNvPr id="165" name="Shape 165"/>
          <p:cNvSpPr txBox="1"/>
          <p:nvPr>
            <p:ph idx="1" type="body"/>
          </p:nvPr>
        </p:nvSpPr>
        <p:spPr>
          <a:xfrm>
            <a:off x="145675" y="1613025"/>
            <a:ext cx="4166400" cy="40986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zh-HK">
                <a:solidFill>
                  <a:srgbClr val="FFFFFF"/>
                </a:solidFill>
              </a:rPr>
              <a:t>We use what we have defined as the model:</a:t>
            </a:r>
            <a:br>
              <a:rPr lang="zh-HK">
                <a:solidFill>
                  <a:srgbClr val="FFFFFF"/>
                </a:solidFill>
              </a:rPr>
            </a:br>
            <a:br>
              <a:rPr lang="zh-HK">
                <a:solidFill>
                  <a:srgbClr val="FFFFFF"/>
                </a:solidFill>
              </a:rPr>
            </a:br>
            <a:r>
              <a:rPr lang="zh-HK">
                <a:solidFill>
                  <a:srgbClr val="FFFFFF"/>
                </a:solidFill>
              </a:rPr>
              <a:t>1.  Ethics with Interest</a:t>
            </a:r>
            <a:br>
              <a:rPr lang="zh-HK">
                <a:solidFill>
                  <a:srgbClr val="FFFFFF"/>
                </a:solidFill>
              </a:rPr>
            </a:br>
            <a:r>
              <a:rPr lang="zh-HK">
                <a:solidFill>
                  <a:srgbClr val="FFFFFF"/>
                </a:solidFill>
              </a:rPr>
              <a:t>2.  Meaning of Life</a:t>
            </a:r>
            <a:br>
              <a:rPr lang="zh-HK">
                <a:solidFill>
                  <a:srgbClr val="FFFFFF"/>
                </a:solidFill>
              </a:rPr>
            </a:br>
            <a:r>
              <a:rPr lang="zh-HK">
                <a:solidFill>
                  <a:srgbClr val="FFFFFF"/>
                </a:solidFill>
              </a:rPr>
              <a:t>3. Ethics without Interest</a:t>
            </a:r>
            <a:br>
              <a:rPr lang="zh-HK">
                <a:solidFill>
                  <a:srgbClr val="FFFFFF"/>
                </a:solidFill>
              </a:rPr>
            </a:br>
            <a:r>
              <a:rPr lang="zh-HK">
                <a:solidFill>
                  <a:srgbClr val="FFFFFF"/>
                </a:solidFill>
              </a:rPr>
              <a:t>4.  Sex related</a:t>
            </a:r>
            <a:br>
              <a:rPr lang="zh-HK">
                <a:solidFill>
                  <a:srgbClr val="FFFFFF"/>
                </a:solidFill>
              </a:rPr>
            </a:br>
            <a:r>
              <a:rPr lang="zh-HK">
                <a:solidFill>
                  <a:srgbClr val="FFFFFF"/>
                </a:solidFill>
              </a:rPr>
              <a:t>5.  Happiness </a:t>
            </a:r>
            <a:endParaRPr>
              <a:solidFill>
                <a:srgbClr val="FFFFFF"/>
              </a:solidFill>
            </a:endParaRPr>
          </a:p>
          <a:p>
            <a:pPr indent="0" lvl="0" marL="0" rtl="0">
              <a:lnSpc>
                <a:spcPct val="150000"/>
              </a:lnSpc>
              <a:spcBef>
                <a:spcPts val="1600"/>
              </a:spcBef>
              <a:spcAft>
                <a:spcPts val="0"/>
              </a:spcAft>
              <a:buNone/>
            </a:pPr>
            <a:r>
              <a:t/>
            </a:r>
            <a:endParaRPr>
              <a:solidFill>
                <a:srgbClr val="FFFFFF"/>
              </a:solidFill>
            </a:endParaRPr>
          </a:p>
          <a:p>
            <a:pPr indent="0" lvl="0" marL="0" rtl="0">
              <a:lnSpc>
                <a:spcPct val="100000"/>
              </a:lnSpc>
              <a:spcBef>
                <a:spcPts val="1600"/>
              </a:spcBef>
              <a:spcAft>
                <a:spcPts val="1600"/>
              </a:spcAft>
              <a:buNone/>
            </a:pPr>
            <a:br>
              <a:rPr lang="zh-HK"/>
            </a:br>
            <a:br>
              <a:rPr lang="zh-HK"/>
            </a:br>
            <a:endParaRPr/>
          </a:p>
        </p:txBody>
      </p:sp>
      <p:pic>
        <p:nvPicPr>
          <p:cNvPr id="166" name="Shape 166"/>
          <p:cNvPicPr preferRelativeResize="0"/>
          <p:nvPr/>
        </p:nvPicPr>
        <p:blipFill>
          <a:blip r:embed="rId3">
            <a:alphaModFix/>
          </a:blip>
          <a:stretch>
            <a:fillRect/>
          </a:stretch>
        </p:blipFill>
        <p:spPr>
          <a:xfrm>
            <a:off x="3686000" y="304800"/>
            <a:ext cx="5457999" cy="48093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Confirmatory Factor Analysis</a:t>
            </a:r>
            <a:endParaRPr/>
          </a:p>
        </p:txBody>
      </p:sp>
      <p:pic>
        <p:nvPicPr>
          <p:cNvPr id="172" name="Shape 172"/>
          <p:cNvPicPr preferRelativeResize="0"/>
          <p:nvPr/>
        </p:nvPicPr>
        <p:blipFill>
          <a:blip r:embed="rId3">
            <a:alphaModFix/>
          </a:blip>
          <a:stretch>
            <a:fillRect/>
          </a:stretch>
        </p:blipFill>
        <p:spPr>
          <a:xfrm>
            <a:off x="3411175" y="298675"/>
            <a:ext cx="5195450" cy="4791349"/>
          </a:xfrm>
          <a:prstGeom prst="rect">
            <a:avLst/>
          </a:prstGeom>
          <a:noFill/>
          <a:ln>
            <a:noFill/>
          </a:ln>
        </p:spPr>
      </p:pic>
      <p:sp>
        <p:nvSpPr>
          <p:cNvPr id="173" name="Shape 173"/>
          <p:cNvSpPr txBox="1"/>
          <p:nvPr>
            <p:ph idx="1" type="body"/>
          </p:nvPr>
        </p:nvSpPr>
        <p:spPr>
          <a:xfrm>
            <a:off x="145675" y="1613025"/>
            <a:ext cx="3158700" cy="40986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zh-HK">
                <a:solidFill>
                  <a:srgbClr val="FFFFFF"/>
                </a:solidFill>
              </a:rPr>
              <a:t>Aggregate the questions by using the linear combination of different variables and their loadings</a:t>
            </a:r>
            <a:r>
              <a:rPr lang="zh-HK">
                <a:solidFill>
                  <a:srgbClr val="FFFFFF"/>
                </a:solidFill>
              </a:rPr>
              <a:t>:</a:t>
            </a:r>
            <a:br>
              <a:rPr lang="zh-HK">
                <a:solidFill>
                  <a:srgbClr val="FFFFFF"/>
                </a:solidFill>
              </a:rPr>
            </a:br>
            <a:br>
              <a:rPr lang="zh-HK">
                <a:solidFill>
                  <a:srgbClr val="FFFFFF"/>
                </a:solidFill>
              </a:rPr>
            </a:br>
            <a:r>
              <a:rPr lang="zh-HK">
                <a:solidFill>
                  <a:srgbClr val="FFFFFF"/>
                </a:solidFill>
              </a:rPr>
              <a:t>1.  Ethics with Interest</a:t>
            </a:r>
            <a:br>
              <a:rPr lang="zh-HK">
                <a:solidFill>
                  <a:srgbClr val="FFFFFF"/>
                </a:solidFill>
              </a:rPr>
            </a:br>
            <a:r>
              <a:rPr lang="zh-HK">
                <a:solidFill>
                  <a:srgbClr val="FFFFFF"/>
                </a:solidFill>
              </a:rPr>
              <a:t>2.  Meaning of Life</a:t>
            </a:r>
            <a:br>
              <a:rPr lang="zh-HK">
                <a:solidFill>
                  <a:srgbClr val="FFFFFF"/>
                </a:solidFill>
              </a:rPr>
            </a:br>
            <a:r>
              <a:rPr lang="zh-HK">
                <a:solidFill>
                  <a:srgbClr val="FFFFFF"/>
                </a:solidFill>
              </a:rPr>
              <a:t>3. Ethics without Interest</a:t>
            </a:r>
            <a:br>
              <a:rPr lang="zh-HK">
                <a:solidFill>
                  <a:srgbClr val="FFFFFF"/>
                </a:solidFill>
              </a:rPr>
            </a:br>
            <a:r>
              <a:rPr lang="zh-HK">
                <a:solidFill>
                  <a:srgbClr val="FFFFFF"/>
                </a:solidFill>
              </a:rPr>
              <a:t>4.  Sex related</a:t>
            </a:r>
            <a:br>
              <a:rPr lang="zh-HK">
                <a:solidFill>
                  <a:srgbClr val="FFFFFF"/>
                </a:solidFill>
              </a:rPr>
            </a:br>
            <a:r>
              <a:rPr lang="zh-HK">
                <a:solidFill>
                  <a:srgbClr val="FFFFFF"/>
                </a:solidFill>
              </a:rPr>
              <a:t>5.  Happiness </a:t>
            </a:r>
            <a:endParaRPr>
              <a:solidFill>
                <a:srgbClr val="FFFFFF"/>
              </a:solidFill>
            </a:endParaRPr>
          </a:p>
          <a:p>
            <a:pPr indent="0" lvl="0" marL="0" rtl="0">
              <a:lnSpc>
                <a:spcPct val="150000"/>
              </a:lnSpc>
              <a:spcBef>
                <a:spcPts val="1600"/>
              </a:spcBef>
              <a:spcAft>
                <a:spcPts val="0"/>
              </a:spcAft>
              <a:buNone/>
            </a:pPr>
            <a:r>
              <a:t/>
            </a:r>
            <a:endParaRPr>
              <a:solidFill>
                <a:srgbClr val="FFFFFF"/>
              </a:solidFill>
            </a:endParaRPr>
          </a:p>
          <a:p>
            <a:pPr indent="0" lvl="0" marL="0" rtl="0">
              <a:lnSpc>
                <a:spcPct val="100000"/>
              </a:lnSpc>
              <a:spcBef>
                <a:spcPts val="1600"/>
              </a:spcBef>
              <a:spcAft>
                <a:spcPts val="1600"/>
              </a:spcAft>
              <a:buNone/>
            </a:pPr>
            <a:br>
              <a:rPr lang="zh-HK"/>
            </a:br>
            <a:br>
              <a:rPr lang="zh-HK"/>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Linear Regression on Happiness</a:t>
            </a:r>
            <a:endParaRPr/>
          </a:p>
        </p:txBody>
      </p:sp>
      <p:pic>
        <p:nvPicPr>
          <p:cNvPr id="179" name="Shape 179"/>
          <p:cNvPicPr preferRelativeResize="0"/>
          <p:nvPr/>
        </p:nvPicPr>
        <p:blipFill>
          <a:blip r:embed="rId3">
            <a:alphaModFix/>
          </a:blip>
          <a:stretch>
            <a:fillRect/>
          </a:stretch>
        </p:blipFill>
        <p:spPr>
          <a:xfrm>
            <a:off x="3788700" y="1157128"/>
            <a:ext cx="5355299" cy="3508650"/>
          </a:xfrm>
          <a:prstGeom prst="rect">
            <a:avLst/>
          </a:prstGeom>
          <a:noFill/>
          <a:ln>
            <a:noFill/>
          </a:ln>
        </p:spPr>
      </p:pic>
      <p:sp>
        <p:nvSpPr>
          <p:cNvPr id="180" name="Shape 180"/>
          <p:cNvSpPr txBox="1"/>
          <p:nvPr/>
        </p:nvSpPr>
        <p:spPr>
          <a:xfrm>
            <a:off x="236850" y="2156875"/>
            <a:ext cx="3315000" cy="25089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chemeClr val="lt1"/>
              </a:buClr>
              <a:buSzPts val="1400"/>
              <a:buChar char="●"/>
            </a:pPr>
            <a:r>
              <a:rPr lang="zh-HK">
                <a:solidFill>
                  <a:schemeClr val="lt1"/>
                </a:solidFill>
              </a:rPr>
              <a:t>Conducting less bad behaviours will lead to more happiness</a:t>
            </a:r>
            <a:endParaRPr>
              <a:solidFill>
                <a:schemeClr val="lt1"/>
              </a:solidFill>
            </a:endParaRPr>
          </a:p>
          <a:p>
            <a:pPr indent="0" lvl="0" marL="0" rtl="0">
              <a:spcBef>
                <a:spcPts val="0"/>
              </a:spcBef>
              <a:spcAft>
                <a:spcPts val="0"/>
              </a:spcAft>
              <a:buNone/>
            </a:pPr>
            <a:r>
              <a:t/>
            </a:r>
            <a:endParaRPr>
              <a:solidFill>
                <a:schemeClr val="lt1"/>
              </a:solidFill>
            </a:endParaRPr>
          </a:p>
          <a:p>
            <a:pPr indent="0" lvl="0" marL="0" rtl="0">
              <a:spcBef>
                <a:spcPts val="0"/>
              </a:spcBef>
              <a:spcAft>
                <a:spcPts val="0"/>
              </a:spcAft>
              <a:buNone/>
            </a:pPr>
            <a:r>
              <a:t/>
            </a:r>
            <a:endParaRPr>
              <a:solidFill>
                <a:schemeClr val="lt1"/>
              </a:solidFill>
            </a:endParaRPr>
          </a:p>
          <a:p>
            <a:pPr indent="-317500" lvl="0" marL="457200" rtl="0">
              <a:spcBef>
                <a:spcPts val="0"/>
              </a:spcBef>
              <a:spcAft>
                <a:spcPts val="0"/>
              </a:spcAft>
              <a:buClr>
                <a:schemeClr val="lt1"/>
              </a:buClr>
              <a:buSzPts val="1400"/>
              <a:buChar char="●"/>
            </a:pPr>
            <a:r>
              <a:rPr lang="zh-HK">
                <a:solidFill>
                  <a:schemeClr val="lt1"/>
                </a:solidFill>
              </a:rPr>
              <a:t>Having a belief will more likely to bring us a sense of joy.</a:t>
            </a:r>
            <a:endParaRPr>
              <a:solidFill>
                <a:schemeClr val="lt1"/>
              </a:solidFill>
            </a:endParaRPr>
          </a:p>
          <a:p>
            <a:pPr indent="0" lvl="0" marL="0" rtl="0">
              <a:spcBef>
                <a:spcPts val="0"/>
              </a:spcBef>
              <a:spcAft>
                <a:spcPts val="0"/>
              </a:spcAft>
              <a:buNone/>
            </a:pPr>
            <a:r>
              <a:t/>
            </a:r>
            <a:endParaRPr>
              <a:solidFill>
                <a:schemeClr val="lt1"/>
              </a:solidFill>
            </a:endParaRPr>
          </a:p>
        </p:txBody>
      </p:sp>
      <p:cxnSp>
        <p:nvCxnSpPr>
          <p:cNvPr id="181" name="Shape 181"/>
          <p:cNvCxnSpPr/>
          <p:nvPr/>
        </p:nvCxnSpPr>
        <p:spPr>
          <a:xfrm>
            <a:off x="3788700" y="3201163"/>
            <a:ext cx="4045200" cy="3900"/>
          </a:xfrm>
          <a:prstGeom prst="straightConnector1">
            <a:avLst/>
          </a:prstGeom>
          <a:noFill/>
          <a:ln cap="flat" cmpd="sng" w="28575">
            <a:solidFill>
              <a:srgbClr val="FF0000"/>
            </a:solidFill>
            <a:prstDash val="solid"/>
            <a:round/>
            <a:headEnd len="med" w="med" type="none"/>
            <a:tailEnd len="med" w="med" type="none"/>
          </a:ln>
        </p:spPr>
      </p:cxnSp>
      <p:cxnSp>
        <p:nvCxnSpPr>
          <p:cNvPr id="182" name="Shape 182"/>
          <p:cNvCxnSpPr/>
          <p:nvPr/>
        </p:nvCxnSpPr>
        <p:spPr>
          <a:xfrm>
            <a:off x="3788700" y="3522788"/>
            <a:ext cx="4045200" cy="39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Regression on religion</a:t>
            </a:r>
            <a:endParaRPr/>
          </a:p>
        </p:txBody>
      </p:sp>
      <p:pic>
        <p:nvPicPr>
          <p:cNvPr id="188" name="Shape 188"/>
          <p:cNvPicPr preferRelativeResize="0"/>
          <p:nvPr/>
        </p:nvPicPr>
        <p:blipFill>
          <a:blip r:embed="rId3">
            <a:alphaModFix/>
          </a:blip>
          <a:stretch>
            <a:fillRect/>
          </a:stretch>
        </p:blipFill>
        <p:spPr>
          <a:xfrm>
            <a:off x="3811013" y="571063"/>
            <a:ext cx="5114925" cy="4429125"/>
          </a:xfrm>
          <a:prstGeom prst="rect">
            <a:avLst/>
          </a:prstGeom>
          <a:noFill/>
          <a:ln>
            <a:noFill/>
          </a:ln>
        </p:spPr>
      </p:pic>
      <p:sp>
        <p:nvSpPr>
          <p:cNvPr id="189" name="Shape 189"/>
          <p:cNvSpPr txBox="1"/>
          <p:nvPr/>
        </p:nvSpPr>
        <p:spPr>
          <a:xfrm>
            <a:off x="406350" y="1804475"/>
            <a:ext cx="3404700" cy="26841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chemeClr val="lt1"/>
              </a:buClr>
              <a:buSzPts val="1400"/>
              <a:buChar char="●"/>
            </a:pPr>
            <a:r>
              <a:rPr lang="zh-HK">
                <a:solidFill>
                  <a:schemeClr val="lt1"/>
                </a:solidFill>
              </a:rPr>
              <a:t>Binary data, use logistic regression.</a:t>
            </a:r>
            <a:endParaRPr>
              <a:solidFill>
                <a:schemeClr val="lt1"/>
              </a:solidFill>
            </a:endParaRPr>
          </a:p>
          <a:p>
            <a:pPr indent="0" lvl="0" marL="0" rtl="0">
              <a:spcBef>
                <a:spcPts val="0"/>
              </a:spcBef>
              <a:spcAft>
                <a:spcPts val="0"/>
              </a:spcAft>
              <a:buNone/>
            </a:pPr>
            <a:r>
              <a:t/>
            </a:r>
            <a:endParaRPr>
              <a:solidFill>
                <a:schemeClr val="lt1"/>
              </a:solidFill>
            </a:endParaRPr>
          </a:p>
          <a:p>
            <a:pPr indent="-317500" lvl="0" marL="457200" rtl="0">
              <a:spcBef>
                <a:spcPts val="0"/>
              </a:spcBef>
              <a:spcAft>
                <a:spcPts val="0"/>
              </a:spcAft>
              <a:buClr>
                <a:schemeClr val="lt1"/>
              </a:buClr>
              <a:buSzPts val="1400"/>
              <a:buChar char="●"/>
            </a:pPr>
            <a:r>
              <a:rPr lang="zh-HK">
                <a:solidFill>
                  <a:schemeClr val="lt1"/>
                </a:solidFill>
              </a:rPr>
              <a:t>People will seek religion for redemption.</a:t>
            </a:r>
            <a:endParaRPr>
              <a:solidFill>
                <a:schemeClr val="lt1"/>
              </a:solidFill>
            </a:endParaRPr>
          </a:p>
          <a:p>
            <a:pPr indent="0" lvl="0" marL="0" rtl="0">
              <a:spcBef>
                <a:spcPts val="0"/>
              </a:spcBef>
              <a:spcAft>
                <a:spcPts val="0"/>
              </a:spcAft>
              <a:buNone/>
            </a:pPr>
            <a:r>
              <a:t/>
            </a:r>
            <a:endParaRPr>
              <a:solidFill>
                <a:schemeClr val="lt1"/>
              </a:solidFill>
            </a:endParaRPr>
          </a:p>
          <a:p>
            <a:pPr indent="-317500" lvl="0" marL="457200" rtl="0">
              <a:spcBef>
                <a:spcPts val="0"/>
              </a:spcBef>
              <a:spcAft>
                <a:spcPts val="0"/>
              </a:spcAft>
              <a:buClr>
                <a:schemeClr val="lt1"/>
              </a:buClr>
              <a:buSzPts val="1400"/>
              <a:buChar char="●"/>
            </a:pPr>
            <a:r>
              <a:rPr lang="zh-HK">
                <a:solidFill>
                  <a:schemeClr val="lt1"/>
                </a:solidFill>
              </a:rPr>
              <a:t>Misbehaviour individuals will probably not believe in religion. </a:t>
            </a:r>
            <a:endParaRPr>
              <a:solidFill>
                <a:schemeClr val="lt1"/>
              </a:solidFill>
            </a:endParaRPr>
          </a:p>
          <a:p>
            <a:pPr indent="0" lvl="0" marL="0" rtl="0">
              <a:spcBef>
                <a:spcPts val="0"/>
              </a:spcBef>
              <a:spcAft>
                <a:spcPts val="0"/>
              </a:spcAft>
              <a:buNone/>
            </a:pPr>
            <a:r>
              <a:rPr lang="zh-HK">
                <a:solidFill>
                  <a:schemeClr val="lt1"/>
                </a:solidFill>
              </a:rPr>
              <a:t>  </a:t>
            </a:r>
            <a:endParaRPr>
              <a:solidFill>
                <a:schemeClr val="lt1"/>
              </a:solidFill>
            </a:endParaRPr>
          </a:p>
          <a:p>
            <a:pPr indent="-317500" lvl="0" marL="457200" rtl="0">
              <a:spcBef>
                <a:spcPts val="0"/>
              </a:spcBef>
              <a:spcAft>
                <a:spcPts val="0"/>
              </a:spcAft>
              <a:buClr>
                <a:schemeClr val="lt1"/>
              </a:buClr>
              <a:buSzPts val="1400"/>
              <a:buChar char="●"/>
            </a:pPr>
            <a:r>
              <a:rPr lang="zh-HK">
                <a:solidFill>
                  <a:schemeClr val="lt1"/>
                </a:solidFill>
              </a:rPr>
              <a:t>Those who are depressed are not likely to seek help from religion.</a:t>
            </a:r>
            <a:endParaRPr>
              <a:solidFill>
                <a:schemeClr val="lt1"/>
              </a:solidFill>
            </a:endParaRPr>
          </a:p>
          <a:p>
            <a:pPr indent="0" lvl="0" marL="0">
              <a:spcBef>
                <a:spcPts val="0"/>
              </a:spcBef>
              <a:spcAft>
                <a:spcPts val="0"/>
              </a:spcAft>
              <a:buNone/>
            </a:pPr>
            <a:r>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Introduction</a:t>
            </a:r>
            <a:endParaRPr/>
          </a:p>
          <a:p>
            <a:pPr indent="0" lvl="0" marL="0">
              <a:spcBef>
                <a:spcPts val="0"/>
              </a:spcBef>
              <a:spcAft>
                <a:spcPts val="0"/>
              </a:spcAft>
              <a:buNone/>
            </a:pPr>
            <a:r>
              <a:t/>
            </a:r>
            <a:endParaRPr/>
          </a:p>
        </p:txBody>
      </p:sp>
      <p:sp>
        <p:nvSpPr>
          <p:cNvPr id="71" name="Shape 7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Dataset:</a:t>
            </a:r>
            <a:endParaRPr/>
          </a:p>
          <a:p>
            <a:pPr indent="-311150" lvl="0" marL="457200" rtl="0">
              <a:spcBef>
                <a:spcPts val="1600"/>
              </a:spcBef>
              <a:spcAft>
                <a:spcPts val="0"/>
              </a:spcAft>
              <a:buSzPts val="1300"/>
              <a:buChar char="●"/>
            </a:pPr>
            <a:r>
              <a:rPr lang="zh-HK"/>
              <a:t>The data collection is designed to allow cross-national comparison of values and opinions in a wide variety of area</a:t>
            </a:r>
            <a:br>
              <a:rPr lang="zh-HK"/>
            </a:br>
            <a:endParaRPr/>
          </a:p>
          <a:p>
            <a:pPr indent="-311150" lvl="0" marL="457200" rtl="0">
              <a:spcBef>
                <a:spcPts val="0"/>
              </a:spcBef>
              <a:spcAft>
                <a:spcPts val="0"/>
              </a:spcAft>
              <a:buSzPts val="1300"/>
              <a:buChar char="●"/>
            </a:pPr>
            <a:r>
              <a:rPr lang="zh-HK"/>
              <a:t>2 Data sets: China and India (both with missing data) </a:t>
            </a:r>
            <a:br>
              <a:rPr lang="zh-HK"/>
            </a:br>
            <a:endParaRPr/>
          </a:p>
          <a:p>
            <a:pPr indent="-311150" lvl="0" marL="457200" rtl="0">
              <a:spcBef>
                <a:spcPts val="0"/>
              </a:spcBef>
              <a:spcAft>
                <a:spcPts val="0"/>
              </a:spcAft>
              <a:buSzPts val="1300"/>
              <a:buChar char="●"/>
            </a:pPr>
            <a:r>
              <a:rPr lang="zh-HK"/>
              <a:t>Observations: China :1000, India: 2500</a:t>
            </a:r>
            <a:br>
              <a:rPr lang="zh-HK"/>
            </a:br>
            <a:endParaRPr/>
          </a:p>
          <a:p>
            <a:pPr indent="-311150" lvl="0" marL="457200" rtl="0">
              <a:spcBef>
                <a:spcPts val="0"/>
              </a:spcBef>
              <a:spcAft>
                <a:spcPts val="0"/>
              </a:spcAft>
              <a:buSzPts val="1300"/>
              <a:buChar char="●"/>
            </a:pPr>
            <a:r>
              <a:rPr lang="zh-HK"/>
              <a:t>31 Variables, describing the values and attitudes of mass publics in different societies around the world</a:t>
            </a:r>
            <a:br>
              <a:rPr lang="zh-HK"/>
            </a:br>
            <a:endParaRPr/>
          </a:p>
          <a:p>
            <a:pPr indent="-311150" lvl="0" marL="457200" rtl="0">
              <a:spcBef>
                <a:spcPts val="0"/>
              </a:spcBef>
              <a:spcAft>
                <a:spcPts val="0"/>
              </a:spcAft>
              <a:buSzPts val="1300"/>
              <a:buChar char="●"/>
            </a:pPr>
            <a:r>
              <a:rPr lang="zh-HK"/>
              <a:t>V91,V146 and V353 are binary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Analysis on two data set using </a:t>
            </a:r>
            <a:endParaRPr/>
          </a:p>
          <a:p>
            <a:pPr indent="0" lvl="0" marL="0" rtl="0">
              <a:spcBef>
                <a:spcPts val="0"/>
              </a:spcBef>
              <a:spcAft>
                <a:spcPts val="0"/>
              </a:spcAft>
              <a:buNone/>
            </a:pPr>
            <a:r>
              <a:rPr lang="zh-HK"/>
              <a:t>Mean Test</a:t>
            </a:r>
            <a:endParaRPr/>
          </a:p>
        </p:txBody>
      </p:sp>
      <p:sp>
        <p:nvSpPr>
          <p:cNvPr id="195" name="Shape 195"/>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Mean Test — T test with equal or unequal variance</a:t>
            </a:r>
            <a:endParaRPr/>
          </a:p>
        </p:txBody>
      </p:sp>
      <p:sp>
        <p:nvSpPr>
          <p:cNvPr id="201" name="Shape 20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zh-HK"/>
              <a:t>To explore some interesting findings behind two data sets, we performed mean test to see any big difference between the two nations and two gender in various aspects.</a:t>
            </a:r>
            <a:br>
              <a:rPr lang="zh-HK"/>
            </a:br>
            <a:br>
              <a:rPr lang="zh-HK"/>
            </a:br>
            <a:endParaRPr/>
          </a:p>
          <a:p>
            <a:pPr indent="-311150" lvl="0" marL="457200" rtl="0">
              <a:spcBef>
                <a:spcPts val="0"/>
              </a:spcBef>
              <a:spcAft>
                <a:spcPts val="0"/>
              </a:spcAft>
              <a:buSzPts val="1300"/>
              <a:buChar char="●"/>
            </a:pPr>
            <a:r>
              <a:rPr lang="zh-HK"/>
              <a:t>First, a F-test was conducted to check the equality of variace of China and India data sets.</a:t>
            </a:r>
            <a:br>
              <a:rPr lang="zh-HK"/>
            </a:br>
            <a:br>
              <a:rPr lang="zh-HK"/>
            </a:br>
            <a:endParaRPr/>
          </a:p>
          <a:p>
            <a:pPr indent="-311150" lvl="0" marL="457200" rtl="0">
              <a:spcBef>
                <a:spcPts val="0"/>
              </a:spcBef>
              <a:spcAft>
                <a:spcPts val="0"/>
              </a:spcAft>
              <a:buSzPts val="1300"/>
              <a:buChar char="●"/>
            </a:pPr>
            <a:r>
              <a:rPr lang="zh-HK"/>
              <a:t>Then we were able to choose a suitable T test for analysis the means.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Mean Test — mean difference between China and India</a:t>
            </a:r>
            <a:endParaRPr/>
          </a:p>
        </p:txBody>
      </p:sp>
      <p:sp>
        <p:nvSpPr>
          <p:cNvPr id="207" name="Shape 20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zh-HK"/>
              <a:t>For example,  to analyze “V96 </a:t>
            </a:r>
            <a:r>
              <a:rPr lang="zh-HK"/>
              <a:t>All things considered, how satisfied are you with your life as a whole these days?” , we first conducted a F test to check </a:t>
            </a:r>
            <a:r>
              <a:rPr lang="zh-HK"/>
              <a:t>equality</a:t>
            </a:r>
            <a:r>
              <a:rPr lang="zh-HK"/>
              <a:t> of variance.</a:t>
            </a:r>
            <a:br>
              <a:rPr lang="zh-HK"/>
            </a:br>
            <a:endParaRPr/>
          </a:p>
          <a:p>
            <a:pPr indent="-311150" lvl="0" marL="457200" rtl="0">
              <a:spcBef>
                <a:spcPts val="0"/>
              </a:spcBef>
              <a:spcAft>
                <a:spcPts val="0"/>
              </a:spcAft>
              <a:buSzPts val="1300"/>
              <a:buChar char="●"/>
            </a:pPr>
            <a:r>
              <a:rPr lang="zh-HK"/>
              <a:t>We found that the null hypothesis was accepted so we adopted the T test with equal variance. </a:t>
            </a:r>
            <a:br>
              <a:rPr lang="zh-HK"/>
            </a:br>
            <a:br>
              <a:rPr lang="zh-HK"/>
            </a:br>
            <a:br>
              <a:rPr lang="zh-HK"/>
            </a:br>
            <a:br>
              <a:rPr lang="zh-HK"/>
            </a:br>
            <a:br>
              <a:rPr lang="zh-HK"/>
            </a:br>
            <a:br>
              <a:rPr lang="zh-HK"/>
            </a:br>
            <a:br>
              <a:rPr lang="zh-HK"/>
            </a:br>
            <a:br>
              <a:rPr lang="zh-HK"/>
            </a:br>
            <a:endParaRPr/>
          </a:p>
          <a:p>
            <a:pPr indent="-311150" lvl="0" marL="457200" rtl="0">
              <a:spcBef>
                <a:spcPts val="0"/>
              </a:spcBef>
              <a:spcAft>
                <a:spcPts val="0"/>
              </a:spcAft>
              <a:buSzPts val="1300"/>
              <a:buChar char="●"/>
            </a:pPr>
            <a:r>
              <a:rPr lang="zh-HK"/>
              <a:t>As a result, we could say that Chinese have a higher satisfaction level than Indian.</a:t>
            </a:r>
            <a:endParaRPr/>
          </a:p>
          <a:p>
            <a:pPr indent="0" lvl="0" marL="0" rtl="0">
              <a:spcBef>
                <a:spcPts val="1600"/>
              </a:spcBef>
              <a:spcAft>
                <a:spcPts val="1600"/>
              </a:spcAft>
              <a:buNone/>
            </a:pPr>
            <a:r>
              <a:t/>
            </a:r>
            <a:endParaRPr/>
          </a:p>
        </p:txBody>
      </p:sp>
      <p:pic>
        <p:nvPicPr>
          <p:cNvPr id="208" name="Shape 208"/>
          <p:cNvPicPr preferRelativeResize="0"/>
          <p:nvPr/>
        </p:nvPicPr>
        <p:blipFill>
          <a:blip r:embed="rId3">
            <a:alphaModFix/>
          </a:blip>
          <a:stretch>
            <a:fillRect/>
          </a:stretch>
        </p:blipFill>
        <p:spPr>
          <a:xfrm>
            <a:off x="4922475" y="2355150"/>
            <a:ext cx="1952625" cy="1514475"/>
          </a:xfrm>
          <a:prstGeom prst="rect">
            <a:avLst/>
          </a:prstGeom>
          <a:noFill/>
          <a:ln>
            <a:noFill/>
          </a:ln>
        </p:spPr>
      </p:pic>
      <p:pic>
        <p:nvPicPr>
          <p:cNvPr id="209" name="Shape 209"/>
          <p:cNvPicPr preferRelativeResize="0"/>
          <p:nvPr/>
        </p:nvPicPr>
        <p:blipFill>
          <a:blip r:embed="rId4">
            <a:alphaModFix/>
          </a:blip>
          <a:stretch>
            <a:fillRect/>
          </a:stretch>
        </p:blipFill>
        <p:spPr>
          <a:xfrm>
            <a:off x="6970250" y="2364675"/>
            <a:ext cx="1924050" cy="1495425"/>
          </a:xfrm>
          <a:prstGeom prst="rect">
            <a:avLst/>
          </a:prstGeom>
          <a:noFill/>
          <a:ln>
            <a:noFill/>
          </a:ln>
        </p:spPr>
      </p:pic>
      <p:sp>
        <p:nvSpPr>
          <p:cNvPr id="210" name="Shape 210"/>
          <p:cNvSpPr/>
          <p:nvPr/>
        </p:nvSpPr>
        <p:spPr>
          <a:xfrm>
            <a:off x="4914575" y="3576850"/>
            <a:ext cx="1266300" cy="292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a:off x="6970250" y="3576850"/>
            <a:ext cx="1192200" cy="292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Mean Test — Interpretation of findings between nations</a:t>
            </a:r>
            <a:endParaRPr/>
          </a:p>
        </p:txBody>
      </p:sp>
      <p:sp>
        <p:nvSpPr>
          <p:cNvPr id="217" name="Shape 2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zh-HK"/>
              <a:t>So when we conducted all the mean test of the two data sets classified by nations, we could show some meaningful findings as follows:</a:t>
            </a:r>
            <a:br>
              <a:rPr lang="zh-HK"/>
            </a:br>
            <a:br>
              <a:rPr lang="zh-HK"/>
            </a:br>
            <a:endParaRPr/>
          </a:p>
          <a:p>
            <a:pPr indent="-311150" lvl="0" marL="457200" rtl="0">
              <a:spcBef>
                <a:spcPts val="0"/>
              </a:spcBef>
              <a:spcAft>
                <a:spcPts val="0"/>
              </a:spcAft>
              <a:buSzPts val="1300"/>
              <a:buChar char="●"/>
            </a:pPr>
            <a:r>
              <a:rPr lang="zh-HK"/>
              <a:t>1. Chinese have a higher satisfaction level than Indian  (V96)</a:t>
            </a:r>
            <a:br>
              <a:rPr lang="zh-HK"/>
            </a:br>
            <a:br>
              <a:rPr lang="zh-HK"/>
            </a:br>
            <a:r>
              <a:rPr lang="zh-HK"/>
              <a:t>2.  Drug taking is more common in India than that in China (V301)</a:t>
            </a:r>
            <a:br>
              <a:rPr lang="zh-HK"/>
            </a:br>
            <a:br>
              <a:rPr lang="zh-HK"/>
            </a:br>
            <a:r>
              <a:rPr lang="zh-HK"/>
              <a:t>3. Suicide problem is more serious in China than that in India (V313)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Mean Test — Interpretation of satisfaction level between nations</a:t>
            </a:r>
            <a:endParaRPr/>
          </a:p>
        </p:txBody>
      </p:sp>
      <p:sp>
        <p:nvSpPr>
          <p:cNvPr id="223" name="Shape 22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zh-HK"/>
              <a:t>For China:</a:t>
            </a:r>
            <a:br>
              <a:rPr lang="zh-HK"/>
            </a:br>
            <a:r>
              <a:rPr lang="zh-HK"/>
              <a:t>1. More developed country with better living standard</a:t>
            </a:r>
            <a:br>
              <a:rPr lang="zh-HK"/>
            </a:br>
            <a:r>
              <a:rPr lang="zh-HK"/>
              <a:t>2. More mature industries provides tertiary working opportunities which are less physical</a:t>
            </a:r>
            <a:br>
              <a:rPr lang="zh-HK"/>
            </a:br>
            <a:r>
              <a:rPr lang="zh-HK"/>
              <a:t>3. Advanced technology makes people more convenient</a:t>
            </a:r>
            <a:br>
              <a:rPr lang="zh-HK"/>
            </a:br>
            <a:br>
              <a:rPr lang="zh-HK"/>
            </a:br>
            <a:endParaRPr/>
          </a:p>
          <a:p>
            <a:pPr indent="-311150" lvl="0" marL="457200" rtl="0">
              <a:spcBef>
                <a:spcPts val="0"/>
              </a:spcBef>
              <a:spcAft>
                <a:spcPts val="0"/>
              </a:spcAft>
              <a:buSzPts val="1300"/>
              <a:buChar char="●"/>
            </a:pPr>
            <a:r>
              <a:rPr lang="zh-HK"/>
              <a:t>For India:</a:t>
            </a:r>
            <a:br>
              <a:rPr lang="zh-HK"/>
            </a:br>
            <a:r>
              <a:rPr lang="zh-HK"/>
              <a:t>1. Less developed country with lower living standard</a:t>
            </a:r>
            <a:br>
              <a:rPr lang="zh-HK"/>
            </a:br>
            <a:r>
              <a:rPr lang="zh-HK"/>
              <a:t>2. Emphasize on primary industry such as agriculture and mining which are very physical</a:t>
            </a:r>
            <a:br>
              <a:rPr lang="zh-HK"/>
            </a:b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Mean Test — Interpretation of satisfaction level between nations</a:t>
            </a:r>
            <a:endParaRPr/>
          </a:p>
        </p:txBody>
      </p:sp>
      <p:sp>
        <p:nvSpPr>
          <p:cNvPr id="229" name="Shape 22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zh-HK"/>
              <a:t>In comparison, we quoted the GDP of two countries to show the difference.</a:t>
            </a:r>
            <a:br>
              <a:rPr lang="zh-HK"/>
            </a:br>
            <a:br>
              <a:rPr lang="zh-HK"/>
            </a:br>
            <a:br>
              <a:rPr lang="zh-HK"/>
            </a:br>
            <a:br>
              <a:rPr lang="zh-HK"/>
            </a:br>
            <a:br>
              <a:rPr lang="zh-HK"/>
            </a:br>
            <a:br>
              <a:rPr lang="zh-HK"/>
            </a:br>
            <a:br>
              <a:rPr lang="zh-HK"/>
            </a:br>
            <a:br>
              <a:rPr lang="zh-HK"/>
            </a:br>
            <a:br>
              <a:rPr lang="zh-HK"/>
            </a:br>
            <a:br>
              <a:rPr lang="zh-HK"/>
            </a:br>
            <a:br>
              <a:rPr lang="zh-HK"/>
            </a:br>
            <a:br>
              <a:rPr lang="zh-HK"/>
            </a:br>
            <a:br>
              <a:rPr lang="zh-HK"/>
            </a:br>
            <a:br>
              <a:rPr lang="zh-HK"/>
            </a:br>
            <a:endParaRPr/>
          </a:p>
          <a:p>
            <a:pPr indent="-311150" lvl="0" marL="457200" rtl="0">
              <a:spcBef>
                <a:spcPts val="0"/>
              </a:spcBef>
              <a:spcAft>
                <a:spcPts val="0"/>
              </a:spcAft>
              <a:buSzPts val="1300"/>
              <a:buChar char="●"/>
            </a:pPr>
            <a:r>
              <a:rPr lang="zh-HK"/>
              <a:t>We can see the economy of China is much better</a:t>
            </a:r>
            <a:endParaRPr/>
          </a:p>
        </p:txBody>
      </p:sp>
      <p:pic>
        <p:nvPicPr>
          <p:cNvPr id="230" name="Shape 230"/>
          <p:cNvPicPr preferRelativeResize="0"/>
          <p:nvPr/>
        </p:nvPicPr>
        <p:blipFill>
          <a:blip r:embed="rId3">
            <a:alphaModFix/>
          </a:blip>
          <a:stretch>
            <a:fillRect/>
          </a:stretch>
        </p:blipFill>
        <p:spPr>
          <a:xfrm>
            <a:off x="4706600" y="1067075"/>
            <a:ext cx="4042549" cy="1470550"/>
          </a:xfrm>
          <a:prstGeom prst="rect">
            <a:avLst/>
          </a:prstGeom>
          <a:noFill/>
          <a:ln>
            <a:noFill/>
          </a:ln>
        </p:spPr>
      </p:pic>
      <p:pic>
        <p:nvPicPr>
          <p:cNvPr id="231" name="Shape 231"/>
          <p:cNvPicPr preferRelativeResize="0"/>
          <p:nvPr/>
        </p:nvPicPr>
        <p:blipFill>
          <a:blip r:embed="rId4">
            <a:alphaModFix/>
          </a:blip>
          <a:stretch>
            <a:fillRect/>
          </a:stretch>
        </p:blipFill>
        <p:spPr>
          <a:xfrm>
            <a:off x="4706600" y="2612325"/>
            <a:ext cx="4197075" cy="1470550"/>
          </a:xfrm>
          <a:prstGeom prst="rect">
            <a:avLst/>
          </a:prstGeom>
          <a:noFill/>
          <a:ln>
            <a:noFill/>
          </a:ln>
        </p:spPr>
      </p:pic>
      <p:sp>
        <p:nvSpPr>
          <p:cNvPr id="232" name="Shape 232"/>
          <p:cNvSpPr/>
          <p:nvPr/>
        </p:nvSpPr>
        <p:spPr>
          <a:xfrm flipH="1" rot="8340011">
            <a:off x="7476450" y="1415455"/>
            <a:ext cx="364908" cy="231785"/>
          </a:xfrm>
          <a:prstGeom prst="rightArrow">
            <a:avLst>
              <a:gd fmla="val 50000" name="adj1"/>
              <a:gd fmla="val 500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txBox="1"/>
          <p:nvPr/>
        </p:nvSpPr>
        <p:spPr>
          <a:xfrm>
            <a:off x="6803150" y="1673950"/>
            <a:ext cx="1015800" cy="35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HK"/>
              <a:t>11199.15</a:t>
            </a:r>
            <a:endParaRPr/>
          </a:p>
        </p:txBody>
      </p:sp>
      <p:sp>
        <p:nvSpPr>
          <p:cNvPr id="234" name="Shape 234"/>
          <p:cNvSpPr/>
          <p:nvPr/>
        </p:nvSpPr>
        <p:spPr>
          <a:xfrm flipH="1" rot="7258310">
            <a:off x="7335508" y="2970016"/>
            <a:ext cx="364932" cy="231832"/>
          </a:xfrm>
          <a:prstGeom prst="rightArrow">
            <a:avLst>
              <a:gd fmla="val 50000" name="adj1"/>
              <a:gd fmla="val 500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txBox="1"/>
          <p:nvPr/>
        </p:nvSpPr>
        <p:spPr>
          <a:xfrm>
            <a:off x="6926950" y="3301925"/>
            <a:ext cx="849000" cy="35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HK"/>
              <a:t>2263.79</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Mean Test — Interpretation of hashish taking problem between nations</a:t>
            </a:r>
            <a:endParaRPr/>
          </a:p>
        </p:txBody>
      </p:sp>
      <p:sp>
        <p:nvSpPr>
          <p:cNvPr id="241" name="Shape 24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zh-HK"/>
              <a:t>For China:</a:t>
            </a:r>
            <a:br>
              <a:rPr lang="zh-HK"/>
            </a:br>
            <a:r>
              <a:rPr lang="zh-HK"/>
              <a:t>1. Heavy punishment towards drug taking according to the law e.g. execution and long period imprisonment</a:t>
            </a:r>
            <a:br>
              <a:rPr lang="zh-HK"/>
            </a:br>
            <a:r>
              <a:rPr lang="zh-HK"/>
              <a:t>2. Toughly restricted on drug imports in recent years</a:t>
            </a:r>
            <a:br>
              <a:rPr lang="zh-HK"/>
            </a:br>
            <a:r>
              <a:rPr lang="zh-HK"/>
              <a:t>3. Local production of hashish is not common</a:t>
            </a:r>
            <a:br>
              <a:rPr lang="zh-HK"/>
            </a:br>
            <a:br>
              <a:rPr lang="zh-HK"/>
            </a:br>
            <a:endParaRPr/>
          </a:p>
          <a:p>
            <a:pPr indent="-311150" lvl="0" marL="457200" rtl="0">
              <a:spcBef>
                <a:spcPts val="0"/>
              </a:spcBef>
              <a:spcAft>
                <a:spcPts val="0"/>
              </a:spcAft>
              <a:buSzPts val="1300"/>
              <a:buChar char="●"/>
            </a:pPr>
            <a:r>
              <a:rPr lang="zh-HK"/>
              <a:t>For India:</a:t>
            </a:r>
            <a:br>
              <a:rPr lang="zh-HK"/>
            </a:br>
            <a:r>
              <a:rPr lang="zh-HK"/>
              <a:t>1. Relatively light penalty towards drug taking e.g. money penalty and short imprisonment (10-20 years only for serious drug trading) </a:t>
            </a:r>
            <a:br>
              <a:rPr lang="zh-HK"/>
            </a:br>
            <a:br>
              <a:rPr lang="zh-HK"/>
            </a:br>
            <a:r>
              <a:rPr lang="zh-HK"/>
              <a:t>2. One of the major hashish production nation over the world, even export bulky amount of hashish.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Mean Test — Interpretation of hashish taking problem between nations</a:t>
            </a:r>
            <a:endParaRPr/>
          </a:p>
        </p:txBody>
      </p:sp>
      <p:sp>
        <p:nvSpPr>
          <p:cNvPr id="247" name="Shape 247"/>
          <p:cNvSpPr txBox="1"/>
          <p:nvPr>
            <p:ph idx="1" type="subTitle"/>
          </p:nvPr>
        </p:nvSpPr>
        <p:spPr>
          <a:xfrm>
            <a:off x="-182175" y="2468810"/>
            <a:ext cx="4242600" cy="738300"/>
          </a:xfrm>
          <a:prstGeom prst="rect">
            <a:avLst/>
          </a:prstGeom>
        </p:spPr>
        <p:txBody>
          <a:bodyPr anchorCtr="0" anchor="t" bIns="91425" lIns="91425" spcFirstLastPara="1" rIns="91425" wrap="square" tIns="91425">
            <a:noAutofit/>
          </a:bodyPr>
          <a:lstStyle/>
          <a:p>
            <a:pPr indent="-228600" lvl="0" marL="457200" rtl="0">
              <a:lnSpc>
                <a:spcPct val="115000"/>
              </a:lnSpc>
              <a:spcBef>
                <a:spcPts val="0"/>
              </a:spcBef>
              <a:spcAft>
                <a:spcPts val="0"/>
              </a:spcAft>
              <a:buClr>
                <a:schemeClr val="dk2"/>
              </a:buClr>
              <a:buSzPts val="1300"/>
              <a:buNone/>
            </a:pPr>
            <a:r>
              <a:rPr lang="zh-HK" sz="1300">
                <a:solidFill>
                  <a:schemeClr val="dk2"/>
                </a:solidFill>
              </a:rPr>
              <a:t>Suppport:</a:t>
            </a:r>
            <a:br>
              <a:rPr lang="zh-HK" sz="1300">
                <a:solidFill>
                  <a:schemeClr val="dk2"/>
                </a:solidFill>
              </a:rPr>
            </a:br>
            <a:r>
              <a:rPr lang="zh-HK" sz="1300">
                <a:solidFill>
                  <a:schemeClr val="dk2"/>
                </a:solidFill>
              </a:rPr>
              <a:t>India is the fifth largest </a:t>
            </a:r>
            <a:br>
              <a:rPr lang="zh-HK" sz="1300">
                <a:solidFill>
                  <a:schemeClr val="dk2"/>
                </a:solidFill>
              </a:rPr>
            </a:br>
            <a:r>
              <a:rPr lang="zh-HK" sz="1300">
                <a:solidFill>
                  <a:schemeClr val="dk2"/>
                </a:solidFill>
              </a:rPr>
              <a:t>producer of hashish over</a:t>
            </a:r>
            <a:br>
              <a:rPr lang="zh-HK" sz="1300">
                <a:solidFill>
                  <a:schemeClr val="dk2"/>
                </a:solidFill>
              </a:rPr>
            </a:br>
            <a:r>
              <a:rPr lang="zh-HK" sz="1300">
                <a:solidFill>
                  <a:schemeClr val="dk2"/>
                </a:solidFill>
              </a:rPr>
              <a:t> the world while China </a:t>
            </a:r>
            <a:br>
              <a:rPr lang="zh-HK" sz="1300">
                <a:solidFill>
                  <a:schemeClr val="dk2"/>
                </a:solidFill>
              </a:rPr>
            </a:br>
            <a:r>
              <a:rPr lang="zh-HK" sz="1300">
                <a:solidFill>
                  <a:schemeClr val="dk2"/>
                </a:solidFill>
              </a:rPr>
              <a:t>not even in the top 10 list. </a:t>
            </a:r>
            <a:endParaRPr/>
          </a:p>
        </p:txBody>
      </p:sp>
      <p:pic>
        <p:nvPicPr>
          <p:cNvPr id="248" name="Shape 248"/>
          <p:cNvPicPr preferRelativeResize="0"/>
          <p:nvPr/>
        </p:nvPicPr>
        <p:blipFill>
          <a:blip r:embed="rId3">
            <a:alphaModFix/>
          </a:blip>
          <a:stretch>
            <a:fillRect/>
          </a:stretch>
        </p:blipFill>
        <p:spPr>
          <a:xfrm>
            <a:off x="2484025" y="2516775"/>
            <a:ext cx="6165551" cy="2145000"/>
          </a:xfrm>
          <a:prstGeom prst="rect">
            <a:avLst/>
          </a:prstGeom>
          <a:noFill/>
          <a:ln>
            <a:noFill/>
          </a:ln>
        </p:spPr>
      </p:pic>
      <p:sp>
        <p:nvSpPr>
          <p:cNvPr id="249" name="Shape 249"/>
          <p:cNvSpPr/>
          <p:nvPr/>
        </p:nvSpPr>
        <p:spPr>
          <a:xfrm>
            <a:off x="7311075" y="2940175"/>
            <a:ext cx="1108800" cy="22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nvSpPr>
        <p:spPr>
          <a:xfrm>
            <a:off x="3405150" y="2954475"/>
            <a:ext cx="1108800" cy="22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Mean Test — Interpretation of suicide problem between nations</a:t>
            </a:r>
            <a:endParaRPr/>
          </a:p>
        </p:txBody>
      </p:sp>
      <p:sp>
        <p:nvSpPr>
          <p:cNvPr id="256" name="Shape 25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zh-HK"/>
              <a:t>For China:</a:t>
            </a:r>
            <a:br>
              <a:rPr lang="zh-HK"/>
            </a:br>
            <a:r>
              <a:rPr lang="zh-HK"/>
              <a:t>1. Related law is unclear → unable to keep people from suicide</a:t>
            </a:r>
            <a:br>
              <a:rPr lang="zh-HK"/>
            </a:br>
            <a:r>
              <a:rPr lang="zh-HK"/>
              <a:t>2. Higher pressure among daily life make people decide to commit suicide</a:t>
            </a:r>
            <a:br>
              <a:rPr lang="zh-HK"/>
            </a:br>
            <a:br>
              <a:rPr lang="zh-HK"/>
            </a:br>
            <a:endParaRPr/>
          </a:p>
          <a:p>
            <a:pPr indent="-311150" lvl="0" marL="457200" rtl="0">
              <a:spcBef>
                <a:spcPts val="0"/>
              </a:spcBef>
              <a:spcAft>
                <a:spcPts val="0"/>
              </a:spcAft>
              <a:buSzPts val="1300"/>
              <a:buChar char="●"/>
            </a:pPr>
            <a:r>
              <a:rPr lang="zh-HK"/>
              <a:t>For India:</a:t>
            </a:r>
            <a:br>
              <a:rPr lang="zh-HK"/>
            </a:br>
            <a:r>
              <a:rPr lang="zh-HK"/>
              <a:t>1. Legal restriction on suicide</a:t>
            </a:r>
            <a:br>
              <a:rPr lang="zh-HK"/>
            </a:br>
            <a:br>
              <a:rPr lang="zh-HK"/>
            </a:br>
            <a:r>
              <a:rPr lang="zh-HK"/>
              <a:t>2. Religion as a great stoppage due to the high percent coverage of religious polulation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Mean Test — Interpretation of suicide problem between nations</a:t>
            </a:r>
            <a:endParaRPr/>
          </a:p>
        </p:txBody>
      </p:sp>
      <p:sp>
        <p:nvSpPr>
          <p:cNvPr id="262" name="Shape 26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zh-HK"/>
              <a:t>Support:</a:t>
            </a:r>
            <a:br>
              <a:rPr lang="zh-HK"/>
            </a:br>
            <a:br>
              <a:rPr lang="zh-HK"/>
            </a:br>
            <a:br>
              <a:rPr lang="zh-HK"/>
            </a:br>
            <a:endParaRPr/>
          </a:p>
          <a:p>
            <a:pPr indent="0" lvl="0" marL="0" rtl="0">
              <a:spcBef>
                <a:spcPts val="1600"/>
              </a:spcBef>
              <a:spcAft>
                <a:spcPts val="1600"/>
              </a:spcAft>
              <a:buNone/>
            </a:pPr>
            <a:r>
              <a:rPr lang="zh-HK"/>
              <a:t> </a:t>
            </a:r>
            <a:br>
              <a:rPr lang="zh-HK"/>
            </a:br>
            <a:br>
              <a:rPr lang="zh-HK"/>
            </a:br>
            <a:br>
              <a:rPr lang="zh-HK"/>
            </a:br>
            <a:br>
              <a:rPr lang="zh-HK"/>
            </a:br>
            <a:br>
              <a:rPr lang="zh-HK"/>
            </a:br>
            <a:br>
              <a:rPr lang="zh-HK"/>
            </a:br>
            <a:br>
              <a:rPr lang="zh-HK"/>
            </a:br>
            <a:br>
              <a:rPr lang="zh-HK"/>
            </a:br>
            <a:br>
              <a:rPr lang="zh-HK"/>
            </a:br>
            <a:br>
              <a:rPr lang="zh-HK"/>
            </a:br>
            <a:br>
              <a:rPr lang="zh-HK"/>
            </a:br>
            <a:br>
              <a:rPr lang="zh-HK"/>
            </a:br>
            <a:r>
              <a:rPr lang="zh-HK"/>
              <a:t>Excerpted from article “About suicides in Hinduism” by Jayaram V</a:t>
            </a:r>
            <a:endParaRPr/>
          </a:p>
        </p:txBody>
      </p:sp>
      <p:pic>
        <p:nvPicPr>
          <p:cNvPr id="263" name="Shape 263"/>
          <p:cNvPicPr preferRelativeResize="0"/>
          <p:nvPr/>
        </p:nvPicPr>
        <p:blipFill>
          <a:blip r:embed="rId3">
            <a:alphaModFix/>
          </a:blip>
          <a:stretch>
            <a:fillRect/>
          </a:stretch>
        </p:blipFill>
        <p:spPr>
          <a:xfrm>
            <a:off x="4426550" y="1230425"/>
            <a:ext cx="4717451" cy="228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ctrTitle"/>
          </p:nvPr>
        </p:nvSpPr>
        <p:spPr>
          <a:xfrm>
            <a:off x="1780725" y="1673225"/>
            <a:ext cx="8520600" cy="128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Handling Missing Data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Mean Test — Sex under the legal age of consent between China Male and China Female</a:t>
            </a:r>
            <a:endParaRPr/>
          </a:p>
        </p:txBody>
      </p:sp>
      <p:sp>
        <p:nvSpPr>
          <p:cNvPr id="269" name="Shape 26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Acceptance level of China Male is higher than China Female</a:t>
            </a:r>
            <a:endParaRPr sz="1100">
              <a:solidFill>
                <a:srgbClr val="000000"/>
              </a:solidFill>
              <a:latin typeface="Arial"/>
              <a:ea typeface="Arial"/>
              <a:cs typeface="Arial"/>
              <a:sym typeface="Arial"/>
            </a:endParaRPr>
          </a:p>
          <a:p>
            <a:pPr indent="0" lvl="0" marL="0" rtl="0">
              <a:spcBef>
                <a:spcPts val="1600"/>
              </a:spcBef>
              <a:spcAft>
                <a:spcPts val="0"/>
              </a:spcAft>
              <a:buNone/>
            </a:pPr>
            <a:r>
              <a:rPr lang="zh-HK" sz="1100">
                <a:solidFill>
                  <a:srgbClr val="000000"/>
                </a:solidFill>
                <a:latin typeface="Arial"/>
                <a:ea typeface="Arial"/>
                <a:cs typeface="Arial"/>
                <a:sym typeface="Arial"/>
              </a:rPr>
              <a:t>For male: </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The physical burden or physical impact towards a male having sex under age of consent is not distinct with that to a adult male.  </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The concept of virginity of male in China is not emphasied.</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0"/>
              </a:spcAft>
              <a:buNone/>
            </a:pPr>
            <a:r>
              <a:rPr lang="zh-HK" sz="1100">
                <a:solidFill>
                  <a:srgbClr val="000000"/>
                </a:solidFill>
                <a:latin typeface="Arial"/>
                <a:ea typeface="Arial"/>
                <a:cs typeface="Arial"/>
                <a:sym typeface="Arial"/>
              </a:rPr>
              <a:t>For female:</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Women might got pregnant after sexual intercourse which is not ready physically, mentally or economically.</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woman’s own sexual pleasure was not considered important, but virginity is placed utmost importance.</a:t>
            </a:r>
            <a:endParaRPr sz="1100">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br>
              <a:rPr lang="zh-HK" sz="1100">
                <a:solidFill>
                  <a:srgbClr val="000000"/>
                </a:solidFill>
                <a:latin typeface="Arial"/>
                <a:ea typeface="Arial"/>
                <a:cs typeface="Arial"/>
                <a:sym typeface="Arial"/>
              </a:rPr>
            </a:br>
            <a:r>
              <a:rPr lang="zh-HK" sz="1100">
                <a:solidFill>
                  <a:srgbClr val="000000"/>
                </a:solidFill>
                <a:latin typeface="Arial"/>
                <a:ea typeface="Arial"/>
                <a:cs typeface="Arial"/>
                <a:sym typeface="Arial"/>
              </a:rPr>
              <a:t>Longtime women’s rights advocate Feng Yuan explains that the virgin complex has historical origins in patriarchal family structures. Lineage was crucial, and there were no DNA tests to prove paternity, so marrying a virgin was one way for men to safeguard their genetic lines. “This ‘blood is thicker than water’ notion was etched in the Chinese mindset, and it still influences some people’s views today,” she says.</a:t>
            </a:r>
            <a:br>
              <a:rPr lang="zh-HK" sz="1100">
                <a:solidFill>
                  <a:srgbClr val="000000"/>
                </a:solidFill>
                <a:latin typeface="Arial"/>
                <a:ea typeface="Arial"/>
                <a:cs typeface="Arial"/>
                <a:sym typeface="Arial"/>
              </a:rPr>
            </a:br>
            <a:br>
              <a:rPr lang="zh-HK" sz="1100">
                <a:solidFill>
                  <a:srgbClr val="000000"/>
                </a:solidFill>
                <a:latin typeface="Arial"/>
                <a:ea typeface="Arial"/>
                <a:cs typeface="Arial"/>
                <a:sym typeface="Arial"/>
              </a:rPr>
            </a:br>
            <a:r>
              <a:rPr lang="zh-HK" sz="1100">
                <a:solidFill>
                  <a:srgbClr val="000000"/>
                </a:solidFill>
                <a:latin typeface="Arial"/>
                <a:ea typeface="Arial"/>
                <a:cs typeface="Arial"/>
                <a:sym typeface="Arial"/>
              </a:rPr>
              <a:t>“In</a:t>
            </a:r>
            <a:r>
              <a:rPr lang="zh-HK" sz="1100">
                <a:solidFill>
                  <a:srgbClr val="000000"/>
                </a:solidFill>
                <a:latin typeface="Arial"/>
                <a:ea typeface="Arial"/>
                <a:cs typeface="Arial"/>
                <a:sym typeface="Arial"/>
              </a:rPr>
              <a:t> the </a:t>
            </a:r>
            <a:r>
              <a:rPr lang="zh-HK" sz="1100">
                <a:solidFill>
                  <a:srgbClr val="000000"/>
                </a:solidFill>
                <a:latin typeface="Arial"/>
                <a:ea typeface="Arial"/>
                <a:cs typeface="Arial"/>
                <a:sym typeface="Arial"/>
              </a:rPr>
              <a:t>patriarchal society, women were trophies to reflect male s</a:t>
            </a:r>
            <a:r>
              <a:rPr lang="zh-HK" sz="1100">
                <a:solidFill>
                  <a:srgbClr val="000000"/>
                </a:solidFill>
                <a:latin typeface="Arial"/>
                <a:ea typeface="Arial"/>
                <a:cs typeface="Arial"/>
                <a:sym typeface="Arial"/>
              </a:rPr>
              <a:t>cc</a:t>
            </a:r>
            <a:r>
              <a:rPr lang="zh-HK" sz="1100">
                <a:solidFill>
                  <a:srgbClr val="000000"/>
                </a:solidFill>
                <a:latin typeface="Arial"/>
                <a:ea typeface="Arial"/>
                <a:cs typeface="Arial"/>
                <a:sym typeface="Arial"/>
              </a:rPr>
              <a:t>uess and achievement,” Feng argues. The thinking was that virgins could belong to their men entirely, because they had never been ‘possessed’ by another man before. As a woman’s own sexual pleasure was not considered important, given her duty to bear children, it was thought improper for a woman to have sex before marriage.</a:t>
            </a:r>
            <a:br>
              <a:rPr lang="zh-HK"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p:txBody>
      </p:sp>
      <p:sp>
        <p:nvSpPr>
          <p:cNvPr id="275" name="Shape 275"/>
          <p:cNvSpPr txBox="1"/>
          <p:nvPr/>
        </p:nvSpPr>
        <p:spPr>
          <a:xfrm>
            <a:off x="4673300" y="4354700"/>
            <a:ext cx="4166400" cy="38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HK" sz="1100"/>
              <a:t>Quoted from article “Why is China Still Obsessed With Virginity”? </a:t>
            </a:r>
            <a:endParaRPr sz="1100"/>
          </a:p>
        </p:txBody>
      </p:sp>
      <p:sp>
        <p:nvSpPr>
          <p:cNvPr id="276" name="Shape 27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Mean Test — Sex under the legal age of consent between China Male and China Female</a:t>
            </a:r>
            <a:endParaRPr/>
          </a:p>
        </p:txBody>
      </p:sp>
      <p:cxnSp>
        <p:nvCxnSpPr>
          <p:cNvPr id="277" name="Shape 277"/>
          <p:cNvCxnSpPr/>
          <p:nvPr/>
        </p:nvCxnSpPr>
        <p:spPr>
          <a:xfrm flipH="1" rot="10800000">
            <a:off x="4792975" y="2489425"/>
            <a:ext cx="3805800" cy="7200"/>
          </a:xfrm>
          <a:prstGeom prst="straightConnector1">
            <a:avLst/>
          </a:prstGeom>
          <a:noFill/>
          <a:ln cap="flat" cmpd="sng" w="9525">
            <a:solidFill>
              <a:schemeClr val="dk2"/>
            </a:solidFill>
            <a:prstDash val="solid"/>
            <a:round/>
            <a:headEnd len="med" w="med" type="none"/>
            <a:tailEnd len="med" w="med" type="none"/>
          </a:ln>
        </p:spPr>
      </p:cxnSp>
      <p:cxnSp>
        <p:nvCxnSpPr>
          <p:cNvPr id="278" name="Shape 278"/>
          <p:cNvCxnSpPr/>
          <p:nvPr/>
        </p:nvCxnSpPr>
        <p:spPr>
          <a:xfrm>
            <a:off x="4757200" y="2675475"/>
            <a:ext cx="3884400" cy="0"/>
          </a:xfrm>
          <a:prstGeom prst="straightConnector1">
            <a:avLst/>
          </a:prstGeom>
          <a:noFill/>
          <a:ln cap="flat" cmpd="sng" w="9525">
            <a:solidFill>
              <a:schemeClr val="dk2"/>
            </a:solidFill>
            <a:prstDash val="solid"/>
            <a:round/>
            <a:headEnd len="med" w="med" type="none"/>
            <a:tailEnd len="med" w="med" type="none"/>
          </a:ln>
        </p:spPr>
      </p:cxnSp>
      <p:cxnSp>
        <p:nvCxnSpPr>
          <p:cNvPr id="279" name="Shape 279"/>
          <p:cNvCxnSpPr/>
          <p:nvPr/>
        </p:nvCxnSpPr>
        <p:spPr>
          <a:xfrm>
            <a:off x="4753675" y="2870800"/>
            <a:ext cx="2464500" cy="12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Mean Test — acceptance to divorce between China Female and India Female</a:t>
            </a:r>
            <a:endParaRPr/>
          </a:p>
        </p:txBody>
      </p:sp>
      <p:sp>
        <p:nvSpPr>
          <p:cNvPr id="285" name="Shape 28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zh-HK"/>
              <a:t>Acceptance level of China Female is higher than India Female</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zh-HK" sz="1100">
                <a:solidFill>
                  <a:srgbClr val="000000"/>
                </a:solidFill>
                <a:latin typeface="Arial"/>
                <a:ea typeface="Arial"/>
                <a:cs typeface="Arial"/>
                <a:sym typeface="Arial"/>
              </a:rPr>
              <a:t>For China female: </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More economic independence.</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The marriage background of the women were not placed emphasis on.</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divorce rate is 2.8% in 2015</a:t>
            </a:r>
            <a:endParaRPr sz="11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nSpc>
                <a:spcPct val="100000"/>
              </a:lnSpc>
              <a:spcBef>
                <a:spcPts val="0"/>
              </a:spcBef>
              <a:spcAft>
                <a:spcPts val="0"/>
              </a:spcAft>
              <a:buNone/>
            </a:pPr>
            <a:r>
              <a:rPr lang="zh-HK" sz="1100">
                <a:solidFill>
                  <a:srgbClr val="000000"/>
                </a:solidFill>
                <a:latin typeface="Arial"/>
                <a:ea typeface="Arial"/>
                <a:cs typeface="Arial"/>
                <a:sym typeface="Arial"/>
              </a:rPr>
              <a:t>For India female:</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The dependence of economy of women limited the possibility to pursue true love. </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Marriage background is very important, divorce leads to </a:t>
            </a:r>
            <a:r>
              <a:rPr lang="zh-HK" sz="1100">
                <a:solidFill>
                  <a:srgbClr val="000000"/>
                </a:solidFill>
                <a:latin typeface="Arial"/>
                <a:ea typeface="Arial"/>
                <a:cs typeface="Arial"/>
                <a:sym typeface="Arial"/>
              </a:rPr>
              <a:t>negative intuition towards the women.</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Once they are married couples will often remain in the relationship just to protect the honor of the two families.</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divorce rate is 0.4% in 2013</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
        <p:nvSpPr>
          <p:cNvPr id="286" name="Shape 286"/>
          <p:cNvSpPr txBox="1"/>
          <p:nvPr/>
        </p:nvSpPr>
        <p:spPr>
          <a:xfrm>
            <a:off x="4673300" y="4354700"/>
            <a:ext cx="4166400" cy="38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HK" sz="1100"/>
              <a:t>Quoted fr</a:t>
            </a:r>
            <a:r>
              <a:rPr lang="zh-HK" sz="1100"/>
              <a:t>om article “Why is divorce a big taboo in India?”</a:t>
            </a:r>
            <a:endParaRPr sz="1100"/>
          </a:p>
          <a:p>
            <a:pPr indent="0" lvl="0" marL="0" rtl="0">
              <a:spcBef>
                <a:spcPts val="0"/>
              </a:spcBef>
              <a:spcAft>
                <a:spcPts val="0"/>
              </a:spcAft>
              <a:buNone/>
            </a:pPr>
            <a:r>
              <a:rPr lang="zh-HK" sz="1100"/>
              <a:t>Quoted from “Divorce statistics by country”</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sz="1100">
                <a:solidFill>
                  <a:srgbClr val="000000"/>
                </a:solidFill>
                <a:latin typeface="Arial"/>
                <a:ea typeface="Arial"/>
                <a:cs typeface="Arial"/>
                <a:sym typeface="Arial"/>
              </a:rPr>
              <a:t>1. Traditionally, Indian women have been housewives only. Their sole source of livelihood has been their parents before marriage, their husbands after marriage and their sons if the husband dies or becomes financially incapable in his old age. No jobs, no inheritance from parents, no education and no know-how of dealing with many aspects of the world in absence of a male member of the family. There have been many exceptions, of course, but this is mostly how it used to be and still is in large parts of India.</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0"/>
              </a:spcAft>
              <a:buNone/>
            </a:pPr>
            <a:r>
              <a:rPr lang="zh-HK" sz="1100">
                <a:solidFill>
                  <a:srgbClr val="000000"/>
                </a:solidFill>
                <a:latin typeface="Arial"/>
                <a:ea typeface="Arial"/>
                <a:cs typeface="Arial"/>
                <a:sym typeface="Arial"/>
              </a:rPr>
              <a:t>2. The re-marriage of divorcees has been a thorny issue in Indian society. There is the mentality that there must be something wrong with the person,if he/she couldn't make the last marriage work. Ours being a patriarchal society, somehow it works in worse ways for the women than for the men.</a:t>
            </a:r>
            <a:endParaRPr sz="1100">
              <a:solidFill>
                <a:srgbClr val="000000"/>
              </a:solidFill>
              <a:latin typeface="Arial"/>
              <a:ea typeface="Arial"/>
              <a:cs typeface="Arial"/>
              <a:sym typeface="Arial"/>
            </a:endParaRPr>
          </a:p>
        </p:txBody>
      </p:sp>
      <p:sp>
        <p:nvSpPr>
          <p:cNvPr id="292" name="Shape 292"/>
          <p:cNvSpPr txBox="1"/>
          <p:nvPr/>
        </p:nvSpPr>
        <p:spPr>
          <a:xfrm>
            <a:off x="4644675" y="4629375"/>
            <a:ext cx="4166400" cy="38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HK" sz="1100"/>
              <a:t>Quoted from article “Why is divorce a big taboo in India?”</a:t>
            </a:r>
            <a:endParaRPr sz="1100"/>
          </a:p>
        </p:txBody>
      </p:sp>
      <p:sp>
        <p:nvSpPr>
          <p:cNvPr id="293" name="Shape 29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Mean Test — acceptance to divorce between China Female and India Female</a:t>
            </a:r>
            <a:endParaRPr/>
          </a:p>
        </p:txBody>
      </p:sp>
      <p:cxnSp>
        <p:nvCxnSpPr>
          <p:cNvPr id="294" name="Shape 294"/>
          <p:cNvCxnSpPr/>
          <p:nvPr/>
        </p:nvCxnSpPr>
        <p:spPr>
          <a:xfrm flipH="1" rot="10800000">
            <a:off x="5708650" y="765400"/>
            <a:ext cx="2561100" cy="7200"/>
          </a:xfrm>
          <a:prstGeom prst="straightConnector1">
            <a:avLst/>
          </a:prstGeom>
          <a:noFill/>
          <a:ln cap="flat" cmpd="sng" w="9525">
            <a:solidFill>
              <a:schemeClr val="dk2"/>
            </a:solidFill>
            <a:prstDash val="solid"/>
            <a:round/>
            <a:headEnd len="med" w="med" type="none"/>
            <a:tailEnd len="med" w="med" type="none"/>
          </a:ln>
        </p:spPr>
      </p:cxnSp>
      <p:cxnSp>
        <p:nvCxnSpPr>
          <p:cNvPr id="295" name="Shape 295"/>
          <p:cNvCxnSpPr/>
          <p:nvPr/>
        </p:nvCxnSpPr>
        <p:spPr>
          <a:xfrm flipH="1" rot="10800000">
            <a:off x="8055050" y="2110300"/>
            <a:ext cx="479400" cy="7200"/>
          </a:xfrm>
          <a:prstGeom prst="straightConnector1">
            <a:avLst/>
          </a:prstGeom>
          <a:noFill/>
          <a:ln cap="flat" cmpd="sng" w="9525">
            <a:solidFill>
              <a:schemeClr val="dk2"/>
            </a:solidFill>
            <a:prstDash val="solid"/>
            <a:round/>
            <a:headEnd len="med" w="med" type="none"/>
            <a:tailEnd len="med" w="med" type="none"/>
          </a:ln>
        </p:spPr>
      </p:cxnSp>
      <p:cxnSp>
        <p:nvCxnSpPr>
          <p:cNvPr id="296" name="Shape 296"/>
          <p:cNvCxnSpPr/>
          <p:nvPr/>
        </p:nvCxnSpPr>
        <p:spPr>
          <a:xfrm>
            <a:off x="4728575" y="2303475"/>
            <a:ext cx="829800" cy="7200"/>
          </a:xfrm>
          <a:prstGeom prst="straightConnector1">
            <a:avLst/>
          </a:prstGeom>
          <a:noFill/>
          <a:ln cap="flat" cmpd="sng" w="9525">
            <a:solidFill>
              <a:schemeClr val="dk2"/>
            </a:solidFill>
            <a:prstDash val="solid"/>
            <a:round/>
            <a:headEnd len="med" w="med" type="none"/>
            <a:tailEnd len="med" w="med" type="none"/>
          </a:ln>
        </p:spPr>
      </p:cxnSp>
      <p:sp>
        <p:nvSpPr>
          <p:cNvPr id="297" name="Shape 297"/>
          <p:cNvSpPr txBox="1"/>
          <p:nvPr/>
        </p:nvSpPr>
        <p:spPr>
          <a:xfrm>
            <a:off x="4936050" y="314750"/>
            <a:ext cx="28500" cy="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8" name="Shape 298"/>
          <p:cNvSpPr txBox="1"/>
          <p:nvPr/>
        </p:nvSpPr>
        <p:spPr>
          <a:xfrm>
            <a:off x="4700050" y="178850"/>
            <a:ext cx="1008600" cy="220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HK"/>
              <a:t>India: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sz="1100">
                <a:solidFill>
                  <a:srgbClr val="000000"/>
                </a:solidFill>
                <a:latin typeface="Arial"/>
                <a:ea typeface="Arial"/>
                <a:cs typeface="Arial"/>
                <a:sym typeface="Arial"/>
              </a:rPr>
              <a:t>Many relationship experts and lawyers put the rising divorce rate down to higher expectations and growing financial independence, especially among women.</a:t>
            </a:r>
            <a:br>
              <a:rPr lang="zh-HK" sz="1100">
                <a:solidFill>
                  <a:srgbClr val="000000"/>
                </a:solidFill>
                <a:latin typeface="Arial"/>
                <a:ea typeface="Arial"/>
                <a:cs typeface="Arial"/>
                <a:sym typeface="Arial"/>
              </a:rPr>
            </a:br>
            <a:br>
              <a:rPr lang="zh-HK" sz="1100">
                <a:solidFill>
                  <a:srgbClr val="000000"/>
                </a:solidFill>
                <a:latin typeface="Arial"/>
                <a:ea typeface="Arial"/>
                <a:cs typeface="Arial"/>
                <a:sym typeface="Arial"/>
              </a:rPr>
            </a:br>
            <a:r>
              <a:rPr lang="zh-HK" sz="1100">
                <a:solidFill>
                  <a:srgbClr val="000000"/>
                </a:solidFill>
                <a:latin typeface="Arial"/>
                <a:ea typeface="Arial"/>
                <a:cs typeface="Arial"/>
                <a:sym typeface="Arial"/>
              </a:rPr>
              <a:t>But buried in the sharply climbing statistics lies a darker truth: domestic violence and extramarital affairs together are the leading causes of divorce in China.</a:t>
            </a:r>
            <a:br>
              <a:rPr lang="zh-HK" sz="1100">
                <a:solidFill>
                  <a:srgbClr val="000000"/>
                </a:solidFill>
                <a:latin typeface="Arial"/>
                <a:ea typeface="Arial"/>
                <a:cs typeface="Arial"/>
                <a:sym typeface="Arial"/>
              </a:rPr>
            </a:br>
            <a:endParaRPr/>
          </a:p>
        </p:txBody>
      </p:sp>
      <p:sp>
        <p:nvSpPr>
          <p:cNvPr id="304" name="Shape 304"/>
          <p:cNvSpPr txBox="1"/>
          <p:nvPr/>
        </p:nvSpPr>
        <p:spPr>
          <a:xfrm>
            <a:off x="4644675" y="4629375"/>
            <a:ext cx="4499400" cy="38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HK" sz="1100"/>
              <a:t>Quoted from article “Why millions of Chinese people are filing for divorce every year”</a:t>
            </a:r>
            <a:endParaRPr sz="1100"/>
          </a:p>
        </p:txBody>
      </p:sp>
      <p:sp>
        <p:nvSpPr>
          <p:cNvPr id="305" name="Shape 30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Mean Test — acceptance to divorce between China Female and India Female</a:t>
            </a:r>
            <a:endParaRPr/>
          </a:p>
        </p:txBody>
      </p:sp>
      <p:sp>
        <p:nvSpPr>
          <p:cNvPr id="306" name="Shape 306"/>
          <p:cNvSpPr txBox="1"/>
          <p:nvPr/>
        </p:nvSpPr>
        <p:spPr>
          <a:xfrm>
            <a:off x="4700050" y="178850"/>
            <a:ext cx="1008600" cy="22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HK"/>
              <a:t>China</a:t>
            </a:r>
            <a:r>
              <a:rPr lang="zh-HK"/>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Mean Test — acceptance to Abortion between China Female and India Female</a:t>
            </a:r>
            <a:endParaRPr/>
          </a:p>
        </p:txBody>
      </p:sp>
      <p:sp>
        <p:nvSpPr>
          <p:cNvPr id="312" name="Shape 31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zh-HK"/>
              <a:t>Acceptance level of China Female is lower than India Female</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zh-HK" sz="1100">
                <a:solidFill>
                  <a:srgbClr val="000000"/>
                </a:solidFill>
                <a:latin typeface="Arial"/>
                <a:ea typeface="Arial"/>
                <a:cs typeface="Arial"/>
                <a:sym typeface="Arial"/>
              </a:rPr>
              <a:t>For China female:</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Better knowledge on contraceptives.</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Higher restrictions towards abortion</a:t>
            </a:r>
            <a:endParaRPr sz="11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nSpc>
                <a:spcPct val="100000"/>
              </a:lnSpc>
              <a:spcBef>
                <a:spcPts val="0"/>
              </a:spcBef>
              <a:spcAft>
                <a:spcPts val="0"/>
              </a:spcAft>
              <a:buNone/>
            </a:pPr>
            <a:r>
              <a:rPr lang="zh-HK" sz="1100">
                <a:solidFill>
                  <a:srgbClr val="000000"/>
                </a:solidFill>
                <a:latin typeface="Arial"/>
                <a:ea typeface="Arial"/>
                <a:cs typeface="Arial"/>
                <a:sym typeface="Arial"/>
              </a:rPr>
              <a:t>For India female:</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Lack of use of condoms and other contraceptives</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Easy to reach for the abortion pills</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Mean Test — acceptance to Abortion between China Female and India Female</a:t>
            </a:r>
            <a:endParaRPr/>
          </a:p>
          <a:p>
            <a:pPr indent="0" lvl="0" marL="0" rtl="0">
              <a:spcBef>
                <a:spcPts val="0"/>
              </a:spcBef>
              <a:spcAft>
                <a:spcPts val="0"/>
              </a:spcAft>
              <a:buNone/>
            </a:pPr>
            <a:r>
              <a:t/>
            </a:r>
            <a:endParaRPr/>
          </a:p>
        </p:txBody>
      </p:sp>
      <p:sp>
        <p:nvSpPr>
          <p:cNvPr id="318" name="Shape 3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zh-HK"/>
              <a:t>According to government data released in August 2009, 13 million abortions a year are performed in China, mostly on single young women. The true figure is thought to be much higher. The numbers included only abortions performed at hospitals and did include those done at unregistered rural clinics, where a lot of abortions are performed, or medication-induced abortions. According to the data about 10 million abortion pills are sold every year and half the women who get abortion used no contraception. [Source: China Daily]</a:t>
            </a:r>
            <a:br>
              <a:rPr lang="zh-HK"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p:txBody>
      </p:sp>
      <p:sp>
        <p:nvSpPr>
          <p:cNvPr id="319" name="Shape 319"/>
          <p:cNvSpPr txBox="1"/>
          <p:nvPr/>
        </p:nvSpPr>
        <p:spPr>
          <a:xfrm>
            <a:off x="4673300" y="4354700"/>
            <a:ext cx="4166400" cy="38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HK" sz="1100"/>
              <a:t>Quoted from article “1.6 crore abortions a year in India, 81% at home: Study”</a:t>
            </a:r>
            <a:endParaRPr sz="1100"/>
          </a:p>
        </p:txBody>
      </p:sp>
      <p:cxnSp>
        <p:nvCxnSpPr>
          <p:cNvPr id="320" name="Shape 320"/>
          <p:cNvCxnSpPr/>
          <p:nvPr/>
        </p:nvCxnSpPr>
        <p:spPr>
          <a:xfrm>
            <a:off x="5215050" y="1022975"/>
            <a:ext cx="3169200" cy="7200"/>
          </a:xfrm>
          <a:prstGeom prst="straightConnector1">
            <a:avLst/>
          </a:prstGeom>
          <a:noFill/>
          <a:ln cap="flat" cmpd="sng" w="9525">
            <a:solidFill>
              <a:schemeClr val="dk2"/>
            </a:solidFill>
            <a:prstDash val="solid"/>
            <a:round/>
            <a:headEnd len="med" w="med" type="none"/>
            <a:tailEnd len="med" w="med" type="none"/>
          </a:ln>
        </p:spPr>
      </p:cxnSp>
      <p:cxnSp>
        <p:nvCxnSpPr>
          <p:cNvPr id="321" name="Shape 321"/>
          <p:cNvCxnSpPr/>
          <p:nvPr/>
        </p:nvCxnSpPr>
        <p:spPr>
          <a:xfrm>
            <a:off x="4757200" y="1266200"/>
            <a:ext cx="2725500" cy="7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zh-HK"/>
              <a:t>A total of 15.6 million (1.56 crore) abortions took place across India in 2015, against the 7 lakh figure the Centre has been putting out every year for the last 15 years, according to a research paper published in The Lancet Global Health medical journal on Monday.</a:t>
            </a:r>
            <a:br>
              <a:rPr lang="zh-HK"/>
            </a:br>
            <a:endParaRPr/>
          </a:p>
        </p:txBody>
      </p:sp>
      <p:sp>
        <p:nvSpPr>
          <p:cNvPr id="327" name="Shape 327"/>
          <p:cNvSpPr txBox="1"/>
          <p:nvPr/>
        </p:nvSpPr>
        <p:spPr>
          <a:xfrm>
            <a:off x="4673300" y="4354700"/>
            <a:ext cx="4166400" cy="38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HK" sz="1100"/>
              <a:t>Quoted from article “Facts and Details of Abortion in China”</a:t>
            </a:r>
            <a:endParaRPr sz="1100"/>
          </a:p>
        </p:txBody>
      </p:sp>
      <p:sp>
        <p:nvSpPr>
          <p:cNvPr id="328" name="Shape 32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Mean Test — acceptance to Abortion between China Female and India Female</a:t>
            </a:r>
            <a:endParaRPr/>
          </a:p>
          <a:p>
            <a:pPr indent="0" lvl="0" marL="0" rtl="0">
              <a:spcBef>
                <a:spcPts val="0"/>
              </a:spcBef>
              <a:spcAft>
                <a:spcPts val="0"/>
              </a:spcAft>
              <a:buNone/>
            </a:pPr>
            <a:r>
              <a:t/>
            </a:r>
            <a:endParaRPr/>
          </a:p>
        </p:txBody>
      </p:sp>
      <p:cxnSp>
        <p:nvCxnSpPr>
          <p:cNvPr id="329" name="Shape 329"/>
          <p:cNvCxnSpPr/>
          <p:nvPr/>
        </p:nvCxnSpPr>
        <p:spPr>
          <a:xfrm flipH="1" rot="10800000">
            <a:off x="4742900" y="801175"/>
            <a:ext cx="3541200" cy="7200"/>
          </a:xfrm>
          <a:prstGeom prst="straightConnector1">
            <a:avLst/>
          </a:prstGeom>
          <a:noFill/>
          <a:ln cap="flat" cmpd="sng" w="9525">
            <a:solidFill>
              <a:schemeClr val="dk2"/>
            </a:solidFill>
            <a:prstDash val="solid"/>
            <a:round/>
            <a:headEnd len="med" w="med" type="none"/>
            <a:tailEnd len="med" w="med" type="none"/>
          </a:ln>
        </p:spPr>
      </p:cxnSp>
      <p:cxnSp>
        <p:nvCxnSpPr>
          <p:cNvPr id="330" name="Shape 330"/>
          <p:cNvCxnSpPr/>
          <p:nvPr/>
        </p:nvCxnSpPr>
        <p:spPr>
          <a:xfrm>
            <a:off x="4742900" y="1022975"/>
            <a:ext cx="1910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Mean Test — acceptance to married men /women having an affair between China Female and India Female</a:t>
            </a:r>
            <a:endParaRPr/>
          </a:p>
          <a:p>
            <a:pPr indent="0" lvl="0" marL="0" rtl="0">
              <a:spcBef>
                <a:spcPts val="0"/>
              </a:spcBef>
              <a:spcAft>
                <a:spcPts val="0"/>
              </a:spcAft>
              <a:buNone/>
            </a:pPr>
            <a:r>
              <a:t/>
            </a:r>
            <a:endParaRPr/>
          </a:p>
        </p:txBody>
      </p:sp>
      <p:sp>
        <p:nvSpPr>
          <p:cNvPr id="336" name="Shape 33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zh-HK"/>
              <a:t>Acceptance level of China Female is larger than India Female</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zh-HK" sz="1100">
                <a:solidFill>
                  <a:srgbClr val="000000"/>
                </a:solidFill>
                <a:latin typeface="Arial"/>
                <a:ea typeface="Arial"/>
                <a:cs typeface="Arial"/>
                <a:sym typeface="Arial"/>
              </a:rPr>
              <a:t>For China female:</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Higher education</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High ability to make money leading to economic independence </a:t>
            </a:r>
            <a:endParaRPr sz="11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nSpc>
                <a:spcPct val="100000"/>
              </a:lnSpc>
              <a:spcBef>
                <a:spcPts val="0"/>
              </a:spcBef>
              <a:spcAft>
                <a:spcPts val="0"/>
              </a:spcAft>
              <a:buNone/>
            </a:pPr>
            <a:r>
              <a:rPr lang="zh-HK" sz="1100">
                <a:solidFill>
                  <a:srgbClr val="000000"/>
                </a:solidFill>
                <a:latin typeface="Arial"/>
                <a:ea typeface="Arial"/>
                <a:cs typeface="Arial"/>
                <a:sym typeface="Arial"/>
              </a:rPr>
              <a:t>For India female:</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Relatively lower education</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Hard punishment with imprisonment</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sz="1100">
                <a:solidFill>
                  <a:srgbClr val="000000"/>
                </a:solidFill>
                <a:latin typeface="Arial"/>
                <a:ea typeface="Arial"/>
                <a:cs typeface="Arial"/>
                <a:sym typeface="Arial"/>
              </a:rPr>
              <a:t>Both male and female “cheaters” make more monthly income and are relatively better educated that the average males and females. According to these descriptive statistics, more “feminist” females, as indicated by their less likely to do</a:t>
            </a:r>
            <a:br>
              <a:rPr lang="zh-HK" sz="1100">
                <a:solidFill>
                  <a:srgbClr val="000000"/>
                </a:solidFill>
                <a:latin typeface="Arial"/>
                <a:ea typeface="Arial"/>
                <a:cs typeface="Arial"/>
                <a:sym typeface="Arial"/>
              </a:rPr>
            </a:br>
            <a:r>
              <a:rPr lang="zh-HK" sz="1100">
                <a:solidFill>
                  <a:srgbClr val="000000"/>
                </a:solidFill>
                <a:latin typeface="Arial"/>
                <a:ea typeface="Arial"/>
                <a:cs typeface="Arial"/>
                <a:sym typeface="Arial"/>
              </a:rPr>
              <a:t>chores and less likely to agree the idea that women’s position is at home as compared to the average Chinese women are more likely to cheat on their spouse.</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
        <p:nvSpPr>
          <p:cNvPr id="342" name="Shape 342"/>
          <p:cNvSpPr txBox="1"/>
          <p:nvPr/>
        </p:nvSpPr>
        <p:spPr>
          <a:xfrm>
            <a:off x="4673300" y="4354700"/>
            <a:ext cx="4166400" cy="38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HK" sz="1100"/>
              <a:t>Quote from article “Extramarital Affairs in China: A Feminist Approach ”</a:t>
            </a:r>
            <a:endParaRPr sz="1100"/>
          </a:p>
        </p:txBody>
      </p:sp>
      <p:sp>
        <p:nvSpPr>
          <p:cNvPr id="343" name="Shape 34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Mean Test — acceptance to married men /women having an affair between China Female and India Female</a:t>
            </a:r>
            <a:endParaRPr/>
          </a:p>
          <a:p>
            <a:pPr indent="0" lvl="0" marL="0" rtl="0">
              <a:spcBef>
                <a:spcPts val="0"/>
              </a:spcBef>
              <a:spcAft>
                <a:spcPts val="0"/>
              </a:spcAft>
              <a:buNone/>
            </a:pPr>
            <a:r>
              <a:t/>
            </a:r>
            <a:endParaRPr/>
          </a:p>
        </p:txBody>
      </p:sp>
      <p:cxnSp>
        <p:nvCxnSpPr>
          <p:cNvPr id="344" name="Shape 344"/>
          <p:cNvCxnSpPr/>
          <p:nvPr/>
        </p:nvCxnSpPr>
        <p:spPr>
          <a:xfrm flipH="1" rot="10800000">
            <a:off x="6881850" y="1344850"/>
            <a:ext cx="1266300" cy="7200"/>
          </a:xfrm>
          <a:prstGeom prst="straightConnector1">
            <a:avLst/>
          </a:prstGeom>
          <a:noFill/>
          <a:ln cap="flat" cmpd="sng" w="9525">
            <a:solidFill>
              <a:schemeClr val="dk2"/>
            </a:solidFill>
            <a:prstDash val="solid"/>
            <a:round/>
            <a:headEnd len="med" w="med" type="none"/>
            <a:tailEnd len="med" w="med" type="none"/>
          </a:ln>
        </p:spPr>
      </p:cxnSp>
      <p:cxnSp>
        <p:nvCxnSpPr>
          <p:cNvPr id="345" name="Shape 345"/>
          <p:cNvCxnSpPr/>
          <p:nvPr/>
        </p:nvCxnSpPr>
        <p:spPr>
          <a:xfrm flipH="1" rot="10800000">
            <a:off x="4757200" y="1524775"/>
            <a:ext cx="3906000" cy="7200"/>
          </a:xfrm>
          <a:prstGeom prst="straightConnector1">
            <a:avLst/>
          </a:prstGeom>
          <a:noFill/>
          <a:ln cap="flat" cmpd="sng" w="9525">
            <a:solidFill>
              <a:schemeClr val="dk2"/>
            </a:solidFill>
            <a:prstDash val="solid"/>
            <a:round/>
            <a:headEnd len="med" w="med" type="none"/>
            <a:tailEnd len="med" w="med" type="none"/>
          </a:ln>
        </p:spPr>
      </p:cxnSp>
      <p:cxnSp>
        <p:nvCxnSpPr>
          <p:cNvPr id="346" name="Shape 346"/>
          <p:cNvCxnSpPr/>
          <p:nvPr/>
        </p:nvCxnSpPr>
        <p:spPr>
          <a:xfrm flipH="1" rot="10800000">
            <a:off x="4757200" y="1704700"/>
            <a:ext cx="3906000" cy="7200"/>
          </a:xfrm>
          <a:prstGeom prst="straightConnector1">
            <a:avLst/>
          </a:prstGeom>
          <a:noFill/>
          <a:ln cap="flat" cmpd="sng" w="9525">
            <a:solidFill>
              <a:schemeClr val="dk2"/>
            </a:solidFill>
            <a:prstDash val="solid"/>
            <a:round/>
            <a:headEnd len="med" w="med" type="none"/>
            <a:tailEnd len="med" w="med" type="none"/>
          </a:ln>
        </p:spPr>
      </p:cxnSp>
      <p:cxnSp>
        <p:nvCxnSpPr>
          <p:cNvPr id="347" name="Shape 347"/>
          <p:cNvCxnSpPr/>
          <p:nvPr/>
        </p:nvCxnSpPr>
        <p:spPr>
          <a:xfrm>
            <a:off x="4757200" y="1913250"/>
            <a:ext cx="1802700" cy="5100"/>
          </a:xfrm>
          <a:prstGeom prst="straightConnector1">
            <a:avLst/>
          </a:prstGeom>
          <a:noFill/>
          <a:ln cap="flat" cmpd="sng" w="9525">
            <a:solidFill>
              <a:schemeClr val="dk2"/>
            </a:solidFill>
            <a:prstDash val="solid"/>
            <a:round/>
            <a:headEnd len="med" w="med" type="none"/>
            <a:tailEnd len="med" w="med" type="none"/>
          </a:ln>
        </p:spPr>
      </p:cxnSp>
      <p:cxnSp>
        <p:nvCxnSpPr>
          <p:cNvPr id="348" name="Shape 348"/>
          <p:cNvCxnSpPr/>
          <p:nvPr/>
        </p:nvCxnSpPr>
        <p:spPr>
          <a:xfrm>
            <a:off x="4750050" y="772600"/>
            <a:ext cx="3762900" cy="0"/>
          </a:xfrm>
          <a:prstGeom prst="straightConnector1">
            <a:avLst/>
          </a:prstGeom>
          <a:noFill/>
          <a:ln cap="flat" cmpd="sng" w="9525">
            <a:solidFill>
              <a:schemeClr val="dk2"/>
            </a:solidFill>
            <a:prstDash val="solid"/>
            <a:round/>
            <a:headEnd len="med" w="med" type="none"/>
            <a:tailEnd len="med" w="med" type="none"/>
          </a:ln>
        </p:spPr>
      </p:cxnSp>
      <p:cxnSp>
        <p:nvCxnSpPr>
          <p:cNvPr id="349" name="Shape 349"/>
          <p:cNvCxnSpPr/>
          <p:nvPr/>
        </p:nvCxnSpPr>
        <p:spPr>
          <a:xfrm>
            <a:off x="4750050" y="965750"/>
            <a:ext cx="3777300" cy="0"/>
          </a:xfrm>
          <a:prstGeom prst="straightConnector1">
            <a:avLst/>
          </a:prstGeom>
          <a:noFill/>
          <a:ln cap="flat" cmpd="sng" w="9525">
            <a:solidFill>
              <a:schemeClr val="dk2"/>
            </a:solidFill>
            <a:prstDash val="solid"/>
            <a:round/>
            <a:headEnd len="med" w="med" type="none"/>
            <a:tailEnd len="med" w="med" type="none"/>
          </a:ln>
        </p:spPr>
      </p:cxnSp>
      <p:cxnSp>
        <p:nvCxnSpPr>
          <p:cNvPr id="350" name="Shape 350"/>
          <p:cNvCxnSpPr/>
          <p:nvPr/>
        </p:nvCxnSpPr>
        <p:spPr>
          <a:xfrm>
            <a:off x="4757200" y="1144600"/>
            <a:ext cx="472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Missing Data</a:t>
            </a:r>
            <a:endParaRPr/>
          </a:p>
        </p:txBody>
      </p:sp>
      <p:sp>
        <p:nvSpPr>
          <p:cNvPr id="82" name="Shape 8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Both dataset China and India have missing data coded 999</a:t>
            </a:r>
            <a:endParaRPr/>
          </a:p>
          <a:p>
            <a:pPr indent="-311150" lvl="0" marL="457200" rtl="0">
              <a:spcBef>
                <a:spcPts val="1600"/>
              </a:spcBef>
              <a:spcAft>
                <a:spcPts val="0"/>
              </a:spcAft>
              <a:buSzPts val="1300"/>
              <a:buChar char="❖"/>
            </a:pPr>
            <a:r>
              <a:rPr lang="zh-HK"/>
              <a:t>3 Types of Missing Data</a:t>
            </a:r>
            <a:endParaRPr/>
          </a:p>
          <a:p>
            <a:pPr indent="-298450" lvl="1" marL="914400" rtl="0">
              <a:spcBef>
                <a:spcPts val="0"/>
              </a:spcBef>
              <a:spcAft>
                <a:spcPts val="0"/>
              </a:spcAft>
              <a:buSzPts val="1100"/>
              <a:buChar char="➢"/>
            </a:pPr>
            <a:r>
              <a:rPr lang="zh-HK"/>
              <a:t>Missing completely at random (MCAR)</a:t>
            </a:r>
            <a:endParaRPr/>
          </a:p>
          <a:p>
            <a:pPr indent="-298450" lvl="1" marL="914400" rtl="0">
              <a:spcBef>
                <a:spcPts val="0"/>
              </a:spcBef>
              <a:spcAft>
                <a:spcPts val="0"/>
              </a:spcAft>
              <a:buSzPts val="1100"/>
              <a:buChar char="➢"/>
            </a:pPr>
            <a:r>
              <a:rPr lang="zh-HK"/>
              <a:t>Missing at random (MAR)</a:t>
            </a:r>
            <a:endParaRPr/>
          </a:p>
          <a:p>
            <a:pPr indent="-298450" lvl="1" marL="914400" rtl="0">
              <a:spcBef>
                <a:spcPts val="0"/>
              </a:spcBef>
              <a:spcAft>
                <a:spcPts val="0"/>
              </a:spcAft>
              <a:buSzPts val="1100"/>
              <a:buChar char="➢"/>
            </a:pPr>
            <a:r>
              <a:rPr lang="zh-HK"/>
              <a:t>Not missing at random (NMAR)</a:t>
            </a:r>
            <a:endParaRPr/>
          </a:p>
          <a:p>
            <a:pPr indent="0" lvl="0" marL="457200" rtl="0">
              <a:spcBef>
                <a:spcPts val="1600"/>
              </a:spcBef>
              <a:spcAft>
                <a:spcPts val="0"/>
              </a:spcAft>
              <a:buNone/>
            </a:pPr>
            <a:r>
              <a:t/>
            </a:r>
            <a:endParaRPr/>
          </a:p>
          <a:p>
            <a:pPr indent="-311150" lvl="0" marL="457200" rtl="0">
              <a:spcBef>
                <a:spcPts val="1600"/>
              </a:spcBef>
              <a:spcAft>
                <a:spcPts val="0"/>
              </a:spcAft>
              <a:buSzPts val="1300"/>
              <a:buChar char="❖"/>
            </a:pPr>
            <a:r>
              <a:rPr lang="zh-HK"/>
              <a:t>List of R Packages that can duel with missing data</a:t>
            </a:r>
            <a:endParaRPr/>
          </a:p>
          <a:p>
            <a:pPr indent="-298450" lvl="1" marL="914400" rtl="0">
              <a:spcBef>
                <a:spcPts val="0"/>
              </a:spcBef>
              <a:spcAft>
                <a:spcPts val="0"/>
              </a:spcAft>
              <a:buSzPts val="1100"/>
              <a:buChar char="➢"/>
            </a:pPr>
            <a:r>
              <a:rPr lang="zh-HK"/>
              <a:t>MICE</a:t>
            </a:r>
            <a:endParaRPr/>
          </a:p>
          <a:p>
            <a:pPr indent="-298450" lvl="1" marL="914400" rtl="0">
              <a:spcBef>
                <a:spcPts val="0"/>
              </a:spcBef>
              <a:spcAft>
                <a:spcPts val="0"/>
              </a:spcAft>
              <a:buSzPts val="1100"/>
              <a:buChar char="➢"/>
            </a:pPr>
            <a:r>
              <a:rPr lang="zh-HK"/>
              <a:t>Amelia</a:t>
            </a:r>
            <a:endParaRPr/>
          </a:p>
          <a:p>
            <a:pPr indent="-298450" lvl="1" marL="914400" rtl="0">
              <a:spcBef>
                <a:spcPts val="0"/>
              </a:spcBef>
              <a:spcAft>
                <a:spcPts val="0"/>
              </a:spcAft>
              <a:buSzPts val="1100"/>
              <a:buChar char="➢"/>
            </a:pPr>
            <a:r>
              <a:rPr lang="zh-HK"/>
              <a:t>missForest</a:t>
            </a:r>
            <a:endParaRPr/>
          </a:p>
          <a:p>
            <a:pPr indent="-298450" lvl="1" marL="914400" rtl="0">
              <a:spcBef>
                <a:spcPts val="0"/>
              </a:spcBef>
              <a:spcAft>
                <a:spcPts val="0"/>
              </a:spcAft>
              <a:buSzPts val="1100"/>
              <a:buChar char="➢"/>
            </a:pPr>
            <a:r>
              <a:rPr lang="zh-HK"/>
              <a:t>Hmisc</a:t>
            </a:r>
            <a:endParaRPr/>
          </a:p>
          <a:p>
            <a:pPr indent="-298450" lvl="1" marL="914400" rtl="0">
              <a:spcBef>
                <a:spcPts val="0"/>
              </a:spcBef>
              <a:spcAft>
                <a:spcPts val="0"/>
              </a:spcAft>
              <a:buSzPts val="1100"/>
              <a:buChar char="➢"/>
            </a:pPr>
            <a:r>
              <a:rPr lang="zh-HK"/>
              <a:t>mi</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zh-HK" sz="1100">
                <a:latin typeface="Arial"/>
                <a:ea typeface="Arial"/>
                <a:cs typeface="Arial"/>
                <a:sym typeface="Arial"/>
              </a:rPr>
              <a:t>Section-497- Adultery “Whoever has sexual intercourse with a person who is and whom he knows or has reason to believe to be the wife of another man, without the consent or connivance of that man, such sexual intercourse not amounting to the offence of rape, is guilty of the offence of adultery, and shall be punished with imprisonment of either description for a term which may extend to five years, or with fine, or with both. In such case, the wife shall not be punishable as an abettor.”</a:t>
            </a:r>
            <a:br>
              <a:rPr lang="zh-HK" sz="1100">
                <a:latin typeface="Arial"/>
                <a:ea typeface="Arial"/>
                <a:cs typeface="Arial"/>
                <a:sym typeface="Arial"/>
              </a:rPr>
            </a:br>
            <a:br>
              <a:rPr lang="zh-HK" sz="1100">
                <a:latin typeface="Arial"/>
                <a:ea typeface="Arial"/>
                <a:cs typeface="Arial"/>
                <a:sym typeface="Arial"/>
              </a:rPr>
            </a:br>
            <a:r>
              <a:rPr lang="zh-HK" sz="1100">
                <a:latin typeface="Arial"/>
                <a:ea typeface="Arial"/>
                <a:cs typeface="Arial"/>
                <a:sym typeface="Arial"/>
              </a:rPr>
              <a:t>Section-498- Enticing or taking away or detaining with criminal intent a married woman “Whoever takes or entices any woman who is and whom he knows or has reasons to believe to be the wife of any other man, from that man, or from any person having the care of her on behalf of that man, with intent that she may have illicit intercourse with any person or conceals or detains with that intent any such woman, shall be punished with imprisonment of either description for a term which may extend to two years, or with fine, or with both”.</a:t>
            </a:r>
            <a:br>
              <a:rPr lang="zh-HK" sz="1100">
                <a:latin typeface="Arial"/>
                <a:ea typeface="Arial"/>
                <a:cs typeface="Arial"/>
                <a:sym typeface="Arial"/>
              </a:rPr>
            </a:br>
            <a:endParaRPr sz="1100">
              <a:latin typeface="Arial"/>
              <a:ea typeface="Arial"/>
              <a:cs typeface="Arial"/>
              <a:sym typeface="Arial"/>
            </a:endParaRPr>
          </a:p>
        </p:txBody>
      </p:sp>
      <p:sp>
        <p:nvSpPr>
          <p:cNvPr id="356" name="Shape 356"/>
          <p:cNvSpPr txBox="1"/>
          <p:nvPr/>
        </p:nvSpPr>
        <p:spPr>
          <a:xfrm>
            <a:off x="4673300" y="4354700"/>
            <a:ext cx="4166400" cy="38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HK" sz="1100"/>
              <a:t>Quote from article “What legal punishment is there for a husband or a wife in Indian Law if they are having extra-marital affairs?”</a:t>
            </a:r>
            <a:endParaRPr sz="1100"/>
          </a:p>
        </p:txBody>
      </p:sp>
      <p:sp>
        <p:nvSpPr>
          <p:cNvPr id="357" name="Shape 35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Mean Test — acceptance to married men /women having an affair between China Female and India Female</a:t>
            </a:r>
            <a:endParaRPr/>
          </a:p>
          <a:p>
            <a:pPr indent="0" lvl="0" marL="0" rtl="0">
              <a:spcBef>
                <a:spcPts val="0"/>
              </a:spcBef>
              <a:spcAft>
                <a:spcPts val="0"/>
              </a:spcAft>
              <a:buNone/>
            </a:pPr>
            <a:r>
              <a:t/>
            </a:r>
            <a:endParaRPr/>
          </a:p>
        </p:txBody>
      </p:sp>
      <p:cxnSp>
        <p:nvCxnSpPr>
          <p:cNvPr id="358" name="Shape 358"/>
          <p:cNvCxnSpPr/>
          <p:nvPr/>
        </p:nvCxnSpPr>
        <p:spPr>
          <a:xfrm flipH="1" rot="10800000">
            <a:off x="4742900" y="3812775"/>
            <a:ext cx="3877200" cy="21600"/>
          </a:xfrm>
          <a:prstGeom prst="straightConnector1">
            <a:avLst/>
          </a:prstGeom>
          <a:noFill/>
          <a:ln cap="flat" cmpd="sng" w="9525">
            <a:solidFill>
              <a:schemeClr val="dk2"/>
            </a:solidFill>
            <a:prstDash val="solid"/>
            <a:round/>
            <a:headEnd len="med" w="med" type="none"/>
            <a:tailEnd len="med" w="med" type="none"/>
          </a:ln>
        </p:spPr>
      </p:cxnSp>
      <p:cxnSp>
        <p:nvCxnSpPr>
          <p:cNvPr id="359" name="Shape 359"/>
          <p:cNvCxnSpPr/>
          <p:nvPr/>
        </p:nvCxnSpPr>
        <p:spPr>
          <a:xfrm>
            <a:off x="6831775" y="3641225"/>
            <a:ext cx="1373400" cy="0"/>
          </a:xfrm>
          <a:prstGeom prst="straightConnector1">
            <a:avLst/>
          </a:prstGeom>
          <a:noFill/>
          <a:ln cap="flat" cmpd="sng" w="9525">
            <a:solidFill>
              <a:schemeClr val="dk2"/>
            </a:solidFill>
            <a:prstDash val="solid"/>
            <a:round/>
            <a:headEnd len="med" w="med" type="none"/>
            <a:tailEnd len="med" w="med" type="none"/>
          </a:ln>
        </p:spPr>
      </p:cxnSp>
      <p:cxnSp>
        <p:nvCxnSpPr>
          <p:cNvPr id="360" name="Shape 360"/>
          <p:cNvCxnSpPr/>
          <p:nvPr/>
        </p:nvCxnSpPr>
        <p:spPr>
          <a:xfrm>
            <a:off x="4714250" y="3989275"/>
            <a:ext cx="2425200" cy="24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Analysis on two data set using</a:t>
            </a:r>
            <a:endParaRPr/>
          </a:p>
          <a:p>
            <a:pPr indent="0" lvl="0" marL="0">
              <a:spcBef>
                <a:spcPts val="0"/>
              </a:spcBef>
              <a:spcAft>
                <a:spcPts val="0"/>
              </a:spcAft>
              <a:buNone/>
            </a:pPr>
            <a:r>
              <a:rPr lang="zh-HK"/>
              <a:t>Logistic Regression Model</a:t>
            </a:r>
            <a:endParaRPr/>
          </a:p>
        </p:txBody>
      </p:sp>
      <p:sp>
        <p:nvSpPr>
          <p:cNvPr id="366" name="Shape 366"/>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Binary Logistic Regression Model</a:t>
            </a:r>
            <a:endParaRPr/>
          </a:p>
        </p:txBody>
      </p:sp>
      <p:sp>
        <p:nvSpPr>
          <p:cNvPr id="372" name="Shape 37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111111"/>
              </a:buClr>
              <a:buSzPts val="1300"/>
              <a:buChar char="●"/>
            </a:pPr>
            <a:r>
              <a:rPr lang="zh-HK">
                <a:solidFill>
                  <a:srgbClr val="111111"/>
                </a:solidFill>
                <a:highlight>
                  <a:schemeClr val="lt1"/>
                </a:highlight>
              </a:rPr>
              <a:t>Binary logistic regression model is a regression model where the dependent variable is categorical variable, and the output can only take the value ‘0’ or ‘1’.</a:t>
            </a:r>
            <a:endParaRPr>
              <a:solidFill>
                <a:srgbClr val="111111"/>
              </a:solidFill>
              <a:highlight>
                <a:srgbClr val="FFFFFF"/>
              </a:highlight>
            </a:endParaRPr>
          </a:p>
          <a:p>
            <a:pPr indent="-311150" lvl="0" marL="457200" rtl="0">
              <a:spcBef>
                <a:spcPts val="0"/>
              </a:spcBef>
              <a:spcAft>
                <a:spcPts val="0"/>
              </a:spcAft>
              <a:buClr>
                <a:srgbClr val="111111"/>
              </a:buClr>
              <a:buSzPts val="1300"/>
              <a:buChar char="●"/>
            </a:pPr>
            <a:r>
              <a:rPr lang="zh-HK">
                <a:solidFill>
                  <a:srgbClr val="111111"/>
                </a:solidFill>
                <a:highlight>
                  <a:srgbClr val="FFFFFF"/>
                </a:highlight>
              </a:rPr>
              <a:t>In the regression model, the coefficient for each independent variable gives the size of the effect that independent variable is having on the dependent variable, and the sign of the coefficient (positive or negative) gives the direction of the effect.</a:t>
            </a:r>
            <a:endParaRPr>
              <a:solidFill>
                <a:srgbClr val="111111"/>
              </a:solidFill>
              <a:highlight>
                <a:srgbClr val="FFFFFF"/>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Binary Logistic Regression Model — Nation</a:t>
            </a:r>
            <a:endParaRPr/>
          </a:p>
        </p:txBody>
      </p:sp>
      <p:sp>
        <p:nvSpPr>
          <p:cNvPr id="378" name="Shape 378"/>
          <p:cNvSpPr txBox="1"/>
          <p:nvPr>
            <p:ph idx="1" type="body"/>
          </p:nvPr>
        </p:nvSpPr>
        <p:spPr>
          <a:xfrm>
            <a:off x="4644675" y="424725"/>
            <a:ext cx="4166400" cy="4098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zh-HK" sz="1200">
                <a:solidFill>
                  <a:srgbClr val="000000"/>
                </a:solidFill>
              </a:rPr>
              <a:t>We combine the data set of China and India and add a </a:t>
            </a:r>
            <a:r>
              <a:rPr lang="zh-HK" sz="1200">
                <a:solidFill>
                  <a:srgbClr val="000000"/>
                </a:solidFill>
                <a:highlight>
                  <a:srgbClr val="FFFFFF"/>
                </a:highlight>
              </a:rPr>
              <a:t>categorical variable with 0 corresponding to India and 1 corresponding to China.</a:t>
            </a:r>
            <a:endParaRPr sz="1200">
              <a:solidFill>
                <a:srgbClr val="000000"/>
              </a:solidFill>
              <a:highlight>
                <a:srgbClr val="FFFFFF"/>
              </a:highlight>
            </a:endParaRPr>
          </a:p>
          <a:p>
            <a:pPr indent="-304800" lvl="0" marL="457200" rtl="0">
              <a:spcBef>
                <a:spcPts val="0"/>
              </a:spcBef>
              <a:spcAft>
                <a:spcPts val="0"/>
              </a:spcAft>
              <a:buClr>
                <a:srgbClr val="000000"/>
              </a:buClr>
              <a:buSzPts val="1200"/>
              <a:buChar char="●"/>
            </a:pPr>
            <a:r>
              <a:rPr lang="zh-HK" sz="1200">
                <a:solidFill>
                  <a:srgbClr val="000000"/>
                </a:solidFill>
                <a:highlight>
                  <a:srgbClr val="FFFFFF"/>
                </a:highlight>
              </a:rPr>
              <a:t>Using SPSS to perform the stepwise binary logistic regression with alpha = 0.05 and </a:t>
            </a:r>
            <a:r>
              <a:rPr lang="zh-HK" sz="1200">
                <a:solidFill>
                  <a:srgbClr val="000000"/>
                </a:solidFill>
              </a:rPr>
              <a:t> the Hosmer-Lemeshow test to test goodness of fit of the model.</a:t>
            </a:r>
            <a:endParaRPr sz="1200">
              <a:solidFill>
                <a:srgbClr val="000000"/>
              </a:solidFill>
              <a:highlight>
                <a:srgbClr val="FFFFFF"/>
              </a:highlight>
            </a:endParaRPr>
          </a:p>
          <a:p>
            <a:pPr indent="-304800" lvl="0" marL="457200" rtl="0">
              <a:spcBef>
                <a:spcPts val="0"/>
              </a:spcBef>
              <a:spcAft>
                <a:spcPts val="0"/>
              </a:spcAft>
              <a:buClr>
                <a:srgbClr val="000000"/>
              </a:buClr>
              <a:buSzPts val="1200"/>
              <a:buChar char="●"/>
            </a:pPr>
            <a:r>
              <a:rPr lang="zh-HK" sz="1200">
                <a:solidFill>
                  <a:srgbClr val="000000"/>
                </a:solidFill>
                <a:highlight>
                  <a:srgbClr val="FFFFFF"/>
                </a:highlight>
              </a:rPr>
              <a:t>Input the nation indicator as dependent variable, and all other data as independent variable without variable V355 (age) and V353 (Gender)</a:t>
            </a:r>
            <a:endParaRPr sz="1200">
              <a:solidFill>
                <a:srgbClr val="000000"/>
              </a:solidFill>
              <a:highlight>
                <a:srgbClr val="FFFFFF"/>
              </a:highlight>
            </a:endParaRPr>
          </a:p>
          <a:p>
            <a:pPr indent="-304800" lvl="0" marL="457200" rtl="0">
              <a:spcBef>
                <a:spcPts val="0"/>
              </a:spcBef>
              <a:spcAft>
                <a:spcPts val="0"/>
              </a:spcAft>
              <a:buClr>
                <a:srgbClr val="000000"/>
              </a:buClr>
              <a:buSzPts val="1200"/>
              <a:buChar char="●"/>
            </a:pPr>
            <a:r>
              <a:rPr lang="zh-HK" sz="1200">
                <a:solidFill>
                  <a:srgbClr val="000000"/>
                </a:solidFill>
                <a:highlight>
                  <a:srgbClr val="FFFFFF"/>
                </a:highlight>
              </a:rPr>
              <a:t>The logistic regression model is :</a:t>
            </a:r>
            <a:endParaRPr sz="1200">
              <a:solidFill>
                <a:srgbClr val="000000"/>
              </a:solidFill>
              <a:highlight>
                <a:srgbClr val="FFFFFF"/>
              </a:highlight>
            </a:endParaRPr>
          </a:p>
          <a:p>
            <a:pPr indent="0" lvl="0" marL="0" rtl="0">
              <a:lnSpc>
                <a:spcPct val="100000"/>
              </a:lnSpc>
              <a:spcBef>
                <a:spcPts val="1600"/>
              </a:spcBef>
              <a:spcAft>
                <a:spcPts val="0"/>
              </a:spcAft>
              <a:buNone/>
            </a:pPr>
            <a:r>
              <a:rPr lang="zh-HK" sz="1200">
                <a:solidFill>
                  <a:srgbClr val="000000"/>
                </a:solidFill>
              </a:rPr>
              <a:t>Y=-7.244+0.198*V96+5.183*V146-0.354*V300-0.151*V302+0.167*V303+0.343*V304-0.533*V308+0.110*V309+0.125*V310-0.149*V311+0.165*V312+0.297*V314+0.146*V316</a:t>
            </a:r>
            <a:endParaRPr sz="1200">
              <a:solidFill>
                <a:srgbClr val="000000"/>
              </a:solidFill>
              <a:highlight>
                <a:srgbClr val="FFFFFF"/>
              </a:highlight>
            </a:endParaRPr>
          </a:p>
          <a:p>
            <a:pPr indent="0" lvl="0" marL="0">
              <a:spcBef>
                <a:spcPts val="1600"/>
              </a:spcBef>
              <a:spcAft>
                <a:spcPts val="1600"/>
              </a:spcAft>
              <a:buNone/>
            </a:pPr>
            <a:r>
              <a:t/>
            </a:r>
            <a:endParaRPr sz="1200">
              <a:solidFill>
                <a:srgbClr val="000000"/>
              </a:solidFill>
              <a:highlight>
                <a:srgbClr val="FFFFFF"/>
              </a:highlight>
            </a:endParaRPr>
          </a:p>
        </p:txBody>
      </p:sp>
      <p:pic>
        <p:nvPicPr>
          <p:cNvPr id="379" name="Shape 379"/>
          <p:cNvPicPr preferRelativeResize="0"/>
          <p:nvPr/>
        </p:nvPicPr>
        <p:blipFill>
          <a:blip r:embed="rId3">
            <a:alphaModFix/>
          </a:blip>
          <a:stretch>
            <a:fillRect/>
          </a:stretch>
        </p:blipFill>
        <p:spPr>
          <a:xfrm>
            <a:off x="0" y="2246725"/>
            <a:ext cx="4564250" cy="2382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Binary Logistic Regression Model — Nation (Male)</a:t>
            </a:r>
            <a:endParaRPr/>
          </a:p>
        </p:txBody>
      </p:sp>
      <p:sp>
        <p:nvSpPr>
          <p:cNvPr id="385" name="Shape 38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000000"/>
              </a:buClr>
              <a:buSzPts val="1300"/>
              <a:buChar char="●"/>
            </a:pPr>
            <a:r>
              <a:rPr lang="zh-HK">
                <a:solidFill>
                  <a:srgbClr val="000000"/>
                </a:solidFill>
              </a:rPr>
              <a:t>Since there too many variable included, in order to make it more easy to analyze, we perform the stepwise logistic regression again with only male data and female data.</a:t>
            </a:r>
            <a:endParaRPr>
              <a:solidFill>
                <a:srgbClr val="000000"/>
              </a:solidFill>
            </a:endParaRPr>
          </a:p>
          <a:p>
            <a:pPr indent="-311150" lvl="0" marL="457200" rtl="0">
              <a:spcBef>
                <a:spcPts val="0"/>
              </a:spcBef>
              <a:spcAft>
                <a:spcPts val="0"/>
              </a:spcAft>
              <a:buClr>
                <a:srgbClr val="000000"/>
              </a:buClr>
              <a:buSzPts val="1300"/>
              <a:buChar char="●"/>
            </a:pPr>
            <a:r>
              <a:rPr lang="zh-HK">
                <a:solidFill>
                  <a:srgbClr val="000000"/>
                </a:solidFill>
              </a:rPr>
              <a:t>The logistic regression model of Male is :</a:t>
            </a:r>
            <a:endParaRPr>
              <a:solidFill>
                <a:srgbClr val="000000"/>
              </a:solidFill>
            </a:endParaRPr>
          </a:p>
          <a:p>
            <a:pPr indent="0" lvl="0" marL="0" rtl="0">
              <a:spcBef>
                <a:spcPts val="1600"/>
              </a:spcBef>
              <a:spcAft>
                <a:spcPts val="0"/>
              </a:spcAft>
              <a:buNone/>
            </a:pPr>
            <a:r>
              <a:rPr lang="zh-HK">
                <a:solidFill>
                  <a:srgbClr val="000000"/>
                </a:solidFill>
              </a:rPr>
              <a:t>Y=-7.008+0.186*V96+5.052*V146+0.210*V299-0.495*V300-0.224*V302+0.152*V303+0.294*V304-0.427*V308+0.151*V309+0.173*V312+0.28*V314+0.118*V316</a:t>
            </a:r>
            <a:endParaRPr>
              <a:solidFill>
                <a:srgbClr val="000000"/>
              </a:solidFill>
            </a:endParaRPr>
          </a:p>
          <a:p>
            <a:pPr indent="0" lvl="0" marL="0">
              <a:spcBef>
                <a:spcPts val="1600"/>
              </a:spcBef>
              <a:spcAft>
                <a:spcPts val="1600"/>
              </a:spcAft>
              <a:buNone/>
            </a:pPr>
            <a:r>
              <a:t/>
            </a:r>
            <a:endParaRPr/>
          </a:p>
        </p:txBody>
      </p:sp>
      <p:pic>
        <p:nvPicPr>
          <p:cNvPr id="386" name="Shape 386"/>
          <p:cNvPicPr preferRelativeResize="0"/>
          <p:nvPr/>
        </p:nvPicPr>
        <p:blipFill>
          <a:blip r:embed="rId3">
            <a:alphaModFix/>
          </a:blip>
          <a:stretch>
            <a:fillRect/>
          </a:stretch>
        </p:blipFill>
        <p:spPr>
          <a:xfrm>
            <a:off x="1" y="2476950"/>
            <a:ext cx="4644675" cy="234333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Binary Logistic Regression Model — Nation (Female)</a:t>
            </a:r>
            <a:endParaRPr/>
          </a:p>
        </p:txBody>
      </p:sp>
      <p:sp>
        <p:nvSpPr>
          <p:cNvPr id="392" name="Shape 39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000000"/>
              </a:buClr>
              <a:buSzPts val="1300"/>
              <a:buChar char="●"/>
            </a:pPr>
            <a:r>
              <a:rPr lang="zh-HK">
                <a:solidFill>
                  <a:srgbClr val="000000"/>
                </a:solidFill>
              </a:rPr>
              <a:t>The logistic regression model of female is :</a:t>
            </a:r>
            <a:endParaRPr>
              <a:solidFill>
                <a:srgbClr val="000000"/>
              </a:solidFill>
            </a:endParaRPr>
          </a:p>
          <a:p>
            <a:pPr indent="0" lvl="0" marL="0" rtl="0">
              <a:spcBef>
                <a:spcPts val="1600"/>
              </a:spcBef>
              <a:spcAft>
                <a:spcPts val="0"/>
              </a:spcAft>
              <a:buNone/>
            </a:pPr>
            <a:r>
              <a:rPr lang="zh-HK" sz="1200">
                <a:solidFill>
                  <a:srgbClr val="000000"/>
                </a:solidFill>
              </a:rPr>
              <a:t>Y=-6.812+0.316*V96-0.197*V116+5.716*V146-0.165*V296+0.122*V303+0.281*V304-1.137*V308+0.262*V310-0.28*V311+0.178*V312+0.316*V314+0.219*V316</a:t>
            </a:r>
            <a:endParaRPr sz="1200">
              <a:solidFill>
                <a:srgbClr val="000000"/>
              </a:solidFill>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pic>
        <p:nvPicPr>
          <p:cNvPr id="393" name="Shape 393"/>
          <p:cNvPicPr preferRelativeResize="0"/>
          <p:nvPr/>
        </p:nvPicPr>
        <p:blipFill>
          <a:blip r:embed="rId3">
            <a:alphaModFix/>
          </a:blip>
          <a:stretch>
            <a:fillRect/>
          </a:stretch>
        </p:blipFill>
        <p:spPr>
          <a:xfrm>
            <a:off x="0" y="2363225"/>
            <a:ext cx="4825174" cy="2425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311700" y="176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Binary Logistic Regression Model — Differences between two Nation </a:t>
            </a:r>
            <a:endParaRPr/>
          </a:p>
        </p:txBody>
      </p:sp>
      <p:sp>
        <p:nvSpPr>
          <p:cNvPr id="399" name="Shape 399"/>
          <p:cNvSpPr txBox="1"/>
          <p:nvPr>
            <p:ph idx="1" type="body"/>
          </p:nvPr>
        </p:nvSpPr>
        <p:spPr>
          <a:xfrm>
            <a:off x="311700" y="1366700"/>
            <a:ext cx="3999900" cy="30762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rgbClr val="000000"/>
              </a:buClr>
              <a:buSzPts val="1100"/>
              <a:buChar char="●"/>
            </a:pPr>
            <a:r>
              <a:rPr lang="zh-HK" sz="1100">
                <a:solidFill>
                  <a:srgbClr val="000000"/>
                </a:solidFill>
                <a:latin typeface="Calibri"/>
                <a:ea typeface="Calibri"/>
                <a:cs typeface="Calibri"/>
                <a:sym typeface="Calibri"/>
              </a:rPr>
              <a:t>Nation: </a:t>
            </a:r>
            <a:r>
              <a:rPr lang="zh-HK" sz="1100">
                <a:solidFill>
                  <a:srgbClr val="000000"/>
                </a:solidFill>
              </a:rPr>
              <a:t>Y=-7.064+0.206*V96</a:t>
            </a:r>
            <a:r>
              <a:rPr lang="zh-HK" sz="1100">
                <a:solidFill>
                  <a:srgbClr val="FF0000"/>
                </a:solidFill>
              </a:rPr>
              <a:t>+5.175*V146</a:t>
            </a:r>
            <a:r>
              <a:rPr lang="zh-HK" sz="1100">
                <a:solidFill>
                  <a:srgbClr val="000000"/>
                </a:solidFill>
              </a:rPr>
              <a:t>+0.187*V299-0.333*V300-0.421*V301-0.168*V302+0.160*V303+0.337*V304</a:t>
            </a:r>
            <a:r>
              <a:rPr lang="zh-HK" sz="1100">
                <a:solidFill>
                  <a:srgbClr val="FF0000"/>
                </a:solidFill>
              </a:rPr>
              <a:t>-0.49*V308</a:t>
            </a:r>
            <a:r>
              <a:rPr lang="zh-HK" sz="1100">
                <a:solidFill>
                  <a:srgbClr val="000000"/>
                </a:solidFill>
              </a:rPr>
              <a:t>+0.102*V309+0.135*V310-0.159*V311+0.163*V312+0.288*V314+0.144*V316</a:t>
            </a:r>
            <a:endParaRPr sz="1100">
              <a:solidFill>
                <a:srgbClr val="000000"/>
              </a:solidFill>
            </a:endParaRPr>
          </a:p>
          <a:p>
            <a:pPr indent="-292100" lvl="0" marL="457200" rtl="0">
              <a:spcBef>
                <a:spcPts val="1600"/>
              </a:spcBef>
              <a:spcAft>
                <a:spcPts val="0"/>
              </a:spcAft>
              <a:buClr>
                <a:srgbClr val="000000"/>
              </a:buClr>
              <a:buSzPts val="1000"/>
              <a:buFont typeface="Calibri"/>
              <a:buChar char="●"/>
            </a:pPr>
            <a:r>
              <a:rPr lang="zh-HK" sz="1000">
                <a:solidFill>
                  <a:srgbClr val="000000"/>
                </a:solidFill>
              </a:rPr>
              <a:t>Nation(Male): Y=-7.008+0.186*V96+</a:t>
            </a:r>
            <a:r>
              <a:rPr lang="zh-HK" sz="1000">
                <a:solidFill>
                  <a:srgbClr val="FF0000"/>
                </a:solidFill>
              </a:rPr>
              <a:t>5.052*V146</a:t>
            </a:r>
            <a:r>
              <a:rPr lang="zh-HK" sz="1000">
                <a:solidFill>
                  <a:srgbClr val="000000"/>
                </a:solidFill>
              </a:rPr>
              <a:t>+0.210*V299-0.495*V300-0.224*V302+0.152*V303+0.294*V304</a:t>
            </a:r>
            <a:r>
              <a:rPr lang="zh-HK" sz="1000">
                <a:solidFill>
                  <a:srgbClr val="FF0000"/>
                </a:solidFill>
              </a:rPr>
              <a:t>-0.427*V308</a:t>
            </a:r>
            <a:r>
              <a:rPr lang="zh-HK" sz="1000">
                <a:solidFill>
                  <a:srgbClr val="000000"/>
                </a:solidFill>
              </a:rPr>
              <a:t>+0.151*V309+0.173*V312+0.28*V314+0.118*V316</a:t>
            </a:r>
            <a:endParaRPr sz="1000">
              <a:solidFill>
                <a:srgbClr val="000000"/>
              </a:solidFill>
            </a:endParaRPr>
          </a:p>
          <a:p>
            <a:pPr indent="-292100" lvl="0" marL="457200" rtl="0">
              <a:spcBef>
                <a:spcPts val="1600"/>
              </a:spcBef>
              <a:spcAft>
                <a:spcPts val="1600"/>
              </a:spcAft>
              <a:buClr>
                <a:srgbClr val="000000"/>
              </a:buClr>
              <a:buSzPts val="1000"/>
              <a:buChar char="●"/>
            </a:pPr>
            <a:r>
              <a:rPr lang="zh-HK" sz="1000">
                <a:solidFill>
                  <a:srgbClr val="000000"/>
                </a:solidFill>
              </a:rPr>
              <a:t>Nation(Female):	Y=-6.812+0.316*V96-0.197*V116</a:t>
            </a:r>
            <a:r>
              <a:rPr lang="zh-HK" sz="1000">
                <a:solidFill>
                  <a:srgbClr val="FF0000"/>
                </a:solidFill>
              </a:rPr>
              <a:t>+5.716*V146</a:t>
            </a:r>
            <a:r>
              <a:rPr lang="zh-HK" sz="1000">
                <a:solidFill>
                  <a:srgbClr val="000000"/>
                </a:solidFill>
              </a:rPr>
              <a:t>-0.165*V296+0.122*V303+0.281*V304</a:t>
            </a:r>
            <a:r>
              <a:rPr lang="zh-HK" sz="1000">
                <a:solidFill>
                  <a:srgbClr val="FF0000"/>
                </a:solidFill>
              </a:rPr>
              <a:t>-1.137*V308</a:t>
            </a:r>
            <a:r>
              <a:rPr lang="zh-HK" sz="1000">
                <a:solidFill>
                  <a:srgbClr val="000000"/>
                </a:solidFill>
              </a:rPr>
              <a:t>+0.262*V310-0.28*V311+0.178*V312+0.316*V314+0.219*V316</a:t>
            </a:r>
            <a:endParaRPr sz="1000">
              <a:solidFill>
                <a:srgbClr val="000000"/>
              </a:solidFill>
            </a:endParaRPr>
          </a:p>
        </p:txBody>
      </p:sp>
      <p:sp>
        <p:nvSpPr>
          <p:cNvPr id="400" name="Shape 400"/>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000000"/>
              </a:buClr>
              <a:buSzPts val="1300"/>
              <a:buChar char="●"/>
            </a:pPr>
            <a:r>
              <a:rPr lang="zh-HK">
                <a:solidFill>
                  <a:srgbClr val="000000"/>
                </a:solidFill>
              </a:rPr>
              <a:t>Among the three model, V146 and V308 appear with relatively high coefficient.</a:t>
            </a:r>
            <a:endParaRPr>
              <a:solidFill>
                <a:srgbClr val="000000"/>
              </a:solidFill>
            </a:endParaRPr>
          </a:p>
          <a:p>
            <a:pPr indent="-311150" lvl="0" marL="457200" rtl="0">
              <a:spcBef>
                <a:spcPts val="0"/>
              </a:spcBef>
              <a:spcAft>
                <a:spcPts val="0"/>
              </a:spcAft>
              <a:buClr>
                <a:srgbClr val="000000"/>
              </a:buClr>
              <a:buSzPts val="1300"/>
              <a:buChar char="●"/>
            </a:pPr>
            <a:r>
              <a:rPr lang="zh-HK">
                <a:solidFill>
                  <a:srgbClr val="000000"/>
                </a:solidFill>
              </a:rPr>
              <a:t>Meaning that these two questions have a significant effect for predicting the nationality of the respondents.</a:t>
            </a:r>
            <a:endParaRPr>
              <a:solidFill>
                <a:srgbClr val="000000"/>
              </a:solidFill>
            </a:endParaRPr>
          </a:p>
          <a:p>
            <a:pPr indent="-311150" lvl="0" marL="457200" rtl="0">
              <a:spcBef>
                <a:spcPts val="0"/>
              </a:spcBef>
              <a:spcAft>
                <a:spcPts val="0"/>
              </a:spcAft>
              <a:buClr>
                <a:srgbClr val="000000"/>
              </a:buClr>
              <a:buSzPts val="1300"/>
              <a:buChar char="●"/>
            </a:pPr>
            <a:r>
              <a:rPr lang="zh-HK">
                <a:solidFill>
                  <a:srgbClr val="000000"/>
                </a:solidFill>
              </a:rPr>
              <a:t>In other words,there are value differences towards these two questions between Chinese and Indian.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Binary Logistic Regression Model — Differences between two Nation</a:t>
            </a:r>
            <a:endParaRPr/>
          </a:p>
          <a:p>
            <a:pPr indent="0" lvl="0" marL="0">
              <a:spcBef>
                <a:spcPts val="0"/>
              </a:spcBef>
              <a:spcAft>
                <a:spcPts val="0"/>
              </a:spcAft>
              <a:buNone/>
            </a:pPr>
            <a:r>
              <a:rPr lang="zh-HK"/>
              <a:t>(V146)</a:t>
            </a:r>
            <a:endParaRPr/>
          </a:p>
          <a:p>
            <a:pPr indent="0" lvl="0" marL="0">
              <a:spcBef>
                <a:spcPts val="0"/>
              </a:spcBef>
              <a:spcAft>
                <a:spcPts val="0"/>
              </a:spcAft>
              <a:buNone/>
            </a:pPr>
            <a:r>
              <a:t/>
            </a:r>
            <a:endParaRPr/>
          </a:p>
          <a:p>
            <a:pPr indent="0" lvl="0" marL="0" rtl="0">
              <a:lnSpc>
                <a:spcPct val="115000"/>
              </a:lnSpc>
              <a:spcBef>
                <a:spcPts val="0"/>
              </a:spcBef>
              <a:spcAft>
                <a:spcPts val="0"/>
              </a:spcAft>
              <a:buNone/>
            </a:pPr>
            <a:r>
              <a:rPr lang="zh-HK" sz="1400">
                <a:solidFill>
                  <a:srgbClr val="FFFFFF"/>
                </a:solidFill>
                <a:latin typeface="Arial"/>
                <a:ea typeface="Arial"/>
                <a:cs typeface="Arial"/>
                <a:sym typeface="Arial"/>
              </a:rPr>
              <a:t>V146 Were you brought up religiously at home?      </a:t>
            </a:r>
            <a:endParaRPr sz="1400">
              <a:solidFill>
                <a:srgbClr val="FFFFFF"/>
              </a:solidFill>
              <a:latin typeface="Arial"/>
              <a:ea typeface="Arial"/>
              <a:cs typeface="Arial"/>
              <a:sym typeface="Arial"/>
            </a:endParaRPr>
          </a:p>
          <a:p>
            <a:pPr indent="0" lvl="0" marL="0" rtl="0">
              <a:lnSpc>
                <a:spcPct val="115000"/>
              </a:lnSpc>
              <a:spcBef>
                <a:spcPts val="0"/>
              </a:spcBef>
              <a:spcAft>
                <a:spcPts val="0"/>
              </a:spcAft>
              <a:buNone/>
            </a:pPr>
            <a:r>
              <a:rPr lang="zh-HK" sz="1400">
                <a:solidFill>
                  <a:srgbClr val="FFFFFF"/>
                </a:solidFill>
                <a:latin typeface="Arial"/>
                <a:ea typeface="Arial"/>
                <a:cs typeface="Arial"/>
                <a:sym typeface="Arial"/>
              </a:rPr>
              <a:t>Yes 1   	No 2</a:t>
            </a:r>
            <a:endParaRPr sz="1400">
              <a:solidFill>
                <a:srgbClr val="FFFFFF"/>
              </a:solidFill>
              <a:latin typeface="Arial"/>
              <a:ea typeface="Arial"/>
              <a:cs typeface="Arial"/>
              <a:sym typeface="Arial"/>
            </a:endParaRPr>
          </a:p>
          <a:p>
            <a:pPr indent="0" lvl="0" marL="0" rtl="0">
              <a:spcBef>
                <a:spcPts val="0"/>
              </a:spcBef>
              <a:spcAft>
                <a:spcPts val="0"/>
              </a:spcAft>
              <a:buNone/>
            </a:pPr>
            <a:r>
              <a:t/>
            </a:r>
            <a:endParaRPr/>
          </a:p>
        </p:txBody>
      </p:sp>
      <p:sp>
        <p:nvSpPr>
          <p:cNvPr id="406" name="Shape 40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000000"/>
              </a:buClr>
              <a:buSzPts val="1300"/>
              <a:buChar char="●"/>
            </a:pPr>
            <a:r>
              <a:rPr lang="zh-HK">
                <a:solidFill>
                  <a:srgbClr val="000000"/>
                </a:solidFill>
              </a:rPr>
              <a:t>V146 is a question asking about the religion.</a:t>
            </a:r>
            <a:endParaRPr>
              <a:solidFill>
                <a:srgbClr val="000000"/>
              </a:solidFill>
            </a:endParaRPr>
          </a:p>
          <a:p>
            <a:pPr indent="-311150" lvl="0" marL="457200" rtl="0">
              <a:spcBef>
                <a:spcPts val="0"/>
              </a:spcBef>
              <a:spcAft>
                <a:spcPts val="0"/>
              </a:spcAft>
              <a:buClr>
                <a:srgbClr val="000000"/>
              </a:buClr>
              <a:buSzPts val="1300"/>
              <a:buChar char="●"/>
            </a:pPr>
            <a:r>
              <a:rPr lang="zh-HK">
                <a:solidFill>
                  <a:srgbClr val="000000"/>
                </a:solidFill>
              </a:rPr>
              <a:t>It is </a:t>
            </a:r>
            <a:r>
              <a:rPr lang="zh-HK">
                <a:solidFill>
                  <a:srgbClr val="000000"/>
                </a:solidFill>
                <a:highlight>
                  <a:srgbClr val="FFFFFF"/>
                </a:highlight>
              </a:rPr>
              <a:t>categorical variable with 0 corresponding to Yes and 1 corresponding to No.</a:t>
            </a:r>
            <a:endParaRPr>
              <a:solidFill>
                <a:srgbClr val="000000"/>
              </a:solidFill>
              <a:highlight>
                <a:srgbClr val="FFFFFF"/>
              </a:highlight>
            </a:endParaRPr>
          </a:p>
          <a:p>
            <a:pPr indent="-311150" lvl="0" marL="457200" rtl="0">
              <a:spcBef>
                <a:spcPts val="0"/>
              </a:spcBef>
              <a:spcAft>
                <a:spcPts val="0"/>
              </a:spcAft>
              <a:buClr>
                <a:srgbClr val="000000"/>
              </a:buClr>
              <a:buSzPts val="1300"/>
              <a:buChar char="●"/>
            </a:pPr>
            <a:r>
              <a:rPr lang="zh-HK">
                <a:solidFill>
                  <a:srgbClr val="000000"/>
                </a:solidFill>
              </a:rPr>
              <a:t>The positive coefficient means that Chinese tends to answer ‘No’ while Indian tends to answer ‘Yes’</a:t>
            </a:r>
            <a:endParaRPr>
              <a:solidFill>
                <a:srgbClr val="000000"/>
              </a:solidFill>
            </a:endParaRPr>
          </a:p>
          <a:p>
            <a:pPr indent="0" lvl="0" marL="0" rtl="0">
              <a:spcBef>
                <a:spcPts val="1600"/>
              </a:spcBef>
              <a:spcAft>
                <a:spcPts val="0"/>
              </a:spcAft>
              <a:buNone/>
            </a:pPr>
            <a:r>
              <a:rPr lang="zh-HK">
                <a:solidFill>
                  <a:srgbClr val="000000"/>
                </a:solidFill>
              </a:rPr>
              <a:t>Support :</a:t>
            </a:r>
            <a:endParaRPr>
              <a:solidFill>
                <a:srgbClr val="000000"/>
              </a:solidFill>
            </a:endParaRPr>
          </a:p>
          <a:p>
            <a:pPr indent="-311150" lvl="0" marL="457200" rtl="0">
              <a:spcBef>
                <a:spcPts val="1600"/>
              </a:spcBef>
              <a:spcAft>
                <a:spcPts val="0"/>
              </a:spcAft>
              <a:buClr>
                <a:srgbClr val="000000"/>
              </a:buClr>
              <a:buSzPts val="1300"/>
              <a:buChar char="●"/>
            </a:pPr>
            <a:r>
              <a:rPr lang="zh-HK">
                <a:solidFill>
                  <a:srgbClr val="000000"/>
                </a:solidFill>
                <a:highlight>
                  <a:srgbClr val="FFFFFF"/>
                </a:highlight>
              </a:rPr>
              <a:t>A 2015 Gallup poll reported that 90% of Chinese citizens classify themselves as atheists or non-religious.</a:t>
            </a:r>
            <a:endParaRPr>
              <a:solidFill>
                <a:srgbClr val="000000"/>
              </a:solidFill>
              <a:highlight>
                <a:srgbClr val="FFFFFF"/>
              </a:highlight>
            </a:endParaRPr>
          </a:p>
          <a:p>
            <a:pPr indent="-311150" lvl="0" marL="457200" rtl="0">
              <a:spcBef>
                <a:spcPts val="0"/>
              </a:spcBef>
              <a:spcAft>
                <a:spcPts val="0"/>
              </a:spcAft>
              <a:buClr>
                <a:srgbClr val="000000"/>
              </a:buClr>
              <a:buSzPts val="1300"/>
              <a:buChar char="●"/>
            </a:pPr>
            <a:r>
              <a:rPr lang="zh-HK">
                <a:solidFill>
                  <a:srgbClr val="000000"/>
                </a:solidFill>
                <a:highlight>
                  <a:srgbClr val="FFFFFF"/>
                </a:highlight>
              </a:rPr>
              <a:t>While Hinduism is the dominant religion in India, where Hindus form about 80 percent of the total population.</a:t>
            </a:r>
            <a:endParaRPr>
              <a:solidFill>
                <a:srgbClr val="000000"/>
              </a:solidFill>
              <a:highlight>
                <a:srgbClr val="FFFFFF"/>
              </a:high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Binary Logistic Regression Model — Differences between two Nation</a:t>
            </a:r>
            <a:endParaRPr/>
          </a:p>
          <a:p>
            <a:pPr indent="0" lvl="0" marL="0">
              <a:spcBef>
                <a:spcPts val="0"/>
              </a:spcBef>
              <a:spcAft>
                <a:spcPts val="0"/>
              </a:spcAft>
              <a:buNone/>
            </a:pPr>
            <a:r>
              <a:rPr lang="zh-HK"/>
              <a:t>(V308)</a:t>
            </a:r>
            <a:endParaRPr/>
          </a:p>
          <a:p>
            <a:pPr indent="0" lvl="0" marL="0">
              <a:spcBef>
                <a:spcPts val="0"/>
              </a:spcBef>
              <a:spcAft>
                <a:spcPts val="0"/>
              </a:spcAft>
              <a:buNone/>
            </a:pPr>
            <a:r>
              <a:t/>
            </a:r>
            <a:endParaRPr/>
          </a:p>
          <a:p>
            <a:pPr indent="0" lvl="0" marL="0" rtl="0">
              <a:lnSpc>
                <a:spcPct val="115000"/>
              </a:lnSpc>
              <a:spcBef>
                <a:spcPts val="0"/>
              </a:spcBef>
              <a:spcAft>
                <a:spcPts val="0"/>
              </a:spcAft>
              <a:buNone/>
            </a:pPr>
            <a:r>
              <a:rPr lang="zh-HK" sz="1400">
                <a:solidFill>
                  <a:srgbClr val="FFFFFF"/>
                </a:solidFill>
                <a:latin typeface="Arial"/>
                <a:ea typeface="Arial"/>
                <a:cs typeface="Arial"/>
                <a:sym typeface="Arial"/>
              </a:rPr>
              <a:t>V308 Prostitution</a:t>
            </a:r>
            <a:endParaRPr sz="14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lang="zh-HK" sz="1200">
                <a:solidFill>
                  <a:srgbClr val="FFFFFF"/>
                </a:solidFill>
                <a:latin typeface="Arial"/>
                <a:ea typeface="Arial"/>
                <a:cs typeface="Arial"/>
                <a:sym typeface="Arial"/>
              </a:rPr>
              <a:t>1  2   3  4  5  6   7  8   9   10</a:t>
            </a:r>
            <a:endParaRPr sz="12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lang="zh-HK" sz="1400">
                <a:solidFill>
                  <a:srgbClr val="FFFFFF"/>
                </a:solidFill>
                <a:latin typeface="Arial"/>
                <a:ea typeface="Arial"/>
                <a:cs typeface="Arial"/>
                <a:sym typeface="Arial"/>
              </a:rPr>
              <a:t>Never 	   	  Always</a:t>
            </a:r>
            <a:endParaRPr sz="1400">
              <a:solidFill>
                <a:srgbClr val="FFFFFF"/>
              </a:solidFill>
              <a:latin typeface="Arial"/>
              <a:ea typeface="Arial"/>
              <a:cs typeface="Arial"/>
              <a:sym typeface="Arial"/>
            </a:endParaRPr>
          </a:p>
          <a:p>
            <a:pPr indent="0" lvl="0" marL="0" rtl="0">
              <a:spcBef>
                <a:spcPts val="0"/>
              </a:spcBef>
              <a:spcAft>
                <a:spcPts val="0"/>
              </a:spcAft>
              <a:buNone/>
            </a:pPr>
            <a:r>
              <a:t/>
            </a:r>
            <a:endParaRPr/>
          </a:p>
        </p:txBody>
      </p:sp>
      <p:sp>
        <p:nvSpPr>
          <p:cNvPr id="412" name="Shape 41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000000"/>
              </a:buClr>
              <a:buSzPts val="1300"/>
              <a:buChar char="●"/>
            </a:pPr>
            <a:r>
              <a:rPr lang="zh-HK">
                <a:solidFill>
                  <a:srgbClr val="000000"/>
                </a:solidFill>
              </a:rPr>
              <a:t>V308 is a question asking about the prostitution, which is something about sexual.</a:t>
            </a:r>
            <a:endParaRPr>
              <a:solidFill>
                <a:srgbClr val="000000"/>
              </a:solidFill>
              <a:highlight>
                <a:srgbClr val="FFFFFF"/>
              </a:highlight>
            </a:endParaRPr>
          </a:p>
          <a:p>
            <a:pPr indent="-311150" lvl="0" marL="457200" rtl="0">
              <a:spcBef>
                <a:spcPts val="0"/>
              </a:spcBef>
              <a:spcAft>
                <a:spcPts val="0"/>
              </a:spcAft>
              <a:buClr>
                <a:srgbClr val="000000"/>
              </a:buClr>
              <a:buSzPts val="1300"/>
              <a:buChar char="●"/>
            </a:pPr>
            <a:r>
              <a:rPr lang="zh-HK">
                <a:solidFill>
                  <a:srgbClr val="000000"/>
                </a:solidFill>
              </a:rPr>
              <a:t>The negative coefficient means that Chinese tends to answer smaller value while Indian tends to answer bigger value</a:t>
            </a:r>
            <a:endParaRPr>
              <a:solidFill>
                <a:srgbClr val="000000"/>
              </a:solidFill>
            </a:endParaRPr>
          </a:p>
          <a:p>
            <a:pPr indent="-311150" lvl="0" marL="457200" rtl="0">
              <a:spcBef>
                <a:spcPts val="0"/>
              </a:spcBef>
              <a:spcAft>
                <a:spcPts val="0"/>
              </a:spcAft>
              <a:buClr>
                <a:srgbClr val="000000"/>
              </a:buClr>
              <a:buSzPts val="1300"/>
              <a:buChar char="●"/>
            </a:pPr>
            <a:r>
              <a:rPr lang="zh-HK">
                <a:solidFill>
                  <a:srgbClr val="000000"/>
                </a:solidFill>
              </a:rPr>
              <a:t>In other words, Indian tends to support prostitution while Chinese tends to oppose prostitution.</a:t>
            </a:r>
            <a:endParaRPr>
              <a:solidFill>
                <a:srgbClr val="000000"/>
              </a:solidFill>
            </a:endParaRPr>
          </a:p>
          <a:p>
            <a:pPr indent="0" lvl="0" marL="0" rtl="0">
              <a:spcBef>
                <a:spcPts val="1600"/>
              </a:spcBef>
              <a:spcAft>
                <a:spcPts val="0"/>
              </a:spcAft>
              <a:buNone/>
            </a:pPr>
            <a:r>
              <a:rPr lang="zh-HK">
                <a:solidFill>
                  <a:srgbClr val="000000"/>
                </a:solidFill>
              </a:rPr>
              <a:t>Support :</a:t>
            </a:r>
            <a:endParaRPr>
              <a:solidFill>
                <a:srgbClr val="000000"/>
              </a:solidFill>
            </a:endParaRPr>
          </a:p>
          <a:p>
            <a:pPr indent="-304800" lvl="0" marL="457200" rtl="0">
              <a:spcBef>
                <a:spcPts val="1600"/>
              </a:spcBef>
              <a:spcAft>
                <a:spcPts val="0"/>
              </a:spcAft>
              <a:buClr>
                <a:srgbClr val="000000"/>
              </a:buClr>
              <a:buSzPts val="1200"/>
              <a:buChar char="●"/>
            </a:pPr>
            <a:r>
              <a:rPr lang="zh-HK" sz="1200">
                <a:solidFill>
                  <a:srgbClr val="000000"/>
                </a:solidFill>
              </a:rPr>
              <a:t>In China, prostitution is illegal. China publish the law </a:t>
            </a:r>
            <a:r>
              <a:rPr lang="zh-HK" sz="1200">
                <a:solidFill>
                  <a:srgbClr val="222222"/>
                </a:solidFill>
              </a:rPr>
              <a:t>Decision on Strictly Forbidding the Selling and Buying of Sex (严禁卖淫嫖娼的决定) in 1991.</a:t>
            </a:r>
            <a:endParaRPr sz="1200">
              <a:solidFill>
                <a:srgbClr val="000000"/>
              </a:solidFill>
            </a:endParaRPr>
          </a:p>
          <a:p>
            <a:pPr indent="-304800" lvl="0" marL="457200" rtl="0">
              <a:spcBef>
                <a:spcPts val="0"/>
              </a:spcBef>
              <a:spcAft>
                <a:spcPts val="0"/>
              </a:spcAft>
              <a:buClr>
                <a:srgbClr val="000000"/>
              </a:buClr>
              <a:buSzPts val="1200"/>
              <a:buChar char="●"/>
            </a:pPr>
            <a:r>
              <a:rPr lang="zh-HK" sz="1200">
                <a:solidFill>
                  <a:srgbClr val="000000"/>
                </a:solidFill>
              </a:rPr>
              <a:t>While in India, prostitution is illegal if soliciting such services at public places, carrying out such activities in hotels, being an owner of a brothel or even running one , etc.</a:t>
            </a:r>
            <a:endParaRPr sz="1200">
              <a:solidFill>
                <a:srgbClr val="000000"/>
              </a:solidFill>
            </a:endParaRPr>
          </a:p>
          <a:p>
            <a:pPr indent="-304800" lvl="0" marL="457200" rtl="0">
              <a:spcBef>
                <a:spcPts val="0"/>
              </a:spcBef>
              <a:spcAft>
                <a:spcPts val="0"/>
              </a:spcAft>
              <a:buClr>
                <a:srgbClr val="000000"/>
              </a:buClr>
              <a:buSzPts val="1200"/>
              <a:buChar char="●"/>
            </a:pPr>
            <a:r>
              <a:rPr lang="zh-HK" sz="1200">
                <a:solidFill>
                  <a:srgbClr val="000000"/>
                </a:solidFill>
              </a:rPr>
              <a:t>Meaning that prostitution basically is legal in India.</a:t>
            </a:r>
            <a:endParaRPr sz="1200">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Binary Logistic Regression Model — Gender (India)</a:t>
            </a:r>
            <a:endParaRPr/>
          </a:p>
        </p:txBody>
      </p:sp>
      <p:sp>
        <p:nvSpPr>
          <p:cNvPr id="418" name="Shape 4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000000"/>
              </a:buClr>
              <a:buSzPts val="1300"/>
              <a:buChar char="●"/>
            </a:pPr>
            <a:r>
              <a:rPr lang="zh-HK">
                <a:solidFill>
                  <a:srgbClr val="000000"/>
                </a:solidFill>
              </a:rPr>
              <a:t>To investigate more about the value difference among gender between two country.</a:t>
            </a:r>
            <a:endParaRPr>
              <a:solidFill>
                <a:srgbClr val="000000"/>
              </a:solidFill>
            </a:endParaRPr>
          </a:p>
          <a:p>
            <a:pPr indent="-311150" lvl="0" marL="457200" rtl="0">
              <a:spcBef>
                <a:spcPts val="0"/>
              </a:spcBef>
              <a:spcAft>
                <a:spcPts val="0"/>
              </a:spcAft>
              <a:buClr>
                <a:srgbClr val="000000"/>
              </a:buClr>
              <a:buSzPts val="1300"/>
              <a:buChar char="●"/>
            </a:pPr>
            <a:r>
              <a:rPr lang="zh-HK">
                <a:solidFill>
                  <a:srgbClr val="000000"/>
                </a:solidFill>
              </a:rPr>
              <a:t>Similarly, we built up the binary logistic regression model for gender using the V353 (gender) as the dependent variable.</a:t>
            </a:r>
            <a:endParaRPr>
              <a:solidFill>
                <a:srgbClr val="000000"/>
              </a:solidFill>
            </a:endParaRPr>
          </a:p>
          <a:p>
            <a:pPr indent="-311150" lvl="0" marL="457200">
              <a:spcBef>
                <a:spcPts val="0"/>
              </a:spcBef>
              <a:spcAft>
                <a:spcPts val="0"/>
              </a:spcAft>
              <a:buClr>
                <a:srgbClr val="000000"/>
              </a:buClr>
              <a:buSzPts val="1300"/>
              <a:buChar char="●"/>
            </a:pPr>
            <a:r>
              <a:rPr lang="zh-HK">
                <a:solidFill>
                  <a:srgbClr val="000000"/>
                </a:solidFill>
              </a:rPr>
              <a:t>The logistic regression model of India is :</a:t>
            </a:r>
            <a:endParaRPr>
              <a:solidFill>
                <a:srgbClr val="000000"/>
              </a:solidFill>
            </a:endParaRPr>
          </a:p>
          <a:p>
            <a:pPr indent="0" lvl="0" marL="0">
              <a:spcBef>
                <a:spcPts val="1600"/>
              </a:spcBef>
              <a:spcAft>
                <a:spcPts val="0"/>
              </a:spcAft>
              <a:buNone/>
            </a:pPr>
            <a:r>
              <a:rPr lang="zh-HK">
                <a:solidFill>
                  <a:srgbClr val="000000"/>
                </a:solidFill>
              </a:rPr>
              <a:t>Y=0.265+0.051*V132-0.116*V298-0.072*V302-0.182*V304+0.216*V306-0.064*V311-0.069*V316</a:t>
            </a:r>
            <a:endParaRPr>
              <a:solidFill>
                <a:srgbClr val="000000"/>
              </a:solidFill>
            </a:endParaRPr>
          </a:p>
          <a:p>
            <a:pPr indent="0" lvl="0" marL="0">
              <a:spcBef>
                <a:spcPts val="1600"/>
              </a:spcBef>
              <a:spcAft>
                <a:spcPts val="1600"/>
              </a:spcAft>
              <a:buNone/>
            </a:pPr>
            <a:r>
              <a:t/>
            </a:r>
            <a:endParaRPr/>
          </a:p>
        </p:txBody>
      </p:sp>
      <p:pic>
        <p:nvPicPr>
          <p:cNvPr id="419" name="Shape 419"/>
          <p:cNvPicPr preferRelativeResize="0"/>
          <p:nvPr/>
        </p:nvPicPr>
        <p:blipFill>
          <a:blip r:embed="rId3">
            <a:alphaModFix/>
          </a:blip>
          <a:stretch>
            <a:fillRect/>
          </a:stretch>
        </p:blipFill>
        <p:spPr>
          <a:xfrm>
            <a:off x="0" y="2691800"/>
            <a:ext cx="5336774" cy="171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Handling Missing Data by “MICE”</a:t>
            </a:r>
            <a:endParaRPr/>
          </a:p>
        </p:txBody>
      </p:sp>
      <p:sp>
        <p:nvSpPr>
          <p:cNvPr id="88" name="Shape 8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Steps of “MICE”:</a:t>
            </a:r>
            <a:br>
              <a:rPr lang="zh-HK"/>
            </a:br>
            <a:endParaRPr/>
          </a:p>
          <a:p>
            <a:pPr indent="-311150" lvl="0" marL="457200" rtl="0">
              <a:spcBef>
                <a:spcPts val="1600"/>
              </a:spcBef>
              <a:spcAft>
                <a:spcPts val="0"/>
              </a:spcAft>
              <a:buSzPts val="1300"/>
              <a:buAutoNum type="arabicParenR"/>
            </a:pPr>
            <a:r>
              <a:rPr lang="zh-HK"/>
              <a:t>Get an overview of missing types</a:t>
            </a:r>
            <a:br>
              <a:rPr lang="zh-HK"/>
            </a:br>
            <a:endParaRPr/>
          </a:p>
          <a:p>
            <a:pPr indent="-311150" lvl="0" marL="457200" rtl="0">
              <a:spcBef>
                <a:spcPts val="0"/>
              </a:spcBef>
              <a:spcAft>
                <a:spcPts val="0"/>
              </a:spcAft>
              <a:buSzPts val="1300"/>
              <a:buAutoNum type="arabicParenR"/>
            </a:pPr>
            <a:r>
              <a:rPr lang="zh-HK"/>
              <a:t>Delete NMAR</a:t>
            </a:r>
            <a:br>
              <a:rPr lang="zh-HK"/>
            </a:br>
            <a:endParaRPr/>
          </a:p>
          <a:p>
            <a:pPr indent="-311150" lvl="0" marL="457200" rtl="0">
              <a:spcBef>
                <a:spcPts val="0"/>
              </a:spcBef>
              <a:spcAft>
                <a:spcPts val="0"/>
              </a:spcAft>
              <a:buSzPts val="1300"/>
              <a:buAutoNum type="arabicParenR"/>
            </a:pPr>
            <a:r>
              <a:rPr lang="zh-HK"/>
              <a:t>Treat other missing values as MAR and filling them up by “MICE” package</a:t>
            </a:r>
            <a:br>
              <a:rPr lang="zh-HK"/>
            </a:br>
            <a:endParaRPr/>
          </a:p>
          <a:p>
            <a:pPr indent="-311150" lvl="0" marL="457200" rtl="0">
              <a:spcBef>
                <a:spcPts val="0"/>
              </a:spcBef>
              <a:spcAft>
                <a:spcPts val="0"/>
              </a:spcAft>
              <a:buSzPts val="1300"/>
              <a:buAutoNum type="arabicParenR"/>
            </a:pPr>
            <a:r>
              <a:rPr lang="zh-HK"/>
              <a:t>Compare the dataset after filling the original one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Binary Logistic Regression Model — Gender (China)</a:t>
            </a:r>
            <a:endParaRPr/>
          </a:p>
        </p:txBody>
      </p:sp>
      <p:sp>
        <p:nvSpPr>
          <p:cNvPr id="425" name="Shape 42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000000"/>
              </a:buClr>
              <a:buSzPts val="1300"/>
              <a:buChar char="●"/>
            </a:pPr>
            <a:r>
              <a:rPr lang="zh-HK">
                <a:solidFill>
                  <a:srgbClr val="000000"/>
                </a:solidFill>
              </a:rPr>
              <a:t>The logistic regression model of China is :</a:t>
            </a:r>
            <a:endParaRPr>
              <a:solidFill>
                <a:srgbClr val="000000"/>
              </a:solidFill>
            </a:endParaRPr>
          </a:p>
          <a:p>
            <a:pPr indent="0" lvl="0" marL="0" rtl="0">
              <a:spcBef>
                <a:spcPts val="1600"/>
              </a:spcBef>
              <a:spcAft>
                <a:spcPts val="0"/>
              </a:spcAft>
              <a:buNone/>
            </a:pPr>
            <a:r>
              <a:rPr lang="zh-HK" sz="1200">
                <a:solidFill>
                  <a:srgbClr val="000000"/>
                </a:solidFill>
                <a:latin typeface="Calibri"/>
                <a:ea typeface="Calibri"/>
                <a:cs typeface="Calibri"/>
                <a:sym typeface="Calibri"/>
              </a:rPr>
              <a:t>Y=0.365-0.104*V116+0.081*V132-0.106*V304-0.298*V308</a:t>
            </a:r>
            <a:endParaRPr/>
          </a:p>
          <a:p>
            <a:pPr indent="0" lvl="0" marL="0">
              <a:spcBef>
                <a:spcPts val="1600"/>
              </a:spcBef>
              <a:spcAft>
                <a:spcPts val="1600"/>
              </a:spcAft>
              <a:buNone/>
            </a:pPr>
            <a:r>
              <a:t/>
            </a:r>
            <a:endParaRPr/>
          </a:p>
        </p:txBody>
      </p:sp>
      <p:pic>
        <p:nvPicPr>
          <p:cNvPr id="426" name="Shape 426"/>
          <p:cNvPicPr preferRelativeResize="0"/>
          <p:nvPr/>
        </p:nvPicPr>
        <p:blipFill>
          <a:blip r:embed="rId3">
            <a:alphaModFix/>
          </a:blip>
          <a:stretch>
            <a:fillRect/>
          </a:stretch>
        </p:blipFill>
        <p:spPr>
          <a:xfrm>
            <a:off x="63175" y="2545575"/>
            <a:ext cx="5358351" cy="11254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type="title"/>
          </p:nvPr>
        </p:nvSpPr>
        <p:spPr>
          <a:xfrm>
            <a:off x="311700" y="14707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Binary Logistic Regression Model — Similarities among gender between two Nation</a:t>
            </a:r>
            <a:endParaRPr/>
          </a:p>
        </p:txBody>
      </p:sp>
      <p:sp>
        <p:nvSpPr>
          <p:cNvPr id="432" name="Shape 43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000000"/>
              </a:buClr>
              <a:buSzPts val="1300"/>
              <a:buChar char="●"/>
            </a:pPr>
            <a:r>
              <a:rPr lang="zh-HK">
                <a:solidFill>
                  <a:srgbClr val="000000"/>
                </a:solidFill>
              </a:rPr>
              <a:t>India : </a:t>
            </a:r>
            <a:r>
              <a:rPr lang="zh-HK">
                <a:solidFill>
                  <a:srgbClr val="000000"/>
                </a:solidFill>
              </a:rPr>
              <a:t>Y=0.265</a:t>
            </a:r>
            <a:r>
              <a:rPr lang="zh-HK">
                <a:solidFill>
                  <a:srgbClr val="FF0000"/>
                </a:solidFill>
              </a:rPr>
              <a:t>+0.051*V132</a:t>
            </a:r>
            <a:r>
              <a:rPr lang="zh-HK">
                <a:solidFill>
                  <a:srgbClr val="000000"/>
                </a:solidFill>
              </a:rPr>
              <a:t>-0.116*V298-0.072*V302</a:t>
            </a:r>
            <a:r>
              <a:rPr lang="zh-HK">
                <a:solidFill>
                  <a:srgbClr val="FF0000"/>
                </a:solidFill>
              </a:rPr>
              <a:t>-0.182*V304</a:t>
            </a:r>
            <a:r>
              <a:rPr lang="zh-HK">
                <a:solidFill>
                  <a:srgbClr val="000000"/>
                </a:solidFill>
              </a:rPr>
              <a:t>+0.216*V306-0.064*V311-0.069*V316</a:t>
            </a:r>
            <a:endParaRPr>
              <a:solidFill>
                <a:srgbClr val="000000"/>
              </a:solidFill>
            </a:endParaRPr>
          </a:p>
          <a:p>
            <a:pPr indent="-311150" lvl="0" marL="457200" rtl="0">
              <a:spcBef>
                <a:spcPts val="0"/>
              </a:spcBef>
              <a:spcAft>
                <a:spcPts val="0"/>
              </a:spcAft>
              <a:buClr>
                <a:srgbClr val="000000"/>
              </a:buClr>
              <a:buSzPts val="1300"/>
              <a:buChar char="●"/>
            </a:pPr>
            <a:r>
              <a:rPr lang="zh-HK">
                <a:solidFill>
                  <a:srgbClr val="000000"/>
                </a:solidFill>
              </a:rPr>
              <a:t>China : </a:t>
            </a:r>
            <a:r>
              <a:rPr lang="zh-HK" sz="1200">
                <a:solidFill>
                  <a:srgbClr val="000000"/>
                </a:solidFill>
                <a:latin typeface="Calibri"/>
                <a:ea typeface="Calibri"/>
                <a:cs typeface="Calibri"/>
                <a:sym typeface="Calibri"/>
              </a:rPr>
              <a:t>Y=0.365-0.104*V116</a:t>
            </a:r>
            <a:r>
              <a:rPr lang="zh-HK" sz="1200">
                <a:solidFill>
                  <a:srgbClr val="FF0000"/>
                </a:solidFill>
                <a:latin typeface="Calibri"/>
                <a:ea typeface="Calibri"/>
                <a:cs typeface="Calibri"/>
                <a:sym typeface="Calibri"/>
              </a:rPr>
              <a:t>+0.081*V132-0.106*V304</a:t>
            </a:r>
            <a:r>
              <a:rPr lang="zh-HK" sz="1200">
                <a:solidFill>
                  <a:srgbClr val="000000"/>
                </a:solidFill>
                <a:latin typeface="Calibri"/>
                <a:ea typeface="Calibri"/>
                <a:cs typeface="Calibri"/>
                <a:sym typeface="Calibri"/>
              </a:rPr>
              <a:t>-0.298*V308</a:t>
            </a:r>
            <a:endParaRPr>
              <a:solidFill>
                <a:srgbClr val="000000"/>
              </a:solidFill>
            </a:endParaRPr>
          </a:p>
          <a:p>
            <a:pPr indent="0" lvl="0" marL="0" rtl="0">
              <a:spcBef>
                <a:spcPts val="1600"/>
              </a:spcBef>
              <a:spcAft>
                <a:spcPts val="1600"/>
              </a:spcAft>
              <a:buNone/>
            </a:pPr>
            <a:r>
              <a:t/>
            </a:r>
            <a:endParaRPr>
              <a:solidFill>
                <a:srgbClr val="000000"/>
              </a:solidFill>
            </a:endParaRPr>
          </a:p>
        </p:txBody>
      </p:sp>
      <p:sp>
        <p:nvSpPr>
          <p:cNvPr id="433" name="Shape 433"/>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000000"/>
              </a:buClr>
              <a:buSzPts val="1300"/>
              <a:buChar char="●"/>
            </a:pPr>
            <a:r>
              <a:rPr lang="zh-HK">
                <a:solidFill>
                  <a:srgbClr val="000000"/>
                </a:solidFill>
              </a:rPr>
              <a:t>For the two model, both of them include the questions V132 </a:t>
            </a:r>
            <a:r>
              <a:rPr lang="zh-HK">
                <a:solidFill>
                  <a:srgbClr val="000000"/>
                </a:solidFill>
              </a:rPr>
              <a:t>with similar  positive coefficient </a:t>
            </a:r>
            <a:r>
              <a:rPr lang="zh-HK">
                <a:solidFill>
                  <a:srgbClr val="000000"/>
                </a:solidFill>
              </a:rPr>
              <a:t>and V304 </a:t>
            </a:r>
            <a:r>
              <a:rPr lang="zh-HK">
                <a:solidFill>
                  <a:srgbClr val="000000"/>
                </a:solidFill>
              </a:rPr>
              <a:t>with similar  negative  coefficient.</a:t>
            </a:r>
            <a:endParaRPr>
              <a:solidFill>
                <a:srgbClr val="000000"/>
              </a:solidFill>
            </a:endParaRPr>
          </a:p>
          <a:p>
            <a:pPr indent="-311150" lvl="0" marL="457200" rtl="0">
              <a:spcBef>
                <a:spcPts val="0"/>
              </a:spcBef>
              <a:spcAft>
                <a:spcPts val="0"/>
              </a:spcAft>
              <a:buClr>
                <a:srgbClr val="000000"/>
              </a:buClr>
              <a:buSzPts val="1300"/>
              <a:buChar char="●"/>
            </a:pPr>
            <a:r>
              <a:rPr lang="zh-HK">
                <a:solidFill>
                  <a:srgbClr val="000000"/>
                </a:solidFill>
              </a:rPr>
              <a:t>Meaning that for V132 female tends to answer bigger value while V304 male tends to answer bigger value in both country.</a:t>
            </a:r>
            <a:endParaRPr>
              <a:solidFill>
                <a:srgbClr val="000000"/>
              </a:solidFill>
            </a:endParaRPr>
          </a:p>
          <a:p>
            <a:pPr indent="-311150" lvl="0" marL="457200" rtl="0">
              <a:spcBef>
                <a:spcPts val="0"/>
              </a:spcBef>
              <a:spcAft>
                <a:spcPts val="0"/>
              </a:spcAft>
              <a:buClr>
                <a:srgbClr val="000000"/>
              </a:buClr>
              <a:buSzPts val="1300"/>
              <a:buChar char="●"/>
            </a:pPr>
            <a:r>
              <a:rPr lang="zh-HK">
                <a:solidFill>
                  <a:srgbClr val="000000"/>
                </a:solidFill>
              </a:rPr>
              <a:t>In other words, for China and India, both male and female have similar values towards these two questions.</a:t>
            </a:r>
            <a:endParaRPr>
              <a:solidFill>
                <a:srgbClr val="000000"/>
              </a:solidFill>
            </a:endParaRPr>
          </a:p>
          <a:p>
            <a:pPr indent="-311150" lvl="0" marL="457200">
              <a:spcBef>
                <a:spcPts val="0"/>
              </a:spcBef>
              <a:spcAft>
                <a:spcPts val="0"/>
              </a:spcAft>
              <a:buClr>
                <a:srgbClr val="000000"/>
              </a:buClr>
              <a:buSzPts val="1300"/>
              <a:buChar char="●"/>
            </a:pPr>
            <a:r>
              <a:rPr lang="zh-HK">
                <a:solidFill>
                  <a:srgbClr val="000000"/>
                </a:solidFill>
              </a:rPr>
              <a:t>For other general discovery of logistic regression model, we will put it in the written report.</a:t>
            </a:r>
            <a:endParaRPr>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Problems on questionaire</a:t>
            </a:r>
            <a:endParaRPr/>
          </a:p>
        </p:txBody>
      </p:sp>
      <p:sp>
        <p:nvSpPr>
          <p:cNvPr id="439" name="Shape 43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zh-HK"/>
              <a:t>Lack of question focused on political aspect</a:t>
            </a:r>
            <a:br>
              <a:rPr lang="zh-HK"/>
            </a:br>
            <a:br>
              <a:rPr lang="zh-HK"/>
            </a:br>
            <a:endParaRPr/>
          </a:p>
          <a:p>
            <a:pPr indent="-311150" lvl="0" marL="457200" rtl="0">
              <a:spcBef>
                <a:spcPts val="0"/>
              </a:spcBef>
              <a:spcAft>
                <a:spcPts val="0"/>
              </a:spcAft>
              <a:buSzPts val="1300"/>
              <a:buChar char="●"/>
            </a:pPr>
            <a:r>
              <a:rPr lang="zh-HK"/>
              <a:t>Some question may not reflect the actual situation between the two nations and cause bias</a:t>
            </a:r>
            <a:br>
              <a:rPr lang="zh-HK"/>
            </a:br>
            <a:r>
              <a:rPr lang="zh-HK"/>
              <a:t>e.g. Question about drug taking places the emphasis on hashish but not including other drugs such as cocaine and heroin</a:t>
            </a:r>
            <a:br>
              <a:rPr lang="zh-HK"/>
            </a:br>
            <a:endParaRPr/>
          </a:p>
          <a:p>
            <a:pPr indent="-311150" lvl="0" marL="457200" rtl="0">
              <a:spcBef>
                <a:spcPts val="0"/>
              </a:spcBef>
              <a:spcAft>
                <a:spcPts val="0"/>
              </a:spcAft>
              <a:buSzPts val="1300"/>
              <a:buChar char="●"/>
            </a:pPr>
            <a:r>
              <a:rPr lang="zh-HK"/>
              <a:t>Most of the questions are too general where respondents may not able to answer accurately.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Limitation</a:t>
            </a:r>
            <a:endParaRPr/>
          </a:p>
        </p:txBody>
      </p:sp>
      <p:sp>
        <p:nvSpPr>
          <p:cNvPr id="445" name="Shape 44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zh-HK"/>
              <a:t>The sample size of the data is definitely too small. Around 1000 and 2500 of samples can not cover various kinds of people as we do not know the sampling method.</a:t>
            </a:r>
            <a:br>
              <a:rPr lang="zh-HK"/>
            </a:br>
            <a:br>
              <a:rPr lang="zh-HK"/>
            </a:br>
            <a:endParaRPr/>
          </a:p>
          <a:p>
            <a:pPr indent="-311150" lvl="0" marL="457200" rtl="0">
              <a:spcBef>
                <a:spcPts val="0"/>
              </a:spcBef>
              <a:spcAft>
                <a:spcPts val="0"/>
              </a:spcAft>
              <a:buSzPts val="1300"/>
              <a:buChar char="●"/>
            </a:pPr>
            <a:r>
              <a:rPr lang="zh-HK"/>
              <a:t>Missing data may cause bias during analysis even we made redemption on filling them.</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Reference</a:t>
            </a:r>
            <a:endParaRPr/>
          </a:p>
        </p:txBody>
      </p:sp>
      <p:sp>
        <p:nvSpPr>
          <p:cNvPr id="451" name="Shape 451"/>
          <p:cNvSpPr txBox="1"/>
          <p:nvPr>
            <p:ph idx="1" type="body"/>
          </p:nvPr>
        </p:nvSpPr>
        <p:spPr>
          <a:xfrm>
            <a:off x="164525" y="1277025"/>
            <a:ext cx="4528500" cy="383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sz="1000" u="sng">
                <a:solidFill>
                  <a:srgbClr val="1155CC"/>
                </a:solidFill>
                <a:latin typeface="Calibri"/>
                <a:ea typeface="Calibri"/>
                <a:cs typeface="Calibri"/>
                <a:sym typeface="Calibri"/>
                <a:hlinkClick r:id="rId3"/>
              </a:rPr>
              <a:t>http://www.sixthtone.com/news/1000261/why-is-china-still-obsessed-with-virginity%3F</a:t>
            </a:r>
            <a:endParaRPr sz="1000" u="sng">
              <a:solidFill>
                <a:srgbClr val="1155CC"/>
              </a:solidFill>
              <a:latin typeface="Calibri"/>
              <a:ea typeface="Calibri"/>
              <a:cs typeface="Calibri"/>
              <a:sym typeface="Calibri"/>
            </a:endParaRPr>
          </a:p>
          <a:p>
            <a:pPr indent="0" lvl="0" marL="0" rtl="0">
              <a:spcBef>
                <a:spcPts val="0"/>
              </a:spcBef>
              <a:spcAft>
                <a:spcPts val="0"/>
              </a:spcAft>
              <a:buNone/>
            </a:pPr>
            <a:r>
              <a:t/>
            </a:r>
            <a:endParaRPr sz="1000" u="sng">
              <a:solidFill>
                <a:srgbClr val="1155CC"/>
              </a:solidFill>
              <a:latin typeface="Calibri"/>
              <a:ea typeface="Calibri"/>
              <a:cs typeface="Calibri"/>
              <a:sym typeface="Calibri"/>
            </a:endParaRPr>
          </a:p>
          <a:p>
            <a:pPr indent="0" lvl="0" marL="0" rtl="0">
              <a:spcBef>
                <a:spcPts val="0"/>
              </a:spcBef>
              <a:spcAft>
                <a:spcPts val="0"/>
              </a:spcAft>
              <a:buNone/>
            </a:pPr>
            <a:r>
              <a:rPr lang="zh-HK" sz="1000" u="sng">
                <a:solidFill>
                  <a:srgbClr val="1155CC"/>
                </a:solidFill>
                <a:latin typeface="Calibri"/>
                <a:ea typeface="Calibri"/>
                <a:cs typeface="Calibri"/>
                <a:sym typeface="Calibri"/>
                <a:hlinkClick r:id="rId4"/>
              </a:rPr>
              <a:t>https://www.quora.com/Why-is-divorce-a-big-taboo-in-India</a:t>
            </a:r>
            <a:endParaRPr sz="1000" u="sng">
              <a:solidFill>
                <a:srgbClr val="1155CC"/>
              </a:solidFill>
              <a:latin typeface="Calibri"/>
              <a:ea typeface="Calibri"/>
              <a:cs typeface="Calibri"/>
              <a:sym typeface="Calibri"/>
            </a:endParaRPr>
          </a:p>
          <a:p>
            <a:pPr indent="0" lvl="0" marL="0" rtl="0">
              <a:spcBef>
                <a:spcPts val="0"/>
              </a:spcBef>
              <a:spcAft>
                <a:spcPts val="0"/>
              </a:spcAft>
              <a:buNone/>
            </a:pPr>
            <a:r>
              <a:t/>
            </a:r>
            <a:endParaRPr sz="1000" u="sng">
              <a:solidFill>
                <a:srgbClr val="1155CC"/>
              </a:solidFill>
              <a:latin typeface="Calibri"/>
              <a:ea typeface="Calibri"/>
              <a:cs typeface="Calibri"/>
              <a:sym typeface="Calibri"/>
            </a:endParaRPr>
          </a:p>
          <a:p>
            <a:pPr indent="0" lvl="0" marL="0" rtl="0">
              <a:spcBef>
                <a:spcPts val="0"/>
              </a:spcBef>
              <a:spcAft>
                <a:spcPts val="0"/>
              </a:spcAft>
              <a:buNone/>
            </a:pPr>
            <a:r>
              <a:rPr lang="zh-HK" sz="1000" u="sng">
                <a:solidFill>
                  <a:srgbClr val="1155CC"/>
                </a:solidFill>
                <a:latin typeface="Calibri"/>
                <a:ea typeface="Calibri"/>
                <a:cs typeface="Calibri"/>
                <a:sym typeface="Calibri"/>
                <a:hlinkClick r:id="rId5"/>
              </a:rPr>
              <a:t>https://thediplomat.com/2017/07/indias-abortion-epidemic/</a:t>
            </a:r>
            <a:endParaRPr sz="1000" u="sng">
              <a:solidFill>
                <a:srgbClr val="1155CC"/>
              </a:solidFill>
              <a:latin typeface="Calibri"/>
              <a:ea typeface="Calibri"/>
              <a:cs typeface="Calibri"/>
              <a:sym typeface="Calibri"/>
            </a:endParaRPr>
          </a:p>
          <a:p>
            <a:pPr indent="0" lvl="0" marL="0" rtl="0">
              <a:spcBef>
                <a:spcPts val="0"/>
              </a:spcBef>
              <a:spcAft>
                <a:spcPts val="0"/>
              </a:spcAft>
              <a:buNone/>
            </a:pPr>
            <a:r>
              <a:t/>
            </a:r>
            <a:endParaRPr sz="1000" u="sng">
              <a:solidFill>
                <a:srgbClr val="1155CC"/>
              </a:solidFill>
              <a:latin typeface="Calibri"/>
              <a:ea typeface="Calibri"/>
              <a:cs typeface="Calibri"/>
              <a:sym typeface="Calibri"/>
            </a:endParaRPr>
          </a:p>
          <a:p>
            <a:pPr indent="0" lvl="0" marL="0" rtl="0">
              <a:spcBef>
                <a:spcPts val="0"/>
              </a:spcBef>
              <a:spcAft>
                <a:spcPts val="0"/>
              </a:spcAft>
              <a:buNone/>
            </a:pPr>
            <a:r>
              <a:rPr lang="zh-HK" sz="1000" u="sng">
                <a:solidFill>
                  <a:srgbClr val="1155CC"/>
                </a:solidFill>
                <a:latin typeface="Calibri"/>
                <a:ea typeface="Calibri"/>
                <a:cs typeface="Calibri"/>
                <a:sym typeface="Calibri"/>
                <a:hlinkClick r:id="rId6"/>
              </a:rPr>
              <a:t>http://www.everydaywisdomforhealthyliving.net/divorce-rate-in-India.html</a:t>
            </a:r>
            <a:endParaRPr sz="1000" u="sng">
              <a:solidFill>
                <a:srgbClr val="1155CC"/>
              </a:solidFill>
              <a:latin typeface="Calibri"/>
              <a:ea typeface="Calibri"/>
              <a:cs typeface="Calibri"/>
              <a:sym typeface="Calibri"/>
            </a:endParaRPr>
          </a:p>
          <a:p>
            <a:pPr indent="0" lvl="0" marL="0" rtl="0">
              <a:spcBef>
                <a:spcPts val="0"/>
              </a:spcBef>
              <a:spcAft>
                <a:spcPts val="0"/>
              </a:spcAft>
              <a:buNone/>
            </a:pPr>
            <a:r>
              <a:t/>
            </a:r>
            <a:endParaRPr sz="1000" u="sng">
              <a:solidFill>
                <a:srgbClr val="1155CC"/>
              </a:solidFill>
              <a:latin typeface="Calibri"/>
              <a:ea typeface="Calibri"/>
              <a:cs typeface="Calibri"/>
              <a:sym typeface="Calibri"/>
            </a:endParaRPr>
          </a:p>
          <a:p>
            <a:pPr indent="0" lvl="0" marL="0" rtl="0">
              <a:spcBef>
                <a:spcPts val="0"/>
              </a:spcBef>
              <a:spcAft>
                <a:spcPts val="0"/>
              </a:spcAft>
              <a:buNone/>
            </a:pPr>
            <a:r>
              <a:rPr lang="zh-HK" sz="1000" u="sng">
                <a:solidFill>
                  <a:srgbClr val="1155CC"/>
                </a:solidFill>
                <a:latin typeface="Calibri"/>
                <a:ea typeface="Calibri"/>
                <a:cs typeface="Calibri"/>
                <a:sym typeface="Calibri"/>
                <a:hlinkClick r:id="rId7"/>
              </a:rPr>
              <a:t>https://en.wikipedia.org/wiki/Divorce_demography</a:t>
            </a:r>
            <a:endParaRPr sz="1000" u="sng">
              <a:solidFill>
                <a:srgbClr val="1155CC"/>
              </a:solidFill>
              <a:latin typeface="Calibri"/>
              <a:ea typeface="Calibri"/>
              <a:cs typeface="Calibri"/>
              <a:sym typeface="Calibri"/>
            </a:endParaRPr>
          </a:p>
          <a:p>
            <a:pPr indent="0" lvl="0" marL="0" rtl="0">
              <a:spcBef>
                <a:spcPts val="0"/>
              </a:spcBef>
              <a:spcAft>
                <a:spcPts val="0"/>
              </a:spcAft>
              <a:buNone/>
            </a:pPr>
            <a:r>
              <a:rPr lang="zh-HK" sz="1000" u="sng">
                <a:solidFill>
                  <a:srgbClr val="1155CC"/>
                </a:solidFill>
                <a:latin typeface="Calibri"/>
                <a:ea typeface="Calibri"/>
                <a:cs typeface="Calibri"/>
                <a:sym typeface="Calibri"/>
                <a:hlinkClick r:id="rId8"/>
              </a:rPr>
              <a:t>http://www.scmp.com/news/china/society/article/2117424/why-millions-chinese-people-are-filing-divorce-every-year</a:t>
            </a:r>
            <a:endParaRPr sz="1000" u="sng">
              <a:solidFill>
                <a:srgbClr val="1155CC"/>
              </a:solidFill>
              <a:latin typeface="Calibri"/>
              <a:ea typeface="Calibri"/>
              <a:cs typeface="Calibri"/>
              <a:sym typeface="Calibri"/>
            </a:endParaRPr>
          </a:p>
          <a:p>
            <a:pPr indent="0" lvl="0" marL="0" rtl="0">
              <a:spcBef>
                <a:spcPts val="0"/>
              </a:spcBef>
              <a:spcAft>
                <a:spcPts val="0"/>
              </a:spcAft>
              <a:buNone/>
            </a:pPr>
            <a:r>
              <a:t/>
            </a:r>
            <a:endParaRPr sz="1000" u="sng">
              <a:solidFill>
                <a:srgbClr val="1155CC"/>
              </a:solidFill>
              <a:latin typeface="Calibri"/>
              <a:ea typeface="Calibri"/>
              <a:cs typeface="Calibri"/>
              <a:sym typeface="Calibri"/>
            </a:endParaRPr>
          </a:p>
          <a:p>
            <a:pPr indent="0" lvl="0" marL="0" rtl="0">
              <a:spcBef>
                <a:spcPts val="0"/>
              </a:spcBef>
              <a:spcAft>
                <a:spcPts val="0"/>
              </a:spcAft>
              <a:buNone/>
            </a:pPr>
            <a:r>
              <a:rPr lang="zh-HK" sz="1000" u="sng">
                <a:solidFill>
                  <a:srgbClr val="1155CC"/>
                </a:solidFill>
                <a:latin typeface="Calibri"/>
                <a:ea typeface="Calibri"/>
                <a:cs typeface="Calibri"/>
                <a:sym typeface="Calibri"/>
                <a:hlinkClick r:id="rId9"/>
              </a:rPr>
              <a:t>http://factsanddetails.com/china/cat4/sub15/entry-4312.html</a:t>
            </a:r>
            <a:endParaRPr sz="1000" u="sng">
              <a:solidFill>
                <a:srgbClr val="1155CC"/>
              </a:solidFill>
              <a:latin typeface="Calibri"/>
              <a:ea typeface="Calibri"/>
              <a:cs typeface="Calibri"/>
              <a:sym typeface="Calibri"/>
            </a:endParaRPr>
          </a:p>
          <a:p>
            <a:pPr indent="0" lvl="0" marL="0" rtl="0">
              <a:spcBef>
                <a:spcPts val="0"/>
              </a:spcBef>
              <a:spcAft>
                <a:spcPts val="0"/>
              </a:spcAft>
              <a:buNone/>
            </a:pPr>
            <a:r>
              <a:t/>
            </a:r>
            <a:endParaRPr sz="1000" u="sng">
              <a:solidFill>
                <a:srgbClr val="1155CC"/>
              </a:solidFill>
              <a:latin typeface="Calibri"/>
              <a:ea typeface="Calibri"/>
              <a:cs typeface="Calibri"/>
              <a:sym typeface="Calibri"/>
            </a:endParaRPr>
          </a:p>
          <a:p>
            <a:pPr indent="0" lvl="0" marL="0" rtl="0">
              <a:spcBef>
                <a:spcPts val="0"/>
              </a:spcBef>
              <a:spcAft>
                <a:spcPts val="0"/>
              </a:spcAft>
              <a:buNone/>
            </a:pPr>
            <a:r>
              <a:rPr lang="zh-HK" sz="1000" u="sng">
                <a:solidFill>
                  <a:srgbClr val="1155CC"/>
                </a:solidFill>
                <a:latin typeface="Calibri"/>
                <a:ea typeface="Calibri"/>
                <a:cs typeface="Calibri"/>
                <a:sym typeface="Calibri"/>
                <a:hlinkClick r:id="rId10"/>
              </a:rPr>
              <a:t>https://timesofindia.indiatimes.com/india/1-6-crore-abortions-a-year-in-india-81-at-home-study/articleshow/62030066.cms</a:t>
            </a:r>
            <a:endParaRPr sz="1000" u="sng">
              <a:solidFill>
                <a:srgbClr val="1155CC"/>
              </a:solidFill>
              <a:latin typeface="Calibri"/>
              <a:ea typeface="Calibri"/>
              <a:cs typeface="Calibri"/>
              <a:sym typeface="Calibri"/>
            </a:endParaRPr>
          </a:p>
          <a:p>
            <a:pPr indent="0" lvl="0" marL="0" rtl="0">
              <a:spcBef>
                <a:spcPts val="0"/>
              </a:spcBef>
              <a:spcAft>
                <a:spcPts val="0"/>
              </a:spcAft>
              <a:buNone/>
            </a:pPr>
            <a:r>
              <a:t/>
            </a:r>
            <a:endParaRPr sz="1000" u="sng">
              <a:solidFill>
                <a:srgbClr val="1155CC"/>
              </a:solidFill>
              <a:latin typeface="Calibri"/>
              <a:ea typeface="Calibri"/>
              <a:cs typeface="Calibri"/>
              <a:sym typeface="Calibri"/>
            </a:endParaRPr>
          </a:p>
          <a:p>
            <a:pPr indent="0" lvl="0" marL="0" rtl="0">
              <a:spcBef>
                <a:spcPts val="0"/>
              </a:spcBef>
              <a:spcAft>
                <a:spcPts val="0"/>
              </a:spcAft>
              <a:buNone/>
            </a:pPr>
            <a:r>
              <a:rPr lang="zh-HK" sz="1000" u="sng">
                <a:solidFill>
                  <a:srgbClr val="1155CC"/>
                </a:solidFill>
                <a:latin typeface="Calibri"/>
                <a:ea typeface="Calibri"/>
                <a:cs typeface="Calibri"/>
                <a:sym typeface="Calibri"/>
                <a:hlinkClick r:id="rId11"/>
              </a:rPr>
              <a:t>http://paa2007.princeton.edu/papers/71430</a:t>
            </a:r>
            <a:endParaRPr sz="1000" u="sng">
              <a:solidFill>
                <a:srgbClr val="1155CC"/>
              </a:solidFill>
              <a:latin typeface="Calibri"/>
              <a:ea typeface="Calibri"/>
              <a:cs typeface="Calibri"/>
              <a:sym typeface="Calibri"/>
            </a:endParaRPr>
          </a:p>
          <a:p>
            <a:pPr indent="0" lvl="0" marL="0" rtl="0">
              <a:spcBef>
                <a:spcPts val="0"/>
              </a:spcBef>
              <a:spcAft>
                <a:spcPts val="0"/>
              </a:spcAft>
              <a:buNone/>
            </a:pPr>
            <a:r>
              <a:t/>
            </a:r>
            <a:endParaRPr sz="1000" u="sng">
              <a:solidFill>
                <a:srgbClr val="1155CC"/>
              </a:solidFill>
              <a:latin typeface="Calibri"/>
              <a:ea typeface="Calibri"/>
              <a:cs typeface="Calibri"/>
              <a:sym typeface="Calibri"/>
            </a:endParaRPr>
          </a:p>
          <a:p>
            <a:pPr indent="0" lvl="0" marL="0" rtl="0">
              <a:spcBef>
                <a:spcPts val="0"/>
              </a:spcBef>
              <a:spcAft>
                <a:spcPts val="0"/>
              </a:spcAft>
              <a:buNone/>
            </a:pPr>
            <a:r>
              <a:rPr lang="zh-HK" sz="1000" u="sng">
                <a:solidFill>
                  <a:srgbClr val="1155CC"/>
                </a:solidFill>
                <a:latin typeface="Calibri"/>
                <a:ea typeface="Calibri"/>
                <a:cs typeface="Calibri"/>
                <a:sym typeface="Calibri"/>
                <a:hlinkClick r:id="rId12"/>
              </a:rPr>
              <a:t>https://www.quora.com/What-legal-punishment-is-there-for-a-husband-or-a-wife-in-Indian-Law-if-they-are-having-extra-marital-affairs</a:t>
            </a:r>
            <a:endParaRPr sz="1000" u="sng">
              <a:solidFill>
                <a:srgbClr val="1155CC"/>
              </a:solidFill>
              <a:latin typeface="Calibri"/>
              <a:ea typeface="Calibri"/>
              <a:cs typeface="Calibri"/>
              <a:sym typeface="Calibri"/>
            </a:endParaRPr>
          </a:p>
          <a:p>
            <a:pPr indent="0" lvl="0" marL="0" rtl="0">
              <a:spcBef>
                <a:spcPts val="0"/>
              </a:spcBef>
              <a:spcAft>
                <a:spcPts val="0"/>
              </a:spcAft>
              <a:buNone/>
            </a:pPr>
            <a:r>
              <a:t/>
            </a:r>
            <a:endParaRPr sz="1000" u="sng">
              <a:solidFill>
                <a:srgbClr val="1155CC"/>
              </a:solidFill>
              <a:latin typeface="Calibri"/>
              <a:ea typeface="Calibri"/>
              <a:cs typeface="Calibri"/>
              <a:sym typeface="Calibri"/>
            </a:endParaRPr>
          </a:p>
          <a:p>
            <a:pPr indent="0" lvl="0" marL="0" rtl="0">
              <a:spcBef>
                <a:spcPts val="0"/>
              </a:spcBef>
              <a:spcAft>
                <a:spcPts val="0"/>
              </a:spcAft>
              <a:buNone/>
            </a:pPr>
            <a:r>
              <a:t/>
            </a:r>
            <a:endParaRPr sz="1000" u="sng">
              <a:solidFill>
                <a:srgbClr val="1155CC"/>
              </a:solidFill>
              <a:latin typeface="Calibri"/>
              <a:ea typeface="Calibri"/>
              <a:cs typeface="Calibri"/>
              <a:sym typeface="Calibri"/>
            </a:endParaRPr>
          </a:p>
          <a:p>
            <a:pPr indent="0" lvl="0" marL="0" rtl="0">
              <a:spcBef>
                <a:spcPts val="0"/>
              </a:spcBef>
              <a:spcAft>
                <a:spcPts val="0"/>
              </a:spcAft>
              <a:buNone/>
            </a:pPr>
            <a:r>
              <a:t/>
            </a:r>
            <a:endParaRPr sz="1000" u="sng">
              <a:solidFill>
                <a:srgbClr val="1155CC"/>
              </a:solidFill>
              <a:latin typeface="Calibri"/>
              <a:ea typeface="Calibri"/>
              <a:cs typeface="Calibri"/>
              <a:sym typeface="Calibri"/>
            </a:endParaRPr>
          </a:p>
          <a:p>
            <a:pPr indent="0" lvl="0" marL="0" rtl="0">
              <a:spcBef>
                <a:spcPts val="0"/>
              </a:spcBef>
              <a:spcAft>
                <a:spcPts val="0"/>
              </a:spcAft>
              <a:buNone/>
            </a:pPr>
            <a:r>
              <a:t/>
            </a:r>
            <a:endParaRPr sz="1000" u="sng">
              <a:solidFill>
                <a:srgbClr val="1155CC"/>
              </a:solidFill>
              <a:latin typeface="Calibri"/>
              <a:ea typeface="Calibri"/>
              <a:cs typeface="Calibri"/>
              <a:sym typeface="Calibri"/>
            </a:endParaRPr>
          </a:p>
          <a:p>
            <a:pPr indent="0" lvl="0" marL="0" rtl="0">
              <a:spcBef>
                <a:spcPts val="0"/>
              </a:spcBef>
              <a:spcAft>
                <a:spcPts val="0"/>
              </a:spcAft>
              <a:buNone/>
            </a:pPr>
            <a:r>
              <a:t/>
            </a:r>
            <a:endParaRPr sz="1000" u="sng">
              <a:solidFill>
                <a:srgbClr val="1155CC"/>
              </a:solidFill>
              <a:latin typeface="Calibri"/>
              <a:ea typeface="Calibri"/>
              <a:cs typeface="Calibri"/>
              <a:sym typeface="Calibri"/>
            </a:endParaRPr>
          </a:p>
          <a:p>
            <a:pPr indent="0" lvl="0" marL="0" rtl="0">
              <a:spcBef>
                <a:spcPts val="0"/>
              </a:spcBef>
              <a:spcAft>
                <a:spcPts val="0"/>
              </a:spcAft>
              <a:buNone/>
            </a:pPr>
            <a:r>
              <a:t/>
            </a:r>
            <a:endParaRPr sz="1000" u="sng">
              <a:solidFill>
                <a:srgbClr val="1155CC"/>
              </a:solidFill>
              <a:latin typeface="Calibri"/>
              <a:ea typeface="Calibri"/>
              <a:cs typeface="Calibri"/>
              <a:sym typeface="Calibri"/>
            </a:endParaRPr>
          </a:p>
          <a:p>
            <a:pPr indent="0" lvl="0" marL="0" rtl="0">
              <a:spcBef>
                <a:spcPts val="0"/>
              </a:spcBef>
              <a:spcAft>
                <a:spcPts val="0"/>
              </a:spcAft>
              <a:buNone/>
            </a:pPr>
            <a:r>
              <a:t/>
            </a:r>
            <a:endParaRPr sz="1000" u="sng">
              <a:solidFill>
                <a:srgbClr val="1155CC"/>
              </a:solidFill>
              <a:latin typeface="Calibri"/>
              <a:ea typeface="Calibri"/>
              <a:cs typeface="Calibri"/>
              <a:sym typeface="Calibri"/>
            </a:endParaRPr>
          </a:p>
          <a:p>
            <a:pPr indent="0" lvl="0" marL="0" rtl="0">
              <a:spcBef>
                <a:spcPts val="0"/>
              </a:spcBef>
              <a:spcAft>
                <a:spcPts val="0"/>
              </a:spcAft>
              <a:buNone/>
            </a:pPr>
            <a:r>
              <a:t/>
            </a:r>
            <a:endParaRPr sz="1000" u="sng">
              <a:solidFill>
                <a:srgbClr val="1155CC"/>
              </a:solidFill>
              <a:latin typeface="Calibri"/>
              <a:ea typeface="Calibri"/>
              <a:cs typeface="Calibri"/>
              <a:sym typeface="Calibri"/>
            </a:endParaRPr>
          </a:p>
          <a:p>
            <a:pPr indent="0" lvl="0" marL="0" rtl="0">
              <a:spcBef>
                <a:spcPts val="0"/>
              </a:spcBef>
              <a:spcAft>
                <a:spcPts val="0"/>
              </a:spcAft>
              <a:buNone/>
            </a:pPr>
            <a:r>
              <a:t/>
            </a:r>
            <a:endParaRPr sz="1000" u="sng">
              <a:solidFill>
                <a:srgbClr val="1155CC"/>
              </a:solidFill>
              <a:latin typeface="Calibri"/>
              <a:ea typeface="Calibri"/>
              <a:cs typeface="Calibri"/>
              <a:sym typeface="Calibri"/>
            </a:endParaRPr>
          </a:p>
        </p:txBody>
      </p:sp>
      <p:sp>
        <p:nvSpPr>
          <p:cNvPr id="452" name="Shape 452"/>
          <p:cNvSpPr txBox="1"/>
          <p:nvPr>
            <p:ph idx="2" type="body"/>
          </p:nvPr>
        </p:nvSpPr>
        <p:spPr>
          <a:xfrm>
            <a:off x="4821575" y="1445975"/>
            <a:ext cx="4192200" cy="3555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sz="1000" u="sng">
                <a:solidFill>
                  <a:srgbClr val="1155CC"/>
                </a:solidFill>
                <a:latin typeface="Calibri"/>
                <a:ea typeface="Calibri"/>
                <a:cs typeface="Calibri"/>
                <a:sym typeface="Calibri"/>
                <a:hlinkClick r:id="rId13"/>
              </a:rPr>
              <a:t>htt/ps:/www.analyticsvidhya.com/blog/2016/03/tutorial-powerful-packages-imputing-missing-values/</a:t>
            </a:r>
            <a:endParaRPr sz="1000" u="sng">
              <a:solidFill>
                <a:srgbClr val="1155CC"/>
              </a:solidFill>
              <a:latin typeface="Calibri"/>
              <a:ea typeface="Calibri"/>
              <a:cs typeface="Calibri"/>
              <a:sym typeface="Calibri"/>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zh-HK" sz="1000" u="sng">
                <a:solidFill>
                  <a:srgbClr val="1155CC"/>
                </a:solidFill>
                <a:latin typeface="Calibri"/>
                <a:ea typeface="Calibri"/>
                <a:cs typeface="Calibri"/>
                <a:sym typeface="Calibri"/>
                <a:hlinkClick r:id="rId14"/>
              </a:rPr>
              <a:t>https://tradingeconomics.com/china/gdp</a:t>
            </a:r>
            <a:r>
              <a:rPr lang="zh-HK" sz="1000">
                <a:solidFill>
                  <a:srgbClr val="000000"/>
                </a:solidFill>
                <a:latin typeface="Calibri"/>
                <a:ea typeface="Calibri"/>
                <a:cs typeface="Calibri"/>
                <a:sym typeface="Calibri"/>
              </a:rPr>
              <a:t> </a:t>
            </a:r>
            <a:br>
              <a:rPr lang="zh-HK" sz="1000">
                <a:solidFill>
                  <a:srgbClr val="000000"/>
                </a:solidFill>
                <a:latin typeface="Calibri"/>
                <a:ea typeface="Calibri"/>
                <a:cs typeface="Calibri"/>
                <a:sym typeface="Calibri"/>
              </a:rPr>
            </a:br>
            <a:endParaRPr sz="10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rPr lang="zh-HK" sz="1000" u="sng">
                <a:solidFill>
                  <a:srgbClr val="1155CC"/>
                </a:solidFill>
                <a:latin typeface="Calibri"/>
                <a:ea typeface="Calibri"/>
                <a:cs typeface="Calibri"/>
                <a:sym typeface="Calibri"/>
                <a:hlinkClick r:id="rId15"/>
              </a:rPr>
              <a:t>https://tradingeconomics.com/india/gdp</a:t>
            </a:r>
            <a:r>
              <a:rPr lang="zh-HK" sz="1000">
                <a:solidFill>
                  <a:srgbClr val="000000"/>
                </a:solidFill>
                <a:latin typeface="Calibri"/>
                <a:ea typeface="Calibri"/>
                <a:cs typeface="Calibri"/>
                <a:sym typeface="Calibri"/>
              </a:rPr>
              <a:t> </a:t>
            </a:r>
            <a:br>
              <a:rPr lang="zh-HK" sz="1000">
                <a:solidFill>
                  <a:srgbClr val="000000"/>
                </a:solidFill>
                <a:latin typeface="Calibri"/>
                <a:ea typeface="Calibri"/>
                <a:cs typeface="Calibri"/>
                <a:sym typeface="Calibri"/>
              </a:rPr>
            </a:br>
            <a:br>
              <a:rPr lang="zh-HK" sz="1000">
                <a:solidFill>
                  <a:srgbClr val="000000"/>
                </a:solidFill>
                <a:latin typeface="Calibri"/>
                <a:ea typeface="Calibri"/>
                <a:cs typeface="Calibri"/>
                <a:sym typeface="Calibri"/>
              </a:rPr>
            </a:br>
            <a:r>
              <a:rPr lang="zh-HK" sz="1000" u="sng">
                <a:solidFill>
                  <a:srgbClr val="0563C1"/>
                </a:solidFill>
                <a:latin typeface="Calibri"/>
                <a:ea typeface="Calibri"/>
                <a:cs typeface="Calibri"/>
                <a:sym typeface="Calibri"/>
                <a:hlinkClick r:id="rId16"/>
              </a:rPr>
              <a:t>https://www.statista.com/statistics/256598/global-inflation-rate-compared-to-previous-year/</a:t>
            </a:r>
            <a:r>
              <a:rPr lang="zh-HK" sz="1000">
                <a:solidFill>
                  <a:srgbClr val="000000"/>
                </a:solidFill>
                <a:latin typeface="Calibri"/>
                <a:ea typeface="Calibri"/>
                <a:cs typeface="Calibri"/>
                <a:sym typeface="Calibri"/>
              </a:rPr>
              <a:t> </a:t>
            </a:r>
            <a:br>
              <a:rPr lang="zh-HK" sz="1000">
                <a:solidFill>
                  <a:srgbClr val="000000"/>
                </a:solidFill>
                <a:latin typeface="Calibri"/>
                <a:ea typeface="Calibri"/>
                <a:cs typeface="Calibri"/>
                <a:sym typeface="Calibri"/>
              </a:rPr>
            </a:br>
            <a:br>
              <a:rPr lang="zh-HK" sz="1000">
                <a:solidFill>
                  <a:srgbClr val="000000"/>
                </a:solidFill>
                <a:latin typeface="Calibri"/>
                <a:ea typeface="Calibri"/>
                <a:cs typeface="Calibri"/>
                <a:sym typeface="Calibri"/>
              </a:rPr>
            </a:br>
            <a:r>
              <a:rPr lang="zh-HK" sz="1000" u="sng">
                <a:solidFill>
                  <a:srgbClr val="1155CC"/>
                </a:solidFill>
                <a:latin typeface="Calibri"/>
                <a:ea typeface="Calibri"/>
                <a:cs typeface="Calibri"/>
                <a:sym typeface="Calibri"/>
                <a:hlinkClick r:id="rId17"/>
              </a:rPr>
              <a:t>https://www.worldatlas.com/articles/countries-producing-the-most-marijuana-resin.html</a:t>
            </a:r>
            <a:r>
              <a:rPr lang="zh-HK" sz="1000">
                <a:solidFill>
                  <a:srgbClr val="000000"/>
                </a:solidFill>
                <a:latin typeface="Calibri"/>
                <a:ea typeface="Calibri"/>
                <a:cs typeface="Calibri"/>
                <a:sym typeface="Calibri"/>
              </a:rPr>
              <a:t> </a:t>
            </a:r>
            <a:br>
              <a:rPr lang="zh-HK" sz="1000">
                <a:solidFill>
                  <a:srgbClr val="000000"/>
                </a:solidFill>
                <a:latin typeface="Calibri"/>
                <a:ea typeface="Calibri"/>
                <a:cs typeface="Calibri"/>
                <a:sym typeface="Calibri"/>
              </a:rPr>
            </a:br>
            <a:br>
              <a:rPr lang="zh-HK" sz="1000">
                <a:solidFill>
                  <a:srgbClr val="000000"/>
                </a:solidFill>
                <a:latin typeface="Calibri"/>
                <a:ea typeface="Calibri"/>
                <a:cs typeface="Calibri"/>
                <a:sym typeface="Calibri"/>
              </a:rPr>
            </a:br>
            <a:r>
              <a:rPr lang="zh-HK" sz="1000" u="sng">
                <a:solidFill>
                  <a:srgbClr val="1155CC"/>
                </a:solidFill>
                <a:latin typeface="Calibri"/>
                <a:ea typeface="Calibri"/>
                <a:cs typeface="Calibri"/>
                <a:sym typeface="Calibri"/>
                <a:hlinkClick r:id="rId18"/>
              </a:rPr>
              <a:t>http://www.hinduwebsite.com/hinduism/h_suicide.asp</a:t>
            </a:r>
            <a:endParaRPr sz="1000"/>
          </a:p>
          <a:p>
            <a:pPr indent="0" lvl="0" marL="0" rtl="0">
              <a:lnSpc>
                <a:spcPct val="100000"/>
              </a:lnSpc>
              <a:spcBef>
                <a:spcPts val="0"/>
              </a:spcBef>
              <a:spcAft>
                <a:spcPts val="0"/>
              </a:spcAft>
              <a:buNone/>
            </a:pPr>
            <a:r>
              <a:t/>
            </a:r>
            <a:endParaRPr sz="1000"/>
          </a:p>
          <a:p>
            <a:pPr indent="0" lvl="0" marL="0" rtl="0">
              <a:lnSpc>
                <a:spcPct val="100000"/>
              </a:lnSpc>
              <a:spcBef>
                <a:spcPts val="0"/>
              </a:spcBef>
              <a:spcAft>
                <a:spcPts val="0"/>
              </a:spcAft>
              <a:buNone/>
            </a:pPr>
            <a:r>
              <a:rPr lang="zh-HK" sz="1000" u="sng">
                <a:solidFill>
                  <a:schemeClr val="accent5"/>
                </a:solidFill>
                <a:hlinkClick r:id="rId19"/>
              </a:rPr>
              <a:t>https://www.chinahighlights.com/travelguide/religion.htm</a:t>
            </a:r>
            <a:endParaRPr sz="1000">
              <a:solidFill>
                <a:srgbClr val="000000"/>
              </a:solidFill>
            </a:endParaRPr>
          </a:p>
          <a:p>
            <a:pPr indent="0" lvl="0" marL="0" rtl="0">
              <a:lnSpc>
                <a:spcPct val="100000"/>
              </a:lnSpc>
              <a:spcBef>
                <a:spcPts val="0"/>
              </a:spcBef>
              <a:spcAft>
                <a:spcPts val="0"/>
              </a:spcAft>
              <a:buNone/>
            </a:pPr>
            <a:r>
              <a:rPr lang="zh-HK" sz="1000" u="sng">
                <a:solidFill>
                  <a:schemeClr val="accent5"/>
                </a:solidFill>
                <a:hlinkClick r:id="rId20"/>
              </a:rPr>
              <a:t>http://factsanddetails.com/world/cat55/sub354/item1358.html</a:t>
            </a:r>
            <a:endParaRPr sz="1000">
              <a:solidFill>
                <a:srgbClr val="000000"/>
              </a:solidFill>
            </a:endParaRPr>
          </a:p>
          <a:p>
            <a:pPr indent="0" lvl="0" marL="0" rtl="0">
              <a:lnSpc>
                <a:spcPct val="100000"/>
              </a:lnSpc>
              <a:spcBef>
                <a:spcPts val="0"/>
              </a:spcBef>
              <a:spcAft>
                <a:spcPts val="0"/>
              </a:spcAft>
              <a:buNone/>
            </a:pPr>
            <a:r>
              <a:rPr lang="zh-HK" sz="1000" u="sng">
                <a:solidFill>
                  <a:schemeClr val="accent5"/>
                </a:solidFill>
                <a:hlinkClick r:id="rId21"/>
              </a:rPr>
              <a:t>https://en.wikipedia.org/wiki/Prostitution_in_China#Legal_responses</a:t>
            </a:r>
            <a:endParaRPr sz="1000">
              <a:solidFill>
                <a:srgbClr val="000000"/>
              </a:solidFill>
            </a:endParaRPr>
          </a:p>
          <a:p>
            <a:pPr indent="0" lvl="0" marL="0" rtl="0">
              <a:lnSpc>
                <a:spcPct val="100000"/>
              </a:lnSpc>
              <a:spcBef>
                <a:spcPts val="0"/>
              </a:spcBef>
              <a:spcAft>
                <a:spcPts val="0"/>
              </a:spcAft>
              <a:buNone/>
            </a:pPr>
            <a:r>
              <a:rPr lang="zh-HK" sz="1000" u="sng">
                <a:solidFill>
                  <a:schemeClr val="accent5"/>
                </a:solidFill>
                <a:hlinkClick r:id="rId22"/>
              </a:rPr>
              <a:t>https://www.mapsofindia.com/my-india/india/legal-prostitution-in-i</a:t>
            </a:r>
            <a:r>
              <a:rPr lang="zh-HK" sz="1000" u="sng">
                <a:solidFill>
                  <a:srgbClr val="1155CC"/>
                </a:solidFill>
                <a:latin typeface="Calibri"/>
                <a:ea typeface="Calibri"/>
                <a:cs typeface="Calibri"/>
                <a:sym typeface="Calibri"/>
                <a:hlinkClick r:id="rId23"/>
              </a:rPr>
              <a:t>ndia</a:t>
            </a:r>
            <a:endParaRPr sz="1000" u="sng">
              <a:solidFill>
                <a:srgbClr val="1155CC"/>
              </a:solidFill>
              <a:latin typeface="Calibri"/>
              <a:ea typeface="Calibri"/>
              <a:cs typeface="Calibri"/>
              <a:sym typeface="Calibri"/>
            </a:endParaRPr>
          </a:p>
          <a:p>
            <a:pPr indent="0" lvl="0" marL="0" rtl="0">
              <a:lnSpc>
                <a:spcPct val="100000"/>
              </a:lnSpc>
              <a:spcBef>
                <a:spcPts val="0"/>
              </a:spcBef>
              <a:spcAft>
                <a:spcPts val="0"/>
              </a:spcAft>
              <a:buNone/>
            </a:pPr>
            <a:r>
              <a:t/>
            </a:r>
            <a:endParaRPr sz="1000" u="sng">
              <a:solidFill>
                <a:srgbClr val="1155CC"/>
              </a:solidFill>
              <a:latin typeface="Calibri"/>
              <a:ea typeface="Calibri"/>
              <a:cs typeface="Calibri"/>
              <a:sym typeface="Calibri"/>
            </a:endParaRPr>
          </a:p>
          <a:p>
            <a:pPr indent="0" lvl="0" marL="0" rtl="0">
              <a:lnSpc>
                <a:spcPct val="100000"/>
              </a:lnSpc>
              <a:spcBef>
                <a:spcPts val="0"/>
              </a:spcBef>
              <a:spcAft>
                <a:spcPts val="0"/>
              </a:spcAft>
              <a:buNone/>
            </a:pPr>
            <a:r>
              <a:rPr lang="zh-HK" sz="1000" u="sng">
                <a:solidFill>
                  <a:srgbClr val="1155CC"/>
                </a:solidFill>
                <a:latin typeface="Calibri"/>
                <a:ea typeface="Calibri"/>
                <a:cs typeface="Calibri"/>
                <a:sym typeface="Calibri"/>
                <a:hlinkClick r:id="rId24"/>
              </a:rPr>
              <a:t>http://www.real-statistics.com/handling-missing-data/types-of-missing-data</a:t>
            </a:r>
            <a:endParaRPr/>
          </a:p>
          <a:p>
            <a:pPr indent="0" lvl="0" marL="0" rtl="0">
              <a:lnSpc>
                <a:spcPct val="10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Example: China Dataset</a:t>
            </a:r>
            <a:endParaRPr/>
          </a:p>
        </p:txBody>
      </p:sp>
      <p:sp>
        <p:nvSpPr>
          <p:cNvPr id="94" name="Shape 94"/>
          <p:cNvSpPr txBox="1"/>
          <p:nvPr>
            <p:ph idx="1" type="body"/>
          </p:nvPr>
        </p:nvSpPr>
        <p:spPr>
          <a:xfrm>
            <a:off x="4460500" y="65225"/>
            <a:ext cx="4350600" cy="4956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Get an overview of Missing Data types</a:t>
            </a:r>
            <a:endParaRPr/>
          </a:p>
          <a:p>
            <a:pPr indent="-311150" lvl="0" marL="457200" rtl="0">
              <a:spcBef>
                <a:spcPts val="1600"/>
              </a:spcBef>
              <a:spcAft>
                <a:spcPts val="0"/>
              </a:spcAft>
              <a:buSzPts val="1300"/>
              <a:buChar char="●"/>
            </a:pPr>
            <a:r>
              <a:rPr lang="zh-HK"/>
              <a:t>R-code: pMiss&lt;-function(x){sum(is.na(x))/length(x)*100}</a:t>
            </a:r>
            <a:br>
              <a:rPr lang="zh-HK"/>
            </a:br>
            <a:r>
              <a:rPr lang="zh-HK"/>
              <a:t>apply(china,2,pMiss)</a:t>
            </a:r>
            <a:endParaRPr/>
          </a:p>
          <a:p>
            <a:pPr indent="-311150" lvl="0" marL="457200" rtl="0">
              <a:spcBef>
                <a:spcPts val="0"/>
              </a:spcBef>
              <a:spcAft>
                <a:spcPts val="0"/>
              </a:spcAft>
              <a:buSzPts val="1300"/>
              <a:buChar char="●"/>
            </a:pPr>
            <a:r>
              <a:rPr lang="zh-HK"/>
              <a:t>Result:</a:t>
            </a:r>
            <a:endParaRPr/>
          </a:p>
          <a:p>
            <a:pPr indent="0" lvl="0" marL="0" rtl="0">
              <a:spcBef>
                <a:spcPts val="1600"/>
              </a:spcBef>
              <a:spcAft>
                <a:spcPts val="0"/>
              </a:spcAft>
              <a:buNone/>
            </a:pPr>
            <a:br>
              <a:rPr lang="zh-HK"/>
            </a:br>
            <a:endParaRPr/>
          </a:p>
          <a:p>
            <a:pPr indent="0" lvl="0" marL="0" rtl="0">
              <a:spcBef>
                <a:spcPts val="1600"/>
              </a:spcBef>
              <a:spcAft>
                <a:spcPts val="0"/>
              </a:spcAft>
              <a:buNone/>
            </a:pPr>
            <a:r>
              <a:rPr lang="zh-HK"/>
              <a:t>V317 show 100.0 of missing data, that means it is NMAR and other variables have proportion of missing data less than 8.0</a:t>
            </a:r>
            <a:endParaRPr/>
          </a:p>
          <a:p>
            <a:pPr indent="-311150" lvl="0" marL="457200" rtl="0">
              <a:spcBef>
                <a:spcPts val="1600"/>
              </a:spcBef>
              <a:spcAft>
                <a:spcPts val="0"/>
              </a:spcAft>
              <a:buSzPts val="1300"/>
              <a:buChar char="●"/>
            </a:pPr>
            <a:r>
              <a:rPr lang="zh-HK"/>
              <a:t>Reason: V317 is correspond to political assassination. So it is a quite sensitive question in China as it is related to politics. So the question might be removed from the questionnaire.</a:t>
            </a:r>
            <a:endParaRPr/>
          </a:p>
          <a:p>
            <a:pPr indent="-311150" lvl="0" marL="457200">
              <a:spcBef>
                <a:spcPts val="0"/>
              </a:spcBef>
              <a:spcAft>
                <a:spcPts val="0"/>
              </a:spcAft>
              <a:buSzPts val="1300"/>
              <a:buChar char="●"/>
            </a:pPr>
            <a:r>
              <a:rPr lang="zh-HK"/>
              <a:t>Therefore, we remove V317 .</a:t>
            </a:r>
            <a:endParaRPr/>
          </a:p>
        </p:txBody>
      </p:sp>
      <p:pic>
        <p:nvPicPr>
          <p:cNvPr id="95" name="Shape 95"/>
          <p:cNvPicPr preferRelativeResize="0"/>
          <p:nvPr/>
        </p:nvPicPr>
        <p:blipFill rotWithShape="1">
          <a:blip r:embed="rId3">
            <a:alphaModFix/>
          </a:blip>
          <a:srcRect b="0" l="0" r="0" t="0"/>
          <a:stretch/>
        </p:blipFill>
        <p:spPr>
          <a:xfrm>
            <a:off x="5187397" y="1705049"/>
            <a:ext cx="3774000" cy="53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Example: China Dataset</a:t>
            </a:r>
            <a:endParaRPr/>
          </a:p>
        </p:txBody>
      </p:sp>
      <p:sp>
        <p:nvSpPr>
          <p:cNvPr id="101" name="Shape 10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zh-HK"/>
              <a:t>After removing V317, we use R-code: md.pattern from “MICE” package to obtain a tabular form of missing values present in each variable in the data set. And then we know that there 768 complete data among 1000 observations.</a:t>
            </a:r>
            <a:endParaRPr/>
          </a:p>
          <a:p>
            <a:pPr indent="-311150" lvl="0" marL="457200" rtl="0">
              <a:spcBef>
                <a:spcPts val="0"/>
              </a:spcBef>
              <a:spcAft>
                <a:spcPts val="0"/>
              </a:spcAft>
              <a:buSzPts val="1300"/>
              <a:buChar char="●"/>
            </a:pPr>
            <a:r>
              <a:rPr lang="zh-HK"/>
              <a:t>It is hard to understand the pattern so we also plot a histogram to obtain the distribution of the missing data:</a:t>
            </a:r>
            <a:br>
              <a:rPr lang="zh-HK"/>
            </a:br>
            <a:br>
              <a:rPr lang="zh-HK"/>
            </a:br>
            <a:r>
              <a:rPr lang="zh-HK"/>
              <a:t> R-code:</a:t>
            </a:r>
            <a:br>
              <a:rPr lang="zh-HK"/>
            </a:br>
            <a:r>
              <a:rPr lang="zh-HK">
                <a:solidFill>
                  <a:srgbClr val="002F4A"/>
                </a:solidFill>
                <a:latin typeface="Merriweather"/>
                <a:ea typeface="Merriweather"/>
                <a:cs typeface="Merriweather"/>
                <a:sym typeface="Merriweather"/>
              </a:rPr>
              <a:t>aggr_plot=aggr(china,col=c('navyblue','red'),numbers=TRUE,sortVars=TRUE,labels=names(china),cex.axis=.7,gap=3,ylab=c("Histogram of missing data","Pattern"))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08" name="Shape 108"/>
          <p:cNvPicPr preferRelativeResize="0"/>
          <p:nvPr/>
        </p:nvPicPr>
        <p:blipFill>
          <a:blip r:embed="rId3">
            <a:alphaModFix/>
          </a:blip>
          <a:stretch>
            <a:fillRect/>
          </a:stretch>
        </p:blipFill>
        <p:spPr>
          <a:xfrm>
            <a:off x="152400" y="512114"/>
            <a:ext cx="8658674" cy="46313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Example: China Dataset</a:t>
            </a:r>
            <a:endParaRPr/>
          </a:p>
        </p:txBody>
      </p:sp>
      <p:sp>
        <p:nvSpPr>
          <p:cNvPr id="114" name="Shape 114"/>
          <p:cNvSpPr txBox="1"/>
          <p:nvPr>
            <p:ph idx="1" type="body"/>
          </p:nvPr>
        </p:nvSpPr>
        <p:spPr>
          <a:xfrm>
            <a:off x="4644675" y="500925"/>
            <a:ext cx="43428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Filling up the missing data</a:t>
            </a:r>
            <a:endParaRPr/>
          </a:p>
          <a:p>
            <a:pPr indent="-311150" lvl="0" marL="457200" rtl="0">
              <a:spcBef>
                <a:spcPts val="1600"/>
              </a:spcBef>
              <a:spcAft>
                <a:spcPts val="0"/>
              </a:spcAft>
              <a:buSzPts val="1300"/>
              <a:buChar char="●"/>
            </a:pPr>
            <a:r>
              <a:rPr lang="zh-HK"/>
              <a:t>R-code:</a:t>
            </a:r>
            <a:br>
              <a:rPr lang="zh-HK"/>
            </a:br>
            <a:r>
              <a:rPr lang="zh-HK">
                <a:solidFill>
                  <a:srgbClr val="002F4A"/>
                </a:solidFill>
                <a:latin typeface="Merriweather"/>
                <a:ea typeface="Merriweather"/>
                <a:cs typeface="Merriweather"/>
                <a:sym typeface="Merriweather"/>
              </a:rPr>
              <a:t>imputed_china=mice(china,m=5,maxit=50,meth='pmm',seed=500)</a:t>
            </a:r>
            <a:br>
              <a:rPr lang="zh-HK">
                <a:solidFill>
                  <a:srgbClr val="002F4A"/>
                </a:solidFill>
                <a:latin typeface="Merriweather"/>
                <a:ea typeface="Merriweather"/>
                <a:cs typeface="Merriweather"/>
                <a:sym typeface="Merriweather"/>
              </a:rPr>
            </a:br>
            <a:r>
              <a:rPr lang="zh-HK">
                <a:solidFill>
                  <a:srgbClr val="002F4A"/>
                </a:solidFill>
                <a:latin typeface="Merriweather"/>
                <a:ea typeface="Merriweather"/>
                <a:cs typeface="Merriweather"/>
                <a:sym typeface="Merriweather"/>
              </a:rPr>
              <a:t>completeChina=complete(imputed_china,1)</a:t>
            </a:r>
            <a:br>
              <a:rPr lang="zh-HK">
                <a:solidFill>
                  <a:srgbClr val="002F4A"/>
                </a:solidFill>
                <a:latin typeface="Merriweather"/>
                <a:ea typeface="Merriweather"/>
                <a:cs typeface="Merriweather"/>
                <a:sym typeface="Merriweather"/>
              </a:rPr>
            </a:br>
            <a:endParaRPr>
              <a:solidFill>
                <a:srgbClr val="002F4A"/>
              </a:solidFill>
              <a:latin typeface="Merriweather"/>
              <a:ea typeface="Merriweather"/>
              <a:cs typeface="Merriweather"/>
              <a:sym typeface="Merriweather"/>
            </a:endParaRPr>
          </a:p>
          <a:p>
            <a:pPr indent="-311150" lvl="0" marL="457200" rtl="0">
              <a:spcBef>
                <a:spcPts val="0"/>
              </a:spcBef>
              <a:spcAft>
                <a:spcPts val="0"/>
              </a:spcAft>
              <a:buClr>
                <a:srgbClr val="002F4A"/>
              </a:buClr>
              <a:buSzPts val="1300"/>
              <a:buFont typeface="Merriweather"/>
              <a:buChar char="●"/>
            </a:pPr>
            <a:r>
              <a:rPr lang="zh-HK">
                <a:solidFill>
                  <a:srgbClr val="002F4A"/>
                </a:solidFill>
                <a:latin typeface="Merriweather"/>
                <a:ea typeface="Merriweather"/>
                <a:cs typeface="Merriweather"/>
                <a:sym typeface="Merriweather"/>
              </a:rPr>
              <a:t>After filling the missing data, we plot few graphs to compare the distribution of the original data and the new one.</a:t>
            </a:r>
            <a:br>
              <a:rPr lang="zh-HK">
                <a:solidFill>
                  <a:srgbClr val="002F4A"/>
                </a:solidFill>
                <a:latin typeface="Merriweather"/>
                <a:ea typeface="Merriweather"/>
                <a:cs typeface="Merriweather"/>
                <a:sym typeface="Merriweather"/>
              </a:rPr>
            </a:br>
            <a:br>
              <a:rPr lang="zh-HK">
                <a:solidFill>
                  <a:srgbClr val="002F4A"/>
                </a:solidFill>
                <a:latin typeface="Merriweather"/>
                <a:ea typeface="Merriweather"/>
                <a:cs typeface="Merriweather"/>
                <a:sym typeface="Merriweather"/>
              </a:rPr>
            </a:br>
            <a:r>
              <a:rPr lang="zh-HK">
                <a:solidFill>
                  <a:srgbClr val="002F4A"/>
                </a:solidFill>
                <a:latin typeface="Merriweather"/>
                <a:ea typeface="Merriweather"/>
                <a:cs typeface="Merriweather"/>
                <a:sym typeface="Merriweather"/>
              </a:rPr>
              <a:t>densityplot(imputed_china)</a:t>
            </a:r>
            <a:br>
              <a:rPr lang="zh-HK">
                <a:solidFill>
                  <a:srgbClr val="002F4A"/>
                </a:solidFill>
                <a:latin typeface="Merriweather"/>
                <a:ea typeface="Merriweather"/>
                <a:cs typeface="Merriweather"/>
                <a:sym typeface="Merriweather"/>
              </a:rPr>
            </a:br>
            <a:r>
              <a:rPr lang="zh-HK">
                <a:solidFill>
                  <a:srgbClr val="002F4A"/>
                </a:solidFill>
                <a:latin typeface="Merriweather"/>
                <a:ea typeface="Merriweather"/>
                <a:cs typeface="Merriweather"/>
                <a:sym typeface="Merriweather"/>
              </a:rPr>
              <a:t>stripplot(</a:t>
            </a:r>
            <a:r>
              <a:rPr lang="zh-HK">
                <a:solidFill>
                  <a:srgbClr val="002F4A"/>
                </a:solidFill>
                <a:latin typeface="Merriweather"/>
                <a:ea typeface="Merriweather"/>
                <a:cs typeface="Merriweather"/>
                <a:sym typeface="Merriweather"/>
              </a:rPr>
              <a:t>imputed_china,pch=20,cex=1.2)</a:t>
            </a:r>
            <a:endParaRPr>
              <a:solidFill>
                <a:srgbClr val="002F4A"/>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