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89957"/>
  </p:normalViewPr>
  <p:slideViewPr>
    <p:cSldViewPr snapToGrid="0">
      <p:cViewPr varScale="1">
        <p:scale>
          <a:sx n="99" d="100"/>
          <a:sy n="99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4B79-5C18-6047-9B2D-94E7DF66C49C}" type="datetimeFigureOut">
              <a:rPr lang="en-SK" smtClean="0"/>
              <a:t>12/11/2023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4D60-C0AD-494D-955D-D441ECF72604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9268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Deli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2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4515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Peto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11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265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Pirky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12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24186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Deli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3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13921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Deli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4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337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Deli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5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1390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Pirky</a:t>
            </a:r>
          </a:p>
          <a:p>
            <a:r>
              <a:rPr lang="en-SK"/>
              <a:t>Aplikacne komponenty a interface-y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6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3401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Peto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7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38480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Pirky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8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919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Deli</a:t>
            </a:r>
          </a:p>
          <a:p>
            <a:endParaRPr lang="en-SK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Fáza - Architektúra projektu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Navrhnutie architektúry modulov a zobrazenie interakcií medzi nimi.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Mapovanie interakcií modulov s databázou.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Fáza - Návrh obrazoviek - </a:t>
            </a:r>
            <a:r>
              <a:rPr lang="sk-SK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Wireframe</a:t>
            </a:r>
            <a:endParaRPr lang="sk-SK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Tím UX expertov navrhne a zdokonalí obrazovky nového systému.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Zohľadnenie nových požiadaviek.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 schválení </a:t>
            </a:r>
            <a:r>
              <a:rPr lang="sk-SK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mockupov</a:t>
            </a: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vedením sa vývoj návrhov uzamkne a prejde sa k ich implementácii vývojárskym tímom.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Fáza - Implementácia funkcionality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Samotná implementácia všetkých modulov.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Plánovanie tejto fázy tak, aby sa minimalizovalo prekrývanie testovania, nakoľko je plánovaný len jeden tester.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Dôkladné otestovanie každého modulu pred jeho akceptáciou.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Fáza - Nasadenie aplikácie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Nasadenie aplikácie do vládneho </a:t>
            </a:r>
            <a:r>
              <a:rPr lang="sk-SK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cloudu</a:t>
            </a: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Vykonanie akceptačného testovania po úspešnom nasadení.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Čakanie na súhlas od vedenia.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Fáza - </a:t>
            </a:r>
            <a:r>
              <a:rPr lang="sk-SK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</a:t>
            </a:r>
            <a:endParaRPr lang="sk-SK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Dlhodobý </a:t>
            </a:r>
            <a:r>
              <a:rPr lang="sk-SK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pre </a:t>
            </a:r>
            <a:r>
              <a:rPr lang="sk-SK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doimplementáciu</a:t>
            </a:r>
            <a:r>
              <a:rPr lang="sk-SK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nových modulov</a:t>
            </a:r>
          </a:p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9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67973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K" dirty="0"/>
              <a:t>Peto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4D60-C0AD-494D-955D-D441ECF72604}" type="slidenum">
              <a:rPr lang="en-SK" smtClean="0"/>
              <a:t>10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96454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0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59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6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5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68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2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05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82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97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9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87C325-7442-C4C1-9A8E-972A47A13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651" b="290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EB268-7820-6A03-A0BB-3298BED8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SK" dirty="0"/>
              <a:t>ME100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85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24D6-468A-13A4-081D-D9602C3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Finančná analýza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C933FD-26C4-D947-F98B-02D4B256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198" y="21569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K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FAD1F3-A89E-77A9-7847-D3DC1590F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85710"/>
              </p:ext>
            </p:extLst>
          </p:nvPr>
        </p:nvGraphicFramePr>
        <p:xfrm>
          <a:off x="2130243" y="2185513"/>
          <a:ext cx="7931513" cy="3298325"/>
        </p:xfrm>
        <a:graphic>
          <a:graphicData uri="http://schemas.openxmlformats.org/drawingml/2006/table">
            <a:tbl>
              <a:tblPr/>
              <a:tblGrid>
                <a:gridCol w="2498202">
                  <a:extLst>
                    <a:ext uri="{9D8B030D-6E8A-4147-A177-3AD203B41FA5}">
                      <a16:colId xmlns:a16="http://schemas.microsoft.com/office/drawing/2014/main" val="1601863074"/>
                    </a:ext>
                  </a:extLst>
                </a:gridCol>
                <a:gridCol w="1803635">
                  <a:extLst>
                    <a:ext uri="{9D8B030D-6E8A-4147-A177-3AD203B41FA5}">
                      <a16:colId xmlns:a16="http://schemas.microsoft.com/office/drawing/2014/main" val="3441442668"/>
                    </a:ext>
                  </a:extLst>
                </a:gridCol>
                <a:gridCol w="1646798">
                  <a:extLst>
                    <a:ext uri="{9D8B030D-6E8A-4147-A177-3AD203B41FA5}">
                      <a16:colId xmlns:a16="http://schemas.microsoft.com/office/drawing/2014/main" val="2055531731"/>
                    </a:ext>
                  </a:extLst>
                </a:gridCol>
                <a:gridCol w="1982878">
                  <a:extLst>
                    <a:ext uri="{9D8B030D-6E8A-4147-A177-3AD203B41FA5}">
                      <a16:colId xmlns:a16="http://schemas.microsoft.com/office/drawing/2014/main" val="319012842"/>
                    </a:ext>
                  </a:extLst>
                </a:gridCol>
              </a:tblGrid>
              <a:tr h="5176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Názov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Cena za kus (€)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kusov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Celkové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náklady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(€)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31409"/>
                  </a:ext>
                </a:extLst>
              </a:tr>
              <a:tr h="5176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Diskový priestor TIER III 1GB</a:t>
                      </a:r>
                      <a:endParaRPr lang="en-GB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0,047 € </a:t>
                      </a:r>
                      <a:endParaRPr lang="en-SK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1024</a:t>
                      </a:r>
                      <a:endParaRPr lang="en-SK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48,128 €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231385"/>
                  </a:ext>
                </a:extLst>
              </a:tr>
              <a:tr h="3255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Firewall</a:t>
                      </a:r>
                      <a:endParaRPr lang="en-GB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67,031 €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67,031 €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7148"/>
                  </a:ext>
                </a:extLst>
              </a:tr>
              <a:tr h="5176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Virtual Private Network</a:t>
                      </a:r>
                      <a:endParaRPr lang="en-GB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1,241 €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1,241 €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33691"/>
                  </a:ext>
                </a:extLst>
              </a:tr>
              <a:tr h="7098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Ubuntu 20.04 LTS (Focal Fossa), update 2021-02-10 </a:t>
                      </a:r>
                      <a:endParaRPr lang="en-GB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96,576 €</a:t>
                      </a:r>
                      <a:endParaRPr lang="en-SK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96,576 €</a:t>
                      </a:r>
                      <a:endParaRPr lang="en-SK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54131"/>
                  </a:ext>
                </a:extLst>
              </a:tr>
              <a:tr h="7098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Spolu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K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K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213 € / mesiac</a:t>
                      </a:r>
                      <a:endParaRPr lang="en-SK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15819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1DAD201-465F-3D1F-D077-3692A3EC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47" y="1928329"/>
            <a:ext cx="109761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93FE8-5DBF-546D-31A1-49DE69CA4F87}"/>
              </a:ext>
            </a:extLst>
          </p:cNvPr>
          <p:cNvSpPr txBox="1"/>
          <p:nvPr/>
        </p:nvSpPr>
        <p:spPr>
          <a:xfrm>
            <a:off x="838200" y="15346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dirty="0"/>
              <a:t>Náklady na vybavenie</a:t>
            </a:r>
          </a:p>
        </p:txBody>
      </p:sp>
    </p:spTree>
    <p:extLst>
      <p:ext uri="{BB962C8B-B14F-4D97-AF65-F5344CB8AC3E}">
        <p14:creationId xmlns:p14="http://schemas.microsoft.com/office/powerpoint/2010/main" val="363891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24D6-468A-13A4-081D-D9602C30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256"/>
            <a:ext cx="3944007" cy="1325563"/>
          </a:xfrm>
        </p:spPr>
        <p:txBody>
          <a:bodyPr/>
          <a:lstStyle/>
          <a:p>
            <a:r>
              <a:rPr lang="en-SK" dirty="0"/>
              <a:t>Finančná analýza</a:t>
            </a:r>
            <a:br>
              <a:rPr lang="en-SK" dirty="0"/>
            </a:br>
            <a:endParaRPr lang="en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5FC2D-FC96-1DD7-02FA-E71D45810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023517"/>
              </p:ext>
            </p:extLst>
          </p:nvPr>
        </p:nvGraphicFramePr>
        <p:xfrm>
          <a:off x="4918841" y="462455"/>
          <a:ext cx="6859823" cy="5925313"/>
        </p:xfrm>
        <a:graphic>
          <a:graphicData uri="http://schemas.openxmlformats.org/drawingml/2006/table">
            <a:tbl>
              <a:tblPr/>
              <a:tblGrid>
                <a:gridCol w="2218496">
                  <a:extLst>
                    <a:ext uri="{9D8B030D-6E8A-4147-A177-3AD203B41FA5}">
                      <a16:colId xmlns:a16="http://schemas.microsoft.com/office/drawing/2014/main" val="1134739198"/>
                    </a:ext>
                  </a:extLst>
                </a:gridCol>
                <a:gridCol w="671387">
                  <a:extLst>
                    <a:ext uri="{9D8B030D-6E8A-4147-A177-3AD203B41FA5}">
                      <a16:colId xmlns:a16="http://schemas.microsoft.com/office/drawing/2014/main" val="3042395124"/>
                    </a:ext>
                  </a:extLst>
                </a:gridCol>
                <a:gridCol w="1761174">
                  <a:extLst>
                    <a:ext uri="{9D8B030D-6E8A-4147-A177-3AD203B41FA5}">
                      <a16:colId xmlns:a16="http://schemas.microsoft.com/office/drawing/2014/main" val="4105724104"/>
                    </a:ext>
                  </a:extLst>
                </a:gridCol>
                <a:gridCol w="1177360">
                  <a:extLst>
                    <a:ext uri="{9D8B030D-6E8A-4147-A177-3AD203B41FA5}">
                      <a16:colId xmlns:a16="http://schemas.microsoft.com/office/drawing/2014/main" val="2721243987"/>
                    </a:ext>
                  </a:extLst>
                </a:gridCol>
                <a:gridCol w="1031406">
                  <a:extLst>
                    <a:ext uri="{9D8B030D-6E8A-4147-A177-3AD203B41FA5}">
                      <a16:colId xmlns:a16="http://schemas.microsoft.com/office/drawing/2014/main" val="371371598"/>
                    </a:ext>
                  </a:extLst>
                </a:gridCol>
              </a:tblGrid>
              <a:tr h="527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Pozícia</a:t>
                      </a:r>
                      <a:endParaRPr lang="en-GB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</a:t>
                      </a:r>
                      <a:endParaRPr lang="en-GB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Interný náklad na pracovníka za deň (€)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Odpracované dni/ 1 prac.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Celková suma (€)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40982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Architekt</a:t>
                      </a:r>
                      <a:r>
                        <a:rPr lang="en-GB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riešenia</a:t>
                      </a:r>
                      <a:endParaRPr lang="en-GB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63864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Projektový</a:t>
                      </a:r>
                      <a:r>
                        <a:rPr lang="en-GB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manažér</a:t>
                      </a:r>
                      <a:endParaRPr lang="en-GB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98999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Programátor junior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4 950,00 €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87668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Programátor senior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322316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dizajnér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547786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Tester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692656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Dokumentarista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53493"/>
                  </a:ext>
                </a:extLst>
              </a:tr>
              <a:tr h="527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Špecialista kybernetickej bezpečnosti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73554"/>
                  </a:ext>
                </a:extLst>
              </a:tr>
              <a:tr h="527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Konfigurátor</a:t>
                      </a:r>
                      <a:r>
                        <a:rPr lang="en-GB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DB a cloud </a:t>
                      </a:r>
                      <a:r>
                        <a:rPr lang="en-GB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infraštruktúry</a:t>
                      </a:r>
                      <a:endParaRPr lang="en-GB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67355"/>
                  </a:ext>
                </a:extLst>
              </a:tr>
              <a:tr h="527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Programátor pre odstraňovanie chybného kódu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2 880,00 €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590489"/>
                  </a:ext>
                </a:extLst>
              </a:tr>
              <a:tr h="331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Školiteľ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95906"/>
                  </a:ext>
                </a:extLst>
              </a:tr>
              <a:tr h="7442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Konzultant pracovných procesov (Business consultant)</a:t>
                      </a:r>
                      <a:endParaRPr lang="en-GB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367781"/>
                  </a:ext>
                </a:extLst>
              </a:tr>
              <a:tr h="41799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Spolu</a:t>
                      </a:r>
                      <a:endParaRPr lang="en-GB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1 670,00 €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  <a:endParaRPr lang="en-SK" sz="240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53 220,00 €</a:t>
                      </a:r>
                      <a:endParaRPr lang="en-SK" sz="2400" dirty="0">
                        <a:effectLst/>
                      </a:endParaRPr>
                    </a:p>
                  </a:txBody>
                  <a:tcPr marL="44267" marR="44267" marT="44267" marB="4426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6729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FC933FD-26C4-D947-F98B-02D4B256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198" y="21569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K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1DAD201-465F-3D1F-D077-3692A3EC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47" y="1928329"/>
            <a:ext cx="109761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EAB3B-4493-C0FF-8372-7FF03122F3A2}"/>
              </a:ext>
            </a:extLst>
          </p:cNvPr>
          <p:cNvSpPr txBox="1"/>
          <p:nvPr/>
        </p:nvSpPr>
        <p:spPr>
          <a:xfrm>
            <a:off x="838200" y="153608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dirty="0"/>
              <a:t>Náklady na mzdy</a:t>
            </a:r>
          </a:p>
        </p:txBody>
      </p:sp>
    </p:spTree>
    <p:extLst>
      <p:ext uri="{BB962C8B-B14F-4D97-AF65-F5344CB8AC3E}">
        <p14:creationId xmlns:p14="http://schemas.microsoft.com/office/powerpoint/2010/main" val="60072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5176-DCE9-3113-E569-48310436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Zhodnotenie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4CE9-D4E0-8D8E-6D66-468145E1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U</a:t>
            </a:r>
            <a:r>
              <a:rPr lang="en-SK" dirty="0"/>
              <a:t>šetrenie financií mesta</a:t>
            </a:r>
          </a:p>
          <a:p>
            <a:pPr>
              <a:lnSpc>
                <a:spcPct val="150000"/>
              </a:lnSpc>
            </a:pPr>
            <a:r>
              <a:rPr lang="en-SK" dirty="0"/>
              <a:t>Zjednotenie používateľských rozhraní</a:t>
            </a:r>
          </a:p>
          <a:p>
            <a:pPr>
              <a:lnSpc>
                <a:spcPct val="150000"/>
              </a:lnSpc>
            </a:pPr>
            <a:r>
              <a:rPr lang="en-SK" dirty="0"/>
              <a:t>Celkové zjednodušenie mestských aplikácií slovenských miest</a:t>
            </a:r>
          </a:p>
          <a:p>
            <a:pPr>
              <a:lnSpc>
                <a:spcPct val="150000"/>
              </a:lnSpc>
            </a:pPr>
            <a:r>
              <a:rPr lang="en-SK" dirty="0"/>
              <a:t>Lepšia informovanosť občanov o dianí v meste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5379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BE53-DB3D-1F4D-B177-9DF2F33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Motivácia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3C83C9-1A39-F1AA-266A-1422DE35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34" y="1465683"/>
            <a:ext cx="8441887" cy="502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0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9471-C686-FC5A-0DCA-6D3B0779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Biznis procesy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0BE71F-6B64-EBCC-2B21-3639C62CC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3060" r="16447" b="68111"/>
          <a:stretch/>
        </p:blipFill>
        <p:spPr bwMode="auto">
          <a:xfrm>
            <a:off x="992133" y="1418898"/>
            <a:ext cx="9699758" cy="420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6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3C52-DC65-3A9F-2089-D39E5D1C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Biznis procesy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ECF3A0-5C3B-F9F0-1632-B83E5156F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32850" r="2242" b="34300"/>
          <a:stretch/>
        </p:blipFill>
        <p:spPr bwMode="auto">
          <a:xfrm>
            <a:off x="502721" y="1460938"/>
            <a:ext cx="10906029" cy="420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6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A2C3-39EC-1ADE-8F29-39D54D98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B</a:t>
            </a:r>
            <a:r>
              <a:rPr lang="en-GB" dirty="0" err="1"/>
              <a:t>i</a:t>
            </a:r>
            <a:r>
              <a:rPr lang="en-SK" dirty="0"/>
              <a:t>znis procesy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52D732-D978-D058-2700-68876379E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2" t="66812" r="15982" b="3103"/>
          <a:stretch/>
        </p:blipFill>
        <p:spPr bwMode="auto">
          <a:xfrm>
            <a:off x="1219200" y="1469682"/>
            <a:ext cx="9621185" cy="47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0EC6-BD14-2266-844F-6D2B6F0F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20" y="375635"/>
            <a:ext cx="2912165" cy="1789496"/>
          </a:xfrm>
        </p:spPr>
        <p:txBody>
          <a:bodyPr>
            <a:normAutofit/>
          </a:bodyPr>
          <a:lstStyle/>
          <a:p>
            <a:r>
              <a:rPr lang="en-SK" dirty="0"/>
              <a:t>Application Usage Viewpoint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D80152-5215-07C4-E433-20FF9AE7C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5694" r="6954" b="2575"/>
          <a:stretch/>
        </p:blipFill>
        <p:spPr bwMode="auto">
          <a:xfrm>
            <a:off x="3156164" y="616837"/>
            <a:ext cx="8519916" cy="56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2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7184-7278-0FFB-2958-D2A48830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Infrastructure view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BFA4255-673E-AF13-B51A-DDDE6C34D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3672" r="4114" b="5324"/>
          <a:stretch/>
        </p:blipFill>
        <p:spPr bwMode="auto">
          <a:xfrm>
            <a:off x="4940775" y="117160"/>
            <a:ext cx="5569569" cy="66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0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8DC8-C5AB-C76E-1C59-F117323B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GAP analýza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D57398-2CA1-F524-6558-1FE07A55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5" y="1690688"/>
            <a:ext cx="11051630" cy="459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EDCE-F916-02D5-9D03-8837078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Harmonogram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B13E-A5B9-F246-D5BC-43D0604C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5"/>
            <a:ext cx="10702159" cy="3135259"/>
          </a:xfrm>
        </p:spPr>
        <p:txBody>
          <a:bodyPr>
            <a:norm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0" u="none" strike="noStrike" dirty="0">
                <a:solidFill>
                  <a:srgbClr val="000000"/>
                </a:solidFill>
                <a:effectLst/>
              </a:rPr>
              <a:t>Fáza - Architektúra projektu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0" u="none" strike="noStrike" dirty="0">
                <a:solidFill>
                  <a:srgbClr val="000000"/>
                </a:solidFill>
                <a:effectLst/>
              </a:rPr>
              <a:t>Fáza - Návrh obrazoviek - </a:t>
            </a:r>
            <a:r>
              <a:rPr lang="sk-SK" i="0" u="none" strike="noStrike" dirty="0" err="1">
                <a:solidFill>
                  <a:srgbClr val="000000"/>
                </a:solidFill>
                <a:effectLst/>
              </a:rPr>
              <a:t>Wireframe</a:t>
            </a:r>
            <a:endParaRPr lang="sk-SK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0" u="none" strike="noStrike" dirty="0">
                <a:solidFill>
                  <a:srgbClr val="000000"/>
                </a:solidFill>
                <a:effectLst/>
              </a:rPr>
              <a:t>Fáza - Implementácia funkcionality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0" u="none" strike="noStrike" dirty="0">
                <a:solidFill>
                  <a:srgbClr val="000000"/>
                </a:solidFill>
                <a:effectLst/>
              </a:rPr>
              <a:t>Fáza - Nasadenie aplikácie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k-SK" i="0" u="none" strike="noStrike" dirty="0">
                <a:solidFill>
                  <a:srgbClr val="000000"/>
                </a:solidFill>
                <a:effectLst/>
              </a:rPr>
              <a:t>Fáza - </a:t>
            </a:r>
            <a:r>
              <a:rPr lang="sk-SK" i="0" u="none" strike="noStrike" dirty="0" err="1">
                <a:solidFill>
                  <a:srgbClr val="000000"/>
                </a:solidFill>
                <a:effectLst/>
              </a:rPr>
              <a:t>Support</a:t>
            </a:r>
            <a:endParaRPr lang="sk-SK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27411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arce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{19E51272-7176-4A4B-B10A-51C0269BCEFD}tf10001120</Template>
  <TotalTime>190</TotalTime>
  <Words>423</Words>
  <Application>Microsoft Office PowerPoint</Application>
  <PresentationFormat>Widescreen</PresentationFormat>
  <Paragraphs>156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ME100</vt:lpstr>
      <vt:lpstr>Motivácia</vt:lpstr>
      <vt:lpstr>Biznis procesy</vt:lpstr>
      <vt:lpstr>Biznis procesy</vt:lpstr>
      <vt:lpstr>Biznis procesy</vt:lpstr>
      <vt:lpstr>Application Usage Viewpoint</vt:lpstr>
      <vt:lpstr>Infrastructure view</vt:lpstr>
      <vt:lpstr>GAP analýza</vt:lpstr>
      <vt:lpstr>Harmonogram</vt:lpstr>
      <vt:lpstr>Finančná analýza</vt:lpstr>
      <vt:lpstr>Finančná analýza </vt:lpstr>
      <vt:lpstr>Zhodnotenie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ME100</dc:title>
  <dc:creator>Martin Pirkovský</dc:creator>
  <cp:lastModifiedBy>Peter Plevko</cp:lastModifiedBy>
  <cp:revision>5</cp:revision>
  <dcterms:created xsi:type="dcterms:W3CDTF">2023-11-25T12:53:36Z</dcterms:created>
  <dcterms:modified xsi:type="dcterms:W3CDTF">2023-12-11T17:37:03Z</dcterms:modified>
</cp:coreProperties>
</file>