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7" r:id="rId4"/>
    <p:sldId id="258" r:id="rId5"/>
    <p:sldId id="259" r:id="rId6"/>
    <p:sldId id="261" r:id="rId7"/>
    <p:sldId id="262" r:id="rId8"/>
    <p:sldId id="260" r:id="rId9"/>
    <p:sldId id="268" r:id="rId10"/>
    <p:sldId id="264" r:id="rId11"/>
    <p:sldId id="265" r:id="rId12"/>
    <p:sldId id="270" r:id="rId13"/>
    <p:sldId id="271" r:id="rId14"/>
    <p:sldId id="272" r:id="rId15"/>
    <p:sldId id="263" r:id="rId16"/>
    <p:sldId id="266" r:id="rId1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EF16C-8162-4D1A-AD74-7B7CC78F4C08}" type="datetimeFigureOut">
              <a:rPr lang="sk-SK" smtClean="0"/>
              <a:t>20.06.2022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2ABCD-0697-4F36-98B2-6CD125981F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313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2ABCD-0697-4F36-98B2-6CD125981FB8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387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2ABCD-0697-4F36-98B2-6CD125981FB8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6649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2ABCD-0697-4F36-98B2-6CD125981FB8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3257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2ABCD-0697-4F36-98B2-6CD125981FB8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5227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2ABCD-0697-4F36-98B2-6CD125981FB8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807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2ABCD-0697-4F36-98B2-6CD125981FB8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7424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2F68D7-245D-9164-AECA-5B7C03D47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2437041-6EEE-B97F-6C94-A2E7542FF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959717C-238E-F9E5-B2D5-BAF67293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D408-52A5-42AC-ABE2-ACA3D441CDA2}" type="datetimeFigureOut">
              <a:rPr lang="sk-SK" smtClean="0"/>
              <a:t>20.06.2022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ACAD11E-A68E-00A8-6334-32A7149B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F7AFF3D-A263-C599-D77B-2CF4817F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36BC-6246-4EB3-92CB-45B2394EA5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523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82DBD5-097B-E169-D0BF-EB2C0B24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687C964B-E49E-52BB-C1C6-65953F697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FD146D1-3424-B8B9-3E97-26E20DAF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D408-52A5-42AC-ABE2-ACA3D441CDA2}" type="datetimeFigureOut">
              <a:rPr lang="sk-SK" smtClean="0"/>
              <a:t>20.06.2022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0BBC803-3AF7-A3D8-5432-7BD83941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150ACD0-ECDE-E187-37DD-95AE1478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36BC-6246-4EB3-92CB-45B2394EA5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28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11D9AF1-C723-2D23-117D-336B0556F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6ACD0991-A255-4C78-09EF-A6AAE4253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BB3FA82-B6CC-2162-CEBD-6CA5D852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D408-52A5-42AC-ABE2-ACA3D441CDA2}" type="datetimeFigureOut">
              <a:rPr lang="sk-SK" smtClean="0"/>
              <a:t>20.06.2022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623856C-EF86-8782-F89D-2F6D2781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34837D8-8BE6-D021-92D4-6C7A77AE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36BC-6246-4EB3-92CB-45B2394EA5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757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D323C0-1474-EEE3-B0AE-AF7630C5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DC9311-78F6-514E-2AE0-5F9C0DD64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52D589D-B028-A81A-7A7B-02386F89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D408-52A5-42AC-ABE2-ACA3D441CDA2}" type="datetimeFigureOut">
              <a:rPr lang="sk-SK" smtClean="0"/>
              <a:t>20.06.2022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D4C5CD6-B00E-82E0-FA8A-0EF2F4BA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AEB07C7-6F08-7714-7801-B9E9C5A4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36BC-6246-4EB3-92CB-45B2394EA5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762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773D60-3B3D-45F4-8FD0-FF47620D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6675FC-F7A3-013C-17F1-0389F155E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0C5428A-D553-8EB7-EA2F-9F2B2A81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D408-52A5-42AC-ABE2-ACA3D441CDA2}" type="datetimeFigureOut">
              <a:rPr lang="sk-SK" smtClean="0"/>
              <a:t>20.06.2022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0703658-22BD-7D8C-BD6B-395BAD22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B4D8DE3-3FC3-3B33-EECB-6C2ECBCB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36BC-6246-4EB3-92CB-45B2394EA5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435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B488E9-5C21-7F0E-6468-79FB672B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E7064F3-33FA-49C8-6C2D-B640E26F3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59946A5-E8C1-A50C-A76B-7F26D84B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8B96DB1-96EB-17F4-E4FC-CFD85AC1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D408-52A5-42AC-ABE2-ACA3D441CDA2}" type="datetimeFigureOut">
              <a:rPr lang="sk-SK" smtClean="0"/>
              <a:t>20.06.2022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B9C36C8-4700-0806-F129-E49A626C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32BBF31-4F89-D30A-9E36-E133EBC0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36BC-6246-4EB3-92CB-45B2394EA5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949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7DB7EC-7239-6D98-AB41-15703E01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AFD00C6-6AF9-2AAD-9854-19B508842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B7A6953-AE19-0D0D-ABFC-F88EAE5E6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5EEFECB-BF48-1A2C-3241-57A1D40ED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3510A07-A7F5-11BB-EAF7-75295FBE0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4E61973-85DB-A621-7859-C9EC32FD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D408-52A5-42AC-ABE2-ACA3D441CDA2}" type="datetimeFigureOut">
              <a:rPr lang="sk-SK" smtClean="0"/>
              <a:t>20.06.2022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29CA6DF0-4C08-41E8-C943-79E8B9BB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DD020FC4-2035-3829-2AC9-17DAA4A7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36BC-6246-4EB3-92CB-45B2394EA5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439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77F3E5-AC7E-6B17-9B45-714E1616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828CB29-8E83-B96C-783A-FA91CD09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D408-52A5-42AC-ABE2-ACA3D441CDA2}" type="datetimeFigureOut">
              <a:rPr lang="sk-SK" smtClean="0"/>
              <a:t>20.06.2022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3F3E0300-A73B-8622-215B-A2744595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3643425-42F1-EF36-BEA2-9AE05C22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36BC-6246-4EB3-92CB-45B2394EA5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105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004CAA44-DF2D-06D8-2B91-4A1C65E8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D408-52A5-42AC-ABE2-ACA3D441CDA2}" type="datetimeFigureOut">
              <a:rPr lang="sk-SK" smtClean="0"/>
              <a:t>20.06.2022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EFB3FBAE-6E21-0E1D-EFE2-9E2D2FCD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356C54C-BF5A-21AA-82F6-69A33836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36BC-6246-4EB3-92CB-45B2394EA5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3665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C96AC3-B04B-DF64-0AFA-B358ECD4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39ED310-25CE-8E05-F980-A121DF325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E3557BB-B08A-A416-F474-39BAFEF61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4D242E3-B1F2-92AE-859C-6A58263B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D408-52A5-42AC-ABE2-ACA3D441CDA2}" type="datetimeFigureOut">
              <a:rPr lang="sk-SK" smtClean="0"/>
              <a:t>20.06.2022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01369AB-8289-8D4C-C806-C95B0138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DECE51F-7C70-5115-FFE1-6A3C7016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36BC-6246-4EB3-92CB-45B2394EA5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930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916B11-264D-CBB1-0353-8A5384CC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A76B7611-E96C-501A-749C-524BCBFF2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AABE28E-5CCF-01AF-D983-AFF4FF8A8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1912B12-AD27-A0D9-1C2B-96C225C0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D408-52A5-42AC-ABE2-ACA3D441CDA2}" type="datetimeFigureOut">
              <a:rPr lang="sk-SK" smtClean="0"/>
              <a:t>20.06.2022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1E8CDE3-E08D-E634-D4B2-4C4C28DB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50A5CF8-83BF-6313-5731-47BECED6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36BC-6246-4EB3-92CB-45B2394EA5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53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51BC28CD-77B2-5074-7AB0-FDFE2655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DEF4091-262F-5C18-B36D-B015C42BE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55D180D-832F-796E-EC70-9E5B42F76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6D408-52A5-42AC-ABE2-ACA3D441CDA2}" type="datetimeFigureOut">
              <a:rPr lang="sk-SK" smtClean="0"/>
              <a:t>20.06.2022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BD2BFA9-CA33-55CE-E2FE-493505A8D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096875C-0953-8277-B164-B9250BD93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836BC-6246-4EB3-92CB-45B2394EA5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03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akulta informatiky a informačných technológií">
            <a:extLst>
              <a:ext uri="{FF2B5EF4-FFF2-40B4-BE49-F238E27FC236}">
                <a16:creationId xmlns:a16="http://schemas.microsoft.com/office/drawing/2014/main" id="{39309536-B9CD-470E-A432-9263BC228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282" y="5909649"/>
            <a:ext cx="1919718" cy="94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FCEAA73B-9879-1AEC-FD8B-55B052143A98}"/>
              </a:ext>
            </a:extLst>
          </p:cNvPr>
          <p:cNvSpPr txBox="1"/>
          <p:nvPr/>
        </p:nvSpPr>
        <p:spPr>
          <a:xfrm>
            <a:off x="0" y="152389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Bojov</a:t>
            </a:r>
            <a:r>
              <a:rPr lang="sk-SK" sz="7200" dirty="0">
                <a:solidFill>
                  <a:schemeClr val="bg1"/>
                </a:solidFill>
              </a:rPr>
              <a:t>é</a:t>
            </a:r>
            <a:r>
              <a:rPr lang="en-US" sz="7200" dirty="0">
                <a:solidFill>
                  <a:schemeClr val="bg1"/>
                </a:solidFill>
              </a:rPr>
              <a:t> pole</a:t>
            </a:r>
            <a:endParaRPr lang="sk-SK" sz="7200" dirty="0">
              <a:solidFill>
                <a:schemeClr val="bg1"/>
              </a:solidFill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C3D710A7-49F0-CCAD-9BEE-0D2766C3AECB}"/>
              </a:ext>
            </a:extLst>
          </p:cNvPr>
          <p:cNvSpPr txBox="1"/>
          <p:nvPr/>
        </p:nvSpPr>
        <p:spPr>
          <a:xfrm>
            <a:off x="0" y="270883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400" dirty="0">
                <a:solidFill>
                  <a:schemeClr val="bg1"/>
                </a:solidFill>
              </a:rPr>
              <a:t>Bakalárska práca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CF5215CB-87D5-0DF5-B794-3AAD7D39E3A3}"/>
              </a:ext>
            </a:extLst>
          </p:cNvPr>
          <p:cNvSpPr txBox="1"/>
          <p:nvPr/>
        </p:nvSpPr>
        <p:spPr>
          <a:xfrm>
            <a:off x="-100778" y="4053938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dirty="0">
                <a:solidFill>
                  <a:schemeClr val="bg1"/>
                </a:solidFill>
              </a:rPr>
              <a:t>Peter Plevko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D34E3612-3E34-0376-1996-2F730111B86C}"/>
              </a:ext>
            </a:extLst>
          </p:cNvPr>
          <p:cNvSpPr txBox="1"/>
          <p:nvPr/>
        </p:nvSpPr>
        <p:spPr>
          <a:xfrm>
            <a:off x="1" y="6119336"/>
            <a:ext cx="1027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Vedúci práce: Ing. Bystrík Bindas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F0C33EB0-DABD-0C0E-BE4E-02A5FD288F3F}"/>
              </a:ext>
            </a:extLst>
          </p:cNvPr>
          <p:cNvSpPr txBox="1"/>
          <p:nvPr/>
        </p:nvSpPr>
        <p:spPr>
          <a:xfrm>
            <a:off x="1" y="6488668"/>
            <a:ext cx="1027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Oponent práce: Ing. Peter Bakonyi</a:t>
            </a:r>
          </a:p>
        </p:txBody>
      </p:sp>
    </p:spTree>
    <p:extLst>
      <p:ext uri="{BB962C8B-B14F-4D97-AF65-F5344CB8AC3E}">
        <p14:creationId xmlns:p14="http://schemas.microsoft.com/office/powerpoint/2010/main" val="77764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lokTextu 11">
            <a:extLst>
              <a:ext uri="{FF2B5EF4-FFF2-40B4-BE49-F238E27FC236}">
                <a16:creationId xmlns:a16="http://schemas.microsoft.com/office/drawing/2014/main" id="{D0B55ED7-F32B-05EB-0902-0905095CC56B}"/>
              </a:ext>
            </a:extLst>
          </p:cNvPr>
          <p:cNvSpPr txBox="1"/>
          <p:nvPr/>
        </p:nvSpPr>
        <p:spPr>
          <a:xfrm>
            <a:off x="0" y="-21460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dirty="0">
                <a:solidFill>
                  <a:srgbClr val="00B0F0"/>
                </a:solidFill>
              </a:rPr>
              <a:t>Mapa</a:t>
            </a:r>
          </a:p>
        </p:txBody>
      </p:sp>
      <p:pic>
        <p:nvPicPr>
          <p:cNvPr id="22" name="Obrázok 21">
            <a:extLst>
              <a:ext uri="{FF2B5EF4-FFF2-40B4-BE49-F238E27FC236}">
                <a16:creationId xmlns:a16="http://schemas.microsoft.com/office/drawing/2014/main" id="{AC9BDE6B-0DA5-CB62-7259-B2766A1B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2438"/>
            <a:ext cx="12192000" cy="5886230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57FAAA3F-9548-EE93-2D4B-5C5EC747D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555" y="1394159"/>
            <a:ext cx="2071709" cy="905001"/>
          </a:xfrm>
          <a:prstGeom prst="rect">
            <a:avLst/>
          </a:prstGeom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1F849906-2E64-43F1-83B0-C64BACE1D0F5}"/>
              </a:ext>
            </a:extLst>
          </p:cNvPr>
          <p:cNvSpPr txBox="1"/>
          <p:nvPr/>
        </p:nvSpPr>
        <p:spPr>
          <a:xfrm>
            <a:off x="11520195" y="6488668"/>
            <a:ext cx="67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9/15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652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lokTextu 16">
            <a:extLst>
              <a:ext uri="{FF2B5EF4-FFF2-40B4-BE49-F238E27FC236}">
                <a16:creationId xmlns:a16="http://schemas.microsoft.com/office/drawing/2014/main" id="{4CE9E706-FC54-D6B6-025B-8E9FF5A5DEFE}"/>
              </a:ext>
            </a:extLst>
          </p:cNvPr>
          <p:cNvSpPr txBox="1"/>
          <p:nvPr/>
        </p:nvSpPr>
        <p:spPr>
          <a:xfrm>
            <a:off x="115007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dirty="0">
                <a:solidFill>
                  <a:srgbClr val="00B0F0"/>
                </a:solidFill>
              </a:rPr>
              <a:t>Mapa</a:t>
            </a:r>
          </a:p>
        </p:txBody>
      </p:sp>
      <p:pic>
        <p:nvPicPr>
          <p:cNvPr id="21" name="Obrázok 20">
            <a:extLst>
              <a:ext uri="{FF2B5EF4-FFF2-40B4-BE49-F238E27FC236}">
                <a16:creationId xmlns:a16="http://schemas.microsoft.com/office/drawing/2014/main" id="{277EAEDB-B675-85F0-8D75-CC10C82D5AC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50" y="3269457"/>
            <a:ext cx="1800000" cy="1440000"/>
          </a:xfrm>
          <a:prstGeom prst="rect">
            <a:avLst/>
          </a:prstGeom>
        </p:spPr>
      </p:pic>
      <p:pic>
        <p:nvPicPr>
          <p:cNvPr id="23" name="Obrázok 22">
            <a:extLst>
              <a:ext uri="{FF2B5EF4-FFF2-40B4-BE49-F238E27FC236}">
                <a16:creationId xmlns:a16="http://schemas.microsoft.com/office/drawing/2014/main" id="{0C4609B0-CFDF-0CBE-BA50-FD059C881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918" y="992431"/>
            <a:ext cx="5884506" cy="5458354"/>
          </a:xfrm>
          <a:prstGeom prst="rect">
            <a:avLst/>
          </a:prstGeom>
        </p:spPr>
      </p:pic>
      <p:pic>
        <p:nvPicPr>
          <p:cNvPr id="27" name="Obrázok 26">
            <a:extLst>
              <a:ext uri="{FF2B5EF4-FFF2-40B4-BE49-F238E27FC236}">
                <a16:creationId xmlns:a16="http://schemas.microsoft.com/office/drawing/2014/main" id="{11D4ADFF-6BD0-D4FE-DAEC-F2A044D6133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938433" y="1289136"/>
            <a:ext cx="1800000" cy="1440000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4011EFAB-6BC8-67CB-903E-BA9436C6DF93}"/>
              </a:ext>
            </a:extLst>
          </p:cNvPr>
          <p:cNvSpPr txBox="1"/>
          <p:nvPr/>
        </p:nvSpPr>
        <p:spPr>
          <a:xfrm>
            <a:off x="11420669" y="6488668"/>
            <a:ext cx="7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10/15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622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8C0C5FD7-3176-ABD7-251D-B0A8ECD5E1B5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dirty="0">
                <a:solidFill>
                  <a:srgbClr val="00B0F0"/>
                </a:solidFill>
              </a:rPr>
              <a:t>Pridanie zdroja</a:t>
            </a: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E1F99F21-2054-0A28-692A-63324C9E2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78" y="804672"/>
            <a:ext cx="7107044" cy="6053328"/>
          </a:xfrm>
          <a:prstGeom prst="rect">
            <a:avLst/>
          </a:prstGeom>
        </p:spPr>
      </p:pic>
      <p:sp>
        <p:nvSpPr>
          <p:cNvPr id="13" name="BlokTextu 12">
            <a:extLst>
              <a:ext uri="{FF2B5EF4-FFF2-40B4-BE49-F238E27FC236}">
                <a16:creationId xmlns:a16="http://schemas.microsoft.com/office/drawing/2014/main" id="{39250520-F054-C75D-4BD5-9D5FFD73C04F}"/>
              </a:ext>
            </a:extLst>
          </p:cNvPr>
          <p:cNvSpPr txBox="1"/>
          <p:nvPr/>
        </p:nvSpPr>
        <p:spPr>
          <a:xfrm>
            <a:off x="11327363" y="6488668"/>
            <a:ext cx="86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11/15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626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>
            <a:extLst>
              <a:ext uri="{FF2B5EF4-FFF2-40B4-BE49-F238E27FC236}">
                <a16:creationId xmlns:a16="http://schemas.microsoft.com/office/drawing/2014/main" id="{416A3490-C1E3-EA9D-B93F-17055EBF3086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dirty="0">
                <a:solidFill>
                  <a:srgbClr val="00B0F0"/>
                </a:solidFill>
              </a:rPr>
              <a:t>Schválenie zdroja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59A35E84-607D-5339-DFC1-35AC7A227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411" y="923330"/>
            <a:ext cx="7465178" cy="5934670"/>
          </a:xfrm>
          <a:prstGeom prst="rect">
            <a:avLst/>
          </a:prstGeom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171C3A41-F380-4C9A-C498-58BBA1334FAA}"/>
              </a:ext>
            </a:extLst>
          </p:cNvPr>
          <p:cNvSpPr txBox="1"/>
          <p:nvPr/>
        </p:nvSpPr>
        <p:spPr>
          <a:xfrm>
            <a:off x="11374017" y="6488668"/>
            <a:ext cx="81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12/15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12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105C4120-7C4A-2E68-FBAE-509AF44E6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755"/>
            <a:ext cx="12192000" cy="5749021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B268F59B-0F2A-FBDC-371C-82BEE156B596}"/>
              </a:ext>
            </a:extLst>
          </p:cNvPr>
          <p:cNvSpPr txBox="1"/>
          <p:nvPr/>
        </p:nvSpPr>
        <p:spPr>
          <a:xfrm>
            <a:off x="0" y="-18952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dirty="0">
                <a:solidFill>
                  <a:srgbClr val="00B0F0"/>
                </a:solidFill>
              </a:rPr>
              <a:t>Admin rozhranie pamätník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A13E657F-5393-A8D1-964B-21D400C08F40}"/>
              </a:ext>
            </a:extLst>
          </p:cNvPr>
          <p:cNvSpPr txBox="1"/>
          <p:nvPr/>
        </p:nvSpPr>
        <p:spPr>
          <a:xfrm>
            <a:off x="11355355" y="6488668"/>
            <a:ext cx="83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13/15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65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kTextu 6">
            <a:extLst>
              <a:ext uri="{FF2B5EF4-FFF2-40B4-BE49-F238E27FC236}">
                <a16:creationId xmlns:a16="http://schemas.microsoft.com/office/drawing/2014/main" id="{B68A2A6E-9C13-8CF4-02DC-92D5DA91D68F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dirty="0">
                <a:solidFill>
                  <a:srgbClr val="00B0F0"/>
                </a:solidFill>
              </a:rPr>
              <a:t>Overenie riešenia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6A4B03DD-492E-3AB6-DFF3-67195FB38A65}"/>
              </a:ext>
            </a:extLst>
          </p:cNvPr>
          <p:cNvSpPr txBox="1"/>
          <p:nvPr/>
        </p:nvSpPr>
        <p:spPr>
          <a:xfrm>
            <a:off x="1728216" y="1133593"/>
            <a:ext cx="7690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Scenár 1: Pozri si mapu bojov. Typ </a:t>
            </a:r>
            <a:r>
              <a:rPr lang="sk-SK" dirty="0" smtClean="0"/>
              <a:t>používateľa - </a:t>
            </a:r>
            <a:r>
              <a:rPr lang="sk-SK" b="1" dirty="0"/>
              <a:t>návštevník</a:t>
            </a:r>
            <a:r>
              <a:rPr lang="sk-SK" dirty="0"/>
              <a:t>:</a:t>
            </a:r>
          </a:p>
          <a:p>
            <a:r>
              <a:rPr lang="sk-SK" b="0" i="0" dirty="0">
                <a:effectLst/>
                <a:latin typeface="Arial" panose="020B0604020202020204" pitchFamily="34" charset="0"/>
              </a:rPr>
              <a:t>Priemerný čas na splnenie úlohy: 23 sekúnd. Potreba nápovedy 16,66 %</a:t>
            </a:r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DE4E4809-41DD-4EC9-8F30-40EEB72A848A}"/>
              </a:ext>
            </a:extLst>
          </p:cNvPr>
          <p:cNvSpPr txBox="1"/>
          <p:nvPr/>
        </p:nvSpPr>
        <p:spPr>
          <a:xfrm>
            <a:off x="1728216" y="1806281"/>
            <a:ext cx="8057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Scenár 2: Pridaj pamätník. Typ </a:t>
            </a:r>
            <a:r>
              <a:rPr lang="sk-SK" dirty="0" smtClean="0"/>
              <a:t>používateľa - </a:t>
            </a:r>
            <a:r>
              <a:rPr lang="sk-SK" b="1" dirty="0" smtClean="0"/>
              <a:t>používateľ</a:t>
            </a:r>
            <a:r>
              <a:rPr lang="sk-SK" dirty="0"/>
              <a:t>:</a:t>
            </a:r>
          </a:p>
          <a:p>
            <a:r>
              <a:rPr lang="sk-SK" b="0" i="0" dirty="0">
                <a:effectLst/>
                <a:latin typeface="Arial" panose="020B0604020202020204" pitchFamily="34" charset="0"/>
              </a:rPr>
              <a:t>Priemerný čas na splnenie úlohy: 118,3 sekúnd. Potreba nápovedy 16,66 %</a:t>
            </a:r>
            <a:endParaRPr lang="sk-SK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F657ECB2-7698-4528-7A13-ACD0FA0EDC78}"/>
              </a:ext>
            </a:extLst>
          </p:cNvPr>
          <p:cNvSpPr txBox="1"/>
          <p:nvPr/>
        </p:nvSpPr>
        <p:spPr>
          <a:xfrm>
            <a:off x="1728216" y="2487588"/>
            <a:ext cx="7838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Scenár 3: Schváľ pamätník. Typ </a:t>
            </a:r>
            <a:r>
              <a:rPr lang="sk-SK" dirty="0" smtClean="0"/>
              <a:t>používateľa - </a:t>
            </a:r>
            <a:r>
              <a:rPr lang="sk-SK" b="1" dirty="0"/>
              <a:t>historik</a:t>
            </a:r>
            <a:r>
              <a:rPr lang="sk-SK" dirty="0"/>
              <a:t>:</a:t>
            </a:r>
          </a:p>
          <a:p>
            <a:r>
              <a:rPr lang="sk-SK" b="0" i="0" dirty="0">
                <a:effectLst/>
                <a:latin typeface="Arial" panose="020B0604020202020204" pitchFamily="34" charset="0"/>
              </a:rPr>
              <a:t>Priemerný čas na splnenie úlohy: 49,6 sekúnd. Potreba nápovedy 0 %</a:t>
            </a:r>
            <a:endParaRPr lang="sk-SK" dirty="0"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FBEFF338-D8C0-5171-522C-7026AC7D3CAB}"/>
              </a:ext>
            </a:extLst>
          </p:cNvPr>
          <p:cNvSpPr txBox="1"/>
          <p:nvPr/>
        </p:nvSpPr>
        <p:spPr>
          <a:xfrm>
            <a:off x="1728216" y="3248296"/>
            <a:ext cx="795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Scenár 4 : Pridaj, uprav, zmaž pamätník. Typ </a:t>
            </a:r>
            <a:r>
              <a:rPr lang="sk-SK" dirty="0" smtClean="0"/>
              <a:t>používateľa - </a:t>
            </a:r>
            <a:r>
              <a:rPr lang="sk-SK" b="1" dirty="0"/>
              <a:t>admin</a:t>
            </a:r>
            <a:r>
              <a:rPr lang="sk-SK" dirty="0"/>
              <a:t>:</a:t>
            </a:r>
          </a:p>
          <a:p>
            <a:r>
              <a:rPr lang="sk-SK" b="0" i="0" dirty="0">
                <a:effectLst/>
                <a:latin typeface="Arial" panose="020B0604020202020204" pitchFamily="34" charset="0"/>
              </a:rPr>
              <a:t>Priemerný čas na splnenie úlohy: 70,16 sekúnd. Potreba nápovedy 33,33 %</a:t>
            </a:r>
            <a:endParaRPr lang="sk-SK" dirty="0"/>
          </a:p>
        </p:txBody>
      </p:sp>
      <p:pic>
        <p:nvPicPr>
          <p:cNvPr id="17" name="Obrázok 16">
            <a:extLst>
              <a:ext uri="{FF2B5EF4-FFF2-40B4-BE49-F238E27FC236}">
                <a16:creationId xmlns:a16="http://schemas.microsoft.com/office/drawing/2014/main" id="{D2956771-BC4D-6BA9-7F1A-D9A5F7811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16" y="4104889"/>
            <a:ext cx="4572638" cy="2753109"/>
          </a:xfrm>
          <a:prstGeom prst="rect">
            <a:avLst/>
          </a:prstGeom>
        </p:spPr>
      </p:pic>
      <p:pic>
        <p:nvPicPr>
          <p:cNvPr id="19" name="Obrázok 18">
            <a:extLst>
              <a:ext uri="{FF2B5EF4-FFF2-40B4-BE49-F238E27FC236}">
                <a16:creationId xmlns:a16="http://schemas.microsoft.com/office/drawing/2014/main" id="{03C502C7-3A94-4B19-3198-897F64DD1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946" y="4104891"/>
            <a:ext cx="4572638" cy="2753109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1E04387C-FEF6-AD03-B384-FBA541DDF630}"/>
              </a:ext>
            </a:extLst>
          </p:cNvPr>
          <p:cNvSpPr txBox="1"/>
          <p:nvPr/>
        </p:nvSpPr>
        <p:spPr>
          <a:xfrm>
            <a:off x="11430001" y="6488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14/15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917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kTextu 6">
            <a:extLst>
              <a:ext uri="{FF2B5EF4-FFF2-40B4-BE49-F238E27FC236}">
                <a16:creationId xmlns:a16="http://schemas.microsoft.com/office/drawing/2014/main" id="{99C8BAC2-C070-13F2-9D6C-CC02630D6F65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dirty="0">
                <a:solidFill>
                  <a:srgbClr val="00B0F0"/>
                </a:solidFill>
              </a:rPr>
              <a:t>Zhodnotenie a výsledky prace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9203D0B9-BAF9-DE70-4466-D0B0DEC44884}"/>
              </a:ext>
            </a:extLst>
          </p:cNvPr>
          <p:cNvSpPr txBox="1"/>
          <p:nvPr/>
        </p:nvSpPr>
        <p:spPr>
          <a:xfrm>
            <a:off x="3282696" y="1353758"/>
            <a:ext cx="608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Analýza Prvej svetovej vojny na území Slovenska a zber dát</a:t>
            </a:r>
          </a:p>
          <a:p>
            <a:r>
              <a:rPr lang="sk-SK" dirty="0"/>
              <a:t>Návrh a vytvorenie wireframov pre webovú aplikáciu</a:t>
            </a:r>
          </a:p>
          <a:p>
            <a:r>
              <a:rPr lang="sk-SK" dirty="0"/>
              <a:t>Implementácia aplikácie</a:t>
            </a:r>
          </a:p>
          <a:p>
            <a:r>
              <a:rPr lang="sk-SK" dirty="0"/>
              <a:t>Otestovanie webovej aplikácie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E9048DDB-569E-FDAB-9BDA-13B80F94D8B9}"/>
              </a:ext>
            </a:extLst>
          </p:cNvPr>
          <p:cNvSpPr txBox="1"/>
          <p:nvPr/>
        </p:nvSpPr>
        <p:spPr>
          <a:xfrm>
            <a:off x="3282696" y="2747995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Výsledkom je webová aplikácia ktorá umožňuje pridávať, manažovať a zobrazovať údaje o Prvej svetovej vojne na Slovensku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E8B92C4A-0615-0138-E948-B182C7490400}"/>
              </a:ext>
            </a:extLst>
          </p:cNvPr>
          <p:cNvSpPr txBox="1"/>
          <p:nvPr/>
        </p:nvSpPr>
        <p:spPr>
          <a:xfrm>
            <a:off x="3282696" y="3799943"/>
            <a:ext cx="5596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Možné vylepšenia webovej aplikacie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Vylepšenie</a:t>
            </a:r>
            <a:r>
              <a:rPr lang="en-US" dirty="0"/>
              <a:t> </a:t>
            </a:r>
            <a:r>
              <a:rPr lang="sk-SK" dirty="0"/>
              <a:t>dizajnu klientskej časti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Vytvorenie diskusného fóra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A5E5048B-DB3B-AE43-C657-18E7C120D4BC}"/>
              </a:ext>
            </a:extLst>
          </p:cNvPr>
          <p:cNvSpPr txBox="1"/>
          <p:nvPr/>
        </p:nvSpPr>
        <p:spPr>
          <a:xfrm>
            <a:off x="11262049" y="6488668"/>
            <a:ext cx="92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15/15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673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47559F11-00FC-3D7A-0601-7621BF2A3E46}"/>
              </a:ext>
            </a:extLst>
          </p:cNvPr>
          <p:cNvSpPr txBox="1"/>
          <p:nvPr/>
        </p:nvSpPr>
        <p:spPr>
          <a:xfrm>
            <a:off x="83975" y="83042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dirty="0">
                <a:solidFill>
                  <a:srgbClr val="00B0F0"/>
                </a:solidFill>
              </a:rPr>
              <a:t>Obsah prezentácie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7739E686-124B-C93A-8163-5143AC552596}"/>
              </a:ext>
            </a:extLst>
          </p:cNvPr>
          <p:cNvSpPr txBox="1"/>
          <p:nvPr/>
        </p:nvSpPr>
        <p:spPr>
          <a:xfrm>
            <a:off x="4389424" y="2303467"/>
            <a:ext cx="4804534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Úvod do problematiky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Zber údajov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Návrh riešenia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Implementácia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Overenie riešenia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E2ED86AD-1AEE-EE38-982E-76F1799D43B0}"/>
              </a:ext>
            </a:extLst>
          </p:cNvPr>
          <p:cNvSpPr txBox="1"/>
          <p:nvPr/>
        </p:nvSpPr>
        <p:spPr>
          <a:xfrm>
            <a:off x="11520195" y="6488668"/>
            <a:ext cx="67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1/15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045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AEE644C6-5E43-E4E4-C2D3-242659FABA13}"/>
              </a:ext>
            </a:extLst>
          </p:cNvPr>
          <p:cNvSpPr txBox="1"/>
          <p:nvPr/>
        </p:nvSpPr>
        <p:spPr>
          <a:xfrm>
            <a:off x="0" y="1165123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dirty="0">
                <a:solidFill>
                  <a:srgbClr val="00B0F0"/>
                </a:solidFill>
              </a:rPr>
              <a:t>Úvod do problematiky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F434212F-44E6-7F9D-5608-9F1A250E4EDB}"/>
              </a:ext>
            </a:extLst>
          </p:cNvPr>
          <p:cNvSpPr txBox="1"/>
          <p:nvPr/>
        </p:nvSpPr>
        <p:spPr>
          <a:xfrm>
            <a:off x="956186" y="2578395"/>
            <a:ext cx="102796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Implementácia webovej aplikácie so stupňom </a:t>
            </a:r>
            <a:r>
              <a:rPr lang="sk-SK" sz="2400" dirty="0" smtClean="0"/>
              <a:t>overenia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Zaujať vizuálnou </a:t>
            </a:r>
            <a:r>
              <a:rPr lang="sk-SK" sz="2400" dirty="0" smtClean="0"/>
              <a:t>stránkou</a:t>
            </a:r>
            <a:endParaRPr lang="sk-SK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Evidencia</a:t>
            </a:r>
            <a:r>
              <a:rPr lang="en-US" sz="2400" dirty="0"/>
              <a:t> </a:t>
            </a:r>
            <a:r>
              <a:rPr lang="sk-SK" sz="2400" dirty="0"/>
              <a:t>údajov o Prvej svetovej vojne na </a:t>
            </a:r>
            <a:r>
              <a:rPr lang="sk-SK" sz="2400" dirty="0" smtClean="0"/>
              <a:t>Slovensku</a:t>
            </a:r>
            <a:endParaRPr lang="sk-SK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Zobrazenie údajov na interaktívnej </a:t>
            </a:r>
            <a:r>
              <a:rPr lang="sk-SK" sz="2400" dirty="0" smtClean="0"/>
              <a:t>mape</a:t>
            </a:r>
            <a:endParaRPr lang="sk-SK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Zber údajov z existujúcich </a:t>
            </a:r>
            <a:r>
              <a:rPr lang="sk-SK" sz="2400" dirty="0" smtClean="0"/>
              <a:t>zdrojov</a:t>
            </a:r>
            <a:endParaRPr lang="sk-SK" sz="2400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E68F1B9F-9992-53DC-6489-1CDEC36916D8}"/>
              </a:ext>
            </a:extLst>
          </p:cNvPr>
          <p:cNvSpPr txBox="1"/>
          <p:nvPr/>
        </p:nvSpPr>
        <p:spPr>
          <a:xfrm>
            <a:off x="11520195" y="6488668"/>
            <a:ext cx="67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2/15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533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86DA3808-12E2-7CD3-C07A-13BFB7DF3BF3}"/>
              </a:ext>
            </a:extLst>
          </p:cNvPr>
          <p:cNvSpPr txBox="1"/>
          <p:nvPr/>
        </p:nvSpPr>
        <p:spPr>
          <a:xfrm>
            <a:off x="0" y="86774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dirty="0">
                <a:solidFill>
                  <a:srgbClr val="00B0F0"/>
                </a:solidFill>
              </a:rPr>
              <a:t>Zber údajov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9078B949-02EA-A78B-3660-EF12F2528C52}"/>
              </a:ext>
            </a:extLst>
          </p:cNvPr>
          <p:cNvSpPr txBox="1"/>
          <p:nvPr/>
        </p:nvSpPr>
        <p:spPr>
          <a:xfrm>
            <a:off x="973394" y="2138516"/>
            <a:ext cx="9292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Vojenský historický ústav – cintoríny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Český historický atlas – zajatecké tábory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Tlačová agentúra Slovenskej republiky – pamätníky, vojaci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Knihy: M. Hronský, A Krivá a M </a:t>
            </a:r>
            <a:r>
              <a:rPr lang="sk-SK" sz="2400" dirty="0" err="1"/>
              <a:t>Čaplovič</a:t>
            </a:r>
            <a:r>
              <a:rPr lang="sk-SK" sz="2400" dirty="0" smtClean="0"/>
              <a:t>.: </a:t>
            </a:r>
            <a:r>
              <a:rPr lang="sk-SK" sz="2400" dirty="0"/>
              <a:t>Vojenské </a:t>
            </a:r>
            <a:r>
              <a:rPr lang="sk-SK" sz="2400" dirty="0" smtClean="0"/>
              <a:t>dejiny Slovenska                   Dušan Kováč.: Prvá </a:t>
            </a:r>
            <a:r>
              <a:rPr lang="sk-SK" sz="2400" dirty="0"/>
              <a:t>svetová </a:t>
            </a:r>
            <a:r>
              <a:rPr lang="sk-SK" sz="2400" dirty="0" smtClean="0"/>
              <a:t>vojna </a:t>
            </a:r>
            <a:r>
              <a:rPr lang="sk-SK" sz="2400" dirty="0"/>
              <a:t>- boje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2400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C96C2EAD-75FA-F3FB-8DBF-7E5F9E6CC4EB}"/>
              </a:ext>
            </a:extLst>
          </p:cNvPr>
          <p:cNvSpPr txBox="1"/>
          <p:nvPr/>
        </p:nvSpPr>
        <p:spPr>
          <a:xfrm>
            <a:off x="11520195" y="6488668"/>
            <a:ext cx="67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3/15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139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0F90828A-30A8-2A46-52E6-24D0CE696FB3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dirty="0">
                <a:solidFill>
                  <a:srgbClr val="00B0F0"/>
                </a:solidFill>
              </a:rPr>
              <a:t>Návrh riešenia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3CE11CDA-4699-99B3-C71E-D1D3E9ECE99C}"/>
              </a:ext>
            </a:extLst>
          </p:cNvPr>
          <p:cNvSpPr txBox="1"/>
          <p:nvPr/>
        </p:nvSpPr>
        <p:spPr>
          <a:xfrm>
            <a:off x="0" y="92333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Vytvoriť webovú aplikáciu s nasledujúcou funkcionalitou</a:t>
            </a:r>
            <a:r>
              <a:rPr lang="en-US" dirty="0"/>
              <a:t>:</a:t>
            </a:r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59837061-9CDA-6111-F6BF-4D8CCE567846}"/>
              </a:ext>
            </a:extLst>
          </p:cNvPr>
          <p:cNvSpPr txBox="1"/>
          <p:nvPr/>
        </p:nvSpPr>
        <p:spPr>
          <a:xfrm>
            <a:off x="1536192" y="1397675"/>
            <a:ext cx="8266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Prihlásenie</a:t>
            </a:r>
            <a:r>
              <a:rPr lang="en-US" dirty="0"/>
              <a:t>, </a:t>
            </a:r>
            <a:r>
              <a:rPr lang="sk-SK" dirty="0"/>
              <a:t>registrácia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Pridanie zdrojov </a:t>
            </a:r>
            <a:r>
              <a:rPr lang="en-US" dirty="0"/>
              <a:t>(</a:t>
            </a:r>
            <a:r>
              <a:rPr lang="sk-SK" dirty="0"/>
              <a:t>cintorín</a:t>
            </a:r>
            <a:r>
              <a:rPr lang="en-US" dirty="0"/>
              <a:t>, </a:t>
            </a:r>
            <a:r>
              <a:rPr lang="sk-SK" dirty="0"/>
              <a:t>tábor</a:t>
            </a:r>
            <a:r>
              <a:rPr lang="en-US" dirty="0"/>
              <a:t>, </a:t>
            </a:r>
            <a:r>
              <a:rPr lang="sk-SK" dirty="0"/>
              <a:t>pamätník</a:t>
            </a:r>
            <a:r>
              <a:rPr lang="en-US" dirty="0"/>
              <a:t>, </a:t>
            </a:r>
            <a:r>
              <a:rPr lang="sk-SK" dirty="0"/>
              <a:t>boj</a:t>
            </a:r>
            <a:r>
              <a:rPr lang="en-US" dirty="0"/>
              <a:t>, </a:t>
            </a:r>
            <a:r>
              <a:rPr lang="sk-SK" dirty="0"/>
              <a:t>vojak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Zobrazenie </a:t>
            </a:r>
            <a:r>
              <a:rPr lang="sk-SK" dirty="0"/>
              <a:t>zdrojov na interaktívnej mape </a:t>
            </a:r>
            <a:r>
              <a:rPr lang="en-US" dirty="0"/>
              <a:t>(</a:t>
            </a:r>
            <a:r>
              <a:rPr lang="sk-SK" dirty="0"/>
              <a:t>cintorín</a:t>
            </a:r>
            <a:r>
              <a:rPr lang="en-US" dirty="0"/>
              <a:t>, </a:t>
            </a:r>
            <a:r>
              <a:rPr lang="sk-SK" dirty="0"/>
              <a:t>tábor</a:t>
            </a:r>
            <a:r>
              <a:rPr lang="en-US" dirty="0"/>
              <a:t>, </a:t>
            </a:r>
            <a:r>
              <a:rPr lang="sk-SK" dirty="0"/>
              <a:t>pamätník</a:t>
            </a:r>
            <a:r>
              <a:rPr lang="en-US" dirty="0"/>
              <a:t>, </a:t>
            </a:r>
            <a:r>
              <a:rPr lang="sk-SK" dirty="0"/>
              <a:t>boj</a:t>
            </a:r>
            <a:r>
              <a:rPr lang="en-US" dirty="0"/>
              <a:t>, </a:t>
            </a:r>
            <a:r>
              <a:rPr lang="sk-SK" dirty="0"/>
              <a:t>vojak</a:t>
            </a:r>
            <a:r>
              <a:rPr lang="en-US" dirty="0"/>
              <a:t>)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Rôzne typy používateľov </a:t>
            </a:r>
            <a:r>
              <a:rPr lang="en-US" dirty="0" smtClean="0"/>
              <a:t>(</a:t>
            </a:r>
            <a:r>
              <a:rPr lang="sk-SK" dirty="0"/>
              <a:t>n</a:t>
            </a:r>
            <a:r>
              <a:rPr lang="sk-SK" dirty="0" smtClean="0"/>
              <a:t>ávštevník</a:t>
            </a:r>
            <a:r>
              <a:rPr lang="sk-SK" dirty="0"/>
              <a:t>, používateľ, historik, admin, developer</a:t>
            </a:r>
            <a:r>
              <a:rPr lang="en-US" dirty="0"/>
              <a:t>)</a:t>
            </a:r>
            <a:r>
              <a:rPr lang="sk-SK" dirty="0"/>
              <a:t> </a:t>
            </a:r>
            <a:endParaRPr lang="en-US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6F999057-41C3-80A4-D878-F476215136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36" y="2598004"/>
            <a:ext cx="6614160" cy="3720465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6132FE45-9E44-35F0-C3E0-66B087B6C60A}"/>
              </a:ext>
            </a:extLst>
          </p:cNvPr>
          <p:cNvSpPr txBox="1"/>
          <p:nvPr/>
        </p:nvSpPr>
        <p:spPr>
          <a:xfrm>
            <a:off x="11520195" y="6488668"/>
            <a:ext cx="67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4/15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202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>
            <a:extLst>
              <a:ext uri="{FF2B5EF4-FFF2-40B4-BE49-F238E27FC236}">
                <a16:creationId xmlns:a16="http://schemas.microsoft.com/office/drawing/2014/main" id="{10860C7B-8E45-8C2F-8051-E0CA126B3365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dirty="0">
                <a:solidFill>
                  <a:srgbClr val="00B0F0"/>
                </a:solidFill>
              </a:rPr>
              <a:t>Diagramy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5E8E8DC4-0A3A-1DD6-7B0C-24B5A27F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" y="1462826"/>
            <a:ext cx="5557266" cy="42957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823E0C37-3D61-E401-C161-0953B74D1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1" y="1462826"/>
            <a:ext cx="6534150" cy="3771900"/>
          </a:xfrm>
          <a:prstGeom prst="rect">
            <a:avLst/>
          </a:prstGeom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908571EA-CC91-F432-0E0E-A03755EF2C79}"/>
              </a:ext>
            </a:extLst>
          </p:cNvPr>
          <p:cNvSpPr txBox="1"/>
          <p:nvPr/>
        </p:nvSpPr>
        <p:spPr>
          <a:xfrm>
            <a:off x="365760" y="6217920"/>
            <a:ext cx="406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Flow diagram pridania prameňa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958121BC-200A-DD77-EEBC-CB640FE15AEB}"/>
              </a:ext>
            </a:extLst>
          </p:cNvPr>
          <p:cNvSpPr txBox="1"/>
          <p:nvPr/>
        </p:nvSpPr>
        <p:spPr>
          <a:xfrm>
            <a:off x="7476744" y="6217920"/>
            <a:ext cx="406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Flow diagram prihlásenia sa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83BB936E-43A0-5EEA-7931-C625C4364D55}"/>
              </a:ext>
            </a:extLst>
          </p:cNvPr>
          <p:cNvSpPr txBox="1"/>
          <p:nvPr/>
        </p:nvSpPr>
        <p:spPr>
          <a:xfrm>
            <a:off x="11520195" y="6488668"/>
            <a:ext cx="67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5/15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224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CC250272-8E02-094C-EA1E-C4397195CCF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33" y="1001175"/>
            <a:ext cx="10412134" cy="5856825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553DB47E-3D6B-6B9A-C500-0443D3229938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dirty="0">
                <a:solidFill>
                  <a:srgbClr val="00B0F0"/>
                </a:solidFill>
              </a:rPr>
              <a:t>Návrh užívateľského prostredia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69CC029F-1F7F-E3C4-1DCC-B4B3C8085B65}"/>
              </a:ext>
            </a:extLst>
          </p:cNvPr>
          <p:cNvSpPr txBox="1"/>
          <p:nvPr/>
        </p:nvSpPr>
        <p:spPr>
          <a:xfrm>
            <a:off x="11520195" y="6488668"/>
            <a:ext cx="67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6/15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224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E7D29805-89E2-4CA9-A700-8FF6A8B8669A}"/>
              </a:ext>
            </a:extLst>
          </p:cNvPr>
          <p:cNvSpPr txBox="1"/>
          <p:nvPr/>
        </p:nvSpPr>
        <p:spPr>
          <a:xfrm>
            <a:off x="0" y="62179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dirty="0">
                <a:solidFill>
                  <a:srgbClr val="00B0F0"/>
                </a:solidFill>
              </a:rPr>
              <a:t>Implementácia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82CF80B3-FD6E-3612-B93A-45BA3A87E39D}"/>
              </a:ext>
            </a:extLst>
          </p:cNvPr>
          <p:cNvSpPr txBox="1"/>
          <p:nvPr/>
        </p:nvSpPr>
        <p:spPr>
          <a:xfrm>
            <a:off x="3827935" y="2198560"/>
            <a:ext cx="4756227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/>
              <a:t>Klientska</a:t>
            </a:r>
            <a:r>
              <a:rPr lang="en-US" dirty="0"/>
              <a:t> </a:t>
            </a:r>
            <a:r>
              <a:rPr lang="sk-SK" dirty="0"/>
              <a:t>č</a:t>
            </a:r>
            <a:r>
              <a:rPr lang="en-US" dirty="0"/>
              <a:t>as</a:t>
            </a:r>
            <a:r>
              <a:rPr lang="sk-SK" dirty="0"/>
              <a:t>ť: TypeScript framework Angular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/>
              <a:t>Serverová časť: TypeScript framework NestJS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/>
              <a:t>Kontajnerizačná platforma: Docker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/>
              <a:t>Responzivita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/>
              <a:t>JWT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6D80A30C-AACA-195F-D675-AAD7120EBC5B}"/>
              </a:ext>
            </a:extLst>
          </p:cNvPr>
          <p:cNvSpPr txBox="1"/>
          <p:nvPr/>
        </p:nvSpPr>
        <p:spPr>
          <a:xfrm>
            <a:off x="11520195" y="6488668"/>
            <a:ext cx="67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7/15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4974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5D28D9E0-52FB-470E-138F-E15C6DBD62E8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dirty="0">
                <a:solidFill>
                  <a:srgbClr val="00B0F0"/>
                </a:solidFill>
              </a:rPr>
              <a:t>Logický model databázy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8244B3D-1714-948C-BC04-62A48AC9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330"/>
            <a:ext cx="3928520" cy="593467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9BF4997B-A050-40B5-6CEC-00F8184BE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480" y="912614"/>
            <a:ext cx="3928520" cy="5934670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7FF7674F-324D-5484-2885-E04BC68E8FA4}"/>
              </a:ext>
            </a:extLst>
          </p:cNvPr>
          <p:cNvSpPr txBox="1"/>
          <p:nvPr/>
        </p:nvSpPr>
        <p:spPr>
          <a:xfrm>
            <a:off x="3833622" y="134238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Databáza: Nerelačná databáza MongoDB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09496C1C-EEA8-BB67-9248-E181212B62F6}"/>
              </a:ext>
            </a:extLst>
          </p:cNvPr>
          <p:cNvSpPr txBox="1"/>
          <p:nvPr/>
        </p:nvSpPr>
        <p:spPr>
          <a:xfrm>
            <a:off x="11520195" y="6488668"/>
            <a:ext cx="67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8/15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325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392</Words>
  <Application>Microsoft Office PowerPoint</Application>
  <PresentationFormat>Širokouhlá</PresentationFormat>
  <Paragraphs>84</Paragraphs>
  <Slides>16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 Plevko</dc:creator>
  <cp:lastModifiedBy>User</cp:lastModifiedBy>
  <cp:revision>17</cp:revision>
  <dcterms:created xsi:type="dcterms:W3CDTF">2022-06-18T09:17:16Z</dcterms:created>
  <dcterms:modified xsi:type="dcterms:W3CDTF">2022-06-20T13:40:39Z</dcterms:modified>
</cp:coreProperties>
</file>