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80" r:id="rId6"/>
    <p:sldId id="260" r:id="rId7"/>
    <p:sldId id="261" r:id="rId8"/>
    <p:sldId id="262" r:id="rId9"/>
    <p:sldId id="263" r:id="rId10"/>
    <p:sldId id="271" r:id="rId11"/>
    <p:sldId id="270" r:id="rId12"/>
    <p:sldId id="283" r:id="rId13"/>
    <p:sldId id="284" r:id="rId14"/>
    <p:sldId id="285" r:id="rId15"/>
    <p:sldId id="286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redný štý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32" autoAdjust="0"/>
    <p:restoredTop sz="92857" autoAdjust="0"/>
  </p:normalViewPr>
  <p:slideViewPr>
    <p:cSldViewPr snapToGrid="0">
      <p:cViewPr varScale="1">
        <p:scale>
          <a:sx n="103" d="100"/>
          <a:sy n="103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plev\OneDrive\Po&#269;&#237;ta&#269;\IA_TCE_-_projekt2_stav_incidentov_zo_systemovych_testo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plev\OneDrive\Po&#269;&#237;ta&#269;\IA_TCE_-_projekt2_stav_incidentov_zo_systemovych_testo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AE2-40CF-A74B-A953145A12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AE2-40CF-A74B-A953145A12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AE2-40CF-A74B-A953145A12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AE2-40CF-A74B-A953145A12D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AE2-40CF-A74B-A953145A12D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Sheet1!$A$116:$A$120</c:f>
              <c:strCache>
                <c:ptCount val="5"/>
                <c:pt idx="0">
                  <c:v>New</c:v>
                </c:pt>
                <c:pt idx="1">
                  <c:v>In_analysis</c:v>
                </c:pt>
                <c:pt idx="2">
                  <c:v>In_fixing</c:v>
                </c:pt>
                <c:pt idx="3">
                  <c:v>Rejected</c:v>
                </c:pt>
                <c:pt idx="4">
                  <c:v>Closed</c:v>
                </c:pt>
              </c:strCache>
            </c:strRef>
          </c:cat>
          <c:val>
            <c:numRef>
              <c:f>Sheet1!$B$116:$B$120</c:f>
              <c:numCache>
                <c:formatCode>General</c:formatCode>
                <c:ptCount val="5"/>
                <c:pt idx="0">
                  <c:v>25</c:v>
                </c:pt>
                <c:pt idx="1">
                  <c:v>13</c:v>
                </c:pt>
                <c:pt idx="2">
                  <c:v>5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E2-40CF-A74B-A953145A12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57-411F-BE22-04CBE15050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57-411F-BE22-04CBE15050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D57-411F-BE22-04CBE15050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D57-411F-BE22-04CBE15050C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Sheet1!$A$90:$A$93</c:f>
              <c:strCache>
                <c:ptCount val="4"/>
                <c:pt idx="0">
                  <c:v>Highest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Sheet1!$B$90:$B$93</c:f>
              <c:numCache>
                <c:formatCode>General</c:formatCode>
                <c:ptCount val="4"/>
                <c:pt idx="0">
                  <c:v>7</c:v>
                </c:pt>
                <c:pt idx="1">
                  <c:v>15</c:v>
                </c:pt>
                <c:pt idx="2">
                  <c:v>21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57-411F-BE22-04CBE15050C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14A95-0B65-4497-8909-C4C73FA21D0B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17340-512B-4C2E-BEF6-50C615023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407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17340-512B-4C2E-BEF6-50C6150233E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2168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Prvý bod sa nepodarilo splniť pretože všetky požiadavky nie sú otestované. Môžeme to vidieť na predchádzajúcich slajdoch. Nepotrebujeme však otestovať 100</a:t>
            </a:r>
            <a:r>
              <a:rPr lang="en-US" dirty="0"/>
              <a:t>%</a:t>
            </a:r>
            <a:r>
              <a:rPr lang="sk-SK" dirty="0"/>
              <a:t> budeme sa zameriavať hlavne na test casy s najvyššou prioritou. Čas nám nedovoľuje odstrániť všetky defekty takže sa sústredíme na odstránenie defektov s najvyššou prioritou a ostatné sa budú opravovať na základe času. Po konzultácii so zákazníkom sme sa dohodli na nasledovných číslach. Incidenty s najvyššou prioritou budú otestované na 100</a:t>
            </a:r>
            <a:r>
              <a:rPr lang="en-US" dirty="0"/>
              <a:t>%</a:t>
            </a:r>
            <a:r>
              <a:rPr lang="sk-SK" dirty="0"/>
              <a:t> a tak isto aj tie s druhou najvyššou . Incidenty s prioritou „low“ nemusia byt otestované všetky. </a:t>
            </a:r>
            <a:r>
              <a:rPr lang="en-US" dirty="0"/>
              <a:t>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17340-512B-4C2E-BEF6-50C6150233E9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893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Tento pôvodný harmonogram sa trochu zmenil ale nedošlo k nejakým veľkým odchýlkam, ktoré by nejak zasadne ovplyvnili testovanie.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17340-512B-4C2E-BEF6-50C6150233E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415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17340-512B-4C2E-BEF6-50C6150233E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163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Jedná sa o test casy s najvyššou prioritou to znamená je potrebné zamerať sa na ich dokončenie. Očakáva sa, že všetky testy tejto kategórie budú dokončené a otestované. To znamená budú nájdene a opravené všetky defekty. Malo by sa to stihnúť keďže už máme skoro väčšinu otestovanú.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17340-512B-4C2E-BEF6-50C6150233E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754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Jedná sa o test casy s druhou najvyššou prioritou to znamená je potrebné zamerať sa na ich dokončenie. Malo by sa to stihnúť keďže už sme otestovali viac ako polovicu.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17340-512B-4C2E-BEF6-50C6150233E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6257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Test casy s najmenšou prioritou nie sú pre nás až tak dôležité takže tieto si nechajme na koniec a vrátime sa k nim ak zvýši čas.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17340-512B-4C2E-BEF6-50C6150233E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331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Celkový počet incidentov je 48. Je dôležité zamerať sa na stavy incidentov „new“ nakoľko predstavujú najväčšie percento s pomedzi všetkých typov incidentov. Druhy najväčší počet incidentov je v stave „In</a:t>
            </a:r>
            <a:r>
              <a:rPr lang="en-US" dirty="0"/>
              <a:t>_</a:t>
            </a:r>
            <a:r>
              <a:rPr lang="sk-SK" dirty="0"/>
              <a:t>analysis“ je potrebné tento proces urýchliť a prípadne alokovať ďalšieho človeka. Najhorší stav predstavujú Closed incidenty mali by sme sa zamyslieť prečo v podstate na konci projektu máme uzavretých tak málo incidentov.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17340-512B-4C2E-BEF6-50C6150233E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183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17340-512B-4C2E-BEF6-50C6150233E9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353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17340-512B-4C2E-BEF6-50C6150233E9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606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81E9F7-41AF-A8B7-A484-7AAF566B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F040B3B-5DC2-AB17-5785-87413A191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77A44F3-3DDF-79DA-33F7-5A042F73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4C2E524-E0FA-18D2-7A5F-D6672335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0EDC608-25BE-A081-C62C-24D9BBBF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420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6FF08B-92D1-56D2-6052-0CCE627C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20308FD-A1DF-BAFF-5BE9-5CA960701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E28DC6B-8660-8B18-57D8-F3EDA340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1918257-C840-F46B-8790-2B67ED7B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437634-076D-E3CA-1B3E-FBA6B681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503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D9C0774-4857-B55D-AA8B-FDF69A6C9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1C333EB-8075-A7FA-1CF8-A4E113A90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A41B51F-2D89-81DC-86ED-143A2BBB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F4A54DE-62DC-FBA3-CCC5-510D94DC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260F195-049D-2602-6589-51C2C291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361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1FFF5-2920-156E-078A-7F05EF58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75B09A-A9A7-7D5F-1D4D-06DF1793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AEC515A-7B18-6E09-D054-2180D8A9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C4C821-0503-8E49-B0E7-09221837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3D3D7D-8CE9-94EC-25C0-E1600DEE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564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471F9-4738-2A0A-C3D1-8F387654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BA2841-A15D-3F9A-9683-F49A091C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B28D482-4758-BC7A-6E8D-D651B91C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F434F15-A278-0DC1-24AA-D620EBCD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FBE385F-5A16-8E80-4F77-EA59F757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746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6B77BE-B63C-5EF0-6337-71F0F4A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C8B1D8-1242-8DBE-660D-D8EF5B8FB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015F299-71CD-DEC6-B752-91C60036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3AD4763-658C-E025-6FD0-0F3419CA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ABB9C84-6D96-F6ED-3106-277001EB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644C5C6-5B9D-E2CF-9808-07238ACB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46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131FA-9151-9476-F533-9AC369A4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4D03D69-D16C-799C-73D8-B4ACC27C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140B33E-1044-D726-8DF7-82D50A3D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44F7EBC-4AA6-3234-87BA-DA8D2BA4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F1EFACC-F050-8DC5-13DF-2F972B7CD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B4B584C-AEEA-E081-9888-3EB6E16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1F932BF-C92A-3F06-3F06-84462EB1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6513DB9-80F1-654F-004E-10D45094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557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C0BDA-219C-320D-C237-E06F6D86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2FFBEC8-44D7-3C21-2D09-DE9F7D33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2A91A17-4CFC-A07B-27C7-193087FB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A3147EE-16BD-F12F-5BC4-B2DF528B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874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A25ADC7-5149-BBEE-E217-AF1F472A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2380643-EEF7-C782-4EF5-9340EB5C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EB08C7D-AC4A-2DDB-A877-B871368D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87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B96753-7E3D-02DA-4D21-446241CB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B12DEC-2729-6455-5C48-5331F530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E375BA-A9A4-0DAA-3148-8ECA66B32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75D06C-68FF-79FE-6C1D-D0A9FB72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49D4811-7229-97FE-04F6-343611CE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738B5F-3F0B-2E95-BD68-F47D1880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67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AB469-FC75-7677-5C38-53F3C0D1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C6A9A2C-F4F2-A5A3-0448-6ECD6A5D3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ED0256E-CF49-9243-964D-63DE0D0D3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DB99AC7-95C5-92EF-47D6-17C989B3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F560588-F07F-3349-FCA7-581B2EB2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E6C1A9A-4280-DCCB-AF54-AAB00A60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400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635875F-9A40-74E7-FBE1-EB7A3EFC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48945B1-D84A-1687-C1E9-F666D21E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0B3EFA2-F674-F2D6-6040-110D3A6A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22DF-75C2-44C2-958B-AA1FF0E95E9E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50AF35D-DFB0-143D-B273-D5DA998B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F9BD85B-0E93-A2E8-DDBC-D37B8A8D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4756-17B1-419D-8139-48BD05BC1A8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803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A16BA47-B6A3-4256-A78C-0EACEE8A886D}"/>
              </a:ext>
            </a:extLst>
          </p:cNvPr>
          <p:cNvSpPr txBox="1"/>
          <p:nvPr/>
        </p:nvSpPr>
        <p:spPr>
          <a:xfrm>
            <a:off x="2757394" y="2237874"/>
            <a:ext cx="7027588" cy="514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Aktuálny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stav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testovania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systémových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testov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8901E43-495E-1195-94C9-6D99096B82E0}"/>
              </a:ext>
            </a:extLst>
          </p:cNvPr>
          <p:cNvSpPr txBox="1"/>
          <p:nvPr/>
        </p:nvSpPr>
        <p:spPr>
          <a:xfrm>
            <a:off x="32378" y="5441309"/>
            <a:ext cx="1704054" cy="88426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Peter Plevko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31.8.2022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304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96;p18">
            <a:extLst>
              <a:ext uri="{FF2B5EF4-FFF2-40B4-BE49-F238E27FC236}">
                <a16:creationId xmlns:a16="http://schemas.microsoft.com/office/drawing/2014/main" id="{7389617A-BCCA-4327-9319-743A0DEAA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Stav incidentov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Google Shape;96;p18">
            <a:extLst>
              <a:ext uri="{FF2B5EF4-FFF2-40B4-BE49-F238E27FC236}">
                <a16:creationId xmlns:a16="http://schemas.microsoft.com/office/drawing/2014/main" id="{9CC883E9-3811-E661-1341-0F63BB5A2DD1}"/>
              </a:ext>
            </a:extLst>
          </p:cNvPr>
          <p:cNvSpPr txBox="1">
            <a:spLocks/>
          </p:cNvSpPr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Priorita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Počet úloh: 48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Highest: 7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High: 15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Medium: 21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Low: 5</a:t>
            </a:r>
          </a:p>
        </p:txBody>
      </p: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77AAC3DE-017B-96FD-A800-B1A46FAB6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032283"/>
              </p:ext>
            </p:extLst>
          </p:nvPr>
        </p:nvGraphicFramePr>
        <p:xfrm>
          <a:off x="5116652" y="903730"/>
          <a:ext cx="6642532" cy="4472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516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Google Shape;157;p7">
            <a:extLst>
              <a:ext uri="{FF2B5EF4-FFF2-40B4-BE49-F238E27FC236}">
                <a16:creationId xmlns:a16="http://schemas.microsoft.com/office/drawing/2014/main" id="{0FA962A8-7F3B-59FA-0723-C967C6FC90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Je potrebné prediskutovať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A17558D-79B3-947E-DA5D-B83D079A4160}"/>
              </a:ext>
            </a:extLst>
          </p:cNvPr>
          <p:cNvSpPr txBox="1"/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incidenty v stave „Rejected“ je potrebné preradiť do iných stavov aby sa mohli riešiť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momentálne máme ešte veľa neukončených incidentov. Prečo ? Ako to zlepšiť ?</a:t>
            </a:r>
          </a:p>
        </p:txBody>
      </p:sp>
    </p:spTree>
    <p:extLst>
      <p:ext uri="{BB962C8B-B14F-4D97-AF65-F5344CB8AC3E}">
        <p14:creationId xmlns:p14="http://schemas.microsoft.com/office/powerpoint/2010/main" val="186986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8">
            <a:extLst>
              <a:ext uri="{FF2B5EF4-FFF2-40B4-BE49-F238E27FC236}">
                <a16:creationId xmlns:a16="http://schemas.microsoft.com/office/drawing/2014/main" id="{85B39FDB-D29C-A6EF-0FE2-6031CBF10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4994" y="465586"/>
            <a:ext cx="68620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Incidenty s prioritou Highest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4114E0E-2E01-96AD-6B3F-69804F86AE21}"/>
              </a:ext>
            </a:extLst>
          </p:cNvPr>
          <p:cNvSpPr txBox="1"/>
          <p:nvPr/>
        </p:nvSpPr>
        <p:spPr>
          <a:xfrm>
            <a:off x="1179945" y="1891611"/>
            <a:ext cx="191277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Aktuálny stav</a:t>
            </a:r>
          </a:p>
        </p:txBody>
      </p:sp>
      <p:graphicFrame>
        <p:nvGraphicFramePr>
          <p:cNvPr id="5" name="Google Shape;165;p8">
            <a:extLst>
              <a:ext uri="{FF2B5EF4-FFF2-40B4-BE49-F238E27FC236}">
                <a16:creationId xmlns:a16="http://schemas.microsoft.com/office/drawing/2014/main" id="{83791EAE-2303-A6EC-D0EB-BD59F3AE0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006478"/>
              </p:ext>
            </p:extLst>
          </p:nvPr>
        </p:nvGraphicFramePr>
        <p:xfrm>
          <a:off x="1179945" y="2333705"/>
          <a:ext cx="2612725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endParaRPr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Analysis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Rejected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sk-SK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Fixing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86CCB961-7825-6E67-20F9-6EFE67769A80}"/>
              </a:ext>
            </a:extLst>
          </p:cNvPr>
          <p:cNvSpPr txBox="1"/>
          <p:nvPr/>
        </p:nvSpPr>
        <p:spPr>
          <a:xfrm>
            <a:off x="4211053" y="2333705"/>
            <a:ext cx="634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tieto incidenty musia byť 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všetky uzatvorené k 16.9.2022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vzhľadom na to, že sú to incidenty s najvyššou prioritou, je potrebné aby sme sa im venovali ako prvým a nie je prípustné aby stále 2 incidenty boli v stave „new“</a:t>
            </a:r>
          </a:p>
        </p:txBody>
      </p:sp>
    </p:spTree>
    <p:extLst>
      <p:ext uri="{BB962C8B-B14F-4D97-AF65-F5344CB8AC3E}">
        <p14:creationId xmlns:p14="http://schemas.microsoft.com/office/powerpoint/2010/main" val="98535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8">
            <a:extLst>
              <a:ext uri="{FF2B5EF4-FFF2-40B4-BE49-F238E27FC236}">
                <a16:creationId xmlns:a16="http://schemas.microsoft.com/office/drawing/2014/main" id="{85B39FDB-D29C-A6EF-0FE2-6031CBF10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4994" y="465586"/>
            <a:ext cx="68620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Incidenty s prioritou </a:t>
            </a:r>
            <a:r>
              <a:rPr lang="sk-SK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sk-S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4114E0E-2E01-96AD-6B3F-69804F86AE21}"/>
              </a:ext>
            </a:extLst>
          </p:cNvPr>
          <p:cNvSpPr txBox="1"/>
          <p:nvPr/>
        </p:nvSpPr>
        <p:spPr>
          <a:xfrm>
            <a:off x="1179945" y="1891611"/>
            <a:ext cx="191277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Aktuálny stav</a:t>
            </a:r>
          </a:p>
        </p:txBody>
      </p:sp>
      <p:graphicFrame>
        <p:nvGraphicFramePr>
          <p:cNvPr id="5" name="Google Shape;165;p8">
            <a:extLst>
              <a:ext uri="{FF2B5EF4-FFF2-40B4-BE49-F238E27FC236}">
                <a16:creationId xmlns:a16="http://schemas.microsoft.com/office/drawing/2014/main" id="{83791EAE-2303-A6EC-D0EB-BD59F3AE0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94764"/>
              </p:ext>
            </p:extLst>
          </p:nvPr>
        </p:nvGraphicFramePr>
        <p:xfrm>
          <a:off x="1179945" y="2333705"/>
          <a:ext cx="2612725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endParaRPr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Analysis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Rejected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sk-SK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Fixing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86CCB961-7825-6E67-20F9-6EFE67769A80}"/>
              </a:ext>
            </a:extLst>
          </p:cNvPr>
          <p:cNvSpPr txBox="1"/>
          <p:nvPr/>
        </p:nvSpPr>
        <p:spPr>
          <a:xfrm>
            <a:off x="4211053" y="2333705"/>
            <a:ext cx="634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tieto incidenty musia byť 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všetky uzatvorené k 16.9.2022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vzhľadom na to, že sú to incidenty s druhou najvyššou prioritou, je potrebné aby sme sa im venovali ako druhým a nie je prípustné aby stále 9 incidentov bolo v stave „new“</a:t>
            </a:r>
          </a:p>
        </p:txBody>
      </p:sp>
    </p:spTree>
    <p:extLst>
      <p:ext uri="{BB962C8B-B14F-4D97-AF65-F5344CB8AC3E}">
        <p14:creationId xmlns:p14="http://schemas.microsoft.com/office/powerpoint/2010/main" val="28580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8">
            <a:extLst>
              <a:ext uri="{FF2B5EF4-FFF2-40B4-BE49-F238E27FC236}">
                <a16:creationId xmlns:a16="http://schemas.microsoft.com/office/drawing/2014/main" id="{85B39FDB-D29C-A6EF-0FE2-6031CBF10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4994" y="465586"/>
            <a:ext cx="68620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Incidenty s prioritou </a:t>
            </a:r>
            <a:r>
              <a:rPr lang="sk-SK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endParaRPr lang="sk-S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4114E0E-2E01-96AD-6B3F-69804F86AE21}"/>
              </a:ext>
            </a:extLst>
          </p:cNvPr>
          <p:cNvSpPr txBox="1"/>
          <p:nvPr/>
        </p:nvSpPr>
        <p:spPr>
          <a:xfrm>
            <a:off x="1179945" y="1891611"/>
            <a:ext cx="191277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Aktuálny stav</a:t>
            </a:r>
          </a:p>
        </p:txBody>
      </p:sp>
      <p:graphicFrame>
        <p:nvGraphicFramePr>
          <p:cNvPr id="5" name="Google Shape;165;p8">
            <a:extLst>
              <a:ext uri="{FF2B5EF4-FFF2-40B4-BE49-F238E27FC236}">
                <a16:creationId xmlns:a16="http://schemas.microsoft.com/office/drawing/2014/main" id="{83791EAE-2303-A6EC-D0EB-BD59F3AE0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151589"/>
              </p:ext>
            </p:extLst>
          </p:nvPr>
        </p:nvGraphicFramePr>
        <p:xfrm>
          <a:off x="1179945" y="2333705"/>
          <a:ext cx="2612725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endParaRPr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Analysis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Rejected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sk-SK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Fixing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86CCB961-7825-6E67-20F9-6EFE67769A80}"/>
              </a:ext>
            </a:extLst>
          </p:cNvPr>
          <p:cNvSpPr txBox="1"/>
          <p:nvPr/>
        </p:nvSpPr>
        <p:spPr>
          <a:xfrm>
            <a:off x="4211053" y="2333705"/>
            <a:ext cx="634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tieto incidenty musia byť 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všetky uzatvorené k 16.9.2022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vzhľadom na to, že sú to incidenty s tretou najvyššou prioritou, je potrebné aby sme sa im venovali ako tretím a nie je prípustné aby stále 11 incidentov bolo v stave „new“</a:t>
            </a:r>
          </a:p>
        </p:txBody>
      </p:sp>
    </p:spTree>
    <p:extLst>
      <p:ext uri="{BB962C8B-B14F-4D97-AF65-F5344CB8AC3E}">
        <p14:creationId xmlns:p14="http://schemas.microsoft.com/office/powerpoint/2010/main" val="131346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8">
            <a:extLst>
              <a:ext uri="{FF2B5EF4-FFF2-40B4-BE49-F238E27FC236}">
                <a16:creationId xmlns:a16="http://schemas.microsoft.com/office/drawing/2014/main" id="{85B39FDB-D29C-A6EF-0FE2-6031CBF10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4994" y="465586"/>
            <a:ext cx="68620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Incidenty s prioritou </a:t>
            </a:r>
            <a:r>
              <a:rPr lang="sk-SK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sk-S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4114E0E-2E01-96AD-6B3F-69804F86AE21}"/>
              </a:ext>
            </a:extLst>
          </p:cNvPr>
          <p:cNvSpPr txBox="1"/>
          <p:nvPr/>
        </p:nvSpPr>
        <p:spPr>
          <a:xfrm>
            <a:off x="1179945" y="1891611"/>
            <a:ext cx="191277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Aktuálny stav</a:t>
            </a:r>
          </a:p>
        </p:txBody>
      </p:sp>
      <p:graphicFrame>
        <p:nvGraphicFramePr>
          <p:cNvPr id="5" name="Google Shape;165;p8">
            <a:extLst>
              <a:ext uri="{FF2B5EF4-FFF2-40B4-BE49-F238E27FC236}">
                <a16:creationId xmlns:a16="http://schemas.microsoft.com/office/drawing/2014/main" id="{83791EAE-2303-A6EC-D0EB-BD59F3AE0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861764"/>
              </p:ext>
            </p:extLst>
          </p:nvPr>
        </p:nvGraphicFramePr>
        <p:xfrm>
          <a:off x="1179945" y="2333705"/>
          <a:ext cx="2612725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endParaRPr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Analysis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Rejected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sk-SK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Fixing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86CCB961-7825-6E67-20F9-6EFE67769A80}"/>
              </a:ext>
            </a:extLst>
          </p:cNvPr>
          <p:cNvSpPr txBox="1"/>
          <p:nvPr/>
        </p:nvSpPr>
        <p:spPr>
          <a:xfrm>
            <a:off x="4211053" y="2333705"/>
            <a:ext cx="6340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vzhľadom na to, že sú to incidenty s najnižšou prioritou, nie je potrebné aby sme opravili všetky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cieľom je aby k 16.9.2022 bola väčšina incidentov vyriešená</a:t>
            </a:r>
          </a:p>
        </p:txBody>
      </p:sp>
    </p:spTree>
    <p:extLst>
      <p:ext uri="{BB962C8B-B14F-4D97-AF65-F5344CB8AC3E}">
        <p14:creationId xmlns:p14="http://schemas.microsoft.com/office/powerpoint/2010/main" val="10496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BlokTextu 3">
            <a:extLst>
              <a:ext uri="{FF2B5EF4-FFF2-40B4-BE49-F238E27FC236}">
                <a16:creationId xmlns:a16="http://schemas.microsoft.com/office/drawing/2014/main" id="{1CD01084-2853-7C09-23D6-3CD56F82E853}"/>
              </a:ext>
            </a:extLst>
          </p:cNvPr>
          <p:cNvSpPr txBox="1"/>
          <p:nvPr/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Výstupné kritériá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C4AC2819-3F36-23D0-3899-145D6B7D52D7}"/>
              </a:ext>
            </a:extLst>
          </p:cNvPr>
          <p:cNvSpPr txBox="1"/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 </a:t>
            </a:r>
            <a:r>
              <a:rPr lang="en-US" sz="2400" dirty="0" err="1"/>
              <a:t>testovacom</a:t>
            </a:r>
            <a:r>
              <a:rPr lang="en-US" sz="2400" dirty="0"/>
              <a:t> </a:t>
            </a:r>
            <a:r>
              <a:rPr lang="en-US" sz="2400" dirty="0" err="1"/>
              <a:t>pláne</a:t>
            </a:r>
            <a:r>
              <a:rPr lang="en-US" sz="2400" dirty="0"/>
              <a:t> </a:t>
            </a:r>
            <a:r>
              <a:rPr lang="en-US" sz="2400" dirty="0" err="1"/>
              <a:t>boli</a:t>
            </a:r>
            <a:r>
              <a:rPr lang="en-US" sz="2400" dirty="0"/>
              <a:t> </a:t>
            </a:r>
            <a:r>
              <a:rPr lang="en-US" sz="2400" dirty="0" err="1"/>
              <a:t>definované</a:t>
            </a:r>
            <a:r>
              <a:rPr lang="en-US" sz="2400" dirty="0"/>
              <a:t> </a:t>
            </a:r>
            <a:r>
              <a:rPr lang="en-US" sz="2400" dirty="0" err="1"/>
              <a:t>nasledovné</a:t>
            </a:r>
            <a:r>
              <a:rPr lang="en-US" sz="2400" dirty="0"/>
              <a:t> </a:t>
            </a:r>
            <a:r>
              <a:rPr lang="en-US" sz="2400" dirty="0" err="1"/>
              <a:t>výstupné</a:t>
            </a:r>
            <a:r>
              <a:rPr lang="en-US" sz="2400" dirty="0"/>
              <a:t> </a:t>
            </a:r>
            <a:r>
              <a:rPr lang="en-US" sz="2400" dirty="0" err="1"/>
              <a:t>kritériá</a:t>
            </a:r>
            <a:r>
              <a:rPr lang="en-US" sz="2400" dirty="0"/>
              <a:t>:</a:t>
            </a:r>
          </a:p>
          <a:p>
            <a:pPr marL="34290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</a:t>
            </a:r>
            <a:r>
              <a:rPr lang="en-US" sz="2400" dirty="0" err="1">
                <a:effectLst/>
              </a:rPr>
              <a:t>testované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všetky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požiadavky</a:t>
            </a:r>
            <a:r>
              <a:rPr lang="en-US" sz="2400" dirty="0">
                <a:effectLst/>
              </a:rPr>
              <a:t> (</a:t>
            </a:r>
            <a:r>
              <a:rPr lang="en-US" sz="2400" dirty="0" err="1">
                <a:effectLst/>
              </a:rPr>
              <a:t>stredné</a:t>
            </a:r>
            <a:r>
              <a:rPr lang="en-US" sz="2400" dirty="0">
                <a:effectLst/>
              </a:rPr>
              <a:t> a </a:t>
            </a:r>
            <a:r>
              <a:rPr lang="en-US" sz="2400" dirty="0" err="1">
                <a:effectLst/>
              </a:rPr>
              <a:t>vysoké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riziko</a:t>
            </a:r>
            <a:r>
              <a:rPr lang="en-US" sz="2400" dirty="0">
                <a:effectLst/>
              </a:rPr>
              <a:t>)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o</a:t>
            </a:r>
            <a:r>
              <a:rPr lang="en-US" sz="2400" dirty="0" err="1">
                <a:effectLst/>
              </a:rPr>
              <a:t>pravené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všetky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nájdene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defekty</a:t>
            </a: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67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BlokTextu 3">
            <a:extLst>
              <a:ext uri="{FF2B5EF4-FFF2-40B4-BE49-F238E27FC236}">
                <a16:creationId xmlns:a16="http://schemas.microsoft.com/office/drawing/2014/main" id="{09DEC91C-3DD8-4B2D-2EC1-92AFE4C4D9D2}"/>
              </a:ext>
            </a:extLst>
          </p:cNvPr>
          <p:cNvSpPr txBox="1"/>
          <p:nvPr/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Riziká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5AD4469-B117-8B49-3169-B7C63561665C}"/>
              </a:ext>
            </a:extLst>
          </p:cNvPr>
          <p:cNvSpPr txBox="1"/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err="1"/>
              <a:t>Produktové</a:t>
            </a:r>
            <a:r>
              <a:rPr lang="en-US" sz="2400" dirty="0"/>
              <a:t> </a:t>
            </a:r>
            <a:r>
              <a:rPr lang="en-US" sz="2400" dirty="0" err="1"/>
              <a:t>riziko</a:t>
            </a:r>
            <a:r>
              <a:rPr lang="en-US" sz="2400" dirty="0"/>
              <a:t> č.1: </a:t>
            </a:r>
            <a:r>
              <a:rPr lang="en-US" sz="2400" dirty="0" err="1"/>
              <a:t>Pridanie</a:t>
            </a:r>
            <a:r>
              <a:rPr lang="en-US" sz="2400" dirty="0"/>
              <a:t> </a:t>
            </a:r>
            <a:r>
              <a:rPr lang="en-US" sz="2400" dirty="0" err="1"/>
              <a:t>publikácie</a:t>
            </a:r>
            <a:r>
              <a:rPr lang="en-US" sz="2400" dirty="0"/>
              <a:t> </a:t>
            </a:r>
            <a:r>
              <a:rPr lang="en-US" sz="2400" dirty="0" err="1"/>
              <a:t>môže</a:t>
            </a:r>
            <a:r>
              <a:rPr lang="en-US" sz="2400" dirty="0"/>
              <a:t> </a:t>
            </a:r>
            <a:r>
              <a:rPr lang="en-US" sz="2400" dirty="0" err="1"/>
              <a:t>zlyhať</a:t>
            </a:r>
            <a:endParaRPr lang="en-US" sz="2400" dirty="0"/>
          </a:p>
          <a:p>
            <a:pPr marL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Toto </a:t>
            </a:r>
            <a:r>
              <a:rPr lang="en-US" sz="2400" i="1" dirty="0" err="1"/>
              <a:t>riziko</a:t>
            </a:r>
            <a:r>
              <a:rPr lang="en-US" sz="2400" i="1" dirty="0"/>
              <a:t> </a:t>
            </a:r>
            <a:r>
              <a:rPr lang="en-US" sz="2400" i="1" dirty="0" err="1"/>
              <a:t>ešte</a:t>
            </a:r>
            <a:r>
              <a:rPr lang="en-US" sz="2400" i="1" dirty="0"/>
              <a:t> </a:t>
            </a:r>
            <a:r>
              <a:rPr lang="en-US" sz="2400" i="1" dirty="0" err="1"/>
              <a:t>nevieme</a:t>
            </a:r>
            <a:r>
              <a:rPr lang="en-US" sz="2400" i="1" dirty="0"/>
              <a:t> </a:t>
            </a:r>
            <a:r>
              <a:rPr lang="en-US" sz="2400" i="1" dirty="0" err="1"/>
              <a:t>vyhodnotiť</a:t>
            </a:r>
            <a:r>
              <a:rPr lang="en-US" sz="2400" i="1" dirty="0"/>
              <a:t>. </a:t>
            </a:r>
            <a:r>
              <a:rPr lang="en-US" sz="2400" i="1" dirty="0" err="1"/>
              <a:t>Zatiaľ</a:t>
            </a:r>
            <a:r>
              <a:rPr lang="en-US" sz="2400" i="1" dirty="0"/>
              <a:t> </a:t>
            </a:r>
            <a:r>
              <a:rPr lang="en-US" sz="2400" i="1" dirty="0" err="1"/>
              <a:t>síce</a:t>
            </a:r>
            <a:r>
              <a:rPr lang="en-US" sz="2400" i="1" dirty="0"/>
              <a:t> </a:t>
            </a:r>
            <a:r>
              <a:rPr lang="en-US" sz="2400" i="1" dirty="0" err="1"/>
              <a:t>takáto</a:t>
            </a:r>
            <a:r>
              <a:rPr lang="en-US" sz="2400" i="1" dirty="0"/>
              <a:t> </a:t>
            </a:r>
            <a:r>
              <a:rPr lang="en-US" sz="2400" i="1" dirty="0" err="1"/>
              <a:t>situácia</a:t>
            </a:r>
            <a:r>
              <a:rPr lang="en-US" sz="2400" i="1" dirty="0"/>
              <a:t> </a:t>
            </a:r>
            <a:r>
              <a:rPr lang="en-US" sz="2400" i="1" dirty="0" err="1"/>
              <a:t>nenastala</a:t>
            </a:r>
            <a:r>
              <a:rPr lang="en-US" sz="2400" i="1" dirty="0"/>
              <a:t> ale </a:t>
            </a:r>
            <a:r>
              <a:rPr lang="en-US" sz="2400" i="1" dirty="0" err="1"/>
              <a:t>momentálne</a:t>
            </a:r>
            <a:r>
              <a:rPr lang="en-US" sz="2400" i="1" dirty="0"/>
              <a:t> </a:t>
            </a:r>
            <a:r>
              <a:rPr lang="en-US" sz="2400" i="1" dirty="0" err="1"/>
              <a:t>niesú</a:t>
            </a:r>
            <a:r>
              <a:rPr lang="en-US" sz="2400" i="1" dirty="0"/>
              <a:t> </a:t>
            </a:r>
            <a:r>
              <a:rPr lang="en-US" sz="2400" i="1" dirty="0" err="1"/>
              <a:t>všetky</a:t>
            </a:r>
            <a:r>
              <a:rPr lang="en-US" sz="2400" i="1" dirty="0"/>
              <a:t> </a:t>
            </a:r>
            <a:r>
              <a:rPr lang="en-US" sz="2400" i="1" dirty="0" err="1"/>
              <a:t>funkcionality</a:t>
            </a:r>
            <a:r>
              <a:rPr lang="en-US" sz="2400" i="1" dirty="0"/>
              <a:t> </a:t>
            </a:r>
            <a:r>
              <a:rPr lang="en-US" sz="2400" i="1" dirty="0" err="1"/>
              <a:t>systému</a:t>
            </a:r>
            <a:r>
              <a:rPr lang="en-US" sz="2400" i="1" dirty="0"/>
              <a:t> </a:t>
            </a:r>
            <a:r>
              <a:rPr lang="en-US" sz="2400" i="1" dirty="0" err="1"/>
              <a:t>ešte</a:t>
            </a:r>
            <a:r>
              <a:rPr lang="en-US" sz="2400" i="1" dirty="0"/>
              <a:t> </a:t>
            </a:r>
            <a:r>
              <a:rPr lang="en-US" sz="2400" i="1" dirty="0" err="1"/>
              <a:t>dotestované</a:t>
            </a:r>
            <a:r>
              <a:rPr lang="en-US" sz="2400" i="1" dirty="0"/>
              <a:t>. </a:t>
            </a:r>
            <a:r>
              <a:rPr lang="en-US" sz="2400" i="1" dirty="0" err="1"/>
              <a:t>Takže</a:t>
            </a:r>
            <a:r>
              <a:rPr lang="en-US" sz="2400" i="1" dirty="0"/>
              <a:t> </a:t>
            </a:r>
            <a:r>
              <a:rPr lang="en-US" sz="2400" i="1" dirty="0" err="1"/>
              <a:t>zatiaľ</a:t>
            </a:r>
            <a:r>
              <a:rPr lang="en-US" sz="2400" i="1" dirty="0"/>
              <a:t> </a:t>
            </a:r>
            <a:r>
              <a:rPr lang="en-US" sz="2400" i="1" dirty="0" err="1"/>
              <a:t>nebudeme</a:t>
            </a:r>
            <a:r>
              <a:rPr lang="en-US" sz="2400" i="1" dirty="0"/>
              <a:t> toto </a:t>
            </a:r>
            <a:r>
              <a:rPr lang="en-US" sz="2400" i="1" dirty="0" err="1"/>
              <a:t>riziko</a:t>
            </a:r>
            <a:r>
              <a:rPr lang="en-US" sz="2400" i="1" dirty="0"/>
              <a:t> </a:t>
            </a:r>
            <a:r>
              <a:rPr lang="en-US" sz="2400" i="1" dirty="0" err="1"/>
              <a:t>poväzovať</a:t>
            </a:r>
            <a:r>
              <a:rPr lang="en-US" sz="2400" i="1" dirty="0"/>
              <a:t> za </a:t>
            </a:r>
            <a:r>
              <a:rPr lang="en-US" sz="2400" i="1" dirty="0" err="1"/>
              <a:t>eliminované</a:t>
            </a:r>
            <a:r>
              <a:rPr lang="en-US" sz="2400" i="1" dirty="0"/>
              <a:t>.</a:t>
            </a:r>
            <a:endParaRPr lang="en-US" sz="24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924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BlokTextu 3">
            <a:extLst>
              <a:ext uri="{FF2B5EF4-FFF2-40B4-BE49-F238E27FC236}">
                <a16:creationId xmlns:a16="http://schemas.microsoft.com/office/drawing/2014/main" id="{D0AF3322-D9D9-9C46-B41C-AF5C6E6982A1}"/>
              </a:ext>
            </a:extLst>
          </p:cNvPr>
          <p:cNvSpPr txBox="1"/>
          <p:nvPr/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Riziká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853C2ECA-6FBD-D41C-B17F-00A29B8878F9}"/>
              </a:ext>
            </a:extLst>
          </p:cNvPr>
          <p:cNvSpPr txBox="1"/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err="1"/>
              <a:t>Produktové</a:t>
            </a:r>
            <a:r>
              <a:rPr lang="en-US" sz="2400" dirty="0"/>
              <a:t> </a:t>
            </a:r>
            <a:r>
              <a:rPr lang="en-US" sz="2400" dirty="0" err="1"/>
              <a:t>riziko</a:t>
            </a:r>
            <a:r>
              <a:rPr lang="en-US" sz="2400" dirty="0"/>
              <a:t> č.2: </a:t>
            </a:r>
            <a:r>
              <a:rPr lang="en-US" sz="2400" dirty="0" err="1"/>
              <a:t>Dodaný</a:t>
            </a:r>
            <a:r>
              <a:rPr lang="en-US" sz="2400" dirty="0"/>
              <a:t> I-</a:t>
            </a:r>
            <a:r>
              <a:rPr lang="en-US" sz="2400" dirty="0" err="1"/>
              <a:t>archív</a:t>
            </a:r>
            <a:r>
              <a:rPr lang="en-US" sz="2400" dirty="0"/>
              <a:t> </a:t>
            </a:r>
            <a:r>
              <a:rPr lang="en-US" sz="2400" dirty="0" err="1"/>
              <a:t>nebude</a:t>
            </a:r>
            <a:r>
              <a:rPr lang="en-US" sz="2400" dirty="0"/>
              <a:t> </a:t>
            </a:r>
            <a:r>
              <a:rPr lang="en-US" sz="2400" dirty="0" err="1"/>
              <a:t>spĺňať</a:t>
            </a:r>
            <a:r>
              <a:rPr lang="en-US" sz="2400" dirty="0"/>
              <a:t> </a:t>
            </a:r>
            <a:r>
              <a:rPr lang="en-US" sz="2400" dirty="0" err="1"/>
              <a:t>funkcionálne</a:t>
            </a:r>
            <a:r>
              <a:rPr lang="en-US" sz="2400" dirty="0"/>
              <a:t> </a:t>
            </a:r>
            <a:r>
              <a:rPr lang="en-US" sz="2400" dirty="0" err="1"/>
              <a:t>požiadavky</a:t>
            </a:r>
            <a:endParaRPr lang="en-US" sz="2400" dirty="0"/>
          </a:p>
          <a:p>
            <a:pPr marL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Toto </a:t>
            </a:r>
            <a:r>
              <a:rPr lang="en-US" sz="2400" dirty="0" err="1"/>
              <a:t>riziko</a:t>
            </a:r>
            <a:r>
              <a:rPr lang="en-US" sz="2400" dirty="0"/>
              <a:t> </a:t>
            </a:r>
            <a:r>
              <a:rPr lang="en-US" sz="2400" dirty="0" err="1"/>
              <a:t>ešte</a:t>
            </a:r>
            <a:r>
              <a:rPr lang="en-US" sz="2400" dirty="0"/>
              <a:t> </a:t>
            </a:r>
            <a:r>
              <a:rPr lang="en-US" sz="2400" dirty="0" err="1"/>
              <a:t>nevieme</a:t>
            </a:r>
            <a:r>
              <a:rPr lang="en-US" sz="2400" dirty="0"/>
              <a:t> </a:t>
            </a:r>
            <a:r>
              <a:rPr lang="en-US" sz="2400" dirty="0" err="1"/>
              <a:t>vyhodnotiť</a:t>
            </a:r>
            <a:r>
              <a:rPr lang="en-US" sz="2400" dirty="0"/>
              <a:t>. </a:t>
            </a:r>
            <a:r>
              <a:rPr lang="en-US" sz="2400" dirty="0" err="1"/>
              <a:t>Momentálne</a:t>
            </a:r>
            <a:r>
              <a:rPr lang="en-US" sz="2400" dirty="0"/>
              <a:t> </a:t>
            </a:r>
            <a:r>
              <a:rPr lang="en-US" sz="2400" dirty="0" err="1"/>
              <a:t>síce</a:t>
            </a:r>
            <a:r>
              <a:rPr lang="en-US" sz="2400" dirty="0"/>
              <a:t> </a:t>
            </a:r>
            <a:r>
              <a:rPr lang="en-US" sz="2400" dirty="0" err="1"/>
              <a:t>systém</a:t>
            </a:r>
            <a:r>
              <a:rPr lang="en-US" sz="2400" dirty="0"/>
              <a:t> </a:t>
            </a:r>
            <a:r>
              <a:rPr lang="en-US" sz="2400" dirty="0" err="1"/>
              <a:t>má</a:t>
            </a:r>
            <a:r>
              <a:rPr lang="en-US" sz="2400" dirty="0"/>
              <a:t> </a:t>
            </a:r>
            <a:r>
              <a:rPr lang="en-US" sz="2400" dirty="0" err="1"/>
              <a:t>implementované</a:t>
            </a:r>
            <a:r>
              <a:rPr lang="en-US" sz="2400" dirty="0"/>
              <a:t> </a:t>
            </a:r>
            <a:r>
              <a:rPr lang="en-US" sz="2400" dirty="0" err="1"/>
              <a:t>všetky</a:t>
            </a:r>
            <a:r>
              <a:rPr lang="en-US" sz="2400" dirty="0"/>
              <a:t> </a:t>
            </a:r>
            <a:r>
              <a:rPr lang="en-US" sz="2400" dirty="0" err="1"/>
              <a:t>funkčné</a:t>
            </a:r>
            <a:r>
              <a:rPr lang="en-US" sz="2400" dirty="0"/>
              <a:t> </a:t>
            </a:r>
            <a:r>
              <a:rPr lang="en-US" sz="2400" dirty="0" err="1"/>
              <a:t>požiadavky</a:t>
            </a:r>
            <a:r>
              <a:rPr lang="en-US" sz="2400" dirty="0"/>
              <a:t>, ale </a:t>
            </a:r>
            <a:r>
              <a:rPr lang="en-US" sz="2400" dirty="0" err="1"/>
              <a:t>ešte</a:t>
            </a:r>
            <a:r>
              <a:rPr lang="en-US" sz="2400" dirty="0"/>
              <a:t> </a:t>
            </a:r>
            <a:r>
              <a:rPr lang="en-US" sz="2400" dirty="0" err="1"/>
              <a:t>nie</a:t>
            </a:r>
            <a:r>
              <a:rPr lang="en-US" sz="2400" dirty="0"/>
              <a:t> </a:t>
            </a:r>
            <a:r>
              <a:rPr lang="en-US" sz="2400" dirty="0" err="1"/>
              <a:t>sú</a:t>
            </a:r>
            <a:r>
              <a:rPr lang="en-US" sz="2400" dirty="0"/>
              <a:t> </a:t>
            </a:r>
            <a:r>
              <a:rPr lang="en-US" sz="2400" dirty="0" err="1"/>
              <a:t>všetky</a:t>
            </a:r>
            <a:r>
              <a:rPr lang="en-US" sz="2400" dirty="0"/>
              <a:t> </a:t>
            </a:r>
            <a:r>
              <a:rPr lang="en-US" sz="2400" dirty="0" err="1"/>
              <a:t>dotestované</a:t>
            </a:r>
            <a:r>
              <a:rPr lang="en-US" sz="2400" dirty="0"/>
              <a:t> </a:t>
            </a:r>
            <a:r>
              <a:rPr lang="en-US" sz="2400" dirty="0" err="1"/>
              <a:t>takže</a:t>
            </a:r>
            <a:r>
              <a:rPr lang="en-US" sz="2400" dirty="0"/>
              <a:t> </a:t>
            </a:r>
            <a:r>
              <a:rPr lang="en-US" sz="2400" dirty="0" err="1"/>
              <a:t>zatiaľ</a:t>
            </a:r>
            <a:r>
              <a:rPr lang="en-US" sz="2400" dirty="0"/>
              <a:t> </a:t>
            </a:r>
            <a:r>
              <a:rPr lang="en-US" sz="2400" dirty="0" err="1"/>
              <a:t>nebudeme</a:t>
            </a:r>
            <a:r>
              <a:rPr lang="en-US" sz="2400" dirty="0"/>
              <a:t> toto </a:t>
            </a:r>
            <a:r>
              <a:rPr lang="en-US" sz="2400" dirty="0" err="1"/>
              <a:t>riziko</a:t>
            </a:r>
            <a:r>
              <a:rPr lang="en-US" sz="2400" dirty="0"/>
              <a:t> </a:t>
            </a:r>
            <a:r>
              <a:rPr lang="en-US" sz="2400" dirty="0" err="1"/>
              <a:t>považovať</a:t>
            </a:r>
            <a:r>
              <a:rPr lang="en-US" sz="2400" dirty="0"/>
              <a:t> za </a:t>
            </a:r>
            <a:r>
              <a:rPr lang="en-US" sz="2400" dirty="0" err="1"/>
              <a:t>eliminované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982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BlokTextu 3">
            <a:extLst>
              <a:ext uri="{FF2B5EF4-FFF2-40B4-BE49-F238E27FC236}">
                <a16:creationId xmlns:a16="http://schemas.microsoft.com/office/drawing/2014/main" id="{8C3C4904-14EF-9093-42F5-CD4B456D22C7}"/>
              </a:ext>
            </a:extLst>
          </p:cNvPr>
          <p:cNvSpPr txBox="1"/>
          <p:nvPr/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Riziká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1C2009D-F9D9-2F40-3163-BDC2A46E251A}"/>
              </a:ext>
            </a:extLst>
          </p:cNvPr>
          <p:cNvSpPr txBox="1"/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err="1"/>
              <a:t>Produktové</a:t>
            </a:r>
            <a:r>
              <a:rPr lang="en-US" sz="2400" dirty="0"/>
              <a:t> </a:t>
            </a:r>
            <a:r>
              <a:rPr lang="en-US" sz="2400" dirty="0" err="1"/>
              <a:t>riziko</a:t>
            </a:r>
            <a:r>
              <a:rPr lang="en-US" sz="2400" dirty="0"/>
              <a:t> č.3: </a:t>
            </a:r>
            <a:r>
              <a:rPr lang="en-US" sz="2400" dirty="0" err="1"/>
              <a:t>Pomalé</a:t>
            </a:r>
            <a:r>
              <a:rPr lang="en-US" sz="2400" dirty="0"/>
              <a:t> </a:t>
            </a:r>
            <a:r>
              <a:rPr lang="en-US" sz="2400" dirty="0" err="1"/>
              <a:t>vyhľadávanie</a:t>
            </a:r>
            <a:endParaRPr lang="en-US" sz="2400" dirty="0"/>
          </a:p>
          <a:p>
            <a:pPr marL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Toto </a:t>
            </a:r>
            <a:r>
              <a:rPr lang="en-US" sz="2400" i="1" dirty="0" err="1"/>
              <a:t>produktové</a:t>
            </a:r>
            <a:r>
              <a:rPr lang="en-US" sz="2400" i="1" dirty="0"/>
              <a:t> </a:t>
            </a:r>
            <a:r>
              <a:rPr lang="en-US" sz="2400" i="1" dirty="0" err="1"/>
              <a:t>riziko</a:t>
            </a:r>
            <a:r>
              <a:rPr lang="en-US" sz="2400" i="1" dirty="0"/>
              <a:t> </a:t>
            </a:r>
            <a:r>
              <a:rPr lang="en-US" sz="2400" i="1" dirty="0" err="1"/>
              <a:t>nebolo</a:t>
            </a:r>
            <a:r>
              <a:rPr lang="en-US" sz="2400" i="1" dirty="0"/>
              <a:t> </a:t>
            </a:r>
            <a:r>
              <a:rPr lang="en-US" sz="2400" i="1" dirty="0" err="1"/>
              <a:t>ešte</a:t>
            </a:r>
            <a:r>
              <a:rPr lang="en-US" sz="2400" i="1" dirty="0"/>
              <a:t> </a:t>
            </a:r>
            <a:r>
              <a:rPr lang="en-US" sz="2400" i="1" dirty="0" err="1"/>
              <a:t>testované</a:t>
            </a:r>
            <a:r>
              <a:rPr lang="en-US" sz="2400" i="1" dirty="0"/>
              <a:t>, </a:t>
            </a:r>
            <a:r>
              <a:rPr lang="en-US" sz="2400" i="1" dirty="0" err="1"/>
              <a:t>keďže</a:t>
            </a:r>
            <a:r>
              <a:rPr lang="en-US" sz="2400" i="1" dirty="0"/>
              <a:t> </a:t>
            </a:r>
            <a:r>
              <a:rPr lang="en-US" sz="2400" i="1" dirty="0" err="1"/>
              <a:t>systém</a:t>
            </a:r>
            <a:r>
              <a:rPr lang="en-US" sz="2400" i="1" dirty="0"/>
              <a:t> </a:t>
            </a:r>
            <a:r>
              <a:rPr lang="en-US" sz="2400" i="1" dirty="0" err="1"/>
              <a:t>nie</a:t>
            </a:r>
            <a:r>
              <a:rPr lang="en-US" sz="2400" i="1" dirty="0"/>
              <a:t> je </a:t>
            </a:r>
            <a:r>
              <a:rPr lang="en-US" sz="2400" i="1" dirty="0" err="1"/>
              <a:t>nasadený</a:t>
            </a:r>
            <a:r>
              <a:rPr lang="en-US" sz="2400" i="1" dirty="0"/>
              <a:t> do </a:t>
            </a:r>
            <a:r>
              <a:rPr lang="en-US" sz="2400" i="1" dirty="0" err="1"/>
              <a:t>bežnej</a:t>
            </a:r>
            <a:r>
              <a:rPr lang="en-US" sz="2400" i="1" dirty="0"/>
              <a:t> </a:t>
            </a:r>
            <a:r>
              <a:rPr lang="en-US" sz="2400" i="1" dirty="0" err="1"/>
              <a:t>prevádzky</a:t>
            </a:r>
            <a:r>
              <a:rPr lang="en-US" sz="2400" i="1" dirty="0"/>
              <a:t>. Do </a:t>
            </a:r>
            <a:r>
              <a:rPr lang="en-US" sz="2400" i="1" dirty="0" err="1"/>
              <a:t>ďalšieho</a:t>
            </a:r>
            <a:r>
              <a:rPr lang="en-US" sz="2400" i="1" dirty="0"/>
              <a:t> </a:t>
            </a:r>
            <a:r>
              <a:rPr lang="en-US" sz="2400" i="1" dirty="0" err="1"/>
              <a:t>stretnutia</a:t>
            </a:r>
            <a:r>
              <a:rPr lang="en-US" sz="2400" i="1" dirty="0"/>
              <a:t> </a:t>
            </a:r>
            <a:r>
              <a:rPr lang="en-US" sz="2400" i="1" dirty="0" err="1"/>
              <a:t>poprosím</a:t>
            </a:r>
            <a:r>
              <a:rPr lang="en-US" sz="2400" i="1" dirty="0"/>
              <a:t> aby bolo toto </a:t>
            </a:r>
            <a:r>
              <a:rPr lang="en-US" sz="2400" i="1" dirty="0" err="1"/>
              <a:t>riziko</a:t>
            </a:r>
            <a:r>
              <a:rPr lang="en-US" sz="2400" i="1" dirty="0"/>
              <a:t> </a:t>
            </a:r>
            <a:r>
              <a:rPr lang="en-US" sz="2400" i="1" dirty="0" err="1"/>
              <a:t>otestované</a:t>
            </a:r>
            <a:endParaRPr lang="en-US" sz="24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834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664F8AFE-68DE-7C15-209A-47429E65B3DB}"/>
              </a:ext>
            </a:extLst>
          </p:cNvPr>
          <p:cNvSpPr txBox="1"/>
          <p:nvPr/>
        </p:nvSpPr>
        <p:spPr>
          <a:xfrm>
            <a:off x="1636355" y="596145"/>
            <a:ext cx="9269665" cy="607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Manažment sumár (management summary)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Google Shape;89;p17">
            <a:extLst>
              <a:ext uri="{FF2B5EF4-FFF2-40B4-BE49-F238E27FC236}">
                <a16:creationId xmlns:a16="http://schemas.microsoft.com/office/drawing/2014/main" id="{A6385640-9E80-458A-5875-DEAF5D488F77}"/>
              </a:ext>
            </a:extLst>
          </p:cNvPr>
          <p:cNvSpPr txBox="1">
            <a:spLocks/>
          </p:cNvSpPr>
          <p:nvPr/>
        </p:nvSpPr>
        <p:spPr>
          <a:xfrm>
            <a:off x="2419349" y="1952641"/>
            <a:ext cx="6972301" cy="27932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cieľom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projektu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je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vytvorenie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systému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na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archiváciu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publikácii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kníh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názvom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I-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archív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momentálne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nachádzame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fáze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systémového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testovania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projektu</a:t>
            </a:r>
            <a:endParaRPr lang="sk-SK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v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systémovom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testovaní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budú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testované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všetky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funkčné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nefunkčné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požiadavky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ktoré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sú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špecifikované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funkčnej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špecifikácii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I-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archívu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810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Google Shape;226;g1087abcfa44_0_58">
            <a:extLst>
              <a:ext uri="{FF2B5EF4-FFF2-40B4-BE49-F238E27FC236}">
                <a16:creationId xmlns:a16="http://schemas.microsoft.com/office/drawing/2014/main" id="{5944A020-0F5D-BDC9-B41D-B508AD1563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Vyhodnotenie rizík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CC43724-4990-71D1-B24B-E0878D91C20F}"/>
              </a:ext>
            </a:extLst>
          </p:cNvPr>
          <p:cNvSpPr txBox="1"/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Momentálne</a:t>
            </a:r>
            <a:r>
              <a:rPr lang="en-US" sz="2400" dirty="0"/>
              <a:t> </a:t>
            </a:r>
            <a:r>
              <a:rPr lang="en-US" sz="2400" dirty="0" err="1"/>
              <a:t>nie</a:t>
            </a:r>
            <a:r>
              <a:rPr lang="en-US" sz="2400" dirty="0"/>
              <a:t> je </a:t>
            </a:r>
            <a:r>
              <a:rPr lang="en-US" sz="2400" dirty="0" err="1"/>
              <a:t>žiadne</a:t>
            </a:r>
            <a:r>
              <a:rPr lang="en-US" sz="2400" dirty="0"/>
              <a:t> z </a:t>
            </a:r>
            <a:r>
              <a:rPr lang="en-US" sz="2400" dirty="0" err="1"/>
              <a:t>uvedených</a:t>
            </a:r>
            <a:r>
              <a:rPr lang="en-US" sz="2400" dirty="0"/>
              <a:t> </a:t>
            </a:r>
            <a:r>
              <a:rPr lang="en-US" sz="2400" dirty="0" err="1"/>
              <a:t>rizík</a:t>
            </a:r>
            <a:r>
              <a:rPr lang="en-US" sz="2400" dirty="0"/>
              <a:t> </a:t>
            </a:r>
            <a:r>
              <a:rPr lang="en-US" sz="2400" dirty="0" err="1"/>
              <a:t>eliminované</a:t>
            </a:r>
            <a:r>
              <a:rPr lang="en-US" sz="2400" dirty="0"/>
              <a:t>. To znamená je </a:t>
            </a:r>
            <a:r>
              <a:rPr lang="en-US" sz="2400" dirty="0" err="1"/>
              <a:t>potrebné</a:t>
            </a:r>
            <a:r>
              <a:rPr lang="en-US" sz="2400" dirty="0"/>
              <a:t> aby </a:t>
            </a:r>
            <a:r>
              <a:rPr lang="en-US" sz="2400" dirty="0" err="1"/>
              <a:t>sme</a:t>
            </a:r>
            <a:r>
              <a:rPr lang="en-US" sz="2400" dirty="0"/>
              <a:t> </a:t>
            </a:r>
            <a:r>
              <a:rPr lang="en-US" sz="2400" dirty="0" err="1"/>
              <a:t>začali</a:t>
            </a:r>
            <a:r>
              <a:rPr lang="en-US" sz="2400" dirty="0"/>
              <a:t> </a:t>
            </a:r>
            <a:r>
              <a:rPr lang="en-US" sz="2400" dirty="0" err="1"/>
              <a:t>pracovať</a:t>
            </a:r>
            <a:r>
              <a:rPr lang="en-US" sz="2400" dirty="0"/>
              <a:t> na ich </a:t>
            </a:r>
            <a:r>
              <a:rPr lang="en-US" sz="2400" dirty="0" err="1"/>
              <a:t>eliminácii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38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BlokTextu 6">
            <a:extLst>
              <a:ext uri="{FF2B5EF4-FFF2-40B4-BE49-F238E27FC236}">
                <a16:creationId xmlns:a16="http://schemas.microsoft.com/office/drawing/2014/main" id="{0C451298-B728-22E8-73AF-C43072DCAE3F}"/>
              </a:ext>
            </a:extLst>
          </p:cNvPr>
          <p:cNvSpPr txBox="1"/>
          <p:nvPr/>
        </p:nvSpPr>
        <p:spPr>
          <a:xfrm>
            <a:off x="767290" y="1166932"/>
            <a:ext cx="3655420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Sumarizácia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navrhovaných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opatrení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1681FFD-21EC-36F8-4E4B-2934B36EBBBE}"/>
              </a:ext>
            </a:extLst>
          </p:cNvPr>
          <p:cNvSpPr txBox="1"/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fáza</a:t>
            </a:r>
            <a:r>
              <a:rPr lang="en-US" sz="2200" dirty="0"/>
              <a:t> </a:t>
            </a:r>
            <a:r>
              <a:rPr lang="en-US" sz="2200" dirty="0" err="1"/>
              <a:t>testovania</a:t>
            </a:r>
            <a:r>
              <a:rPr lang="en-US" sz="2200" dirty="0"/>
              <a:t> </a:t>
            </a:r>
            <a:r>
              <a:rPr lang="en-US" sz="2200" dirty="0" err="1"/>
              <a:t>začala</a:t>
            </a:r>
            <a:r>
              <a:rPr lang="en-US" sz="2200" dirty="0"/>
              <a:t> o </a:t>
            </a:r>
            <a:r>
              <a:rPr lang="en-US" sz="2200" dirty="0" err="1"/>
              <a:t>týždeň</a:t>
            </a:r>
            <a:r>
              <a:rPr lang="en-US" sz="2200" dirty="0"/>
              <a:t> </a:t>
            </a:r>
            <a:r>
              <a:rPr lang="en-US" sz="2200" dirty="0" err="1"/>
              <a:t>skôr</a:t>
            </a:r>
            <a:r>
              <a:rPr lang="en-US" sz="2200" dirty="0"/>
              <a:t> </a:t>
            </a:r>
            <a:r>
              <a:rPr lang="sk-SK" sz="2200" dirty="0"/>
              <a:t>takže máme týždeň k dobru avšak tento týždeň k dobru nám minuli Funkčné testy (+ regresné testy) 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keďže</a:t>
            </a:r>
            <a:r>
              <a:rPr lang="en-US" sz="2200" dirty="0"/>
              <a:t> </a:t>
            </a:r>
            <a:r>
              <a:rPr lang="en-US" sz="2200" dirty="0" err="1"/>
              <a:t>máme</a:t>
            </a:r>
            <a:r>
              <a:rPr lang="en-US" sz="2200" dirty="0"/>
              <a:t> </a:t>
            </a:r>
            <a:r>
              <a:rPr lang="en-US" sz="2200" dirty="0" err="1"/>
              <a:t>ešte</a:t>
            </a:r>
            <a:r>
              <a:rPr lang="en-US" sz="2200" dirty="0"/>
              <a:t> </a:t>
            </a:r>
            <a:r>
              <a:rPr lang="en-US" sz="2200" dirty="0" err="1"/>
              <a:t>veľmi</a:t>
            </a:r>
            <a:r>
              <a:rPr lang="en-US" sz="2200" dirty="0"/>
              <a:t> </a:t>
            </a:r>
            <a:r>
              <a:rPr lang="en-US" sz="2200" dirty="0" err="1"/>
              <a:t>málo</a:t>
            </a:r>
            <a:r>
              <a:rPr lang="en-US" sz="2200" dirty="0"/>
              <a:t> </a:t>
            </a:r>
            <a:r>
              <a:rPr lang="en-US" sz="2200" dirty="0" err="1"/>
              <a:t>uzatvorených</a:t>
            </a:r>
            <a:r>
              <a:rPr lang="en-US" sz="2200" dirty="0"/>
              <a:t> incidentov </a:t>
            </a:r>
            <a:r>
              <a:rPr lang="en-US" sz="2200" dirty="0" err="1"/>
              <a:t>dostávame</a:t>
            </a:r>
            <a:r>
              <a:rPr lang="en-US" sz="2200" dirty="0"/>
              <a:t> sa do </a:t>
            </a:r>
            <a:r>
              <a:rPr lang="en-US" sz="2200" dirty="0" err="1"/>
              <a:t>sklzu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keďže</a:t>
            </a:r>
            <a:r>
              <a:rPr lang="en-US" sz="2200" dirty="0"/>
              <a:t> </a:t>
            </a:r>
            <a:r>
              <a:rPr lang="en-US" sz="2200" dirty="0" err="1"/>
              <a:t>sme</a:t>
            </a:r>
            <a:r>
              <a:rPr lang="en-US" sz="2200" dirty="0"/>
              <a:t> v </a:t>
            </a:r>
            <a:r>
              <a:rPr lang="en-US" sz="2200" dirty="0" err="1"/>
              <a:t>sklze</a:t>
            </a:r>
            <a:r>
              <a:rPr lang="en-US" sz="2200" dirty="0"/>
              <a:t> </a:t>
            </a:r>
            <a:r>
              <a:rPr lang="en-US" sz="2200" dirty="0" err="1"/>
              <a:t>musíme</a:t>
            </a:r>
            <a:r>
              <a:rPr lang="en-US" sz="2200" dirty="0"/>
              <a:t> sa </a:t>
            </a:r>
            <a:r>
              <a:rPr lang="en-US" sz="2200" dirty="0" err="1"/>
              <a:t>snažiť</a:t>
            </a:r>
            <a:r>
              <a:rPr lang="en-US" sz="2200" dirty="0"/>
              <a:t> </a:t>
            </a:r>
            <a:r>
              <a:rPr lang="en-US" sz="2200" dirty="0" err="1"/>
              <a:t>pracovať</a:t>
            </a:r>
            <a:r>
              <a:rPr lang="en-US" sz="2200" dirty="0"/>
              <a:t> </a:t>
            </a:r>
            <a:r>
              <a:rPr lang="en-US" sz="2200" dirty="0" err="1"/>
              <a:t>naplno</a:t>
            </a:r>
            <a:r>
              <a:rPr lang="en-US" sz="2200" dirty="0"/>
              <a:t> to znamená </a:t>
            </a:r>
            <a:r>
              <a:rPr lang="en-US" sz="2200" dirty="0" err="1"/>
              <a:t>nebrať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dovolenky</a:t>
            </a:r>
            <a:r>
              <a:rPr lang="en-US" sz="2200" dirty="0"/>
              <a:t> </a:t>
            </a:r>
            <a:r>
              <a:rPr lang="en-US" sz="2200" dirty="0" err="1"/>
              <a:t>dokiaľ</a:t>
            </a:r>
            <a:r>
              <a:rPr lang="en-US" sz="2200" dirty="0"/>
              <a:t> </a:t>
            </a:r>
            <a:r>
              <a:rPr lang="en-US" sz="2200" dirty="0" err="1"/>
              <a:t>nie</a:t>
            </a:r>
            <a:r>
              <a:rPr lang="en-US" sz="2200" dirty="0"/>
              <a:t> je </a:t>
            </a:r>
            <a:r>
              <a:rPr lang="en-US" sz="2200" dirty="0" err="1"/>
              <a:t>systémové</a:t>
            </a:r>
            <a:r>
              <a:rPr lang="en-US" sz="2200" dirty="0"/>
              <a:t> </a:t>
            </a:r>
            <a:r>
              <a:rPr lang="en-US" sz="2200" dirty="0" err="1"/>
              <a:t>testovanie</a:t>
            </a:r>
            <a:r>
              <a:rPr lang="en-US" sz="2200" dirty="0"/>
              <a:t> </a:t>
            </a:r>
            <a:r>
              <a:rPr lang="en-US" sz="2200" dirty="0" err="1"/>
              <a:t>dokončené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hlavne</a:t>
            </a:r>
            <a:r>
              <a:rPr lang="en-US" sz="2200" dirty="0"/>
              <a:t> sa </a:t>
            </a:r>
            <a:r>
              <a:rPr lang="en-US" sz="2200" dirty="0" err="1"/>
              <a:t>sústreďujeme</a:t>
            </a:r>
            <a:r>
              <a:rPr lang="en-US" sz="2200" dirty="0"/>
              <a:t> na testy s </a:t>
            </a:r>
            <a:r>
              <a:rPr lang="en-US" sz="2200" dirty="0" err="1"/>
              <a:t>najvyššou</a:t>
            </a:r>
            <a:r>
              <a:rPr lang="en-US" sz="2200" dirty="0"/>
              <a:t> a </a:t>
            </a:r>
            <a:r>
              <a:rPr lang="en-US" sz="2200" dirty="0" err="1"/>
              <a:t>strednou</a:t>
            </a:r>
            <a:r>
              <a:rPr lang="en-US" sz="2200" dirty="0"/>
              <a:t> prioritou testy s </a:t>
            </a:r>
            <a:r>
              <a:rPr lang="en-US" sz="2200" dirty="0" err="1"/>
              <a:t>nízkou</a:t>
            </a:r>
            <a:r>
              <a:rPr lang="en-US" sz="2200" dirty="0"/>
              <a:t> prioritou </a:t>
            </a:r>
            <a:r>
              <a:rPr lang="en-US" sz="2200" dirty="0" err="1"/>
              <a:t>nechávame</a:t>
            </a:r>
            <a:r>
              <a:rPr lang="en-US" sz="2200" dirty="0"/>
              <a:t> </a:t>
            </a:r>
            <a:r>
              <a:rPr lang="en-US" sz="2200" dirty="0" err="1"/>
              <a:t>až</a:t>
            </a:r>
            <a:r>
              <a:rPr lang="en-US" sz="2200" dirty="0"/>
              <a:t> na </a:t>
            </a:r>
            <a:r>
              <a:rPr lang="en-US" sz="2200" dirty="0" err="1"/>
              <a:t>koniec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922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DA242BF-6584-17A9-B04B-C8B750F9590A}"/>
              </a:ext>
            </a:extLst>
          </p:cNvPr>
          <p:cNvSpPr txBox="1"/>
          <p:nvPr/>
        </p:nvSpPr>
        <p:spPr>
          <a:xfrm>
            <a:off x="1714794" y="367544"/>
            <a:ext cx="874077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dirty="0" err="1">
                <a:latin typeface="+mj-lt"/>
                <a:ea typeface="+mj-ea"/>
                <a:cs typeface="+mj-cs"/>
                <a:sym typeface="Verdana"/>
              </a:rPr>
              <a:t>Pôvodný</a:t>
            </a:r>
            <a:r>
              <a:rPr lang="en-US" sz="2500" b="1" kern="1200" dirty="0">
                <a:latin typeface="+mj-lt"/>
                <a:ea typeface="+mj-ea"/>
                <a:cs typeface="+mj-cs"/>
                <a:sym typeface="Verdana"/>
              </a:rPr>
              <a:t> </a:t>
            </a:r>
            <a:r>
              <a:rPr lang="en-US" sz="2500" b="1" kern="1200" dirty="0" err="1">
                <a:latin typeface="+mj-lt"/>
                <a:ea typeface="+mj-ea"/>
                <a:cs typeface="+mj-cs"/>
                <a:sym typeface="Verdana"/>
              </a:rPr>
              <a:t>plán</a:t>
            </a:r>
            <a:endParaRPr lang="en-US" sz="2500" b="1" kern="1200" dirty="0">
              <a:latin typeface="+mj-lt"/>
              <a:ea typeface="+mj-ea"/>
              <a:cs typeface="+mj-cs"/>
              <a:sym typeface="Verdana"/>
            </a:endParaRPr>
          </a:p>
          <a:p>
            <a:pPr marL="901383" lvl="1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33333"/>
              </a:buClr>
              <a:buSzPct val="100000"/>
            </a:pPr>
            <a:r>
              <a:rPr lang="en-US" sz="2500" kern="1200" dirty="0" err="1">
                <a:latin typeface="+mj-lt"/>
                <a:ea typeface="+mj-ea"/>
                <a:cs typeface="+mj-cs"/>
                <a:sym typeface="Verdana"/>
              </a:rPr>
              <a:t>testovanie</a:t>
            </a:r>
            <a:r>
              <a:rPr lang="en-US" sz="2500" kern="1200" dirty="0">
                <a:latin typeface="+mj-lt"/>
                <a:ea typeface="+mj-ea"/>
                <a:cs typeface="+mj-cs"/>
                <a:sym typeface="Verdana"/>
              </a:rPr>
              <a:t> </a:t>
            </a:r>
            <a:r>
              <a:rPr lang="en-US" sz="2500" kern="1200" dirty="0" err="1">
                <a:latin typeface="+mj-lt"/>
                <a:ea typeface="+mj-ea"/>
                <a:cs typeface="+mj-cs"/>
                <a:sym typeface="Verdana"/>
              </a:rPr>
              <a:t>systému</a:t>
            </a:r>
            <a:r>
              <a:rPr lang="en-US" sz="2500" kern="1200" dirty="0">
                <a:latin typeface="+mj-lt"/>
                <a:ea typeface="+mj-ea"/>
                <a:cs typeface="+mj-cs"/>
                <a:sym typeface="Verdana"/>
              </a:rPr>
              <a:t> </a:t>
            </a:r>
            <a:r>
              <a:rPr lang="en-US" sz="2500" kern="1200" dirty="0" err="1">
                <a:latin typeface="+mj-lt"/>
                <a:ea typeface="+mj-ea"/>
                <a:cs typeface="+mj-cs"/>
                <a:sym typeface="Verdana"/>
              </a:rPr>
              <a:t>Inteligentný</a:t>
            </a:r>
            <a:r>
              <a:rPr lang="en-US" sz="2500" kern="1200" dirty="0">
                <a:latin typeface="+mj-lt"/>
                <a:ea typeface="+mj-ea"/>
                <a:cs typeface="+mj-cs"/>
                <a:sym typeface="Verdana"/>
              </a:rPr>
              <a:t> </a:t>
            </a:r>
            <a:r>
              <a:rPr lang="en-US" sz="2500" kern="1200" dirty="0" err="1">
                <a:latin typeface="+mj-lt"/>
                <a:ea typeface="+mj-ea"/>
                <a:cs typeface="+mj-cs"/>
                <a:sym typeface="Verdana"/>
              </a:rPr>
              <a:t>archív</a:t>
            </a:r>
            <a:r>
              <a:rPr lang="en-US" sz="2500" kern="1200" dirty="0">
                <a:latin typeface="+mj-lt"/>
                <a:ea typeface="+mj-ea"/>
                <a:cs typeface="+mj-cs"/>
                <a:sym typeface="Verdana"/>
              </a:rPr>
              <a:t> bolo </a:t>
            </a:r>
            <a:r>
              <a:rPr lang="en-US" sz="2500" kern="1200" dirty="0" err="1">
                <a:latin typeface="+mj-lt"/>
                <a:ea typeface="+mj-ea"/>
                <a:cs typeface="+mj-cs"/>
                <a:sym typeface="Verdana"/>
              </a:rPr>
              <a:t>naplánované</a:t>
            </a:r>
            <a:r>
              <a:rPr lang="en-US" sz="2500" kern="1200" dirty="0">
                <a:latin typeface="+mj-lt"/>
                <a:ea typeface="+mj-ea"/>
                <a:cs typeface="+mj-cs"/>
                <a:sym typeface="Verdana"/>
              </a:rPr>
              <a:t> </a:t>
            </a:r>
            <a:r>
              <a:rPr lang="en-US" sz="2500" kern="1200" dirty="0" err="1">
                <a:latin typeface="+mj-lt"/>
                <a:ea typeface="+mj-ea"/>
                <a:cs typeface="+mj-cs"/>
                <a:sym typeface="Verdana"/>
              </a:rPr>
              <a:t>podľa</a:t>
            </a:r>
            <a:r>
              <a:rPr lang="en-US" sz="2500" kern="1200" dirty="0">
                <a:latin typeface="+mj-lt"/>
                <a:ea typeface="+mj-ea"/>
                <a:cs typeface="+mj-cs"/>
                <a:sym typeface="Verdana"/>
              </a:rPr>
              <a:t> </a:t>
            </a:r>
            <a:r>
              <a:rPr lang="en-US" sz="2500" kern="1200" dirty="0" err="1">
                <a:latin typeface="+mj-lt"/>
                <a:ea typeface="+mj-ea"/>
                <a:cs typeface="+mj-cs"/>
                <a:sym typeface="Verdana"/>
              </a:rPr>
              <a:t>Harmonogramu</a:t>
            </a:r>
            <a:r>
              <a:rPr lang="en-US" sz="2500" kern="1200" dirty="0">
                <a:latin typeface="+mj-lt"/>
                <a:ea typeface="+mj-ea"/>
                <a:cs typeface="+mj-cs"/>
                <a:sym typeface="Verdana"/>
              </a:rPr>
              <a:t> v </a:t>
            </a:r>
            <a:r>
              <a:rPr lang="en-US" sz="2500" kern="1200" dirty="0" err="1">
                <a:latin typeface="+mj-lt"/>
                <a:ea typeface="+mj-ea"/>
                <a:cs typeface="+mj-cs"/>
                <a:sym typeface="Verdana"/>
              </a:rPr>
              <a:t>termíne</a:t>
            </a:r>
            <a:r>
              <a:rPr lang="en-US" sz="2500" kern="1200" dirty="0">
                <a:latin typeface="+mj-lt"/>
                <a:ea typeface="+mj-ea"/>
                <a:cs typeface="+mj-cs"/>
                <a:sym typeface="Verdana"/>
              </a:rPr>
              <a:t> 04.07.2022 - 23.09.2022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Google Shape;96;p18">
            <a:extLst>
              <a:ext uri="{FF2B5EF4-FFF2-40B4-BE49-F238E27FC236}">
                <a16:creationId xmlns:a16="http://schemas.microsoft.com/office/drawing/2014/main" id="{F847AD95-0504-7792-DDC8-4659EEC8B960}"/>
              </a:ext>
            </a:extLst>
          </p:cNvPr>
          <p:cNvSpPr txBox="1">
            <a:spLocks/>
          </p:cNvSpPr>
          <p:nvPr/>
        </p:nvSpPr>
        <p:spPr>
          <a:xfrm>
            <a:off x="1714794" y="2396863"/>
            <a:ext cx="7686675" cy="27932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Verdana"/>
              </a:rPr>
              <a:t>aktuálny </a:t>
            </a: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stav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Verdana"/>
              </a:rPr>
              <a:t> a </a:t>
            </a: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vyjadrenie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Verdana"/>
              </a:rPr>
              <a:t> k </a:t>
            </a: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dodržaniu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Verdana"/>
              </a:rPr>
              <a:t> </a:t>
            </a: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harmonogramu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Verdana"/>
              </a:rPr>
              <a:t>:</a:t>
            </a:r>
            <a:endParaRPr lang="sk-SK" sz="2000" b="1" dirty="0">
              <a:solidFill>
                <a:schemeClr val="tx1">
                  <a:alpha val="80000"/>
                </a:schemeClr>
              </a:solidFill>
              <a:sym typeface="Verdana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endParaRPr lang="en-US" sz="2000" b="1" dirty="0">
              <a:solidFill>
                <a:schemeClr val="tx1">
                  <a:alpha val="80000"/>
                </a:schemeClr>
              </a:solidFill>
              <a:sym typeface="Verdana"/>
            </a:endParaRP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nakoľko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test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implementácia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bola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ukončená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o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týždeň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skôr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,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všetky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nasledujúce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fázy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sa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posunuli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o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týžde</a:t>
            </a:r>
            <a:r>
              <a:rPr lang="sk-SK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ň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namiesto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04.07.2022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teda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začalo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sym typeface="Verdana"/>
              </a:rPr>
              <a:t>testovanie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 27.6</a:t>
            </a:r>
            <a:endParaRPr lang="sk-SK" sz="2000" dirty="0">
              <a:solidFill>
                <a:schemeClr val="tx1">
                  <a:alpha val="80000"/>
                </a:schemeClr>
              </a:solidFill>
              <a:sym typeface="Verdana"/>
            </a:endParaRP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1">
                    <a:alpha val="80000"/>
                  </a:schemeClr>
                </a:solidFill>
                <a:sym typeface="Verdana"/>
              </a:rPr>
              <a:t>funkčné testy (+ regresné testy) trvali o týždeň dlhšie ako sme čakali takže všetky nasledujúce fázy sa vrátili na pôvodné dátumy</a:t>
            </a:r>
          </a:p>
        </p:txBody>
      </p:sp>
    </p:spTree>
    <p:extLst>
      <p:ext uri="{BB962C8B-B14F-4D97-AF65-F5344CB8AC3E}">
        <p14:creationId xmlns:p14="http://schemas.microsoft.com/office/powerpoint/2010/main" val="234365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C294D877-179E-1F3A-B6A8-2275B19ECCA7}"/>
              </a:ext>
            </a:extLst>
          </p:cNvPr>
          <p:cNvSpPr txBox="1">
            <a:spLocks/>
          </p:cNvSpPr>
          <p:nvPr/>
        </p:nvSpPr>
        <p:spPr>
          <a:xfrm>
            <a:off x="-1" y="324854"/>
            <a:ext cx="12191999" cy="8108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Pôvodný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harmonogram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07A59741-8573-3E7E-F987-AF30FDB5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8843"/>
            <a:ext cx="12192000" cy="35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2;p16">
            <a:extLst>
              <a:ext uri="{FF2B5EF4-FFF2-40B4-BE49-F238E27FC236}">
                <a16:creationId xmlns:a16="http://schemas.microsoft.com/office/drawing/2014/main" id="{E4A5788E-536B-8A65-E2DF-FADA9670A8CF}"/>
              </a:ext>
            </a:extLst>
          </p:cNvPr>
          <p:cNvSpPr txBox="1">
            <a:spLocks/>
          </p:cNvSpPr>
          <p:nvPr/>
        </p:nvSpPr>
        <p:spPr>
          <a:xfrm>
            <a:off x="0" y="386892"/>
            <a:ext cx="12192000" cy="8681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sk-SK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Aktuálny harmonogram</a:t>
            </a:r>
          </a:p>
        </p:txBody>
      </p:sp>
      <p:sp>
        <p:nvSpPr>
          <p:cNvPr id="7" name="Google Shape;115;p4">
            <a:extLst>
              <a:ext uri="{FF2B5EF4-FFF2-40B4-BE49-F238E27FC236}">
                <a16:creationId xmlns:a16="http://schemas.microsoft.com/office/drawing/2014/main" id="{90F9BB6D-AE72-6ACD-C097-66B0292A360F}"/>
              </a:ext>
            </a:extLst>
          </p:cNvPr>
          <p:cNvSpPr txBox="1"/>
          <p:nvPr/>
        </p:nvSpPr>
        <p:spPr>
          <a:xfrm>
            <a:off x="300790" y="5424838"/>
            <a:ext cx="744914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LEGENDA:</a:t>
            </a:r>
            <a:endParaRPr lang="sk-SK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Červená</a:t>
            </a:r>
            <a:r>
              <a:rPr lang="sk-SK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predĺžila sa aktivita</a:t>
            </a:r>
            <a:endParaRPr lang="sk-SK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Zelená</a:t>
            </a:r>
            <a:r>
              <a:rPr lang="sk-SK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skrátila sa aktivita</a:t>
            </a:r>
            <a:endParaRPr lang="sk-SK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Modrá</a:t>
            </a:r>
            <a:r>
              <a:rPr lang="sk-SK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trvala rovnaký čas ale termín začatia sa posunul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FE4735CF-CE91-68F0-0AE9-484AEF0D4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6059"/>
            <a:ext cx="12192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5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89;p17">
            <a:extLst>
              <a:ext uri="{FF2B5EF4-FFF2-40B4-BE49-F238E27FC236}">
                <a16:creationId xmlns:a16="http://schemas.microsoft.com/office/drawing/2014/main" id="{3603E57F-ADEB-9C85-AF68-DECE525D8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ct val="39285"/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Stav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realizácie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testov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lvl="0" indent="0">
              <a:spcAft>
                <a:spcPts val="0"/>
              </a:spcAft>
            </a:pP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Google Shape;89;p17">
            <a:extLst>
              <a:ext uri="{FF2B5EF4-FFF2-40B4-BE49-F238E27FC236}">
                <a16:creationId xmlns:a16="http://schemas.microsoft.com/office/drawing/2014/main" id="{4B64AFD0-C891-4756-168F-B7D592E48BDE}"/>
              </a:ext>
            </a:extLst>
          </p:cNvPr>
          <p:cNvSpPr txBox="1">
            <a:spLocks/>
          </p:cNvSpPr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Test cases s prioritou 1 </a:t>
            </a:r>
          </a:p>
          <a:p>
            <a:pPr marL="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Google Shape;91;p17">
            <a:extLst>
              <a:ext uri="{FF2B5EF4-FFF2-40B4-BE49-F238E27FC236}">
                <a16:creationId xmlns:a16="http://schemas.microsoft.com/office/drawing/2014/main" id="{4798FE1F-E36B-C0AF-352F-7CB19D1D1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176653"/>
              </p:ext>
            </p:extLst>
          </p:nvPr>
        </p:nvGraphicFramePr>
        <p:xfrm>
          <a:off x="5116652" y="2443639"/>
          <a:ext cx="6642534" cy="13924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2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49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Otestované úspešne (Passed)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Otestované neúspešne (Failed)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Neotestované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(Not_executed)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Nedokončené 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(In_progress)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Blokované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(Blocked)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 (78%)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(15%)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(2%)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(5%)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1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96;p18">
            <a:extLst>
              <a:ext uri="{FF2B5EF4-FFF2-40B4-BE49-F238E27FC236}">
                <a16:creationId xmlns:a16="http://schemas.microsoft.com/office/drawing/2014/main" id="{88FCA897-1CF5-ED22-FC5D-786EFF6A7F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Stav realizácie testov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Google Shape;89;p17">
            <a:extLst>
              <a:ext uri="{FF2B5EF4-FFF2-40B4-BE49-F238E27FC236}">
                <a16:creationId xmlns:a16="http://schemas.microsoft.com/office/drawing/2014/main" id="{A55D51F2-EC30-721D-1923-CFBC532755ED}"/>
              </a:ext>
            </a:extLst>
          </p:cNvPr>
          <p:cNvSpPr txBox="1">
            <a:spLocks/>
          </p:cNvSpPr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Test cases s prioritou 2 </a:t>
            </a:r>
          </a:p>
          <a:p>
            <a:pPr marL="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Google Shape;97;p18">
            <a:extLst>
              <a:ext uri="{FF2B5EF4-FFF2-40B4-BE49-F238E27FC236}">
                <a16:creationId xmlns:a16="http://schemas.microsoft.com/office/drawing/2014/main" id="{657DE9D9-AA15-A57A-0671-5623B6507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469077"/>
              </p:ext>
            </p:extLst>
          </p:nvPr>
        </p:nvGraphicFramePr>
        <p:xfrm>
          <a:off x="5116652" y="2443639"/>
          <a:ext cx="6642534" cy="13924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2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49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Otestované úspešne (Passed)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Otestované neúspešne (Failed)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Neotestované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(Not_executed)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Nedokončené 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(In_progress)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Blokované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(Blocked)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99(55%)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45(25%)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9(5%)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18(10%)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(5%)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5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96;p18">
            <a:extLst>
              <a:ext uri="{FF2B5EF4-FFF2-40B4-BE49-F238E27FC236}">
                <a16:creationId xmlns:a16="http://schemas.microsoft.com/office/drawing/2014/main" id="{F54DCBDB-873A-EBA6-64ED-A01F497E3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Stav realizácie testov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Google Shape;89;p17">
            <a:extLst>
              <a:ext uri="{FF2B5EF4-FFF2-40B4-BE49-F238E27FC236}">
                <a16:creationId xmlns:a16="http://schemas.microsoft.com/office/drawing/2014/main" id="{18B503B3-DEFE-4EF4-4493-C6BB35C83325}"/>
              </a:ext>
            </a:extLst>
          </p:cNvPr>
          <p:cNvSpPr txBox="1">
            <a:spLocks/>
          </p:cNvSpPr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Test cases s prioritou 3 </a:t>
            </a:r>
          </a:p>
          <a:p>
            <a:pPr marL="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Google Shape;104;p19">
            <a:extLst>
              <a:ext uri="{FF2B5EF4-FFF2-40B4-BE49-F238E27FC236}">
                <a16:creationId xmlns:a16="http://schemas.microsoft.com/office/drawing/2014/main" id="{A3302661-810F-FF74-6D12-B86E4097C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616712"/>
              </p:ext>
            </p:extLst>
          </p:nvPr>
        </p:nvGraphicFramePr>
        <p:xfrm>
          <a:off x="5116652" y="2443639"/>
          <a:ext cx="6642534" cy="13924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2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49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Otestované úspešne (Passed)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Otestované neúspešne (Failed)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Neotestované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(Not_executed)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Nedokončené 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(In_progress)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Blokované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(Blocked)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11(30%)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(8%)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(30%)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(20%)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(12%)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76" marR="82876" marT="82876" marB="828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05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6;p18">
            <a:extLst>
              <a:ext uri="{FF2B5EF4-FFF2-40B4-BE49-F238E27FC236}">
                <a16:creationId xmlns:a16="http://schemas.microsoft.com/office/drawing/2014/main" id="{5AD9035B-3B33-6924-5D90-4975C5E1EB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Stav incidentov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Google Shape;96;p18">
            <a:extLst>
              <a:ext uri="{FF2B5EF4-FFF2-40B4-BE49-F238E27FC236}">
                <a16:creationId xmlns:a16="http://schemas.microsoft.com/office/drawing/2014/main" id="{6CB3DA4B-8CE0-E1EC-6F56-65A3211AA97C}"/>
              </a:ext>
            </a:extLst>
          </p:cNvPr>
          <p:cNvSpPr txBox="1">
            <a:spLocks/>
          </p:cNvSpPr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Stavy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Počet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úloh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48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New: 25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In_analysis: 13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In_fixing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5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Rejected: 2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Closed: 3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58A89EB6-E410-7FD6-6F90-89E26E41F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821088"/>
              </p:ext>
            </p:extLst>
          </p:nvPr>
        </p:nvGraphicFramePr>
        <p:xfrm>
          <a:off x="5116652" y="903730"/>
          <a:ext cx="6642532" cy="4472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862572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1166</Words>
  <Application>Microsoft Office PowerPoint</Application>
  <PresentationFormat>Širokouhlá</PresentationFormat>
  <Paragraphs>189</Paragraphs>
  <Slides>21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Stav realizácie testov </vt:lpstr>
      <vt:lpstr>Stav realizácie testov</vt:lpstr>
      <vt:lpstr>Stav realizácie testov</vt:lpstr>
      <vt:lpstr>Stav incidentov</vt:lpstr>
      <vt:lpstr>Stav incidentov</vt:lpstr>
      <vt:lpstr>Je potrebné prediskutovať</vt:lpstr>
      <vt:lpstr>Incidenty s prioritou Highest</vt:lpstr>
      <vt:lpstr>Incidenty s prioritou High</vt:lpstr>
      <vt:lpstr>Incidenty s prioritou Medium</vt:lpstr>
      <vt:lpstr>Incidenty s prioritou Low</vt:lpstr>
      <vt:lpstr>Prezentácia programu PowerPoint</vt:lpstr>
      <vt:lpstr>Prezentácia programu PowerPoint</vt:lpstr>
      <vt:lpstr>Prezentácia programu PowerPoint</vt:lpstr>
      <vt:lpstr>Prezentácia programu PowerPoint</vt:lpstr>
      <vt:lpstr>Vyhodnotenie rizík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28</cp:revision>
  <dcterms:created xsi:type="dcterms:W3CDTF">2022-11-23T14:53:07Z</dcterms:created>
  <dcterms:modified xsi:type="dcterms:W3CDTF">2022-12-01T18:45:57Z</dcterms:modified>
</cp:coreProperties>
</file>