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3"/>
  </p:sldMasterIdLst>
  <p:notesMasterIdLst>
    <p:notesMasterId r:id="rId35"/>
  </p:notesMasterIdLst>
  <p:handoutMasterIdLst>
    <p:handoutMasterId r:id="rId36"/>
  </p:handoutMasterIdLst>
  <p:sldIdLst>
    <p:sldId id="1542" r:id="rId4"/>
    <p:sldId id="1523" r:id="rId5"/>
    <p:sldId id="268" r:id="rId6"/>
    <p:sldId id="264" r:id="rId7"/>
    <p:sldId id="1445" r:id="rId8"/>
    <p:sldId id="1529" r:id="rId9"/>
    <p:sldId id="1535" r:id="rId10"/>
    <p:sldId id="1527" r:id="rId11"/>
    <p:sldId id="1525" r:id="rId12"/>
    <p:sldId id="1530" r:id="rId13"/>
    <p:sldId id="1456" r:id="rId14"/>
    <p:sldId id="1528" r:id="rId15"/>
    <p:sldId id="1518" r:id="rId16"/>
    <p:sldId id="1509" r:id="rId17"/>
    <p:sldId id="1524" r:id="rId18"/>
    <p:sldId id="1517" r:id="rId19"/>
    <p:sldId id="1458" r:id="rId20"/>
    <p:sldId id="1531" r:id="rId21"/>
    <p:sldId id="1521" r:id="rId22"/>
    <p:sldId id="1460" r:id="rId23"/>
    <p:sldId id="1534" r:id="rId24"/>
    <p:sldId id="1532" r:id="rId25"/>
    <p:sldId id="1540" r:id="rId26"/>
    <p:sldId id="1539" r:id="rId27"/>
    <p:sldId id="1537" r:id="rId28"/>
    <p:sldId id="1533" r:id="rId29"/>
    <p:sldId id="1541" r:id="rId30"/>
    <p:sldId id="1538" r:id="rId31"/>
    <p:sldId id="260" r:id="rId32"/>
    <p:sldId id="1543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AD2C3C9-159E-4C40-8861-6819F85804D9}">
          <p14:sldIdLst>
            <p14:sldId id="1542"/>
            <p14:sldId id="1523"/>
            <p14:sldId id="268"/>
            <p14:sldId id="264"/>
            <p14:sldId id="1445"/>
            <p14:sldId id="1529"/>
            <p14:sldId id="1535"/>
            <p14:sldId id="1527"/>
            <p14:sldId id="1525"/>
            <p14:sldId id="1530"/>
            <p14:sldId id="1456"/>
            <p14:sldId id="1528"/>
            <p14:sldId id="1518"/>
            <p14:sldId id="1509"/>
            <p14:sldId id="1524"/>
            <p14:sldId id="1517"/>
            <p14:sldId id="1458"/>
            <p14:sldId id="1531"/>
            <p14:sldId id="1521"/>
            <p14:sldId id="1460"/>
            <p14:sldId id="1534"/>
            <p14:sldId id="1532"/>
            <p14:sldId id="1540"/>
            <p14:sldId id="1539"/>
            <p14:sldId id="1537"/>
            <p14:sldId id="1533"/>
            <p14:sldId id="1541"/>
            <p14:sldId id="1538"/>
            <p14:sldId id="260"/>
            <p14:sldId id="154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Prokopecz" initials="PP" lastIdx="1" clrIdx="0">
    <p:extLst>
      <p:ext uri="{19B8F6BF-5375-455C-9EA6-DF929625EA0E}">
        <p15:presenceInfo xmlns:p15="http://schemas.microsoft.com/office/powerpoint/2012/main" userId="Peter Prokopec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0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5C3595-4E0E-4FDB-9635-36891633AB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B88BB-275A-4560-9766-6874C23061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F4E35-B88C-4950-8CE1-9EA7DD1866C1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57416-69EE-47AA-A034-7D767F1E51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5985D-18AE-408A-AB6A-3D31EF92CB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F39A5-F630-46EF-A80C-81E360C98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7513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8.20895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0-11-30T12:51:03.784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0,'24'97'94,"97"-24"-94,-25 23 0,-23 1 15,169 72 1,-24 1-16,48 23 16,-24-48-16,24 49 15,-24 0-15,72-1 16,-48-48-16,25 25 15,-25-98-15,-97 25 16,97 0 0,24-1-16,-24 25 15,1-24-15,-26-24 16,-23-1-16,0 1 16,-73-1-16,97 25 15,-24-24-15,24 48 16,24-49-16,-97 25 15,0-73-15,25 25 16,72 47-16,-194-71 16,146 47-16,48 1 15,0 23 1,25 1-16,-25 0 16,0-24-16,-48 23 15,-1 25-15,49-24 16,-24 0-16,0 24 15,-24 24-15,48-48 16,-48-1 0,48 25-16,24 0 0,-24 0 15,49-24 1,-49 48-16,24-24 16,49 0-16,-49 24 15,73 25-15,-73-50 16,121 74-16,-72-49 15,96 49-15,1 23 16,-73-47-16,193 96 16,-48-48-16,145-25 15,-96 25 1,96-25-16,-48 25 16,-1 24-16,1-73 15,-73 25-15,0-49 16,-144-73-16,144 74 15,-97-50-15,-96 25 16,48-48-16,-97-1 16,49 1-16,-73-25 15,24 1 1,-72 23-16,0-47 16,-25 71-16,1-47 15,-25-1-15,49 25 16,-49-1-16,25-23 15,-25-1-15,-24 0 16,0 1-16,-48-25 16,-24-24-16,-25 24 15,-24-24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8.20895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0-11-30T12:51:06.151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  <inkml:brushProperty name="fitToCurve" value="1"/>
    </inkml:brush>
  </inkml:definitions>
  <inkml:trace contextRef="#ctx0" brushRef="#br0">0 8636 0,'24'-25'0,"24"-23"16,1 24-16,96-24 15,-48-1-15,24-48 16,72 49-16,49-97 15,48 24-15,25-48 16,-122 96-16,73-72 16,97-73-16,73-24 15,-1 49-15,25-49 16,96-73-16,25 25 16,48-24-16,-73 47 15,145-71 1,49 23-16,-72 25 15,-1 48-15,-48-72 16,97 72-16,-49-24 16,-72 24-16,72 48 15,-145-23-15,-24-1 16,-48 97-16,72-73 16,-121 49-1,-48 0-15,48 24 16,-120 0-16,-1 24 15,49-48-15,-1 24 16,1 49-16,-73-49 16,24 72-16,-96 1 15,48 24-15,-73-25 16,49 49-16,0-72 16,-25 23-1,-24 25-15,-48 0 16,73-73-16,-25 73 15,-48 0-15,-24 0 16,24-25-16,-48 25 16,47-48-16,-71 72 15,23-25 1,-23-23-16,-1 48 0,25-24 16,-49 0-1,24-1-15,-23 1 16,-1 0-16,48 24 15,1-48-15,-49 48 16,49-24-16,-25-25 16,25 49-1,-49-24-15,48 0 16,-47 24-16,-1 0 266,0-24-63,0-1-203,121-23 15,-48 24 1,0-49-16,-49 73 16,-24-24-16,25 0 15,-1 24-15,-48-24 16,24 24 218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E24DF-1F64-4910-81E3-518A937C43F5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9ED74-06D8-4592-A0F7-B9C3E59F3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76896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AB64-702B-45CE-BFCD-F23AD59F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4159-F51E-45C8-86DE-3D5B0910A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EF13-0444-4F1A-9AD2-DA641C18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357B-733C-479A-8CEB-F2A272E484BF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A602-E69B-4212-AB3D-226BEEBF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4114-AA5F-4667-BBED-B4E3786A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ED64-78A4-4248-83E5-E970402D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51D0B-2FA8-4684-8F96-06D658A7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CBBB-676A-4E2D-AFCB-F3E00E82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6132-590F-439C-9591-F8EE8468D51F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A0D6-9785-4A5E-9426-3801C55E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6047-6F11-47D1-9AE6-55E33352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9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55521-4577-4209-BE9B-05E904175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F1AD3-E414-427C-8415-4E5E1A86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F583-6891-4FEE-8E6A-F9BADA81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48CC-CFE0-4418-90CA-2A09EEF66BA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1412-324E-43E1-95FF-83BA4074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D379-A650-4554-92F6-0598E9F5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DBEA-A7D5-44C3-A984-A1D9F748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AE4D-840B-4850-A33C-77EF7C51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7F28-2D46-43D7-9295-A438C69C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10E0-1B6A-4314-B874-B9D221BEC52A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8B06-1BEF-4C30-B198-6139C157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656A3-F5F5-4F3A-8541-7027E242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0D84-4AF5-465A-9A4E-FBEDB2C6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DB60E-239E-44EF-B882-86929881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2DE0-FDD1-45D6-BF19-808BF7D8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F672-1B85-4DF8-8F13-0EF70DB37EF4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A4D0-21FA-4C41-B704-92E3A567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13BC-0AF0-4306-A068-8E05840C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D623-BCED-4206-9DF8-334DACB8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28D8-C234-4A14-8135-A4CE7D9B5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BD4BC-98DF-46CC-974A-7D943976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0693-A724-414E-9662-896CCB08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34E1-66D1-4994-B25A-6E568D11C5A7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4B66C-F730-4F9C-8956-D3E27A82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951B-F1FA-411F-AD7A-5B13E853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5592-EA3B-4DB3-B479-6D45E787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4A556-17C5-491F-A5CB-C1182D242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027F-B5AF-43CF-9B86-1A0BA2FD9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9440F-E905-4CEA-97DE-7E991243F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1E7AA-80CD-4AB0-9558-5769E9B6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56FAF-1086-41C7-B729-46EE3D0B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E84C-9CB5-472F-B826-CC4AAD4E4FEB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31203-D048-4066-98DE-7A5716A2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BA3DF-16BE-48FB-874B-699FCE04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0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3A6A-7C2A-475F-9F14-D7576167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ABCE0-DE53-43D5-8B43-07A222A3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2CC-D275-492B-A216-DEDE8176B954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BDF2-F126-4AFD-AC49-617E2F09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0A4DB-F9F0-411A-9A0E-70F54586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FA3F2-DDA9-412A-BFF9-0BA167D1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27B1-2D4D-4FB1-8593-DB28A20D2E41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36265-1204-4F8D-873B-7B841BE6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E9BC7-A619-4678-BA3B-EB39CFCE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8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C1E9-2BE4-4661-B459-231EB32D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C72C-9B5C-47B3-BB1B-60396752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9CEF-0E7F-4195-AEEA-F6E888EAA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2856-F438-4E9F-A47A-52FA116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1193-7D8E-42AA-AF65-A94C0E07D93A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DB7E9-F399-48AE-9B25-42F6A6ED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160FA-97FC-4CE8-83B0-D91C362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184B-F903-4F75-8DCE-DC2AA466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9F6AD-EB4D-48EE-8020-F96896BDB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994AF-3138-4557-BA23-8754EDC9B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3F9C-A60C-4677-909B-2B423260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C452-146C-4670-BD6C-8838114D39D8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B385-C981-4D56-9890-59250079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B7FD-CC73-495A-9B13-31E3131E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81D5C-D27C-428D-AEFA-1AD1BACC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3C71C-5274-4FD0-972B-64B5A059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DA66-1C80-464E-A73E-D65A23C80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C28B-C319-4ED6-BC44-5C1590FA830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AFE7-F0BC-4ECB-BFBD-8132122D1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A1A5-44F0-4578-AB55-ACC395831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D4C5B9A-75D7-42E4-A556-036C37E7EE1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53800" y="5641475"/>
            <a:ext cx="180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5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ynamics365/fin-ops-core/dev-itpro/perf-test/continuous-build-test-automation" TargetMode="Externa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evgensaxblog.wordpress.com/2019/10/04/msdyn365fo-how-to-automatically-start-a-build-vm-for-a-build/am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iste.info/en/2020/05/azure-hosted-build-dynamics365-finance-sc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ynamics365/fin-ops-core/dev-itpro/dev-tools/hosted-build-automation?WT.mc_id=BA-MVP-5003976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axvisionerp.com" TargetMode="External"/><Relationship Id="rId2" Type="http://schemas.openxmlformats.org/officeDocument/2006/relationships/hyperlink" Target="http://www.daxvisioner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peter-prokopecz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xvisionerp.com/" TargetMode="External"/><Relationship Id="rId2" Type="http://schemas.openxmlformats.org/officeDocument/2006/relationships/hyperlink" Target="mailto:info@daxvisionerp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5409925-F2BB-4C77-9F46-21624F9F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2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EF93-E073-443C-B574-586C51CB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Artifacts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42EEB-A376-47BE-84A0-DCC1C3178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0657"/>
            <a:ext cx="10515600" cy="32671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16EF8-A3AC-4DD0-8D0A-D7D833D88E4B}"/>
              </a:ext>
            </a:extLst>
          </p:cNvPr>
          <p:cNvSpPr txBox="1"/>
          <p:nvPr/>
        </p:nvSpPr>
        <p:spPr>
          <a:xfrm>
            <a:off x="838200" y="17660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Create </a:t>
            </a:r>
            <a:r>
              <a:rPr lang="en-GB" dirty="0"/>
              <a:t>Maven-, </a:t>
            </a:r>
            <a:r>
              <a:rPr lang="en-GB" dirty="0" err="1"/>
              <a:t>npm</a:t>
            </a:r>
            <a:r>
              <a:rPr lang="en-GB" dirty="0"/>
              <a:t>-, NuGet- Python-</a:t>
            </a:r>
            <a:r>
              <a:rPr lang="hu-HU" dirty="0"/>
              <a:t> pagages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18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en-GB" dirty="0"/>
              <a:t>Creating a Build VM and Pipeline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AD6A-98BE-4392-9CB0-F24C94A3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set up a build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9A87-64B4-47B9-92E7-6C42C955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Step 1: runbook configuration.xml</a:t>
            </a:r>
          </a:p>
          <a:p>
            <a:r>
              <a:rPr lang="hu-HU" dirty="0"/>
              <a:t>Step 2: registry setting ...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169FD8-B6A7-4185-959A-B573736F0DFD}"/>
                  </a:ext>
                </a:extLst>
              </p14:cNvPr>
              <p14:cNvContentPartPr/>
              <p14:nvPr/>
            </p14:nvContentPartPr>
            <p14:xfrm>
              <a:off x="592337" y="1610983"/>
              <a:ext cx="9588240" cy="378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169FD8-B6A7-4185-959A-B573736F0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337" y="1430983"/>
                <a:ext cx="9767880" cy="41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AC5E76-55B7-41A6-A1C7-134604F4D356}"/>
                  </a:ext>
                </a:extLst>
              </p14:cNvPr>
              <p14:cNvContentPartPr/>
              <p14:nvPr/>
            </p14:nvContentPartPr>
            <p14:xfrm>
              <a:off x="1193177" y="2177263"/>
              <a:ext cx="7707240" cy="310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AC5E76-55B7-41A6-A1C7-134604F4D3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3177" y="1997263"/>
                <a:ext cx="7886880" cy="3468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4E3FB2-07A9-4B4F-8D87-831E6AAA06BD}"/>
              </a:ext>
            </a:extLst>
          </p:cNvPr>
          <p:cNvSpPr txBox="1"/>
          <p:nvPr/>
        </p:nvSpPr>
        <p:spPr>
          <a:xfrm>
            <a:off x="330926" y="5988734"/>
            <a:ext cx="1119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(DevOps-LCS link setup</a:t>
            </a:r>
            <a:br>
              <a:rPr lang="hu-HU" dirty="0"/>
            </a:br>
            <a:r>
              <a:rPr lang="en-GB" dirty="0">
                <a:hlinkClick r:id="rId6"/>
              </a:rPr>
              <a:t>https://docs.microsoft.com/en-us/dynamics365/fin-ops-core/dev-itpro/perf-test/continuous-build-test-automation</a:t>
            </a:r>
            <a:r>
              <a:rPr lang="hu-HU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6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en-GB" dirty="0"/>
              <a:t>Automatic start and stop of VM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7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9597-4D6E-4850-9B3E-577FB7A4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Extension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D436-6A60-4E72-8A2D-30EAC16C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endParaRPr lang="hu-HU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hlinkClick r:id="rId2"/>
            </a:endParaRPr>
          </a:p>
          <a:p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https://ievgensaxblog.wordpress.com/2019/10/04/msdyn365fo-how-to-automatically-start-a-build-vm-for-a-build/amp/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4FFCF-B352-4D75-B82D-692356C43B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3" y="1029674"/>
            <a:ext cx="2809195" cy="370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12CB18-D00D-4B8E-B96D-451B4C1D6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289412"/>
            <a:ext cx="579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r>
              <a:rPr lang="hu-HU" dirty="0">
                <a:highlight>
                  <a:srgbClr val="FFFF00"/>
                </a:highlight>
              </a:rPr>
              <a:t>Peter! Dont forget to check/show the status of the running build!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Release (automatic upload to LCS)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EFBD-E910-4604-AD3B-56F79A5558AA}"/>
              </a:ext>
            </a:extLst>
          </p:cNvPr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103869" y="2684780"/>
            <a:ext cx="6358526" cy="3663769"/>
          </a:xfrm>
        </p:spPr>
        <p:txBody>
          <a:bodyPr>
            <a:normAutofit/>
          </a:bodyPr>
          <a:lstStyle/>
          <a:p>
            <a:r>
              <a:rPr lang="en-GB" dirty="0"/>
              <a:t>Every FinOps projects</a:t>
            </a:r>
            <a:r>
              <a:rPr lang="hu-HU" dirty="0"/>
              <a:t> install</a:t>
            </a:r>
            <a:r>
              <a:rPr lang="en-GB" dirty="0"/>
              <a:t> Dynamics 365 Finance and Operations Tools created by Microsoft, </a:t>
            </a:r>
            <a:endParaRPr lang="hu-HU" dirty="0"/>
          </a:p>
          <a:p>
            <a:r>
              <a:rPr lang="en-GB" dirty="0"/>
              <a:t>create a new release pipeline and add “Dynamics Lifecycle Services (LCS) Asset Upload” and “Dynamics Lifecycle Services (LCS) Asset Deployment” steps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2BC29-6234-424C-9778-DC98ED364D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69" y="0"/>
            <a:ext cx="5731510" cy="2684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0264A-8344-409C-8554-63340D0163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95" y="642302"/>
            <a:ext cx="5729605" cy="4084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0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8732DD-E9AF-449B-A491-53F09607310B}"/>
              </a:ext>
            </a:extLst>
          </p:cNvPr>
          <p:cNvSpPr txBox="1">
            <a:spLocks/>
          </p:cNvSpPr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DevOps build and release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2C3A9B3-5704-4D0E-8499-F3E66D9956D0}"/>
              </a:ext>
            </a:extLst>
          </p:cNvPr>
          <p:cNvSpPr txBox="1">
            <a:spLocks/>
          </p:cNvSpPr>
          <p:nvPr/>
        </p:nvSpPr>
        <p:spPr>
          <a:xfrm>
            <a:off x="8842248" y="4078224"/>
            <a:ext cx="2926080" cy="130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  <a:p>
            <a:r>
              <a:rPr lang="en-US" sz="2000" dirty="0"/>
              <a:t>MsDyn365FO</a:t>
            </a:r>
          </a:p>
          <a:p>
            <a:r>
              <a:rPr lang="en-US" sz="2000" dirty="0"/>
              <a:t>Peter Prokopecz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 descr="Text, logo, company name&#10;&#10;Description automatically generated">
            <a:extLst>
              <a:ext uri="{FF2B5EF4-FFF2-40B4-BE49-F238E27FC236}">
                <a16:creationId xmlns:a16="http://schemas.microsoft.com/office/drawing/2014/main" id="{82345C44-B130-40E5-9343-84FF0987B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17" r="1" b="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37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Hosted Agent (build without a VM) 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0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44F450-1118-4378-9CAD-22DB1993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36C8E-EE4C-4529-B8DF-8BC0749F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F00A7-6397-487C-A160-BC355B612C1C}"/>
              </a:ext>
            </a:extLst>
          </p:cNvPr>
          <p:cNvSpPr txBox="1"/>
          <p:nvPr/>
        </p:nvSpPr>
        <p:spPr>
          <a:xfrm>
            <a:off x="0" y="5452812"/>
            <a:ext cx="10620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dirty="0"/>
          </a:p>
          <a:p>
            <a:r>
              <a:rPr lang="en-GB" dirty="0">
                <a:hlinkClick r:id="rId2"/>
              </a:rPr>
              <a:t>https://ariste.info/en/2020/05/azure-hosted-build-dynamics365-finance-scm/</a:t>
            </a:r>
            <a:endParaRPr lang="hu-HU" dirty="0"/>
          </a:p>
          <a:p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D488E1E-10C2-4B8E-84F4-B6F7785B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8" y="276999"/>
            <a:ext cx="8737441" cy="4119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E63075-2AE1-4F2C-B755-AD5039E2C640}"/>
              </a:ext>
            </a:extLst>
          </p:cNvPr>
          <p:cNvSpPr txBox="1"/>
          <p:nvPr/>
        </p:nvSpPr>
        <p:spPr>
          <a:xfrm>
            <a:off x="0" y="4809254"/>
            <a:ext cx="9787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hlinkClick r:id="rId4"/>
              </a:rPr>
              <a:t>https://docs.microsoft.com/en-us/dynamics365/fin-ops-core/dev-itpro/dev-tools/hosted-build-automation?WT.mc_id=BA-MVP-5003976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6382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D23E-9A54-42C9-9E84-A3C25326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9769BA-23D3-4CDF-8919-CA612ACA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2" y="365125"/>
            <a:ext cx="6614910" cy="51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4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4ECC-8830-4586-9999-B02612F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Errors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1C07-61B2-4FA9-B9BE-D0B91D79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8368"/>
            <a:ext cx="10515600" cy="4351338"/>
          </a:xfrm>
        </p:spPr>
        <p:txBody>
          <a:bodyPr/>
          <a:lstStyle/>
          <a:p>
            <a:r>
              <a:rPr lang="en-GB" dirty="0"/>
              <a:t>Unable to load the service index for source https://jjfoodservice.pkgs.visualstudio.com/D365FOprod/_packaging/Build365/nuget/v3/index.json.</a:t>
            </a:r>
          </a:p>
          <a:p>
            <a:r>
              <a:rPr lang="en-GB" dirty="0"/>
              <a:t>  Response status code does not indicate success: 401 (Unauthorized).</a:t>
            </a:r>
            <a:endParaRPr lang="hu-HU" dirty="0"/>
          </a:p>
          <a:p>
            <a:r>
              <a:rPr lang="en-GB" dirty="0" err="1"/>
              <a:t>NuGet.Config</a:t>
            </a:r>
            <a:r>
              <a:rPr lang="en-GB" dirty="0"/>
              <a:t> does not contain the expected root element: 'configuration'. Path: 'C:\_</a:t>
            </a:r>
            <a:r>
              <a:rPr lang="en-GB" dirty="0" err="1"/>
              <a:t>HostedAgentNuget</a:t>
            </a:r>
            <a:r>
              <a:rPr lang="en-GB" dirty="0"/>
              <a:t>\</a:t>
            </a:r>
            <a:r>
              <a:rPr lang="en-GB" dirty="0" err="1"/>
              <a:t>NuGet.Config</a:t>
            </a:r>
            <a:r>
              <a:rPr lang="en-GB" dirty="0"/>
              <a:t>’.</a:t>
            </a:r>
            <a:endParaRPr lang="hu-HU" dirty="0"/>
          </a:p>
          <a:p>
            <a:r>
              <a:rPr lang="en-GB" dirty="0"/>
              <a:t> File does not exist (C:\_</a:t>
            </a:r>
            <a:r>
              <a:rPr lang="en-GB" dirty="0" err="1"/>
              <a:t>HostedAgentNuget</a:t>
            </a:r>
            <a:r>
              <a:rPr lang="en-GB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7202D-C86B-4AA6-8C6A-308A7C06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6640"/>
            <a:ext cx="101441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8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52BB-3A95-48B2-A791-4C0C517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303267-0E14-4220-94E7-C1638CC88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1037"/>
            <a:ext cx="10515600" cy="42044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6B76AF-FAD7-4357-A231-71EA4552024D}"/>
              </a:ext>
            </a:extLst>
          </p:cNvPr>
          <p:cNvSpPr txBox="1"/>
          <p:nvPr/>
        </p:nvSpPr>
        <p:spPr>
          <a:xfrm>
            <a:off x="838200" y="49766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task was </a:t>
            </a:r>
            <a:r>
              <a:rPr lang="en-GB" dirty="0" err="1"/>
              <a:t>canceled</a:t>
            </a:r>
            <a:r>
              <a:rPr lang="en-GB" dirty="0"/>
              <a:t>.</a:t>
            </a:r>
          </a:p>
          <a:p>
            <a:r>
              <a:rPr lang="en-GB" dirty="0"/>
              <a:t>  Pushing took too long. You can change the default timeout of 300 seconds by using the -Timeout &lt;seconds&gt; option with the push command.</a:t>
            </a:r>
          </a:p>
        </p:txBody>
      </p:sp>
    </p:spTree>
    <p:extLst>
      <p:ext uri="{BB962C8B-B14F-4D97-AF65-F5344CB8AC3E}">
        <p14:creationId xmlns:p14="http://schemas.microsoft.com/office/powerpoint/2010/main" val="2539901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B060-0AF1-4B01-B6E5-C00F867F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2261-9CA4-4106-A021-A9165827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nuget.exe push -Source "https://</a:t>
            </a:r>
            <a:r>
              <a:rPr lang="hu-HU" dirty="0"/>
              <a:t>...</a:t>
            </a:r>
            <a:r>
              <a:rPr lang="en-GB" dirty="0"/>
              <a:t>.pkgs.visualstudio.com/D365FOprod/_packaging/Build365/</a:t>
            </a:r>
            <a:r>
              <a:rPr lang="en-GB" dirty="0" err="1"/>
              <a:t>nuget</a:t>
            </a:r>
            <a:r>
              <a:rPr lang="en-GB" dirty="0"/>
              <a:t>/v3/</a:t>
            </a:r>
            <a:r>
              <a:rPr lang="en-GB" dirty="0" err="1"/>
              <a:t>index.json</a:t>
            </a:r>
            <a:r>
              <a:rPr lang="en-GB" dirty="0"/>
              <a:t>" -</a:t>
            </a:r>
            <a:r>
              <a:rPr lang="en-GB" dirty="0" err="1"/>
              <a:t>ApiKey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C:\_HostedAgentNuget\microsoft.dynamics.ax.application.devalm.buildxpp.10.0.644.17.nupkg</a:t>
            </a:r>
          </a:p>
          <a:p>
            <a:endParaRPr lang="en-GB" dirty="0"/>
          </a:p>
          <a:p>
            <a:r>
              <a:rPr lang="en-GB" dirty="0"/>
              <a:t>nuget.exe push -Source "https://</a:t>
            </a:r>
            <a:r>
              <a:rPr lang="hu-HU" dirty="0"/>
              <a:t>...</a:t>
            </a:r>
            <a:r>
              <a:rPr lang="en-GB" dirty="0"/>
              <a:t>.pkgs.visualstudio.com/D365FOprod/_packaging/Build365/</a:t>
            </a:r>
            <a:r>
              <a:rPr lang="en-GB" dirty="0" err="1"/>
              <a:t>nuget</a:t>
            </a:r>
            <a:r>
              <a:rPr lang="en-GB" dirty="0"/>
              <a:t>/v3/</a:t>
            </a:r>
            <a:r>
              <a:rPr lang="en-GB" dirty="0" err="1"/>
              <a:t>index.json</a:t>
            </a:r>
            <a:r>
              <a:rPr lang="en-GB" dirty="0"/>
              <a:t>" -</a:t>
            </a:r>
            <a:r>
              <a:rPr lang="en-GB" dirty="0" err="1"/>
              <a:t>ApiKey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C:\_HostedAgentNuget\microsoft.dynamics.ax.platform.devalm.buildxpp.7.0.5816.16868.nupkg</a:t>
            </a:r>
          </a:p>
          <a:p>
            <a:endParaRPr lang="en-GB" dirty="0"/>
          </a:p>
          <a:p>
            <a:r>
              <a:rPr lang="en-GB" dirty="0"/>
              <a:t>nuget.exe push -Source "https://</a:t>
            </a:r>
            <a:r>
              <a:rPr lang="hu-HU" dirty="0"/>
              <a:t>...</a:t>
            </a:r>
            <a:r>
              <a:rPr lang="en-GB" dirty="0"/>
              <a:t>.pkgs.visualstudio.com/D365FOprod/_packaging/Build365/</a:t>
            </a:r>
            <a:r>
              <a:rPr lang="en-GB" dirty="0" err="1"/>
              <a:t>nuget</a:t>
            </a:r>
            <a:r>
              <a:rPr lang="en-GB" dirty="0"/>
              <a:t>/v3/</a:t>
            </a:r>
            <a:r>
              <a:rPr lang="en-GB" dirty="0" err="1"/>
              <a:t>index.json</a:t>
            </a:r>
            <a:r>
              <a:rPr lang="en-GB" dirty="0"/>
              <a:t>" -</a:t>
            </a:r>
            <a:r>
              <a:rPr lang="en-GB" dirty="0" err="1"/>
              <a:t>ApiKey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C:\_HostedAgentNuget\microsoft.dynamics.ax.platform.compilerpackage.7.0.5816.16868.nupkg </a:t>
            </a:r>
            <a:r>
              <a:rPr lang="en-GB" b="1" u="sng" dirty="0">
                <a:solidFill>
                  <a:srgbClr val="FF0000"/>
                </a:solidFill>
              </a:rPr>
              <a:t>-Timeout 600</a:t>
            </a:r>
          </a:p>
        </p:txBody>
      </p:sp>
    </p:spTree>
    <p:extLst>
      <p:ext uri="{BB962C8B-B14F-4D97-AF65-F5344CB8AC3E}">
        <p14:creationId xmlns:p14="http://schemas.microsoft.com/office/powerpoint/2010/main" val="2313208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9468-3B2E-4ACF-8AF8-02198CBA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D9D2C-4C92-4264-AE5C-09B61871E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2824956"/>
            <a:ext cx="5886450" cy="2352675"/>
          </a:xfrm>
        </p:spPr>
      </p:pic>
    </p:spTree>
    <p:extLst>
      <p:ext uri="{BB962C8B-B14F-4D97-AF65-F5344CB8AC3E}">
        <p14:creationId xmlns:p14="http://schemas.microsoft.com/office/powerpoint/2010/main" val="1018808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0D09-BBBE-473D-A0C2-F3C4CDEE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17E57-CCC9-45AC-B4DD-D3586D2B7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1" y="2336322"/>
            <a:ext cx="9190977" cy="37161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08875-9001-4ECF-B273-6FCA6C7A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269" y="160429"/>
            <a:ext cx="3343275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95AF2-A03B-4E0C-99F8-21805D063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1" y="195355"/>
            <a:ext cx="2238375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AB786-9FA5-411F-85B1-EAA244E61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093" y="160429"/>
            <a:ext cx="5638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91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F5DA-161A-4EA6-AACD-DACBD9EC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have I talked about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DEB1-DDB0-475E-9075-DD7ABE84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u-HU" dirty="0"/>
              <a:t>Azure DevOps overview</a:t>
            </a:r>
          </a:p>
          <a:p>
            <a:pPr lvl="1"/>
            <a:r>
              <a:rPr lang="hu-HU" dirty="0"/>
              <a:t>Creating a Build VM and Pipeline - </a:t>
            </a:r>
            <a:r>
              <a:rPr lang="hu-HU" dirty="0">
                <a:highlight>
                  <a:srgbClr val="FFFF00"/>
                </a:highlight>
              </a:rPr>
              <a:t>Peter! Dont forget to check/show the status of the running </a:t>
            </a:r>
            <a:r>
              <a:rPr lang="hu-HU">
                <a:highlight>
                  <a:srgbClr val="FFFF00"/>
                </a:highlight>
              </a:rPr>
              <a:t>build!</a:t>
            </a:r>
            <a:endParaRPr lang="hu-HU" dirty="0"/>
          </a:p>
          <a:p>
            <a:pPr lvl="1"/>
            <a:r>
              <a:rPr lang="hu-HU" dirty="0"/>
              <a:t>Automatic start and stop of VM</a:t>
            </a:r>
          </a:p>
          <a:p>
            <a:pPr lvl="1"/>
            <a:r>
              <a:rPr lang="hu-HU" dirty="0"/>
              <a:t>Release (automatic upload to LCS)</a:t>
            </a:r>
          </a:p>
          <a:p>
            <a:pPr lvl="1"/>
            <a:r>
              <a:rPr lang="hu-HU" dirty="0"/>
              <a:t>Hosted Agent (build without a VM) 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59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F3A7-DD88-4A97-BA6C-5E3997DB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47C4-EC77-4AA5-9D2C-87AAE521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36" y="1487156"/>
            <a:ext cx="10279464" cy="5370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dirty="0"/>
              <a:t>Peter Prokopecz</a:t>
            </a:r>
          </a:p>
          <a:p>
            <a:pPr marL="0" indent="0">
              <a:buNone/>
            </a:pPr>
            <a:r>
              <a:rPr lang="hu-HU" dirty="0"/>
              <a:t>AX technical lead @ JJ Food Service Ltd. (Food wholesale)</a:t>
            </a:r>
          </a:p>
          <a:p>
            <a:pPr marL="0" indent="0">
              <a:buNone/>
            </a:pPr>
            <a:r>
              <a:rPr lang="hu-HU" dirty="0"/>
              <a:t>Owner @ DAXVision ERP Consulting Ltd. (Your external AX tech. team)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http://www.daxvisionerp.com/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3"/>
              </a:rPr>
              <a:t>info@daxvisionerp.com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Studies: IT engineer (2006) + MBA (2019)</a:t>
            </a:r>
          </a:p>
          <a:p>
            <a:pPr marL="0" indent="0">
              <a:buNone/>
            </a:pPr>
            <a:r>
              <a:rPr lang="hu-HU" dirty="0"/>
              <a:t>Experience: AX from 2003</a:t>
            </a:r>
          </a:p>
          <a:p>
            <a:pPr marL="0" indent="0">
              <a:buNone/>
            </a:pPr>
            <a:r>
              <a:rPr lang="hu-HU" dirty="0">
                <a:hlinkClick r:id="rId4"/>
              </a:rPr>
              <a:t>https://www.linkedin.com/in/peter-prokopecz/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Running, Football, Thai boxing, CrossFit, Stocks (ETF), Travel, Language, Menza HungarIQa, card and bord games,...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428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CBD1-91A0-4A45-A573-E7679568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Q&amp;A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6C03-44F0-4D4B-A48B-044D5E82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994"/>
            <a:ext cx="6424749" cy="467650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Question: where to set which build VM to use for the build?</a:t>
            </a:r>
          </a:p>
          <a:p>
            <a:r>
              <a:rPr lang="hu-HU" dirty="0"/>
              <a:t>Answer: It is set by the agent pool. You can add more agents to an agent pool and one that is awailable will start the build. </a:t>
            </a:r>
            <a:r>
              <a:rPr lang="hu-HU"/>
              <a:t>See screenshot on the right.</a:t>
            </a:r>
            <a:endParaRPr lang="hu-HU" dirty="0"/>
          </a:p>
          <a:p>
            <a:endParaRPr lang="hu-HU" dirty="0"/>
          </a:p>
          <a:p>
            <a:r>
              <a:rPr lang="hu-HU" dirty="0"/>
              <a:t>Q: Can I use one build VM for more builds (per branch for example)?</a:t>
            </a:r>
          </a:p>
          <a:p>
            <a:r>
              <a:rPr lang="hu-HU" dirty="0"/>
              <a:t>A: Yes, the build VM is cleaned and the code is pulled for every build process. You need to pay attentiont to the D365 versions.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38276-530C-4BCA-B914-EA3B5FE1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49" y="1334271"/>
            <a:ext cx="4826288" cy="33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31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C101-AC5C-47E1-A04E-A3AF1511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F816-6B2A-4A6F-9146-49442ACA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Peter Prokopecz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info@daxvisionerp.com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DAXVision ERP Consulting Kft.</a:t>
            </a:r>
          </a:p>
          <a:p>
            <a:pPr marL="0" indent="0">
              <a:buNone/>
            </a:pPr>
            <a:r>
              <a:rPr lang="hu-HU" dirty="0">
                <a:hlinkClick r:id="rId3"/>
              </a:rPr>
              <a:t>http://www.daxvisionerp.com/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03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8ED0-9C45-438E-A56F-067CE361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will I talk about?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3520-7B65-4462-8904-B2ACF398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u-HU" dirty="0"/>
              <a:t>Azure DevOps overview</a:t>
            </a:r>
          </a:p>
          <a:p>
            <a:pPr lvl="1"/>
            <a:r>
              <a:rPr lang="hu-HU" dirty="0"/>
              <a:t>Creating a Build VM and Pipeline</a:t>
            </a:r>
          </a:p>
          <a:p>
            <a:pPr lvl="1"/>
            <a:r>
              <a:rPr lang="hu-HU" dirty="0"/>
              <a:t>Automatic start and stop of VM</a:t>
            </a:r>
          </a:p>
          <a:p>
            <a:pPr lvl="1"/>
            <a:r>
              <a:rPr lang="hu-HU" dirty="0"/>
              <a:t>Release (automatic upload to LCS)</a:t>
            </a:r>
          </a:p>
          <a:p>
            <a:pPr lvl="1"/>
            <a:r>
              <a:rPr lang="hu-HU" dirty="0"/>
              <a:t>Hosted Agent (build without a VM) 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04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Azure DevOps overview</a:t>
            </a:r>
            <a:br>
              <a:rPr lang="en-GB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2E53-37E2-4398-8E3F-C5DB14C8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Azure Devops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BB00-7773-484F-B348-0C0B8680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TFS (repository) -DevOps</a:t>
            </a:r>
          </a:p>
          <a:p>
            <a:r>
              <a:rPr lang="hu-HU" dirty="0"/>
              <a:t>Evolution: </a:t>
            </a:r>
          </a:p>
          <a:p>
            <a:pPr lvl="1"/>
            <a:r>
              <a:rPr lang="hu-HU" dirty="0"/>
              <a:t>Developer code repository -&gt; </a:t>
            </a:r>
          </a:p>
          <a:p>
            <a:pPr lvl="2"/>
            <a:r>
              <a:rPr lang="hu-HU" dirty="0"/>
              <a:t>Project tool, </a:t>
            </a:r>
          </a:p>
          <a:p>
            <a:pPr lvl="2"/>
            <a:r>
              <a:rPr lang="hu-HU" dirty="0"/>
              <a:t>Test tool, </a:t>
            </a:r>
          </a:p>
          <a:p>
            <a:pPr lvl="2"/>
            <a:r>
              <a:rPr lang="hu-HU" dirty="0"/>
              <a:t>CI/CD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63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3E10-2339-4EA3-BB14-1823095CC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840"/>
            <a:ext cx="9144000" cy="23876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EFA5-A950-4804-BF05-5B44E2920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131" y="4336440"/>
            <a:ext cx="9144000" cy="1655762"/>
          </a:xfrm>
        </p:spPr>
        <p:txBody>
          <a:bodyPr/>
          <a:lstStyle/>
          <a:p>
            <a:r>
              <a:rPr lang="hu-HU" dirty="0">
                <a:highlight>
                  <a:srgbClr val="FFFF00"/>
                </a:highlight>
              </a:rPr>
              <a:t>Peter! Dont forget to start the build ;)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8857D-442E-4B9A-969F-28474B39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2" y="118499"/>
            <a:ext cx="17375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F65D-4DB9-4C6F-B738-F76FC97C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Azure DevOps Services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2578-EB81-4F10-8BD6-2AA2032B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Azure Repos</a:t>
            </a:r>
          </a:p>
          <a:p>
            <a:r>
              <a:rPr lang="hu-HU" sz="2800" dirty="0"/>
              <a:t>Azure Boards</a:t>
            </a:r>
          </a:p>
          <a:p>
            <a:r>
              <a:rPr lang="en-GB" sz="2800" dirty="0"/>
              <a:t>Azure Pipelines</a:t>
            </a:r>
            <a:endParaRPr lang="hu-HU" sz="2800" dirty="0"/>
          </a:p>
          <a:p>
            <a:r>
              <a:rPr lang="hu-HU" sz="2800" dirty="0"/>
              <a:t>Testing (RSAT, BPM, Task Recorder)</a:t>
            </a:r>
          </a:p>
          <a:p>
            <a:r>
              <a:rPr lang="en-GB" sz="2800" dirty="0"/>
              <a:t>Azure Artefacts</a:t>
            </a:r>
            <a:endParaRPr lang="hu-HU" sz="28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FAD81-06F9-4585-AB2C-58AE3A4B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08" y="121921"/>
            <a:ext cx="3834123" cy="53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6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BA2BC29-6234-424C-9778-DC98ED364D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5408" y="635000"/>
            <a:ext cx="3556000" cy="1625600"/>
          </a:xfrm>
          <a:prstGeom prst="rect">
            <a:avLst/>
          </a:prstGeom>
        </p:spPr>
      </p:pic>
      <p:pic>
        <p:nvPicPr>
          <p:cNvPr id="13" name="Picture 12" descr="Machine generated alternative text:&#10;Azure DevOps &gt; Azure pipelines &gt; power platform Build Tools (10.1) &#10;Power Platform Build Tools (1.0.1) &#10;Microsoft I &amp; 507 installs I &#10;* (1) | Free &#10;Automate common build and deployment tasks related to Power Platform &#10;Get it free ">
            <a:extLst>
              <a:ext uri="{FF2B5EF4-FFF2-40B4-BE49-F238E27FC236}">
                <a16:creationId xmlns:a16="http://schemas.microsoft.com/office/drawing/2014/main" id="{EFEF1825-8B40-4D3A-B424-25C98C77A0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36" y="4483100"/>
            <a:ext cx="2940958" cy="989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A0264A-8344-409C-8554-63340D0163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670300"/>
            <a:ext cx="3556000" cy="25146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2A7AD3-2DA8-4E11-B99E-6A4E435A1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12047" y="2146300"/>
            <a:ext cx="2603500" cy="16383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FCA41-2825-47B2-8C79-DC11902767D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408" y="635000"/>
            <a:ext cx="2603500" cy="384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05F83-EF9F-4715-A9B6-F8362131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Extensions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2484af39-fb21-4bcf-8a0f-a066fb1e0922" Revision="1" Stencil="System.MyShapes" StencilVersion="1.0"/>
</Control>
</file>

<file path=customXml/item2.xml><?xml version="1.0" encoding="utf-8"?>
<Control xmlns="http://schemas.microsoft.com/VisualStudio/2011/storyboarding/control">
  <Id Name="2484af39-fb21-4bcf-8a0f-a066fb1e0922" Revision="1" Stencil="System.MyShapes" StencilVersion="1.0"/>
</Control>
</file>

<file path=customXml/itemProps1.xml><?xml version="1.0" encoding="utf-8"?>
<ds:datastoreItem xmlns:ds="http://schemas.openxmlformats.org/officeDocument/2006/customXml" ds:itemID="{2E6A8643-D309-4A5A-B985-FB03C12041D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EA95E5-8D0B-43D8-BB19-8454B755733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850</Words>
  <Application>Microsoft Office PowerPoint</Application>
  <PresentationFormat>Widescreen</PresentationFormat>
  <Paragraphs>101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Introduction</vt:lpstr>
      <vt:lpstr>What will I talk about?</vt:lpstr>
      <vt:lpstr>Azure DevOps overview  </vt:lpstr>
      <vt:lpstr>What is Azure Devops</vt:lpstr>
      <vt:lpstr> Demo</vt:lpstr>
      <vt:lpstr>Azure DevOps Services</vt:lpstr>
      <vt:lpstr>Extensions</vt:lpstr>
      <vt:lpstr>Artifacts</vt:lpstr>
      <vt:lpstr> Creating a Build VM and Pipeline</vt:lpstr>
      <vt:lpstr>How to set up a build server</vt:lpstr>
      <vt:lpstr> Demo</vt:lpstr>
      <vt:lpstr> Automatic start and stop of VM</vt:lpstr>
      <vt:lpstr>Extension</vt:lpstr>
      <vt:lpstr> Demo</vt:lpstr>
      <vt:lpstr>Release (automatic upload to LCS)</vt:lpstr>
      <vt:lpstr>PowerPoint Presentation</vt:lpstr>
      <vt:lpstr> Demo</vt:lpstr>
      <vt:lpstr>Hosted Agent (build without a VM) </vt:lpstr>
      <vt:lpstr> Demo</vt:lpstr>
      <vt:lpstr>PowerPoint Presentation</vt:lpstr>
      <vt:lpstr>PowerPoint Presentation</vt:lpstr>
      <vt:lpstr>Errors</vt:lpstr>
      <vt:lpstr>PowerPoint Presentation</vt:lpstr>
      <vt:lpstr>PowerPoint Presentation</vt:lpstr>
      <vt:lpstr>PowerPoint Presentation</vt:lpstr>
      <vt:lpstr>PowerPoint Presentation</vt:lpstr>
      <vt:lpstr>What have I talked about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Prokopecz</dc:creator>
  <cp:lastModifiedBy>Peter Prokopecz</cp:lastModifiedBy>
  <cp:revision>15</cp:revision>
  <dcterms:created xsi:type="dcterms:W3CDTF">2021-01-31T07:36:31Z</dcterms:created>
  <dcterms:modified xsi:type="dcterms:W3CDTF">2021-02-01T12:29:37Z</dcterms:modified>
</cp:coreProperties>
</file>