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361" r:id="rId2"/>
    <p:sldId id="460" r:id="rId3"/>
    <p:sldId id="461" r:id="rId4"/>
    <p:sldId id="462" r:id="rId5"/>
    <p:sldId id="463" r:id="rId6"/>
    <p:sldId id="476" r:id="rId7"/>
    <p:sldId id="472" r:id="rId8"/>
    <p:sldId id="469" r:id="rId9"/>
    <p:sldId id="465" r:id="rId10"/>
    <p:sldId id="417" r:id="rId11"/>
    <p:sldId id="418" r:id="rId12"/>
    <p:sldId id="419" r:id="rId13"/>
    <p:sldId id="429" r:id="rId14"/>
    <p:sldId id="425" r:id="rId15"/>
    <p:sldId id="456" r:id="rId16"/>
    <p:sldId id="468" r:id="rId17"/>
    <p:sldId id="473" r:id="rId18"/>
    <p:sldId id="467" r:id="rId19"/>
    <p:sldId id="457" r:id="rId20"/>
    <p:sldId id="475" r:id="rId21"/>
    <p:sldId id="474" r:id="rId22"/>
    <p:sldId id="459" r:id="rId23"/>
    <p:sldId id="478" r:id="rId24"/>
    <p:sldId id="479" r:id="rId25"/>
    <p:sldId id="471" r:id="rId26"/>
    <p:sldId id="470" r:id="rId27"/>
    <p:sldId id="477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21" autoAdjust="0"/>
  </p:normalViewPr>
  <p:slideViewPr>
    <p:cSldViewPr>
      <p:cViewPr>
        <p:scale>
          <a:sx n="98" d="100"/>
          <a:sy n="98" d="100"/>
        </p:scale>
        <p:origin x="-35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23.11.2017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Имя</a:t>
            </a:r>
            <a:r>
              <a:rPr lang="ru-RU" baseline="0" dirty="0"/>
              <a:t> Фамилия, а не наоборот</a:t>
            </a:r>
          </a:p>
          <a:p>
            <a:r>
              <a:rPr lang="ru-RU" baseline="0" dirty="0"/>
              <a:t>Названия с большой буквы все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80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6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06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7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9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3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1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9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31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9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9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28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4.wdp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microsoft.com/office/2007/relationships/hdphoto" Target="../media/hdphoto6.wdp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7.wdp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0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3861048"/>
            <a:ext cx="6768752" cy="982960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Студенты гр. 43601</a:t>
            </a:r>
            <a:r>
              <a:rPr lang="en-US" sz="2400" dirty="0"/>
              <a:t>/</a:t>
            </a:r>
            <a:r>
              <a:rPr lang="ru-RU" sz="2400" dirty="0"/>
              <a:t>2: М. В. </a:t>
            </a:r>
            <a:r>
              <a:rPr lang="ru-RU" sz="2400" dirty="0" err="1"/>
              <a:t>Коц</a:t>
            </a:r>
            <a:r>
              <a:rPr lang="ru-RU" sz="2400" dirty="0"/>
              <a:t>, П. Н. </a:t>
            </a:r>
            <a:r>
              <a:rPr lang="ru-RU" sz="2400" dirty="0" err="1"/>
              <a:t>Проворов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Научный руководитель: </a:t>
            </a:r>
            <a:r>
              <a:rPr lang="ru-RU" sz="2400" dirty="0" err="1"/>
              <a:t>асп</a:t>
            </a:r>
            <a:r>
              <a:rPr lang="ru-RU" sz="2400" dirty="0"/>
              <a:t>. М.К. </a:t>
            </a:r>
            <a:r>
              <a:rPr lang="ru-RU" sz="2400" dirty="0" err="1"/>
              <a:t>Вердина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8" y="277813"/>
            <a:ext cx="8424862" cy="14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ru-RU" sz="2400" dirty="0">
                <a:latin typeface="Bookman Old Style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 eaLnBrk="1" hangingPunct="1"/>
            <a:r>
              <a:rPr lang="ru-RU" sz="2400" dirty="0">
                <a:latin typeface="Bookman Old Style" pitchFamily="18" charset="0"/>
              </a:rPr>
              <a:t>Институт прикладной математики и механики</a:t>
            </a:r>
          </a:p>
          <a:p>
            <a:pPr algn="ctr" eaLnBrk="1" hangingPunct="1"/>
            <a:r>
              <a:rPr lang="ru-RU" sz="2400" dirty="0">
                <a:latin typeface="Bookman Old Style" pitchFamily="18" charset="0"/>
              </a:rPr>
              <a:t>Кафедра «Прикладная математика»</a:t>
            </a:r>
          </a:p>
          <a:p>
            <a:pPr algn="ctr" eaLnBrk="1" hangingPunct="1"/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187450" y="1916832"/>
            <a:ext cx="6858000" cy="17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sz="2800" dirty="0">
                <a:latin typeface="Bookman Old Style" panose="02050604050505020204" pitchFamily="18" charset="0"/>
              </a:rPr>
              <a:t>Алгоритмы поиска пути и разреза в графе для полуавтоматической сегментации медицинских изображений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49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1</a:t>
            </a:r>
            <a:r>
              <a:rPr lang="ru-RU" dirty="0">
                <a:latin typeface="Bookman Old Style" pitchFamily="18" charset="0"/>
              </a:rPr>
              <a:t>6</a:t>
            </a:r>
            <a:r>
              <a:rPr lang="en-US" dirty="0">
                <a:latin typeface="Bookman Old Style" pitchFamily="18" charset="0"/>
              </a:rPr>
              <a:t>.</a:t>
            </a:r>
            <a:r>
              <a:rPr lang="ru-RU" dirty="0">
                <a:latin typeface="Bookman Old Style" pitchFamily="18" charset="0"/>
              </a:rPr>
              <a:t>11</a:t>
            </a:r>
            <a:r>
              <a:rPr lang="en-US" dirty="0">
                <a:latin typeface="Bookman Old Style" pitchFamily="18" charset="0"/>
              </a:rPr>
              <a:t>.17</a:t>
            </a:r>
            <a:endParaRPr lang="ru-RU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66F63B-D1CB-44B6-9D6D-0C5ABA86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отделения фона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DAC65CD-4183-4CA0-B9BA-A628897222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txBody>
          <a:bodyPr>
            <a:normAutofit/>
          </a:bodyPr>
          <a:lstStyle/>
          <a:p>
            <a:r>
              <a:rPr lang="ru-RU" sz="2800" dirty="0"/>
              <a:t>А</a:t>
            </a:r>
            <a:r>
              <a:rPr lang="ru-RU" sz="2800" dirty="0" smtClean="0"/>
              <a:t>лгоритм</a:t>
            </a:r>
            <a:r>
              <a:rPr lang="en-US" sz="2800" dirty="0" smtClean="0"/>
              <a:t> </a:t>
            </a:r>
            <a:r>
              <a:rPr lang="ru-RU" sz="2800" dirty="0" smtClean="0"/>
              <a:t>принимает на входе множество </a:t>
            </a:r>
            <a:r>
              <a:rPr lang="ru-RU" sz="2800" dirty="0"/>
              <a:t>пикселей принадлежащих объекту и фону соответственно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547664" y="2924944"/>
            <a:ext cx="6277477" cy="3376032"/>
            <a:chOff x="1547664" y="2924944"/>
            <a:chExt cx="6277477" cy="3376032"/>
          </a:xfrm>
        </p:grpSpPr>
        <p:pic>
          <p:nvPicPr>
            <p:cNvPr id="5" name="Объект 3">
              <a:extLst>
                <a:ext uri="{FF2B5EF4-FFF2-40B4-BE49-F238E27FC236}">
                  <a16:creationId xmlns="" xmlns:a16="http://schemas.microsoft.com/office/drawing/2014/main" id="{539E5F18-2EF8-4CA1-8E90-914B86D9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924944"/>
              <a:ext cx="6205469" cy="33760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47664" y="3861048"/>
              <a:ext cx="19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dirty="0"/>
                <a:t>Пиксели объекта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4640976"/>
              <a:ext cx="16561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Пиксели фона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1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F90E6E-CD26-49A2-A26F-1359AD22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Алгоритм: поиск разреза в графе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29509910-BED9-440D-976E-D3EAE8E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015C460-9051-4955-843A-88F7B2969B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3682752" cy="3577952"/>
          </a:xfrm>
        </p:spPr>
        <p:txBody>
          <a:bodyPr>
            <a:normAutofit/>
          </a:bodyPr>
          <a:lstStyle/>
          <a:p>
            <a:r>
              <a:rPr lang="ru-RU" sz="2400" dirty="0"/>
              <a:t>Изображение – взвешенный граф</a:t>
            </a:r>
          </a:p>
          <a:p>
            <a:r>
              <a:rPr lang="ru-RU" sz="2400" dirty="0"/>
              <a:t>Источник</a:t>
            </a:r>
            <a:r>
              <a:rPr lang="en-US" sz="2400" dirty="0"/>
              <a:t> (s) </a:t>
            </a:r>
            <a:r>
              <a:rPr lang="ru-RU" sz="2400" dirty="0"/>
              <a:t>и сток</a:t>
            </a:r>
            <a:r>
              <a:rPr lang="en-US" sz="2400" dirty="0"/>
              <a:t> (t) </a:t>
            </a:r>
            <a:r>
              <a:rPr lang="ru-RU" sz="2400" dirty="0"/>
              <a:t>– пиксели объекта и фона соответственно</a:t>
            </a:r>
            <a:endParaRPr lang="en-US" sz="2400" dirty="0"/>
          </a:p>
          <a:p>
            <a:r>
              <a:rPr lang="ru-RU" sz="2400" dirty="0"/>
              <a:t>Алгоритм находит минимальный по весу разрез, разделяющий источник и сток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727A036-1F4F-49FE-9F2C-F42241BE7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69030"/>
            <a:ext cx="465714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889FE8-90F1-402D-A29A-6DE369AF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</a:t>
            </a:r>
            <a:r>
              <a:rPr lang="en-US" dirty="0"/>
              <a:t>: </a:t>
            </a:r>
            <a:r>
              <a:rPr lang="ru-RU" dirty="0"/>
              <a:t>Граничные ребра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FD527A8-ED57-4012-AB22-1582EACD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="" xmlns:a16="http://schemas.microsoft.com/office/drawing/2014/main" id="{3B587A0C-0AAC-45A3-B7C7-89EA3D17764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Обозначения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</m:oMath>
                </a14:m>
                <a:r>
                  <a:rPr lang="en-US" dirty="0">
                    <a:latin typeface="Cambria Math"/>
                  </a:rPr>
                  <a:t> – </a:t>
                </a:r>
                <a:r>
                  <a:rPr lang="ru-RU" dirty="0">
                    <a:latin typeface="Cambria Math"/>
                  </a:rPr>
                  <a:t>вес ребра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q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– </a:t>
                </a:r>
                <a:r>
                  <a:rPr lang="ru-RU" dirty="0">
                    <a:latin typeface="Cambria Math"/>
                  </a:rPr>
                  <a:t>вершины </a:t>
                </a:r>
                <a:r>
                  <a:rPr lang="ru-RU" dirty="0" smtClean="0">
                    <a:latin typeface="Cambria Math"/>
                  </a:rPr>
                  <a:t>графа</a:t>
                </a:r>
                <a:endParaRPr lang="en-US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>
                    <a:latin typeface="Cambria Math"/>
                  </a:rPr>
                  <a:t> - интенсивность пикселя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ru-RU" dirty="0">
                  <a:latin typeface="Cambria Math"/>
                </a:endParaRPr>
              </a:p>
              <a:p>
                <a:pPr lvl="1"/>
                <a:r>
                  <a:rPr lang="ru-RU" dirty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s – </a:t>
                </a:r>
                <a:r>
                  <a:rPr lang="ru-RU" dirty="0">
                    <a:latin typeface="Cambria Math"/>
                  </a:rPr>
                  <a:t>источник</a:t>
                </a:r>
                <a:r>
                  <a:rPr lang="en-US" dirty="0">
                    <a:latin typeface="Cambria Math"/>
                  </a:rPr>
                  <a:t>, t – </a:t>
                </a:r>
                <a:r>
                  <a:rPr lang="ru-RU" dirty="0">
                    <a:latin typeface="Cambria Math"/>
                  </a:rPr>
                  <a:t>сток</a:t>
                </a:r>
                <a:endParaRPr lang="ru-RU" dirty="0"/>
              </a:p>
              <a:p>
                <a:r>
                  <a:rPr lang="ru-RU" dirty="0"/>
                  <a:t>Нежесткие ограничения: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ru-RU" dirty="0" smtClean="0">
                    <a:ea typeface="Cambria Math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ru-RU" dirty="0"/>
                  <a:t> – минимальная разница в интенсивности </a:t>
                </a:r>
                <a:r>
                  <a:rPr lang="ru-RU" dirty="0" smtClean="0"/>
                  <a:t>пикселей, </a:t>
                </a:r>
                <a:r>
                  <a:rPr lang="ru-RU" dirty="0"/>
                  <a:t>при которой ребро считается принадлежащим границе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587A0C-0AAC-45A3-B7C7-89EA3D177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  <a:blipFill rotWithShape="1">
                <a:blip r:embed="rId3"/>
                <a:stretch>
                  <a:fillRect l="-593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9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графа</a:t>
            </a:r>
            <a:r>
              <a:rPr lang="en-US" dirty="0"/>
              <a:t>: </a:t>
            </a:r>
            <a:r>
              <a:rPr lang="ru-RU" dirty="0"/>
              <a:t>Ребра с источником и стоком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Pr</m:t>
                    </m:r>
                  </m:oMath>
                </a14:m>
                <a:r>
                  <a:rPr lang="en-US" dirty="0"/>
                  <a:t>(I) </a:t>
                </a:r>
                <a:r>
                  <a:rPr lang="ru-RU" dirty="0"/>
                  <a:t>– вероятность принадлежности пикселя к </a:t>
                </a:r>
                <a:r>
                  <a:rPr lang="ru-RU" dirty="0" smtClean="0"/>
                  <a:t>объекту или фону</a:t>
                </a:r>
                <a:endParaRPr lang="en-US" dirty="0"/>
              </a:p>
              <a:p>
                <a:r>
                  <a:rPr lang="ru-RU" dirty="0" smtClean="0"/>
                  <a:t>Предполагается, </a:t>
                </a:r>
                <a:r>
                  <a:rPr lang="ru-RU" dirty="0"/>
                  <a:t>что </a:t>
                </a:r>
                <a:r>
                  <a:rPr lang="ru-RU" dirty="0" smtClean="0"/>
                  <a:t>интенсивности пикселей изображения распределены нормально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ln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p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obj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"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ln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p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"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bkg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"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>
                    <a:latin typeface="Cambria Math"/>
                  </a:rPr>
                  <a:t>Жесткие ограничения</a:t>
                </a:r>
                <a:r>
                  <a:rPr lang="en-US" dirty="0"/>
                  <a:t>: O – </a:t>
                </a:r>
                <a:r>
                  <a:rPr lang="ru-RU" dirty="0"/>
                  <a:t>пиксели, выбранные пользователем как «объект», </a:t>
                </a:r>
                <a:r>
                  <a:rPr lang="en-US" dirty="0"/>
                  <a:t>B – </a:t>
                </a:r>
                <a:r>
                  <a:rPr lang="ru-RU" dirty="0"/>
                  <a:t>фон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гд</a:t>
                </a:r>
                <a:r>
                  <a:rPr lang="ru-RU" dirty="0" smtClean="0"/>
                  <a:t>е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&gt;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090120"/>
              </a:xfrm>
              <a:blipFill rotWithShape="1">
                <a:blip r:embed="rId3"/>
                <a:stretch>
                  <a:fillRect l="-593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7B16D-1D1E-412A-8D3F-E0E8C56C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камуфляжа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6C2A861-3463-4D46-905E-81743D2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D93933B-7891-4F4E-A242-35F97C5CBA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61728"/>
          </a:xfrm>
        </p:spPr>
        <p:txBody>
          <a:bodyPr>
            <a:normAutofit/>
          </a:bodyPr>
          <a:lstStyle/>
          <a:p>
            <a:r>
              <a:rPr lang="ru-RU" sz="2400" dirty="0"/>
              <a:t>Области фона с интенсивностью, близкой к объекту, </a:t>
            </a:r>
            <a:r>
              <a:rPr lang="ru-RU" sz="2400" dirty="0" smtClean="0"/>
              <a:t>также </a:t>
            </a:r>
            <a:r>
              <a:rPr lang="ru-RU" sz="2400" dirty="0"/>
              <a:t>попадают в сегментированный объект</a:t>
            </a:r>
          </a:p>
        </p:txBody>
      </p:sp>
      <p:pic>
        <p:nvPicPr>
          <p:cNvPr id="10" name="Рисунок 9" descr="Изображение выглядит как предмет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818B6CDB-FD41-4052-ACEB-396F757F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52936"/>
            <a:ext cx="3475070" cy="1800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" y="2852936"/>
            <a:ext cx="3509250" cy="1800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4CBD25-6F6A-4085-B6E6-25C88604044B}"/>
              </a:ext>
            </a:extLst>
          </p:cNvPr>
          <p:cNvSpPr txBox="1"/>
          <p:nvPr/>
        </p:nvSpPr>
        <p:spPr>
          <a:xfrm>
            <a:off x="1160550" y="4797152"/>
            <a:ext cx="26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 изображение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8F8726E-937F-49CA-AE21-55F37056A764}"/>
              </a:ext>
            </a:extLst>
          </p:cNvPr>
          <p:cNvSpPr txBox="1"/>
          <p:nvPr/>
        </p:nvSpPr>
        <p:spPr>
          <a:xfrm>
            <a:off x="5425389" y="4797152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924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проблемы камуфляжа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rgbClr val="464653"/>
                </a:solidFill>
              </a:rPr>
              <a:pPr/>
              <a:t>15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ru-RU" dirty="0"/>
              <a:t>Двухэтапная процедура сегментации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dirty="0">
                <a:latin typeface="Cambria Math"/>
                <a:ea typeface="Cambria Math"/>
              </a:rPr>
              <a:t>Сегментация с использованием только граничных ребер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dirty="0">
                <a:latin typeface="Cambria Math"/>
                <a:ea typeface="Cambria Math"/>
              </a:rPr>
              <a:t>Сегментация с использованием всех ребер </a:t>
            </a:r>
            <a:r>
              <a:rPr lang="ru-RU" i="1" dirty="0" smtClean="0">
                <a:latin typeface="Cambria Math"/>
                <a:ea typeface="Cambria Math"/>
              </a:rPr>
              <a:t>и со </a:t>
            </a:r>
            <a:r>
              <a:rPr lang="ru-RU" i="1" dirty="0">
                <a:latin typeface="Cambria Math"/>
                <a:ea typeface="Cambria Math"/>
              </a:rPr>
              <a:t>штрафами за расстояние от границы начального приближения</a:t>
            </a:r>
          </a:p>
          <a:p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39D18278-E9F6-4CA6-8C73-9C234050A334}"/>
              </a:ext>
            </a:extLst>
          </p:cNvPr>
          <p:cNvSpPr txBox="1"/>
          <p:nvPr/>
        </p:nvSpPr>
        <p:spPr>
          <a:xfrm>
            <a:off x="647021" y="592459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Исходное изображение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3" y="3654282"/>
            <a:ext cx="2167896" cy="226778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796803" y="5939988"/>
            <a:ext cx="176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1-ый этап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4265"/>
            <a:ext cx="2161950" cy="225820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99020" y="5939988"/>
            <a:ext cx="1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2-ой этап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2" y="3629751"/>
            <a:ext cx="2183306" cy="2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Штрафная функция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obj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"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𝑑𝑖𝑠𝑡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bkg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"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𝑑𝑖𝑠𝑡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приемлемое расстояние до границы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𝑑𝑖𝑠𝑡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расстояние между пикселем и границей объекта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4067944" y="2708920"/>
            <a:ext cx="5066590" cy="3462295"/>
            <a:chOff x="4408842" y="2708920"/>
            <a:chExt cx="4616393" cy="3462295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842" y="2708920"/>
              <a:ext cx="4616393" cy="34622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12739" y="2924944"/>
              <a:ext cx="341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px</a:t>
              </a:r>
              <a:endParaRPr lang="ru-R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8331" y="3412202"/>
              <a:ext cx="2616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ru-R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25287" y="5337212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</a:t>
              </a:r>
              <a:endParaRPr lang="ru-RU" sz="120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карты расстояний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9760"/>
          </a:xfrm>
        </p:spPr>
        <p:txBody>
          <a:bodyPr/>
          <a:lstStyle/>
          <a:p>
            <a:r>
              <a:rPr lang="ru-RU" dirty="0" smtClean="0"/>
              <a:t>Расстояние до каждого пикселя вычисляется с помощью алгоритма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Для точек внутри начального приближения расстояние считается равным 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37012"/>
            <a:ext cx="3509250" cy="1800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4CBD25-6F6A-4085-B6E6-25C88604044B}"/>
              </a:ext>
            </a:extLst>
          </p:cNvPr>
          <p:cNvSpPr txBox="1"/>
          <p:nvPr/>
        </p:nvSpPr>
        <p:spPr>
          <a:xfrm>
            <a:off x="1205773" y="5365321"/>
            <a:ext cx="26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 изображение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7802" y="5609545"/>
            <a:ext cx="334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Карта расстояний для объекта сегментации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6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6" y="3736723"/>
            <a:ext cx="4078440" cy="20562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97C22F-9789-4808-96FA-411D9B5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Результаты алгоритма поиска пути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92163" y="3212976"/>
            <a:ext cx="25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поиска пути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11965" y="593186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GIMP</a:t>
            </a:r>
            <a:endParaRPr lang="ru-RU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" y="1268760"/>
            <a:ext cx="4048907" cy="1728192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2518347" y="1484784"/>
            <a:ext cx="30118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907704" y="1268760"/>
            <a:ext cx="936104" cy="432048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1800200" cy="93406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851367" y="3844064"/>
            <a:ext cx="936104" cy="432048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470421" y="4149080"/>
            <a:ext cx="29897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74" y="3789039"/>
            <a:ext cx="1817437" cy="97414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49807"/>
            <a:ext cx="1809928" cy="718225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2355265" y="1929497"/>
            <a:ext cx="936104" cy="432048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518346" y="2145521"/>
            <a:ext cx="3011811" cy="56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217915" y="4547161"/>
            <a:ext cx="936104" cy="432048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2518229" y="4759195"/>
            <a:ext cx="2894145" cy="4047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73" y="4873600"/>
            <a:ext cx="1817437" cy="9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алгоритма отделения фона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7" y="1424944"/>
            <a:ext cx="3340997" cy="17040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18" y="1385941"/>
            <a:ext cx="1741731" cy="17577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5" y="4105100"/>
            <a:ext cx="3422118" cy="16098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58" y="4010058"/>
            <a:ext cx="1670052" cy="17999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1947" y="3284984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отделения фона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5" y="59696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4AC782-C382-47A8-B97A-CBB5A220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9CEB913-2F4E-45C2-B285-78BCD080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B28A49-BB70-4BD0-BE6E-1941B85307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Сегментация — это процесс разделения цифрового изображения на два подмножества пикселей </a:t>
            </a:r>
            <a:r>
              <a:rPr lang="ru-RU" dirty="0" smtClean="0"/>
              <a:t>(объект и фон) </a:t>
            </a:r>
            <a:r>
              <a:rPr lang="ru-RU" dirty="0"/>
              <a:t>с целью упростить или изменить представления изображения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5D29861-2C4B-4F14-AAFC-C18EAA7D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9" y="2924944"/>
            <a:ext cx="7253641" cy="23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quality metrics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TP – </a:t>
                </a:r>
                <a:r>
                  <a:rPr lang="en-US" dirty="0" smtClean="0"/>
                  <a:t>true positive</a:t>
                </a:r>
                <a:r>
                  <a:rPr lang="ru-RU" dirty="0" smtClean="0"/>
                  <a:t> </a:t>
                </a:r>
                <a:r>
                  <a:rPr lang="en-US" dirty="0" smtClean="0"/>
                  <a:t>predictions</a:t>
                </a:r>
                <a:endParaRPr lang="ru-RU" dirty="0" smtClean="0"/>
              </a:p>
              <a:p>
                <a:r>
                  <a:rPr lang="en-US" dirty="0" smtClean="0"/>
                  <a:t>TN – </a:t>
                </a:r>
                <a:r>
                  <a:rPr lang="en-US" dirty="0" smtClean="0"/>
                  <a:t>true negative</a:t>
                </a:r>
                <a:endParaRPr lang="ru-RU" dirty="0" smtClean="0"/>
              </a:p>
              <a:p>
                <a:r>
                  <a:rPr lang="en-US" dirty="0" smtClean="0"/>
                  <a:t>FP – </a:t>
                </a:r>
                <a:r>
                  <a:rPr lang="en-US" dirty="0" smtClean="0"/>
                  <a:t>false positive</a:t>
                </a:r>
                <a:endParaRPr lang="ru-RU" dirty="0" smtClean="0"/>
              </a:p>
              <a:p>
                <a:r>
                  <a:rPr lang="en-US" dirty="0" smtClean="0"/>
                  <a:t>FN</a:t>
                </a:r>
                <a:r>
                  <a:rPr lang="ru-RU" dirty="0" smtClean="0"/>
                  <a:t> – </a:t>
                </a:r>
                <a:r>
                  <a:rPr lang="en-US" dirty="0" smtClean="0"/>
                  <a:t>false negative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𝑝𝑟𝑒𝑐𝑖𝑠𝑖𝑜𝑛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b="0" dirty="0" smtClean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𝑟𝑒𝑐𝑎𝑙𝑙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ru-RU" b="0" dirty="0" smtClean="0"/>
                  <a:t> </a:t>
                </a:r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𝑝𝑟𝑒𝑐𝑖𝑠𝑖𝑜𝑛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𝑟𝑒𝑐𝑎𝑙𝑙</m:t>
                            </m:r>
                          </m:den>
                        </m:f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smtClean="0"/>
              <a:t>Сравнительная оценка </a:t>
            </a:r>
            <a:r>
              <a:rPr lang="ru-RU" dirty="0" smtClean="0"/>
              <a:t>качества сегментации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24" y="3717032"/>
            <a:ext cx="2775275" cy="13836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60" y="1761644"/>
            <a:ext cx="2723632" cy="1311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9831" y="3100318"/>
            <a:ext cx="42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Эталонная разметка мозолистого тела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2409" y="5229200"/>
                <a:ext cx="2960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Алгоритм отделения фона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=0,924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409" y="5229200"/>
                <a:ext cx="296010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646" t="-5660" r="-1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2" y="3717032"/>
            <a:ext cx="2824298" cy="1383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5013" y="5229199"/>
                <a:ext cx="2559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Алгоритм поиска пути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=0,92</m:t>
                    </m:r>
                  </m:oMath>
                </a14:m>
                <a:r>
                  <a:rPr lang="en-US" dirty="0" smtClean="0"/>
                  <a:t>9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13" y="5229199"/>
                <a:ext cx="2559675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2143" t="-5660" r="-952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224C21B-C01B-492C-9EFB-CD145480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36A685A-FB86-4464-8E12-9085A0A6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E8624EB-EDC6-4999-A5CD-67D0CB9FDD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Исследованы два  алгоритма для сегментации, основанные на представлении изображения в виде графа</a:t>
            </a:r>
          </a:p>
          <a:p>
            <a:r>
              <a:rPr lang="ru-RU" dirty="0"/>
              <a:t>Качество сегментации полученных алгоритмов выше, чем при использовании аналогичного </a:t>
            </a:r>
            <a:r>
              <a:rPr lang="ru-RU" dirty="0" smtClean="0"/>
              <a:t>инструмента </a:t>
            </a:r>
            <a:r>
              <a:rPr lang="ru-RU" dirty="0"/>
              <a:t>из </a:t>
            </a:r>
            <a:r>
              <a:rPr lang="en-US" dirty="0" smtClean="0"/>
              <a:t>GIMP</a:t>
            </a:r>
            <a:endParaRPr lang="ru-RU" dirty="0" smtClean="0"/>
          </a:p>
          <a:p>
            <a:r>
              <a:rPr lang="ru-RU" dirty="0" smtClean="0"/>
              <a:t>Достигнута высокая степень совпадения с эталонной разметкой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2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 алгоритма поиска пути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786" y="1486101"/>
            <a:ext cx="7640428" cy="388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Демонстрация работы алгоритма отделения фона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2050" name="Picture 2" descr="G:\неделя науки\FB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547813"/>
            <a:ext cx="79724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1"/>
          <p:cNvSpPr txBox="1">
            <a:spLocks noGrp="1"/>
          </p:cNvSpPr>
          <p:nvPr>
            <p:ph type="title"/>
            <p:extLst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Различные весовые функции</a:t>
            </a:r>
            <a:endParaRPr lang="en-US" dirty="0"/>
          </a:p>
        </p:txBody>
      </p:sp>
      <p:sp>
        <p:nvSpPr>
          <p:cNvPr id="181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612649" y="6356348"/>
            <a:ext cx="281937" cy="2870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Объект 3"/>
              <p:cNvSpPr txBox="1">
                <a:spLocks noGrp="1"/>
              </p:cNvSpPr>
              <p:nvPr>
                <p:ph type="body" idx="1"/>
                <p:extLst/>
              </p:nvPr>
            </p:nvSpPr>
            <p:spPr>
              <a:xfrm>
                <a:off x="1115616" y="4666159"/>
                <a:ext cx="1441051" cy="707057"/>
              </a:xfrm>
              <a:prstGeom prst="rect">
                <a:avLst/>
              </a:prstGeom>
            </p:spPr>
            <p:txBody>
              <a:bodyPr lIns="45718" tIns="45718" rIns="45718" bIns="45718" anchor="t">
                <a:noAutofit/>
              </a:bodyPr>
              <a:lstStyle/>
              <a:p>
                <a:pPr marL="274320" lvl="1" indent="0">
                  <a:buClr>
                    <a:schemeClr val="accent2"/>
                  </a:buClr>
                  <a:buNone/>
                  <a:defRPr sz="2300">
                    <a:solidFill>
                      <a:srgbClr val="464653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  <m:r>
                        <a:rPr lang="en-US" sz="1600" b="0" i="1" smtClean="0">
                          <a:latin typeface="Cambria Math"/>
                        </a:rPr>
                        <m:t> ~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82" name="Объект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extLst/>
              </p:nvPr>
            </p:nvSpPr>
            <p:spPr>
              <a:xfrm>
                <a:off x="1115616" y="4666159"/>
                <a:ext cx="1441051" cy="7070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3"/>
              <p:cNvSpPr txBox="1">
                <a:spLocks/>
              </p:cNvSpPr>
              <p:nvPr>
                <p:extLst/>
              </p:nvPr>
            </p:nvSpPr>
            <p:spPr>
              <a:xfrm>
                <a:off x="3328790" y="4666159"/>
                <a:ext cx="2605360" cy="6350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8" tIns="45718" rIns="45718" bIns="45718" anchor="t">
                <a:noAutofit/>
              </a:bodyPr>
              <a:lstStyle>
                <a:lvl1pPr marL="274320" marR="0" indent="-27432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1pPr>
                <a:lvl2pPr marL="584418" marR="0" indent="-310098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2pPr>
                <a:lvl3pPr marL="891538" marR="0" indent="-29718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3pPr>
                <a:lvl4pPr marL="1198880" marR="0" indent="-33020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Times New Roman"/>
                  <a:buChar char="◻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4pPr>
                <a:lvl5pPr marL="1514475" marR="0" indent="-371475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Times New Roman"/>
                  <a:buChar char="◻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5pPr>
                <a:lvl6pPr marL="1760220" marR="0" indent="-29718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6pPr>
                <a:lvl7pPr marL="1985553" marR="0" indent="-339632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7pPr>
                <a:lvl8pPr marL="2168432" marR="0" indent="-339632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8pPr>
                <a:lvl9pPr marL="2407917" marR="0" indent="-396238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9pPr>
              </a:lstStyle>
              <a:p>
                <a:pPr marL="274320" lvl="1" indent="0">
                  <a:spcBef>
                    <a:spcPts val="500"/>
                  </a:spcBef>
                  <a:buClr>
                    <a:schemeClr val="accent2"/>
                  </a:buClr>
                  <a:buNone/>
                  <a:defRPr sz="2300">
                    <a:solidFill>
                      <a:srgbClr val="464653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𝑊</m:t>
                      </m:r>
                      <m:r>
                        <a:rPr lang="en-US" sz="1600" i="1" smtClean="0">
                          <a:latin typeface="Cambria Math"/>
                        </a:rPr>
                        <m:t> ~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f-ZA" sz="1500" dirty="0">
                  <a:solidFill>
                    <a:srgbClr val="464653"/>
                  </a:solidFill>
                </a:endParaRPr>
              </a:p>
            </p:txBody>
          </p:sp>
        </mc:Choice>
        <mc:Fallback xmlns="">
          <p:sp>
            <p:nvSpPr>
              <p:cNvPr id="6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extLst/>
              </p:nvPr>
            </p:nvSpPr>
            <p:spPr>
              <a:xfrm>
                <a:off x="3328790" y="4666159"/>
                <a:ext cx="2605360" cy="635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3"/>
              <p:cNvSpPr txBox="1">
                <a:spLocks/>
              </p:cNvSpPr>
              <p:nvPr>
                <p:extLst/>
              </p:nvPr>
            </p:nvSpPr>
            <p:spPr>
              <a:xfrm>
                <a:off x="6318111" y="4666158"/>
                <a:ext cx="2605360" cy="63504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8" tIns="45718" rIns="45718" bIns="45718" anchor="t">
                <a:noAutofit/>
              </a:bodyPr>
              <a:lstStyle>
                <a:lvl1pPr marL="274320" marR="0" indent="-27432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1pPr>
                <a:lvl2pPr marL="584418" marR="0" indent="-310098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2pPr>
                <a:lvl3pPr marL="891538" marR="0" indent="-29718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3pPr>
                <a:lvl4pPr marL="1198880" marR="0" indent="-33020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Times New Roman"/>
                  <a:buChar char="◻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4pPr>
                <a:lvl5pPr marL="1514475" marR="0" indent="-371475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Times New Roman"/>
                  <a:buChar char="◻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5pPr>
                <a:lvl6pPr marL="1760220" marR="0" indent="-29718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6pPr>
                <a:lvl7pPr marL="1985553" marR="0" indent="-339632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7pPr>
                <a:lvl8pPr marL="2168432" marR="0" indent="-339632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8pPr>
                <a:lvl9pPr marL="2407917" marR="0" indent="-396238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9pPr>
              </a:lstStyle>
              <a:p>
                <a:pPr marL="274320" lvl="1" indent="0">
                  <a:spcBef>
                    <a:spcPts val="500"/>
                  </a:spcBef>
                  <a:buClr>
                    <a:schemeClr val="accent2"/>
                  </a:buClr>
                  <a:buNone/>
                  <a:defRPr sz="2300">
                    <a:solidFill>
                      <a:srgbClr val="464653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𝑊</m:t>
                      </m:r>
                      <m:r>
                        <a:rPr lang="en-US" sz="1600" i="1" smtClean="0">
                          <a:latin typeface="Cambria Math"/>
                        </a:rPr>
                        <m:t> ~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f-ZA" sz="1500" dirty="0">
                  <a:solidFill>
                    <a:srgbClr val="464653"/>
                  </a:solidFill>
                </a:endParaRPr>
              </a:p>
            </p:txBody>
          </p:sp>
        </mc:Choice>
        <mc:Fallback xmlns="">
          <p:sp>
            <p:nvSpPr>
              <p:cNvPr id="10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extLst/>
              </p:nvPr>
            </p:nvSpPr>
            <p:spPr>
              <a:xfrm>
                <a:off x="6318111" y="4666158"/>
                <a:ext cx="2605360" cy="6350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 descr="новая 4 порядок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198" y="2149495"/>
            <a:ext cx="2777186" cy="2458178"/>
          </a:xfrm>
          <a:prstGeom prst="rect">
            <a:avLst/>
          </a:prstGeom>
        </p:spPr>
      </p:pic>
      <p:pic>
        <p:nvPicPr>
          <p:cNvPr id="14" name="Рисунок 13" descr="старая весовая функция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48" y="2132856"/>
            <a:ext cx="2848613" cy="2533303"/>
          </a:xfrm>
          <a:prstGeom prst="rect">
            <a:avLst/>
          </a:prstGeom>
        </p:spPr>
      </p:pic>
      <p:pic>
        <p:nvPicPr>
          <p:cNvPr id="15" name="Рисунок 14" descr="новая 3 порядок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4861" y="2132960"/>
            <a:ext cx="2783656" cy="2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3C5F0F-0EC2-4787-BCF4-33823FE9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Весовые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03AE2CCE-6776-4FFE-93BA-1D0A1FCB4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466459"/>
              </a:xfrm>
            </p:spPr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r>
                  <a:rPr lang="ru-RU" dirty="0"/>
                  <a:t>Итоговые варианты</a:t>
                </a:r>
                <a:r>
                  <a:rPr lang="en-US" dirty="0"/>
                  <a:t>: </a:t>
                </a:r>
                <a:endParaRPr lang="ru-RU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sz="2600" dirty="0"/>
                  <a:t> 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ru-RU" sz="26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exp</m:t>
                    </m:r>
                    <m:r>
                      <a:rPr lang="en-US" sz="2600" b="0" i="1" smtClean="0">
                        <a:latin typeface="Cambria Math"/>
                      </a:rPr>
                      <m:t>⁡(−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endParaRPr lang="en-US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AE2CCE-6776-4FFE-93BA-1D0A1FCB4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466459"/>
              </a:xfrm>
              <a:blipFill rotWithShape="1">
                <a:blip r:embed="rId2"/>
                <a:stretch>
                  <a:fillRect l="-464" t="-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4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97C22F-9789-4808-96FA-411D9B5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Сравнение с существующими решениями</a:t>
            </a:r>
          </a:p>
        </p:txBody>
      </p:sp>
      <p:pic>
        <p:nvPicPr>
          <p:cNvPr id="1026" name="Picture 2" descr="G:\неделя науки\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7" y="1230449"/>
            <a:ext cx="3960440" cy="21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неделя науки\Image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3" y="3789039"/>
            <a:ext cx="4107307" cy="20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2774" y="3429000"/>
            <a:ext cx="325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«Умные ножницы»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60" y="5931863"/>
            <a:ext cx="437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Инструмент</a:t>
            </a:r>
            <a:r>
              <a:rPr lang="en-US" dirty="0"/>
              <a:t> </a:t>
            </a:r>
            <a:r>
              <a:rPr lang="ru-RU" dirty="0"/>
              <a:t>«Умные ножницы» из </a:t>
            </a:r>
            <a:r>
              <a:rPr lang="en-US" dirty="0"/>
              <a:t>GIMP</a:t>
            </a:r>
            <a:endParaRPr lang="ru-RU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Алгоритм поиска пути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362750" y="1361623"/>
            <a:ext cx="5812677" cy="3920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Алгоритм  полуавтоматической </a:t>
            </a:r>
            <a:r>
              <a:rPr lang="ru-RU" dirty="0"/>
              <a:t>сегментации изображений</a:t>
            </a:r>
          </a:p>
          <a:p>
            <a:r>
              <a:rPr lang="ru-RU" dirty="0"/>
              <a:t>Построение границы </a:t>
            </a:r>
            <a:r>
              <a:rPr lang="ru-RU" dirty="0" smtClean="0"/>
              <a:t>объекта по </a:t>
            </a:r>
            <a:r>
              <a:rPr lang="ru-RU" dirty="0"/>
              <a:t>контрольным точкам</a:t>
            </a:r>
          </a:p>
          <a:p>
            <a:r>
              <a:rPr lang="ru-RU" dirty="0"/>
              <a:t>Работа в режиме реального времени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825AA97B-711D-4508-84FB-BD2668DB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55" y="1412776"/>
            <a:ext cx="2610900" cy="2809875"/>
          </a:xfrm>
          <a:prstGeom prst="rect">
            <a:avLst/>
          </a:prstGeom>
        </p:spPr>
      </p:pic>
      <p:sp>
        <p:nvSpPr>
          <p:cNvPr id="5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4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D28270-9215-42DE-B273-82251D7B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600E3F74-D8E2-496A-A8E3-61AB54EC7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5328592" cy="3024336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r>
                  <a:rPr lang="ru-RU" sz="2400" dirty="0"/>
                  <a:t>Изображение –взвешенный граф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≔(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dirty="0"/>
              </a:p>
              <a:p>
                <a:pPr lvl="1"/>
                <a:r>
                  <a:rPr lang="ru-RU" sz="2400" dirty="0"/>
                  <a:t>Пиксель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 smtClean="0"/>
                  <a:t>        </a:t>
                </a:r>
                <a:r>
                  <a:rPr lang="ru-RU" sz="2400" dirty="0" smtClean="0"/>
                  <a:t>- </a:t>
                </a:r>
                <a:r>
                  <a:rPr lang="ru-RU" sz="2400" dirty="0"/>
                  <a:t>вершина</a:t>
                </a:r>
              </a:p>
              <a:p>
                <a:pPr lvl="1"/>
                <a:r>
                  <a:rPr lang="ru-RU" sz="2400" dirty="0"/>
                  <a:t>Рёбра соединяют соседние пиксели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±1,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±1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)∈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0E3F74-D8E2-496A-A8E3-61AB54EC7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5328592" cy="3024336"/>
              </a:xfrm>
              <a:blipFill rotWithShape="1">
                <a:blip r:embed="rId2"/>
                <a:stretch>
                  <a:fillRect l="-686"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9" y="1196752"/>
            <a:ext cx="3943119" cy="2276932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00E3F74-D8E2-496A-A8E3-61AB54EC7560}"/>
              </a:ext>
            </a:extLst>
          </p:cNvPr>
          <p:cNvSpPr txBox="1">
            <a:spLocks/>
          </p:cNvSpPr>
          <p:nvPr/>
        </p:nvSpPr>
        <p:spPr>
          <a:xfrm>
            <a:off x="179512" y="4653136"/>
            <a:ext cx="532859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Граница области - путь на графе</a:t>
            </a:r>
          </a:p>
          <a:p>
            <a:pPr lvl="1"/>
            <a:r>
              <a:rPr lang="ru-RU" sz="2400" dirty="0" smtClean="0"/>
              <a:t>Искомый путь - кратчайший</a:t>
            </a:r>
          </a:p>
          <a:p>
            <a:pPr lvl="1"/>
            <a:r>
              <a:rPr lang="ru-RU" sz="2400" dirty="0" smtClean="0"/>
              <a:t>На границе веса - минимальные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4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9555F6-FADD-4EA9-806F-8A551FE7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6669ADDB-56C5-4E3E-AC28-210A2C811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640960" cy="390763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dirty="0" smtClean="0"/>
                  <a:t>Построение графа: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, </m:t>
                        </m:r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ru-RU" sz="2600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max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ru-RU" sz="26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±1,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)∈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±1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6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sz="2600" dirty="0"/>
                  <a:t>, O(1)</a:t>
                </a:r>
                <a:endParaRPr lang="ru-RU" sz="2600" dirty="0"/>
              </a:p>
              <a:p>
                <a:pPr lvl="1"/>
                <a:endParaRPr lang="ru-RU" sz="2600" dirty="0"/>
              </a:p>
              <a:p>
                <a:r>
                  <a:rPr lang="ru-RU" dirty="0"/>
                  <a:t>Нахождение кратчайшего пути</a:t>
                </a:r>
              </a:p>
              <a:p>
                <a:pPr lvl="1"/>
                <a:r>
                  <a:rPr lang="ru-RU" sz="2600" dirty="0"/>
                  <a:t>Алгоритм </a:t>
                </a:r>
                <a:r>
                  <a:rPr lang="ru-RU" sz="2600" dirty="0" err="1"/>
                  <a:t>Дейкстры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𝑉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𝐸</m:t>
                            </m:r>
                          </m:e>
                        </m:func>
                      </m:e>
                    </m:d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669ADDB-56C5-4E3E-AC28-210A2C811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640960" cy="3907632"/>
              </a:xfrm>
              <a:blipFill rotWithShape="1">
                <a:blip r:embed="rId2"/>
                <a:stretch>
                  <a:fillRect l="-564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75608"/>
            <a:ext cx="1981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3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1"/>
          <p:cNvSpPr txBox="1">
            <a:spLocks noGrp="1"/>
          </p:cNvSpPr>
          <p:nvPr>
            <p:ph type="title"/>
            <p:extLst/>
          </p:nvPr>
        </p:nvSpPr>
        <p:spPr>
          <a:xfrm>
            <a:off x="628650" y="365127"/>
            <a:ext cx="7886700" cy="73588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Градиент изображения</a:t>
            </a:r>
            <a:endParaRPr lang="en-US" dirty="0"/>
          </a:p>
        </p:txBody>
      </p:sp>
      <p:sp>
        <p:nvSpPr>
          <p:cNvPr id="181" name="Номер слайда 2"/>
          <p:cNvSpPr txBox="1">
            <a:spLocks noGrp="1"/>
          </p:cNvSpPr>
          <p:nvPr>
            <p:ph type="sldNum" sz="quarter" idx="4294967295"/>
          </p:nvPr>
        </p:nvSpPr>
        <p:spPr>
          <a:xfrm>
            <a:off x="612649" y="6356348"/>
            <a:ext cx="281937" cy="2870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82" name="Объект 3"/>
          <p:cNvSpPr txBox="1">
            <a:spLocks noGrp="1"/>
          </p:cNvSpPr>
          <p:nvPr>
            <p:ph type="body" idx="1"/>
            <p:extLst/>
          </p:nvPr>
        </p:nvSpPr>
        <p:spPr>
          <a:xfrm>
            <a:off x="307054" y="3750958"/>
            <a:ext cx="2304256" cy="393962"/>
          </a:xfrm>
          <a:prstGeom prst="rect">
            <a:avLst/>
          </a:prstGeom>
        </p:spPr>
        <p:txBody>
          <a:bodyPr lIns="45718" tIns="45718" rIns="45718" bIns="45718" anchor="t">
            <a:noAutofit/>
          </a:bodyPr>
          <a:lstStyle/>
          <a:p>
            <a:pPr marL="274320" lvl="1" indent="0">
              <a:spcBef>
                <a:spcPts val="500"/>
              </a:spcBef>
              <a:buClr>
                <a:schemeClr val="accent2"/>
              </a:buClr>
              <a:buNone/>
              <a:defRPr sz="2300">
                <a:solidFill>
                  <a:srgbClr val="464653"/>
                </a:solidFill>
              </a:defRPr>
            </a:pPr>
            <a:r>
              <a:rPr lang="ru-RU" sz="1800" dirty="0" smtClean="0"/>
              <a:t>1-ое приближение</a:t>
            </a:r>
            <a:endParaRPr lang="ru-RU" sz="1800" dirty="0"/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defRPr sz="2300">
                <a:solidFill>
                  <a:srgbClr val="464653"/>
                </a:solidFill>
              </a:defRPr>
            </a:pPr>
            <a:endParaRPr sz="1500" dirty="0"/>
          </a:p>
        </p:txBody>
      </p:sp>
      <p:pic>
        <p:nvPicPr>
          <p:cNvPr id="2" name="Рисунок 2" descr="Карта градиентов 1 порядо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0" y="1177711"/>
            <a:ext cx="2843401" cy="2592288"/>
          </a:xfrm>
          <a:prstGeom prst="rect">
            <a:avLst/>
          </a:prstGeom>
        </p:spPr>
      </p:pic>
      <p:pic>
        <p:nvPicPr>
          <p:cNvPr id="4" name="Рисунок 4" descr="Карта градиентов 2 порядо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5492" y="1196751"/>
            <a:ext cx="2752062" cy="2573247"/>
          </a:xfrm>
          <a:prstGeom prst="rect">
            <a:avLst/>
          </a:prstGeom>
        </p:spPr>
      </p:pic>
      <p:sp>
        <p:nvSpPr>
          <p:cNvPr id="6" name="Объект 3"/>
          <p:cNvSpPr txBox="1">
            <a:spLocks/>
          </p:cNvSpPr>
          <p:nvPr>
            <p:extLst/>
          </p:nvPr>
        </p:nvSpPr>
        <p:spPr>
          <a:xfrm>
            <a:off x="3419872" y="3789040"/>
            <a:ext cx="2376264" cy="41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Autofit/>
          </a:bodyPr>
          <a:lstStyle>
            <a:lvl1pPr marL="274320" marR="0" indent="-27432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1pPr>
            <a:lvl2pPr marL="584418" marR="0" indent="-310098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2pPr>
            <a:lvl3pPr marL="891538" marR="0" indent="-29718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3pPr>
            <a:lvl4pPr marL="1198880" marR="0" indent="-3302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/>
              <a:buChar char="◻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4pPr>
            <a:lvl5pPr marL="1514475" marR="0" indent="-3714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/>
              <a:buChar char="◻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5pPr>
            <a:lvl6pPr marL="1760220" marR="0" indent="-29718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6pPr>
            <a:lvl7pPr marL="1985553" marR="0" indent="-33963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7pPr>
            <a:lvl8pPr marL="2168432" marR="0" indent="-33963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8pPr>
            <a:lvl9pPr marL="2407917" marR="0" indent="-396238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274320" lvl="1" indent="0" hangingPunct="1">
              <a:spcBef>
                <a:spcPts val="500"/>
              </a:spcBef>
              <a:buClr>
                <a:schemeClr val="accent2"/>
              </a:buClr>
              <a:buNone/>
              <a:defRPr sz="2300">
                <a:solidFill>
                  <a:srgbClr val="464653"/>
                </a:solidFill>
              </a:defRPr>
            </a:pPr>
            <a:r>
              <a:rPr lang="af-ZA" sz="1800" dirty="0" smtClean="0">
                <a:solidFill>
                  <a:srgbClr val="464653"/>
                </a:solidFill>
                <a:latin typeface="+mn-lt"/>
              </a:rPr>
              <a:t>2</a:t>
            </a:r>
            <a:r>
              <a:rPr lang="ru-RU" sz="1800" dirty="0" smtClean="0">
                <a:solidFill>
                  <a:srgbClr val="464653"/>
                </a:solidFill>
                <a:latin typeface="+mn-lt"/>
              </a:rPr>
              <a:t>-</a:t>
            </a:r>
            <a:r>
              <a:rPr lang="ru-RU" sz="1800" dirty="0" err="1" smtClean="0">
                <a:solidFill>
                  <a:srgbClr val="464653"/>
                </a:solidFill>
                <a:latin typeface="+mn-lt"/>
              </a:rPr>
              <a:t>ое</a:t>
            </a:r>
            <a:r>
              <a:rPr lang="ru-RU" sz="1800" dirty="0" smtClean="0">
                <a:solidFill>
                  <a:srgbClr val="464653"/>
                </a:solidFill>
                <a:latin typeface="+mn-lt"/>
              </a:rPr>
              <a:t> приближение</a:t>
            </a:r>
            <a:endParaRPr lang="af-ZA" sz="1800" dirty="0">
              <a:solidFill>
                <a:srgbClr val="464653"/>
              </a:solidFill>
              <a:latin typeface="+mn-lt"/>
            </a:endParaRPr>
          </a:p>
        </p:txBody>
      </p:sp>
      <p:pic>
        <p:nvPicPr>
          <p:cNvPr id="7" name="Рисунок 7" descr="Карта градиентов 3 порядо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5507" y="1204266"/>
            <a:ext cx="2903559" cy="2565733"/>
          </a:xfrm>
          <a:prstGeom prst="rect">
            <a:avLst/>
          </a:prstGeom>
        </p:spPr>
      </p:pic>
      <p:sp>
        <p:nvSpPr>
          <p:cNvPr id="10" name="Объект 3"/>
          <p:cNvSpPr txBox="1">
            <a:spLocks/>
          </p:cNvSpPr>
          <p:nvPr>
            <p:extLst/>
          </p:nvPr>
        </p:nvSpPr>
        <p:spPr>
          <a:xfrm>
            <a:off x="6372200" y="3789040"/>
            <a:ext cx="2304256" cy="41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Autofit/>
          </a:bodyPr>
          <a:lstStyle>
            <a:lvl1pPr marL="274320" marR="0" indent="-27432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1pPr>
            <a:lvl2pPr marL="584418" marR="0" indent="-310098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2pPr>
            <a:lvl3pPr marL="891538" marR="0" indent="-29718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3pPr>
            <a:lvl4pPr marL="1198880" marR="0" indent="-3302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/>
              <a:buChar char="◻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4pPr>
            <a:lvl5pPr marL="1514475" marR="0" indent="-3714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imes New Roman"/>
              <a:buChar char="◻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5pPr>
            <a:lvl6pPr marL="1760220" marR="0" indent="-29718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6pPr>
            <a:lvl7pPr marL="1985553" marR="0" indent="-33963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7pPr>
            <a:lvl8pPr marL="2168432" marR="0" indent="-33963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8pPr>
            <a:lvl9pPr marL="2407917" marR="0" indent="-396238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imes New Roman"/>
              <a:buChar char="}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274320" lvl="1" indent="0">
              <a:spcBef>
                <a:spcPts val="500"/>
              </a:spcBef>
              <a:buClr>
                <a:schemeClr val="accent2"/>
              </a:buClr>
              <a:buNone/>
              <a:defRPr sz="2300">
                <a:solidFill>
                  <a:srgbClr val="464653"/>
                </a:solidFill>
              </a:defRPr>
            </a:pPr>
            <a:r>
              <a:rPr lang="af-ZA" sz="1800" dirty="0" smtClean="0">
                <a:solidFill>
                  <a:srgbClr val="464653"/>
                </a:solidFill>
                <a:latin typeface="+mn-lt"/>
              </a:rPr>
              <a:t>3</a:t>
            </a:r>
            <a:r>
              <a:rPr lang="ru-RU" sz="1800" dirty="0" smtClean="0">
                <a:solidFill>
                  <a:srgbClr val="464653"/>
                </a:solidFill>
                <a:latin typeface="+mn-lt"/>
              </a:rPr>
              <a:t>-е приближение</a:t>
            </a:r>
            <a:endParaRPr lang="af-ZA" sz="1800" dirty="0">
              <a:solidFill>
                <a:srgbClr val="464653"/>
              </a:solidFill>
              <a:latin typeface="+mn-lt"/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323528" y="4365104"/>
            <a:ext cx="822960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Оптимальный вариант: 2-ое приближение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1-ое слишком грубое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3-е не даёт лучших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3189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 изображения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268760"/>
                <a:ext cx="8690064" cy="370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ru-RU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/>
                      <m:t>−</m:t>
                    </m:r>
                  </m:oMath>
                </a14:m>
                <a:r>
                  <a:rPr lang="ru-RU" sz="2400" dirty="0" smtClean="0">
                    <a:latin typeface="Cambria Math"/>
                  </a:rPr>
                  <a:t> интенсивность пикселя с координатами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ru-RU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ru-RU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/>
                            </a:rPr>
                            <m:t>𝛻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/>
                                </a:rPr>
                                <m:t>, 0)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/>
                                </a:rPr>
                                <m:t>, 0)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1/2</m:t>
                          </m:r>
                        </m:sup>
                      </m:sSup>
                      <m:r>
                        <m:rPr>
                          <m:nor/>
                        </m:rPr>
                        <a:rPr lang="ru-RU" sz="2400"/>
                        <m:t>, где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bSup>
                      <m:r>
                        <a:rPr lang="ru-RU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3∗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4∗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ru-RU" sz="24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bSup>
                      <m:r>
                        <a:rPr lang="ru-RU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+4∗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ru-RU" sz="2400" i="1">
                          <a:latin typeface="Cambria Math"/>
                        </a:rPr>
                        <m:t>;</m:t>
                      </m:r>
                      <m:r>
                        <m:rPr>
                          <m:nor/>
                        </m:rPr>
                        <a:rPr lang="ru-RU" sz="2400"/>
                        <m:t> </m:t>
                      </m:r>
                      <m:r>
                        <a:rPr lang="ru-RU" sz="2400" i="1">
                          <a:latin typeface="Cambria Math"/>
                        </a:rPr>
                        <m:t>h</m:t>
                      </m:r>
                      <m:r>
                        <m:rPr>
                          <m:nor/>
                        </m:rPr>
                        <a:rPr lang="ru-RU" sz="2400"/>
                        <m:t> − шаг сетки равен</m:t>
                      </m:r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m:rPr>
                          <m:nor/>
                        </m:rPr>
                        <a:rPr lang="ru-RU" sz="2400"/>
                        <m:t>1, </m:t>
                      </m:r>
                    </m:oMath>
                  </m:oMathPara>
                </a14:m>
                <a:endParaRPr lang="ru-RU" sz="2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p>
                      </m:sSubSup>
                      <m:r>
                        <m:rPr>
                          <m:nor/>
                        </m:rPr>
                        <a:rPr lang="ru-RU" sz="2400"/>
                        <m:t>  и </m:t>
                      </m:r>
                      <m:sSubSup>
                        <m:sSub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ru-RU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ru-RU" sz="2400"/>
                        <m:t>определяются аналогично.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8690064" cy="3703514"/>
              </a:xfrm>
              <a:prstGeom prst="rect">
                <a:avLst/>
              </a:prstGeom>
              <a:blipFill rotWithShape="1">
                <a:blip r:embed="rId3"/>
                <a:stretch>
                  <a:fillRect l="-140" t="-1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весовые функции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9" y="1263529"/>
            <a:ext cx="3266008" cy="43204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68760"/>
            <a:ext cx="3248606" cy="432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3"/>
              <p:cNvSpPr txBox="1">
                <a:spLocks/>
              </p:cNvSpPr>
              <p:nvPr>
                <p:extLst/>
              </p:nvPr>
            </p:nvSpPr>
            <p:spPr>
              <a:xfrm>
                <a:off x="1703071" y="5589240"/>
                <a:ext cx="1441051" cy="707057"/>
              </a:xfrm>
              <a:prstGeom prst="rect">
                <a:avLst/>
              </a:prstGeom>
            </p:spPr>
            <p:txBody>
              <a:bodyPr vert="horz" lIns="45718" tIns="45718" rIns="45718" bIns="45718" anchor="t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buFont typeface="Wingdings 3"/>
                  <a:buNone/>
                  <a:defRPr sz="2300">
                    <a:solidFill>
                      <a:srgbClr val="464653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sz="160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~ </m:t>
                      </m:r>
                      <m:f>
                        <m:fPr>
                          <m:ctrlPr>
                            <a:rPr lang="ar-AE" sz="1600" i="1" smtClean="0">
                              <a:solidFill>
                                <a:srgbClr val="46465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ar-AE" sz="1600" i="1" smtClean="0">
                              <a:solidFill>
                                <a:srgbClr val="464653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600" i="1" smtClean="0">
                                  <a:solidFill>
                                    <a:srgbClr val="464653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464653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en-US" sz="1600" i="1">
                                  <a:solidFill>
                                    <a:srgbClr val="464653"/>
                                  </a:solidFill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sz="1600" dirty="0">
                  <a:solidFill>
                    <a:srgbClr val="464653"/>
                  </a:solidFill>
                </a:endParaRPr>
              </a:p>
            </p:txBody>
          </p:sp>
        </mc:Choice>
        <mc:Fallback xmlns="">
          <p:sp>
            <p:nvSpPr>
              <p:cNvPr id="7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extLst/>
              </p:nvPr>
            </p:nvSpPr>
            <p:spPr>
              <a:xfrm>
                <a:off x="1703071" y="5589240"/>
                <a:ext cx="1441051" cy="7070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3"/>
              <p:cNvSpPr txBox="1">
                <a:spLocks/>
              </p:cNvSpPr>
              <p:nvPr>
                <p:extLst/>
              </p:nvPr>
            </p:nvSpPr>
            <p:spPr>
              <a:xfrm>
                <a:off x="5892747" y="5589240"/>
                <a:ext cx="1711549" cy="6350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8" tIns="45718" rIns="45718" bIns="45718" anchor="t">
                <a:noAutofit/>
              </a:bodyPr>
              <a:lstStyle>
                <a:lvl1pPr marL="274320" marR="0" indent="-27432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1pPr>
                <a:lvl2pPr marL="584418" marR="0" indent="-310098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2pPr>
                <a:lvl3pPr marL="891538" marR="0" indent="-29718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3pPr>
                <a:lvl4pPr marL="1198880" marR="0" indent="-33020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Times New Roman"/>
                  <a:buChar char="◻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4pPr>
                <a:lvl5pPr marL="1514475" marR="0" indent="-371475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Times New Roman"/>
                  <a:buChar char="◻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5pPr>
                <a:lvl6pPr marL="1760220" marR="0" indent="-29718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6pPr>
                <a:lvl7pPr marL="1985553" marR="0" indent="-339632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7pPr>
                <a:lvl8pPr marL="2168432" marR="0" indent="-339632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8pPr>
                <a:lvl9pPr marL="2407917" marR="0" indent="-396238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Times New Roman"/>
                  <a:buChar char="}"/>
                  <a:tabLst/>
                  <a:defRPr sz="2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9pPr>
              </a:lstStyle>
              <a:p>
                <a:pPr marL="274320" lvl="1" indent="0">
                  <a:spcBef>
                    <a:spcPts val="500"/>
                  </a:spcBef>
                  <a:buClr>
                    <a:schemeClr val="accent2"/>
                  </a:buClr>
                  <a:buNone/>
                  <a:defRPr sz="2300">
                    <a:solidFill>
                      <a:srgbClr val="464653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𝑊</m:t>
                      </m:r>
                      <m:r>
                        <a:rPr lang="en-US" sz="1600" i="1" smtClean="0">
                          <a:latin typeface="Cambria Math"/>
                        </a:rPr>
                        <m:t> ~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f-ZA" sz="1500" dirty="0">
                  <a:solidFill>
                    <a:srgbClr val="464653"/>
                  </a:solidFill>
                </a:endParaRPr>
              </a:p>
            </p:txBody>
          </p:sp>
        </mc:Choice>
        <mc:Fallback xmlns="">
          <p:sp>
            <p:nvSpPr>
              <p:cNvPr id="8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extLst/>
              </p:nvPr>
            </p:nvSpPr>
            <p:spPr>
              <a:xfrm>
                <a:off x="5892747" y="5589240"/>
                <a:ext cx="1711549" cy="635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3C5F0F-0EC2-4787-BCF4-33823FE9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весовая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03AE2CCE-6776-4FFE-93BA-1D0A1FCB4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61"/>
                <a:ext cx="7272808" cy="1224135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8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8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, 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&gt; 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3AE2CCE-6776-4FFE-93BA-1D0A1FCB4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61"/>
                <a:ext cx="7272808" cy="122413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5709" r="3938" b="10313"/>
          <a:stretch/>
        </p:blipFill>
        <p:spPr>
          <a:xfrm>
            <a:off x="2051720" y="2196000"/>
            <a:ext cx="4644000" cy="4104000"/>
          </a:xfrm>
          <a:prstGeom prst="rect">
            <a:avLst/>
          </a:prstGeom>
        </p:spPr>
      </p:pic>
      <p:sp>
        <p:nvSpPr>
          <p:cNvPr id="5" name="Номер слайда 2">
            <a:extLst>
              <a:ext uri="{FF2B5EF4-FFF2-40B4-BE49-F238E27FC236}">
                <a16:creationId xmlns="" xmlns:a16="http://schemas.microsoft.com/office/drawing/2014/main" id="{3AE8CD64-6C69-40C1-9375-86F43BD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5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128822</TotalTime>
  <Words>1251</Words>
  <Application>Microsoft Office PowerPoint</Application>
  <PresentationFormat>Экран (4:3)</PresentationFormat>
  <Paragraphs>168</Paragraphs>
  <Slides>27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Начальная</vt:lpstr>
      <vt:lpstr>Студенты гр. 43601/2: М. В. Коц, П. Н. Проворов Научный руководитель: асп. М.К. Вердина</vt:lpstr>
      <vt:lpstr>Введение</vt:lpstr>
      <vt:lpstr>Алгоритм поиска пути</vt:lpstr>
      <vt:lpstr>Формальная постановка задачи</vt:lpstr>
      <vt:lpstr>Алгоритм</vt:lpstr>
      <vt:lpstr>Градиент изображения</vt:lpstr>
      <vt:lpstr>Градиент изображения</vt:lpstr>
      <vt:lpstr>Различные весовые функции</vt:lpstr>
      <vt:lpstr>Итоговая весовая функция</vt:lpstr>
      <vt:lpstr>Алгоритм отделения фона</vt:lpstr>
      <vt:lpstr>Алгоритм: поиск разреза в графе</vt:lpstr>
      <vt:lpstr>Построение графа: Граничные ребра</vt:lpstr>
      <vt:lpstr>Построение графа: Ребра с источником и стоком</vt:lpstr>
      <vt:lpstr>Проблема камуфляжа</vt:lpstr>
      <vt:lpstr>Решение проблемы камуфляжа</vt:lpstr>
      <vt:lpstr>Штрафная функция</vt:lpstr>
      <vt:lpstr>Построение карты расстояний</vt:lpstr>
      <vt:lpstr>Результаты алгоритма поиска пути</vt:lpstr>
      <vt:lpstr>Результаты алгоритма отделения фона</vt:lpstr>
      <vt:lpstr>Segmentation quality metrics</vt:lpstr>
      <vt:lpstr> Сравнительная оценка качества сегментации</vt:lpstr>
      <vt:lpstr>Заключение</vt:lpstr>
      <vt:lpstr>Демонстрация работы алгоритма поиска пути</vt:lpstr>
      <vt:lpstr>Демонстрация работы алгоритма отделения фона</vt:lpstr>
      <vt:lpstr>Различные весовые функции</vt:lpstr>
      <vt:lpstr>Весовые функции</vt:lpstr>
      <vt:lpstr>Сравнение с существующими решениями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Пользователь Windows</cp:lastModifiedBy>
  <cp:revision>881</cp:revision>
  <dcterms:created xsi:type="dcterms:W3CDTF">2012-06-29T11:30:28Z</dcterms:created>
  <dcterms:modified xsi:type="dcterms:W3CDTF">2017-11-23T11:39:23Z</dcterms:modified>
</cp:coreProperties>
</file>