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5"/>
  </p:sldMasterIdLst>
  <p:notesMasterIdLst>
    <p:notesMasterId r:id="rId53"/>
  </p:notesMasterIdLst>
  <p:sldIdLst>
    <p:sldId id="269" r:id="rId16"/>
    <p:sldId id="258" r:id="rId17"/>
    <p:sldId id="276" r:id="rId18"/>
    <p:sldId id="256" r:id="rId19"/>
    <p:sldId id="280" r:id="rId20"/>
    <p:sldId id="277" r:id="rId21"/>
    <p:sldId id="286" r:id="rId22"/>
    <p:sldId id="289" r:id="rId23"/>
    <p:sldId id="287" r:id="rId24"/>
    <p:sldId id="291" r:id="rId25"/>
    <p:sldId id="288" r:id="rId26"/>
    <p:sldId id="290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292" r:id="rId44"/>
    <p:sldId id="284" r:id="rId45"/>
    <p:sldId id="310" r:id="rId46"/>
    <p:sldId id="315" r:id="rId47"/>
    <p:sldId id="283" r:id="rId48"/>
    <p:sldId id="278" r:id="rId49"/>
    <p:sldId id="313" r:id="rId50"/>
    <p:sldId id="316" r:id="rId51"/>
    <p:sldId id="31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13FD3-2666-4652-A887-3B3AB48E4CBA}" v="2" dt="2019-03-26T09:32:13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6" autoAdjust="0"/>
    <p:restoredTop sz="94662" autoAdjust="0"/>
  </p:normalViewPr>
  <p:slideViewPr>
    <p:cSldViewPr snapToGrid="0" showGuides="1">
      <p:cViewPr varScale="1">
        <p:scale>
          <a:sx n="115" d="100"/>
          <a:sy n="115" d="100"/>
        </p:scale>
        <p:origin x="570" y="108"/>
      </p:cViewPr>
      <p:guideLst>
        <p:guide orient="horz" pos="6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36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22/11/2020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0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928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9e66ba45-e00c-4751-bf02-a4956d240516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The Maersk Mc-Kinney Moller Institute</a:t>
            </a:r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39632-1CD3-47C1-98D9-4B1B2253C7C9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" descr="{&quot;templafy&quot;:{&quot;id&quot;:&quot;e93eeae9-b581-4184-9cc7-9a0f9897d348&quot;}}" title="Form.Date">
            <a:extLst>
              <a:ext uri="{FF2B5EF4-FFF2-40B4-BE49-F238E27FC236}">
                <a16:creationId xmlns:a16="http://schemas.microsoft.com/office/drawing/2014/main" id="{10301B40-E355-4D99-B296-A15FB5BC3A4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bg1"/>
                </a:solidFill>
              </a:rPr>
              <a:t>September 2020</a:t>
            </a:r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overskrift, maksimalt 3 linjer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4" name="text" descr="{&quot;templafy&quot;:{&quot;id&quot;:&quot;19392b15-c614-4755-aea8-28d38b6bbe91&quot;}}" title="UserProfile.Institut.InstituteDCU_{{DocumentLanguage}}">
            <a:extLst>
              <a:ext uri="{FF2B5EF4-FFF2-40B4-BE49-F238E27FC236}">
                <a16:creationId xmlns:a16="http://schemas.microsoft.com/office/drawing/2014/main" id="{060969B2-E177-4704-95D4-119A98BB90C5}"/>
              </a:ext>
            </a:extLst>
          </p:cNvPr>
          <p:cNvSpPr txBox="1">
            <a:spLocks/>
          </p:cNvSpPr>
          <p:nvPr userDrawn="1"/>
        </p:nvSpPr>
        <p:spPr>
          <a:xfrm>
            <a:off x="6692400" y="249585"/>
            <a:ext cx="4680000" cy="478677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Maersk Mc-Kinney Moller Institute</a:t>
            </a:r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D6574-D545-4AC1-804C-76EBF3BEC544}"/>
              </a:ext>
            </a:extLst>
          </p:cNvPr>
          <p:cNvCxnSpPr>
            <a:cxnSpLocks/>
          </p:cNvCxnSpPr>
          <p:nvPr userDrawn="1"/>
        </p:nvCxnSpPr>
        <p:spPr>
          <a:xfrm>
            <a:off x="6691637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" descr="{&quot;templafy&quot;:{&quot;id&quot;:&quot;7c8a4e8f-f1eb-4af7-b254-c88f4a86ec48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September 2020</a:t>
            </a:r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4981C-CC58-4018-9B19-5053EFA6B6A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Overskrift i </a:t>
            </a:r>
            <a:r>
              <a:rPr lang="en-GB" dirty="0" err="1"/>
              <a:t>maks</a:t>
            </a:r>
            <a:r>
              <a:rPr lang="en-GB" dirty="0"/>
              <a:t> 2 linjer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GB" dirty="0"/>
              <a:t>Klik for at indsætte tekst (f.eks. job titel)</a:t>
            </a:r>
            <a:endParaRPr lang="en-GB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645F-3EEE-4ACC-9DE8-38B996FFA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8762-F27B-4C02-A3F6-05048278412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4" name="text" descr="{&quot;templafy&quot;:{&quot;id&quot;:&quot;c5e3364f-695b-4164-8ae0-df0baedf3be1&quot;}}" title="UserProfile.Institut.InstituteDCU_{{DocumentLanguage}}">
            <a:extLst>
              <a:ext uri="{FF2B5EF4-FFF2-40B4-BE49-F238E27FC236}">
                <a16:creationId xmlns:a16="http://schemas.microsoft.com/office/drawing/2014/main" id="{DF6D8BC8-E65A-425F-8A88-41B507F8A632}"/>
              </a:ext>
            </a:extLst>
          </p:cNvPr>
          <p:cNvSpPr txBox="1">
            <a:spLocks/>
          </p:cNvSpPr>
          <p:nvPr userDrawn="1"/>
        </p:nvSpPr>
        <p:spPr>
          <a:xfrm>
            <a:off x="411160" y="442422"/>
            <a:ext cx="602734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The Maersk Mc-Kinney Moller Institute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7BB8A-9FF7-4F5F-964E-11BE0AD89A9E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D29C7-1B08-47AE-80F0-21F12DFA77C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87218-65BF-484A-9BC3-CFE3F6FD4ECC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0C039-324F-433E-90A2-B9FAD2872E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/>
              <a:t>Klik for at 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D261F-AFF9-422D-9FB3-5AE92F195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FCEDFC-AE26-4F9F-9153-1837190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535c2e69-01e7-4dce-95a6-4de9d99d38a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Maersk Mc-Kinney Moller Institute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D90C-157B-45E5-8A90-9560C86CAB4C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" descr="{&quot;templafy&quot;:{&quot;id&quot;:&quot;4580039a-6a0b-47c3-8582-fb9e2e105f97&quot;}}" title="Form.Date">
            <a:extLst>
              <a:ext uri="{FF2B5EF4-FFF2-40B4-BE49-F238E27FC236}">
                <a16:creationId xmlns:a16="http://schemas.microsoft.com/office/drawing/2014/main" id="{508E925B-663E-4A1A-8916-BC4FCFEA746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September 2020</a:t>
            </a:r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565F4-7FB3-4F2B-AED8-4859D42935AE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9F81D-3EAD-42E8-88EC-432C25D7A8F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9" name="date" descr="{&quot;templafy&quot;:{&quot;id&quot;:&quot;b451176b-5c0c-4d4d-9060-3837f3de11a8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September 2020</a:t>
            </a:r>
          </a:p>
        </p:txBody>
      </p:sp>
      <p:sp>
        <p:nvSpPr>
          <p:cNvPr id="15" name="text" descr="{&quot;templafy&quot;:{&quot;id&quot;:&quot;c68689c9-e668-4c96-a109-f982a524f861&quot;}}" title="UserProfile.Institut.InstituteDCU_{{DocumentLanguage}}">
            <a:extLst>
              <a:ext uri="{FF2B5EF4-FFF2-40B4-BE49-F238E27FC236}">
                <a16:creationId xmlns:a16="http://schemas.microsoft.com/office/drawing/2014/main" id="{964E632B-B9F2-4547-AC03-2C579124053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Maersk Mc-Kinney Moller Institute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6B1FAA-D7ED-4C71-8DC4-E5439F01BCEB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ECF2D-BB4C-4004-9F8E-08239A464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6" y="999173"/>
            <a:ext cx="10952579" cy="70104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4696" y="1989138"/>
            <a:ext cx="10952580" cy="3852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3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9" name="text" descr="{&quot;templafy&quot;:{&quot;id&quot;:&quot;f39ab476-473e-4cbc-a735-08e8467cfb7b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Maersk Mc-Kinney Moller Institute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A2A3A-0B73-49AA-824B-85FAE9B16B10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" descr="{&quot;templafy&quot;:{&quot;id&quot;:&quot;8f4f5ab2-38ae-4794-9556-95edf115af0a&quot;}}" title="Form.Date">
            <a:extLst>
              <a:ext uri="{FF2B5EF4-FFF2-40B4-BE49-F238E27FC236}">
                <a16:creationId xmlns:a16="http://schemas.microsoft.com/office/drawing/2014/main" id="{6189AE65-D68D-4102-AA1D-2A3BCB6F21BF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September 2020</a:t>
            </a:r>
          </a:p>
        </p:txBody>
      </p: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F36464C-AEF7-4BFD-9A97-813102BCA48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A208-28D6-470D-B539-73F9AC20E86C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E2E0-2E23-491A-B165-353CDF3F79E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Første niveau, bullet 16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Andet niveau, bullet 14 </a:t>
            </a:r>
            <a:r>
              <a:rPr lang="en-GB" dirty="0" err="1"/>
              <a:t>pkt</a:t>
            </a:r>
            <a:endParaRPr lang="en-GB" dirty="0"/>
          </a:p>
          <a:p>
            <a:pPr lvl="2"/>
            <a:r>
              <a:rPr lang="en-GB" dirty="0"/>
              <a:t>Tredje niveau, bullet 12 </a:t>
            </a:r>
            <a:r>
              <a:rPr lang="en-GB" dirty="0" err="1"/>
              <a:t>pkt</a:t>
            </a:r>
            <a:endParaRPr lang="en-GB" dirty="0"/>
          </a:p>
          <a:p>
            <a:pPr lvl="3"/>
            <a:r>
              <a:rPr lang="en-GB" dirty="0"/>
              <a:t>Fjerde niveau, Header bold 16 </a:t>
            </a:r>
            <a:r>
              <a:rPr lang="en-GB" dirty="0" err="1"/>
              <a:t>pkt</a:t>
            </a:r>
            <a:endParaRPr lang="en-GB" dirty="0"/>
          </a:p>
          <a:p>
            <a:pPr lvl="4"/>
            <a:r>
              <a:rPr lang="en-GB" dirty="0"/>
              <a:t>Femte niveau, Body </a:t>
            </a:r>
            <a:r>
              <a:rPr lang="en-GB" dirty="0" err="1"/>
              <a:t>regular</a:t>
            </a:r>
            <a:r>
              <a:rPr lang="en-GB" dirty="0"/>
              <a:t> 16 </a:t>
            </a:r>
            <a:r>
              <a:rPr lang="en-GB" dirty="0" err="1"/>
              <a:t>pkt</a:t>
            </a:r>
            <a:endParaRPr lang="en-GB" dirty="0"/>
          </a:p>
          <a:p>
            <a:pPr lvl="5"/>
            <a:r>
              <a:rPr lang="en-GB" dirty="0"/>
              <a:t>Sjette niveau, bullet 12 </a:t>
            </a:r>
            <a:r>
              <a:rPr lang="en-GB" dirty="0" err="1"/>
              <a:t>pkt</a:t>
            </a:r>
            <a:endParaRPr lang="en-GB" dirty="0"/>
          </a:p>
          <a:p>
            <a:pPr lvl="6"/>
            <a:r>
              <a:rPr lang="en-GB" dirty="0"/>
              <a:t>Syvende niveau, bullet 12 </a:t>
            </a:r>
            <a:r>
              <a:rPr lang="en-GB" dirty="0" err="1"/>
              <a:t>pkt</a:t>
            </a:r>
            <a:r>
              <a:rPr lang="en-GB" dirty="0"/>
              <a:t> (indryk 1 gang)</a:t>
            </a:r>
            <a:endParaRPr lang="en-GB"/>
          </a:p>
          <a:p>
            <a:pPr lvl="7"/>
            <a:r>
              <a:rPr lang="en-GB" dirty="0"/>
              <a:t>Ottende niveau, Header bold, 12 </a:t>
            </a:r>
            <a:r>
              <a:rPr lang="en-GB" dirty="0" err="1"/>
              <a:t>pkt</a:t>
            </a:r>
            <a:endParaRPr lang="en-GB" dirty="0"/>
          </a:p>
          <a:p>
            <a:pPr lvl="8"/>
            <a:r>
              <a:rPr lang="en-GB" dirty="0"/>
              <a:t>Niende niveau, Body </a:t>
            </a:r>
            <a:r>
              <a:rPr lang="en-GB" dirty="0" err="1"/>
              <a:t>regular</a:t>
            </a:r>
            <a:r>
              <a:rPr lang="en-GB" dirty="0"/>
              <a:t>, 12 </a:t>
            </a:r>
            <a:r>
              <a:rPr lang="en-GB" dirty="0" err="1"/>
              <a:t>pkt</a:t>
            </a:r>
            <a:endParaRPr lang="en-GB" dirty="0"/>
          </a:p>
        </p:txBody>
      </p:sp>
      <p:sp>
        <p:nvSpPr>
          <p:cNvPr id="5" name="OFF_institute"/>
          <p:cNvSpPr>
            <a:spLocks noGrp="1"/>
          </p:cNvSpPr>
          <p:nvPr>
            <p:ph type="ftr" sz="quarter" idx="3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 b="0" cap="none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3F3D4-B958-489D-8401-2859D15536D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D2A31-35D3-4D5D-AA2D-C72C49CA7FB0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4C210-3CAD-4E96-8F10-9CD4863FC9B7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" descr="{&quot;templafy&quot;:{&quot;id&quot;:&quot;d572fa25-8edd-43b8-9b55-27d872b6b1fc&quot;}}" title="Form.Date">
            <a:extLst>
              <a:ext uri="{FF2B5EF4-FFF2-40B4-BE49-F238E27FC236}">
                <a16:creationId xmlns:a16="http://schemas.microsoft.com/office/drawing/2014/main" id="{8A346F21-C2D9-45A4-B26D-7DDC2CEB9FB7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September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22/11/2020</a:t>
            </a:fld>
            <a:endParaRPr lang="en-GB" dirty="0"/>
          </a:p>
        </p:txBody>
      </p:sp>
      <p:sp>
        <p:nvSpPr>
          <p:cNvPr id="13" name="text" descr="{&quot;templafy&quot;:{&quot;id&quot;:&quot;bbb50dc8-a7c0-4554-930d-663460fed123&quot;}}" title="UserProfile.Institut.InstituteDCU_{{DocumentLanguage}}">
            <a:extLst>
              <a:ext uri="{FF2B5EF4-FFF2-40B4-BE49-F238E27FC236}">
                <a16:creationId xmlns:a16="http://schemas.microsoft.com/office/drawing/2014/main" id="{125E96D5-3BB9-422E-861E-C7C7A150AD68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Maersk Mc-Kinney Moller Institute</a:t>
            </a: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8" r:id="rId4"/>
    <p:sldLayoutId id="2147483690" r:id="rId5"/>
    <p:sldLayoutId id="2147483686" r:id="rId6"/>
    <p:sldLayoutId id="2147483692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aiwaen.debuggingsoft.com/2014/07/cohesion-vs-couplin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zone.com/articles/spring-cloud-netflix-how-works-service-registratio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tius.com/why-you-should-choose-the-microservices-architecture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df5aTYRW0E" TargetMode="External"/><Relationship Id="rId2" Type="http://schemas.openxmlformats.org/officeDocument/2006/relationships/hyperlink" Target="https://www.youtube.com/watch?v=VAkio68d51A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2935897-FD4C-4E85-8A0A-06CE368507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4A9F7A-9FA6-4781-BE7E-10DED5541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Human Computer Interaction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Week 12: Modern UI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by Henrik Lange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8A9AE-91A1-4331-AB01-C64A135AA3C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C5B7409F-D3C6-4E0A-96E8-48C7110B960F}" type="datetime1">
              <a:rPr lang="en-GB" smtClean="0"/>
              <a:t>22/11/2020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6479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42BEE6DD-0B84-4353-8B5E-9BDDAD516E43}"/>
              </a:ext>
            </a:extLst>
          </p:cNvPr>
          <p:cNvCxnSpPr>
            <a:cxnSpLocks/>
          </p:cNvCxnSpPr>
          <p:nvPr/>
        </p:nvCxnSpPr>
        <p:spPr>
          <a:xfrm>
            <a:off x="9939334" y="4055288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ge pilforbindelse 49">
            <a:extLst>
              <a:ext uri="{FF2B5EF4-FFF2-40B4-BE49-F238E27FC236}">
                <a16:creationId xmlns:a16="http://schemas.microsoft.com/office/drawing/2014/main" id="{1109A807-7E39-4D69-8583-F6D9C8233086}"/>
              </a:ext>
            </a:extLst>
          </p:cNvPr>
          <p:cNvCxnSpPr>
            <a:cxnSpLocks/>
          </p:cNvCxnSpPr>
          <p:nvPr/>
        </p:nvCxnSpPr>
        <p:spPr>
          <a:xfrm flipV="1">
            <a:off x="10363491" y="4437673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3847A82-BB7A-40DD-B335-8FF97CA23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MVC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D83D5-AB1C-4356-8401-F3E27A2CB4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/>
              <a:t>Model-View-Controller</a:t>
            </a:r>
          </a:p>
          <a:p>
            <a:r>
              <a:rPr lang="en-US" altLang="en-US" dirty="0"/>
              <a:t>The client calls the controller</a:t>
            </a:r>
          </a:p>
          <a:p>
            <a:r>
              <a:rPr lang="en-US" altLang="en-US" dirty="0"/>
              <a:t>The controller gets the data from the model</a:t>
            </a:r>
          </a:p>
          <a:p>
            <a:r>
              <a:rPr lang="en-US" altLang="en-US" dirty="0"/>
              <a:t>The controller sends the data to the view</a:t>
            </a:r>
          </a:p>
          <a:p>
            <a:r>
              <a:rPr lang="en-US" altLang="en-US" dirty="0"/>
              <a:t>The controller sends the populated view to the client</a:t>
            </a:r>
          </a:p>
          <a:p>
            <a:endParaRPr lang="en-US" altLang="en-US" dirty="0"/>
          </a:p>
          <a:p>
            <a:r>
              <a:rPr lang="en-US" altLang="en-US" dirty="0"/>
              <a:t>Can anyone spot the issue with this approach?</a:t>
            </a:r>
          </a:p>
          <a:p>
            <a:pPr lvl="1"/>
            <a:r>
              <a:rPr lang="en-US" altLang="en-US" dirty="0"/>
              <a:t>I will take your guesses, but the answer will come later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3F4307-A5B7-4FB8-8B5D-FC3AF61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1C8828-D2C4-4DDF-A875-582A5E25011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F8AAC9-8CAD-400D-B1FF-460CD8A03B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0FC02F-426F-4704-A213-6A6D68DC1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A62A9985-E7C5-4C95-ADC7-27B0C4326E28}"/>
              </a:ext>
            </a:extLst>
          </p:cNvPr>
          <p:cNvSpPr/>
          <p:nvPr/>
        </p:nvSpPr>
        <p:spPr>
          <a:xfrm>
            <a:off x="7602314" y="133464"/>
            <a:ext cx="1160736" cy="9989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Client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240BBB3C-7022-44C5-B1A8-43DEB6654016}"/>
              </a:ext>
            </a:extLst>
          </p:cNvPr>
          <p:cNvGrpSpPr/>
          <p:nvPr/>
        </p:nvGrpSpPr>
        <p:grpSpPr>
          <a:xfrm>
            <a:off x="6101148" y="5100761"/>
            <a:ext cx="667777" cy="897517"/>
            <a:chOff x="5486399" y="5291276"/>
            <a:chExt cx="667777" cy="897517"/>
          </a:xfrm>
        </p:grpSpPr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12368FD6-6F42-45BA-A748-8CA11CB9CAAD}"/>
                </a:ext>
              </a:extLst>
            </p:cNvPr>
            <p:cNvSpPr/>
            <p:nvPr/>
          </p:nvSpPr>
          <p:spPr>
            <a:xfrm>
              <a:off x="5486399" y="5425321"/>
              <a:ext cx="665018" cy="6494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r>
                <a:rPr lang="da-DK" sz="1600" dirty="0"/>
                <a:t>DB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C7DA026-6469-4A9B-A990-8E58D784F797}"/>
                </a:ext>
              </a:extLst>
            </p:cNvPr>
            <p:cNvSpPr/>
            <p:nvPr/>
          </p:nvSpPr>
          <p:spPr>
            <a:xfrm>
              <a:off x="5489158" y="5291276"/>
              <a:ext cx="665018" cy="2582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1A0D97B-1552-4E51-B892-B9F4EE7D28D6}"/>
                </a:ext>
              </a:extLst>
            </p:cNvPr>
            <p:cNvSpPr/>
            <p:nvPr/>
          </p:nvSpPr>
          <p:spPr>
            <a:xfrm>
              <a:off x="5486399" y="5930549"/>
              <a:ext cx="665018" cy="2582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/>
            </a:p>
          </p:txBody>
        </p:sp>
      </p:grp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9C941F04-A8DB-452B-93DA-389729FD33D4}"/>
              </a:ext>
            </a:extLst>
          </p:cNvPr>
          <p:cNvCxnSpPr/>
          <p:nvPr/>
        </p:nvCxnSpPr>
        <p:spPr>
          <a:xfrm>
            <a:off x="7963593" y="1132433"/>
            <a:ext cx="0" cy="38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3F222621-D85B-4675-8E6B-BA5AA06D7F8A}"/>
              </a:ext>
            </a:extLst>
          </p:cNvPr>
          <p:cNvCxnSpPr>
            <a:cxnSpLocks/>
          </p:cNvCxnSpPr>
          <p:nvPr/>
        </p:nvCxnSpPr>
        <p:spPr>
          <a:xfrm>
            <a:off x="7999035" y="2313075"/>
            <a:ext cx="100" cy="62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CD4F2A02-213C-4769-859D-0689D3B8FA84}"/>
              </a:ext>
            </a:extLst>
          </p:cNvPr>
          <p:cNvCxnSpPr>
            <a:cxnSpLocks/>
          </p:cNvCxnSpPr>
          <p:nvPr/>
        </p:nvCxnSpPr>
        <p:spPr>
          <a:xfrm>
            <a:off x="7941508" y="4071914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08DCAF4F-4231-4BA1-B696-378BC547465B}"/>
              </a:ext>
            </a:extLst>
          </p:cNvPr>
          <p:cNvCxnSpPr/>
          <p:nvPr/>
        </p:nvCxnSpPr>
        <p:spPr>
          <a:xfrm flipH="1">
            <a:off x="6766166" y="5483696"/>
            <a:ext cx="640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5EBED299-8653-4FB8-8244-963AA203C56D}"/>
              </a:ext>
            </a:extLst>
          </p:cNvPr>
          <p:cNvCxnSpPr/>
          <p:nvPr/>
        </p:nvCxnSpPr>
        <p:spPr>
          <a:xfrm>
            <a:off x="6766166" y="5706782"/>
            <a:ext cx="640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5D7B98E2-5F03-43A5-B7FB-E915D84DC62E}"/>
              </a:ext>
            </a:extLst>
          </p:cNvPr>
          <p:cNvCxnSpPr>
            <a:cxnSpLocks/>
          </p:cNvCxnSpPr>
          <p:nvPr/>
        </p:nvCxnSpPr>
        <p:spPr>
          <a:xfrm flipV="1">
            <a:off x="8432169" y="4454299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7A5D77DF-318C-4201-8833-B6DEA4C5BF0B}"/>
              </a:ext>
            </a:extLst>
          </p:cNvPr>
          <p:cNvCxnSpPr>
            <a:cxnSpLocks/>
          </p:cNvCxnSpPr>
          <p:nvPr/>
        </p:nvCxnSpPr>
        <p:spPr>
          <a:xfrm>
            <a:off x="8516744" y="391556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33624FE1-0D0C-426B-8111-CCFAE33D9119}"/>
              </a:ext>
            </a:extLst>
          </p:cNvPr>
          <p:cNvCxnSpPr>
            <a:cxnSpLocks/>
          </p:cNvCxnSpPr>
          <p:nvPr/>
        </p:nvCxnSpPr>
        <p:spPr>
          <a:xfrm flipH="1">
            <a:off x="8950576" y="352306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D781FBFD-1AC1-40A0-8CA2-F30185DBE4E0}"/>
              </a:ext>
            </a:extLst>
          </p:cNvPr>
          <p:cNvCxnSpPr>
            <a:cxnSpLocks/>
          </p:cNvCxnSpPr>
          <p:nvPr/>
        </p:nvCxnSpPr>
        <p:spPr>
          <a:xfrm flipV="1">
            <a:off x="8395855" y="2579671"/>
            <a:ext cx="0" cy="62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>
            <a:extLst>
              <a:ext uri="{FF2B5EF4-FFF2-40B4-BE49-F238E27FC236}">
                <a16:creationId xmlns:a16="http://schemas.microsoft.com/office/drawing/2014/main" id="{210B3108-3763-4CB7-84B0-75ED1564E1F2}"/>
              </a:ext>
            </a:extLst>
          </p:cNvPr>
          <p:cNvCxnSpPr>
            <a:cxnSpLocks/>
          </p:cNvCxnSpPr>
          <p:nvPr/>
        </p:nvCxnSpPr>
        <p:spPr>
          <a:xfrm flipV="1">
            <a:off x="8395855" y="1132433"/>
            <a:ext cx="0" cy="38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3B8F341-6E19-4ADC-B254-4501F9746A0F}"/>
              </a:ext>
            </a:extLst>
          </p:cNvPr>
          <p:cNvSpPr/>
          <p:nvPr/>
        </p:nvSpPr>
        <p:spPr>
          <a:xfrm>
            <a:off x="7406640" y="4773478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Model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1601455-848A-4C9D-80E0-73BCD5764960}"/>
              </a:ext>
            </a:extLst>
          </p:cNvPr>
          <p:cNvSpPr/>
          <p:nvPr/>
        </p:nvSpPr>
        <p:spPr>
          <a:xfrm>
            <a:off x="9321585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View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D4AD73-A775-4DB0-9CDA-E4D76D82EAF6}"/>
              </a:ext>
            </a:extLst>
          </p:cNvPr>
          <p:cNvSpPr/>
          <p:nvPr/>
        </p:nvSpPr>
        <p:spPr>
          <a:xfrm>
            <a:off x="7602314" y="1455009"/>
            <a:ext cx="1160736" cy="116073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Router</a:t>
            </a:r>
          </a:p>
        </p:txBody>
      </p: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E8FEEAB7-E616-4DA6-AE5C-A20609AC2CF4}"/>
              </a:ext>
            </a:extLst>
          </p:cNvPr>
          <p:cNvCxnSpPr>
            <a:cxnSpLocks/>
          </p:cNvCxnSpPr>
          <p:nvPr/>
        </p:nvCxnSpPr>
        <p:spPr>
          <a:xfrm>
            <a:off x="6605645" y="391680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Lige pilforbindelse 46">
            <a:extLst>
              <a:ext uri="{FF2B5EF4-FFF2-40B4-BE49-F238E27FC236}">
                <a16:creationId xmlns:a16="http://schemas.microsoft.com/office/drawing/2014/main" id="{3C216E62-49F5-4502-B57E-614EBAE1249E}"/>
              </a:ext>
            </a:extLst>
          </p:cNvPr>
          <p:cNvCxnSpPr>
            <a:cxnSpLocks/>
          </p:cNvCxnSpPr>
          <p:nvPr/>
        </p:nvCxnSpPr>
        <p:spPr>
          <a:xfrm flipH="1">
            <a:off x="7039477" y="352430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39B54AF9-1520-4A21-94DE-D9BE84BFA520}"/>
              </a:ext>
            </a:extLst>
          </p:cNvPr>
          <p:cNvSpPr/>
          <p:nvPr/>
        </p:nvSpPr>
        <p:spPr>
          <a:xfrm>
            <a:off x="7406640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Controller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722F7F8-F088-43D9-9213-DD6FBA4A7F3B}"/>
              </a:ext>
            </a:extLst>
          </p:cNvPr>
          <p:cNvSpPr/>
          <p:nvPr/>
        </p:nvSpPr>
        <p:spPr>
          <a:xfrm>
            <a:off x="5521222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Service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F883481-E69E-4FDD-B8D1-466865291926}"/>
              </a:ext>
            </a:extLst>
          </p:cNvPr>
          <p:cNvSpPr/>
          <p:nvPr/>
        </p:nvSpPr>
        <p:spPr>
          <a:xfrm>
            <a:off x="9621868" y="4759737"/>
            <a:ext cx="1082263" cy="10822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 err="1"/>
              <a:t>Partial</a:t>
            </a:r>
            <a:r>
              <a:rPr lang="da-DK" sz="1600" dirty="0"/>
              <a:t> View</a:t>
            </a:r>
          </a:p>
        </p:txBody>
      </p:sp>
      <p:pic>
        <p:nvPicPr>
          <p:cNvPr id="8" name="Billede 7" descr="Et billede, der indeholder tekst, førstehjælpssæt, clipart&#10;&#10;Automatisk genereret beskrivelse">
            <a:extLst>
              <a:ext uri="{FF2B5EF4-FFF2-40B4-BE49-F238E27FC236}">
                <a16:creationId xmlns:a16="http://schemas.microsoft.com/office/drawing/2014/main" id="{E35FD164-EA71-418E-AE61-80989C5F5A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23" y="3892489"/>
            <a:ext cx="1623376" cy="951197"/>
          </a:xfrm>
          <a:prstGeom prst="rect">
            <a:avLst/>
          </a:prstGeom>
        </p:spPr>
      </p:pic>
      <p:pic>
        <p:nvPicPr>
          <p:cNvPr id="10" name="Billede 9" descr="Et billede, der indeholder tekst, fartøj, flaske&#10;&#10;Automatisk genereret beskrivelse">
            <a:extLst>
              <a:ext uri="{FF2B5EF4-FFF2-40B4-BE49-F238E27FC236}">
                <a16:creationId xmlns:a16="http://schemas.microsoft.com/office/drawing/2014/main" id="{AD49DF56-9AFC-4041-972D-352FB05EF3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49" y="5804433"/>
            <a:ext cx="1042258" cy="1042258"/>
          </a:xfrm>
          <a:prstGeom prst="rect">
            <a:avLst/>
          </a:prstGeom>
        </p:spPr>
      </p:pic>
      <p:pic>
        <p:nvPicPr>
          <p:cNvPr id="52" name="Billede 51">
            <a:extLst>
              <a:ext uri="{FF2B5EF4-FFF2-40B4-BE49-F238E27FC236}">
                <a16:creationId xmlns:a16="http://schemas.microsoft.com/office/drawing/2014/main" id="{3BEFC250-B573-4EB0-B8BA-D2308E3887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1211" l="9753" r="89973">
                        <a14:foregroundMark x1="50687" y1="8789" x2="49588" y2="8203"/>
                        <a14:foregroundMark x1="46429" y1="91211" x2="51786" y2="91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73" y="222169"/>
            <a:ext cx="1583918" cy="1113965"/>
          </a:xfrm>
          <a:prstGeom prst="rect">
            <a:avLst/>
          </a:prstGeom>
        </p:spPr>
      </p:pic>
      <p:pic>
        <p:nvPicPr>
          <p:cNvPr id="54" name="Billede 53">
            <a:extLst>
              <a:ext uri="{FF2B5EF4-FFF2-40B4-BE49-F238E27FC236}">
                <a16:creationId xmlns:a16="http://schemas.microsoft.com/office/drawing/2014/main" id="{66AE048E-8AA7-4640-B604-98BAC553F0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25" y="4471242"/>
            <a:ext cx="1075649" cy="648682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AE150688-867C-4B40-A377-3513EFA3D1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2754" y="2291424"/>
            <a:ext cx="1098493" cy="1098493"/>
          </a:xfrm>
          <a:prstGeom prst="rect">
            <a:avLst/>
          </a:prstGeom>
        </p:spPr>
      </p:pic>
      <p:cxnSp>
        <p:nvCxnSpPr>
          <p:cNvPr id="58" name="Lige pilforbindelse 57">
            <a:extLst>
              <a:ext uri="{FF2B5EF4-FFF2-40B4-BE49-F238E27FC236}">
                <a16:creationId xmlns:a16="http://schemas.microsoft.com/office/drawing/2014/main" id="{B7C590BD-0C44-4129-A302-F59EE8975EED}"/>
              </a:ext>
            </a:extLst>
          </p:cNvPr>
          <p:cNvCxnSpPr>
            <a:stCxn id="45" idx="3"/>
          </p:cNvCxnSpPr>
          <p:nvPr/>
        </p:nvCxnSpPr>
        <p:spPr>
          <a:xfrm flipH="1">
            <a:off x="5577353" y="4263108"/>
            <a:ext cx="171166" cy="227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Lige pilforbindelse 59">
            <a:extLst>
              <a:ext uri="{FF2B5EF4-FFF2-40B4-BE49-F238E27FC236}">
                <a16:creationId xmlns:a16="http://schemas.microsoft.com/office/drawing/2014/main" id="{390FF878-C30D-49A4-89CC-02E938EBCC80}"/>
              </a:ext>
            </a:extLst>
          </p:cNvPr>
          <p:cNvCxnSpPr/>
          <p:nvPr/>
        </p:nvCxnSpPr>
        <p:spPr>
          <a:xfrm flipV="1">
            <a:off x="5727469" y="4368087"/>
            <a:ext cx="193138" cy="25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9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FCF29-BDAD-439F-B69E-D941A3348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View Engines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70E9CC-EC70-4FF2-A550-728D1B7DD5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5021828" cy="3852862"/>
          </a:xfrm>
        </p:spPr>
        <p:txBody>
          <a:bodyPr/>
          <a:lstStyle/>
          <a:p>
            <a:r>
              <a:rPr lang="da-DK" dirty="0" err="1"/>
              <a:t>Razor</a:t>
            </a:r>
            <a:r>
              <a:rPr lang="da-DK" dirty="0"/>
              <a:t> </a:t>
            </a:r>
            <a:r>
              <a:rPr lang="da-DK" dirty="0" err="1"/>
              <a:t>syntax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equivalents</a:t>
            </a:r>
            <a:r>
              <a:rPr lang="da-DK" dirty="0"/>
              <a:t> for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da-DK" dirty="0"/>
          </a:p>
          <a:p>
            <a:pPr lvl="1"/>
            <a:r>
              <a:rPr lang="da-DK" dirty="0"/>
              <a:t>C#: </a:t>
            </a:r>
            <a:r>
              <a:rPr lang="da-DK" dirty="0" err="1"/>
              <a:t>Razor</a:t>
            </a:r>
            <a:endParaRPr lang="da-DK" dirty="0"/>
          </a:p>
          <a:p>
            <a:pPr lvl="1"/>
            <a:r>
              <a:rPr lang="da-DK" dirty="0"/>
              <a:t>Java: Java Server Pages (JSP)</a:t>
            </a:r>
          </a:p>
          <a:p>
            <a:pPr lvl="1"/>
            <a:r>
              <a:rPr lang="da-DK" dirty="0"/>
              <a:t>PHP default</a:t>
            </a:r>
          </a:p>
          <a:p>
            <a:pPr lvl="1"/>
            <a:endParaRPr lang="da-DK" dirty="0"/>
          </a:p>
          <a:p>
            <a:r>
              <a:rPr lang="da-DK" dirty="0"/>
              <a:t>2 separate </a:t>
            </a:r>
            <a:r>
              <a:rPr lang="da-DK" dirty="0" err="1"/>
              <a:t>approaches</a:t>
            </a:r>
            <a:r>
              <a:rPr lang="da-DK" dirty="0"/>
              <a:t>:</a:t>
            </a:r>
          </a:p>
          <a:p>
            <a:pPr lvl="1"/>
            <a:r>
              <a:rPr lang="da-DK" dirty="0" err="1"/>
              <a:t>Create</a:t>
            </a:r>
            <a:r>
              <a:rPr lang="da-DK" dirty="0"/>
              <a:t> a content view and import header and </a:t>
            </a:r>
            <a:r>
              <a:rPr lang="da-DK" dirty="0" err="1"/>
              <a:t>footer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a standard site with header and </a:t>
            </a:r>
            <a:r>
              <a:rPr lang="da-DK" dirty="0" err="1"/>
              <a:t>footer</a:t>
            </a:r>
            <a:r>
              <a:rPr lang="da-DK" dirty="0"/>
              <a:t> and import the </a:t>
            </a:r>
            <a:r>
              <a:rPr lang="da-DK" dirty="0" err="1"/>
              <a:t>required</a:t>
            </a:r>
            <a:r>
              <a:rPr lang="da-DK" dirty="0"/>
              <a:t> content view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FE35A6A-AF48-45AB-B272-87A9519E00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79433F-D7FB-49FD-A91D-1AB1A276828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05F6C3D-FF15-48B5-9B67-2038F080487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D466610-FB57-4F74-94CD-5B2138E2D9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9" name="Billede 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87D9C1A8-409A-4EC4-9387-BF99521E5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75" y="1989138"/>
            <a:ext cx="5221000" cy="25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FCF29-BDAD-439F-B69E-D941A3348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Low </a:t>
            </a:r>
            <a:r>
              <a:rPr lang="da-DK" dirty="0" err="1"/>
              <a:t>Coupling</a:t>
            </a:r>
            <a:r>
              <a:rPr lang="da-DK" dirty="0"/>
              <a:t>, High </a:t>
            </a:r>
            <a:r>
              <a:rPr lang="da-DK" dirty="0" err="1"/>
              <a:t>Cohesion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70E9CC-EC70-4FF2-A550-728D1B7DD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Ask yourself these questions during development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How many modules am I touching to fix this or create this functionality?</a:t>
            </a:r>
          </a:p>
          <a:p>
            <a:pPr>
              <a:buFont typeface="+mj-lt"/>
              <a:buAutoNum type="arabicPeriod"/>
            </a:pPr>
            <a:r>
              <a:rPr lang="en-US" dirty="0"/>
              <a:t>How many different places does this change need to take place?</a:t>
            </a:r>
          </a:p>
          <a:p>
            <a:pPr>
              <a:buFont typeface="+mj-lt"/>
              <a:buAutoNum type="arabicPeriod"/>
            </a:pPr>
            <a:r>
              <a:rPr lang="en-US" dirty="0"/>
              <a:t>How hard is it to test my code?</a:t>
            </a:r>
          </a:p>
          <a:p>
            <a:pPr>
              <a:buFont typeface="+mj-lt"/>
              <a:buAutoNum type="arabicPeriod"/>
            </a:pPr>
            <a:r>
              <a:rPr lang="en-US" dirty="0"/>
              <a:t>Can we improve this by making code more loosely coupled? Can this be improved by making our code more cohesive?</a:t>
            </a:r>
          </a:p>
          <a:p>
            <a:endParaRPr lang="da-DK" dirty="0"/>
          </a:p>
          <a:p>
            <a:r>
              <a:rPr lang="da-DK" dirty="0"/>
              <a:t>Separation of </a:t>
            </a:r>
            <a:r>
              <a:rPr lang="da-DK" dirty="0" err="1"/>
              <a:t>concerns</a:t>
            </a:r>
            <a:r>
              <a:rPr lang="da-DK" dirty="0"/>
              <a:t> in </a:t>
            </a:r>
            <a:r>
              <a:rPr lang="da-DK" dirty="0" err="1"/>
              <a:t>packages</a:t>
            </a:r>
            <a:r>
              <a:rPr lang="da-DK" dirty="0"/>
              <a:t>,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dirty="0" err="1"/>
              <a:t>methods</a:t>
            </a:r>
            <a:r>
              <a:rPr lang="da-DK" dirty="0"/>
              <a:t>/</a:t>
            </a:r>
            <a:r>
              <a:rPr lang="da-DK" dirty="0" err="1"/>
              <a:t>functions</a:t>
            </a:r>
            <a:endParaRPr lang="da-DK" dirty="0"/>
          </a:p>
          <a:p>
            <a:r>
              <a:rPr lang="da-DK" dirty="0"/>
              <a:t>This </a:t>
            </a:r>
            <a:r>
              <a:rPr lang="da-DK" dirty="0" err="1"/>
              <a:t>makes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reusable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Every</a:t>
            </a:r>
            <a:r>
              <a:rPr lang="da-DK" dirty="0"/>
              <a:t> time </a:t>
            </a:r>
            <a:r>
              <a:rPr lang="da-DK" dirty="0" err="1"/>
              <a:t>you</a:t>
            </a:r>
            <a:r>
              <a:rPr lang="da-DK" dirty="0"/>
              <a:t> import a </a:t>
            </a:r>
            <a:r>
              <a:rPr lang="da-DK" dirty="0" err="1"/>
              <a:t>library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reusable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someone</a:t>
            </a:r>
            <a:r>
              <a:rPr lang="da-DK" dirty="0"/>
              <a:t> </a:t>
            </a:r>
            <a:r>
              <a:rPr lang="da-DK" dirty="0" err="1"/>
              <a:t>wrote</a:t>
            </a:r>
            <a:endParaRPr lang="da-DK" dirty="0"/>
          </a:p>
          <a:p>
            <a:r>
              <a:rPr lang="da-DK" dirty="0" err="1"/>
              <a:t>Every</a:t>
            </a:r>
            <a:r>
              <a:rPr lang="da-DK" dirty="0"/>
              <a:t> time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reuse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from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save </a:t>
            </a:r>
            <a:r>
              <a:rPr lang="da-DK" dirty="0" err="1"/>
              <a:t>money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FE35A6A-AF48-45AB-B272-87A9519E00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79433F-D7FB-49FD-A91D-1AB1A276828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05F6C3D-FF15-48B5-9B67-2038F080487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D466610-FB57-4F74-94CD-5B2138E2D9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36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FCF29-BDAD-439F-B69E-D941A3348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Low </a:t>
            </a:r>
            <a:r>
              <a:rPr lang="da-DK" dirty="0" err="1"/>
              <a:t>Coupling</a:t>
            </a:r>
            <a:r>
              <a:rPr lang="da-DK" dirty="0"/>
              <a:t>, High </a:t>
            </a:r>
            <a:r>
              <a:rPr lang="da-DK" dirty="0" err="1"/>
              <a:t>Cohesion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70E9CC-EC70-4FF2-A550-728D1B7DD5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5638107" cy="3852862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learned</a:t>
            </a:r>
            <a:r>
              <a:rPr lang="da-DK" dirty="0"/>
              <a:t> the 3-layer model</a:t>
            </a:r>
          </a:p>
          <a:p>
            <a:pPr>
              <a:buFontTx/>
              <a:buChar char="-"/>
            </a:pPr>
            <a:r>
              <a:rPr lang="da-DK" dirty="0"/>
              <a:t>Presentation, business and data </a:t>
            </a:r>
            <a:r>
              <a:rPr lang="da-DK" dirty="0" err="1"/>
              <a:t>layers</a:t>
            </a:r>
            <a:endParaRPr lang="da-DK" dirty="0"/>
          </a:p>
          <a:p>
            <a:pPr>
              <a:buFontTx/>
              <a:buChar char="-"/>
            </a:pPr>
            <a:r>
              <a:rPr lang="da-DK" dirty="0"/>
              <a:t>Much like MVC</a:t>
            </a:r>
          </a:p>
          <a:p>
            <a:pPr>
              <a:buFontTx/>
              <a:buChar char="-"/>
            </a:pP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layer</a:t>
            </a:r>
            <a:r>
              <a:rPr lang="da-DK" dirty="0"/>
              <a:t> is best </a:t>
            </a:r>
            <a:r>
              <a:rPr lang="da-DK" dirty="0" err="1"/>
              <a:t>separated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or </a:t>
            </a:r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facilitate</a:t>
            </a:r>
            <a:r>
              <a:rPr lang="da-DK" dirty="0"/>
              <a:t> cross-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communication</a:t>
            </a:r>
            <a:endParaRPr lang="da-DK" dirty="0"/>
          </a:p>
          <a:p>
            <a:pPr>
              <a:buFontTx/>
              <a:buChar char="-"/>
            </a:pPr>
            <a:endParaRPr lang="da-DK" dirty="0"/>
          </a:p>
          <a:p>
            <a:pPr>
              <a:buFontTx/>
              <a:buChar char="-"/>
            </a:pPr>
            <a:r>
              <a:rPr lang="da-DK" dirty="0"/>
              <a:t>Single-</a:t>
            </a:r>
            <a:r>
              <a:rPr lang="da-DK" dirty="0" err="1"/>
              <a:t>responsibility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and separation of </a:t>
            </a:r>
            <a:r>
              <a:rPr lang="da-DK" dirty="0" err="1"/>
              <a:t>concerns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FE35A6A-AF48-45AB-B272-87A9519E00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79433F-D7FB-49FD-A91D-1AB1A276828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05F6C3D-FF15-48B5-9B67-2038F080487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D466610-FB57-4F74-94CD-5B2138E2D9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2A7968C-BADF-47D4-A0C6-B0C2FB9B3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2779"/>
            <a:ext cx="5419811" cy="3026833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A0ABC0D9-6968-478E-A63C-F658C799CF45}"/>
              </a:ext>
            </a:extLst>
          </p:cNvPr>
          <p:cNvSpPr txBox="1"/>
          <p:nvPr/>
        </p:nvSpPr>
        <p:spPr>
          <a:xfrm>
            <a:off x="5986851" y="4925282"/>
            <a:ext cx="5638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hlinkClick r:id="rId3"/>
              </a:rPr>
              <a:t>https://naiwaen.debuggingsoft.com/2014/07/cohesion-vs-coupling/</a:t>
            </a:r>
            <a:r>
              <a:rPr lang="da-DK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39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FCF29-BDAD-439F-B69E-D941A3348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Component </a:t>
            </a:r>
            <a:r>
              <a:rPr lang="da-DK" dirty="0" err="1"/>
              <a:t>Based</a:t>
            </a:r>
            <a:r>
              <a:rPr lang="da-DK" dirty="0"/>
              <a:t> Software Development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70E9CC-EC70-4FF2-A550-728D1B7DD5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5180213" cy="3852862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Service Discovery</a:t>
            </a:r>
          </a:p>
          <a:p>
            <a:pPr>
              <a:buFontTx/>
              <a:buChar char="-"/>
            </a:pPr>
            <a:r>
              <a:rPr lang="da-DK" dirty="0"/>
              <a:t>Imagine a Java </a:t>
            </a:r>
            <a:r>
              <a:rPr lang="da-DK" dirty="0" err="1"/>
              <a:t>application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never </a:t>
            </a:r>
            <a:r>
              <a:rPr lang="da-DK" dirty="0" err="1"/>
              <a:t>uses</a:t>
            </a:r>
            <a:r>
              <a:rPr lang="da-DK" dirty="0"/>
              <a:t> the </a:t>
            </a:r>
            <a:r>
              <a:rPr lang="da-DK" dirty="0" err="1"/>
              <a:t>keyword</a:t>
            </a:r>
            <a:r>
              <a:rPr lang="da-DK" dirty="0"/>
              <a:t> ”new”</a:t>
            </a:r>
          </a:p>
          <a:p>
            <a:pPr>
              <a:buFontTx/>
              <a:buChar char="-"/>
            </a:pPr>
            <a:r>
              <a:rPr lang="da-DK" dirty="0" err="1"/>
              <a:t>Each</a:t>
            </a:r>
            <a:r>
              <a:rPr lang="da-DK" dirty="0"/>
              <a:t> class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concerned</a:t>
            </a:r>
            <a:r>
              <a:rPr lang="da-DK" dirty="0"/>
              <a:t> with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or data</a:t>
            </a:r>
          </a:p>
          <a:p>
            <a:pPr>
              <a:buFontTx/>
              <a:buChar char="-"/>
            </a:pPr>
            <a:r>
              <a:rPr lang="da-DK" dirty="0"/>
              <a:t>If it is dependent on an </a:t>
            </a:r>
            <a:r>
              <a:rPr lang="da-DK" dirty="0" err="1"/>
              <a:t>instance</a:t>
            </a:r>
            <a:r>
              <a:rPr lang="da-DK" dirty="0"/>
              <a:t> of </a:t>
            </a:r>
            <a:r>
              <a:rPr lang="da-DK" dirty="0" err="1"/>
              <a:t>another</a:t>
            </a:r>
            <a:r>
              <a:rPr lang="da-DK" dirty="0"/>
              <a:t> class,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in the </a:t>
            </a:r>
            <a:r>
              <a:rPr lang="da-DK" dirty="0" err="1"/>
              <a:t>constructor</a:t>
            </a:r>
            <a:endParaRPr lang="da-DK" dirty="0"/>
          </a:p>
          <a:p>
            <a:pPr>
              <a:buFontTx/>
              <a:buChar char="-"/>
            </a:pPr>
            <a:r>
              <a:rPr lang="da-DK" dirty="0"/>
              <a:t>The Service Registry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keep</a:t>
            </a:r>
            <a:r>
              <a:rPr lang="da-DK" dirty="0"/>
              <a:t> 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in </a:t>
            </a:r>
            <a:r>
              <a:rPr lang="da-DK" dirty="0" err="1"/>
              <a:t>memory</a:t>
            </a:r>
            <a:r>
              <a:rPr lang="da-DK" dirty="0"/>
              <a:t> and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 in </a:t>
            </a:r>
            <a:r>
              <a:rPr lang="da-DK" dirty="0" err="1"/>
              <a:t>constructors</a:t>
            </a:r>
            <a:r>
              <a:rPr lang="da-DK" dirty="0"/>
              <a:t> or </a:t>
            </a:r>
            <a:r>
              <a:rPr lang="da-DK" dirty="0" err="1"/>
              <a:t>create</a:t>
            </a:r>
            <a:r>
              <a:rPr lang="da-DK" dirty="0"/>
              <a:t> new </a:t>
            </a:r>
            <a:r>
              <a:rPr lang="da-DK" dirty="0" err="1"/>
              <a:t>ones</a:t>
            </a:r>
            <a:r>
              <a:rPr lang="da-DK" dirty="0"/>
              <a:t> as </a:t>
            </a:r>
            <a:r>
              <a:rPr lang="da-DK" dirty="0" err="1"/>
              <a:t>needed</a:t>
            </a:r>
            <a:endParaRPr lang="da-DK" dirty="0"/>
          </a:p>
          <a:p>
            <a:pPr>
              <a:buFontTx/>
              <a:buChar char="-"/>
            </a:pPr>
            <a:endParaRPr lang="da-DK" dirty="0"/>
          </a:p>
          <a:p>
            <a:pPr>
              <a:buFontTx/>
              <a:buChar char="-"/>
            </a:pPr>
            <a:r>
              <a:rPr lang="da-DK" dirty="0"/>
              <a:t>Spring Boot for Java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this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FE35A6A-AF48-45AB-B272-87A9519E00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79433F-D7FB-49FD-A91D-1AB1A276828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05F6C3D-FF15-48B5-9B67-2038F080487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D466610-FB57-4F74-94CD-5B2138E2D9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A0ABC0D9-6968-478E-A63C-F658C799CF45}"/>
              </a:ext>
            </a:extLst>
          </p:cNvPr>
          <p:cNvSpPr txBox="1"/>
          <p:nvPr/>
        </p:nvSpPr>
        <p:spPr>
          <a:xfrm>
            <a:off x="5823856" y="5431402"/>
            <a:ext cx="5638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hlinkClick r:id="rId2"/>
              </a:rPr>
              <a:t>https://dzone.com/articles/spring-cloud-netflix-how-works-service-registratio</a:t>
            </a:r>
            <a:r>
              <a:rPr lang="da-DK" sz="1200" dirty="0"/>
              <a:t> 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F50A1873-3E99-4662-83F2-FDB9C3163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10" y="1678552"/>
            <a:ext cx="6096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3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42BEE6DD-0B84-4353-8B5E-9BDDAD516E43}"/>
              </a:ext>
            </a:extLst>
          </p:cNvPr>
          <p:cNvCxnSpPr>
            <a:cxnSpLocks/>
          </p:cNvCxnSpPr>
          <p:nvPr/>
        </p:nvCxnSpPr>
        <p:spPr>
          <a:xfrm>
            <a:off x="9939334" y="4055288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ge pilforbindelse 49">
            <a:extLst>
              <a:ext uri="{FF2B5EF4-FFF2-40B4-BE49-F238E27FC236}">
                <a16:creationId xmlns:a16="http://schemas.microsoft.com/office/drawing/2014/main" id="{1109A807-7E39-4D69-8583-F6D9C8233086}"/>
              </a:ext>
            </a:extLst>
          </p:cNvPr>
          <p:cNvCxnSpPr>
            <a:cxnSpLocks/>
          </p:cNvCxnSpPr>
          <p:nvPr/>
        </p:nvCxnSpPr>
        <p:spPr>
          <a:xfrm flipV="1">
            <a:off x="10363491" y="4437673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3847A82-BB7A-40DD-B335-8FF97CA23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MVC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D83D5-AB1C-4356-8401-F3E27A2CB4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/>
              <a:t>Let’s clean it up a bit…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3F4307-A5B7-4FB8-8B5D-FC3AF61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1C8828-D2C4-4DDF-A875-582A5E25011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F8AAC9-8CAD-400D-B1FF-460CD8A03B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0FC02F-426F-4704-A213-6A6D68DC1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A62A9985-E7C5-4C95-ADC7-27B0C4326E28}"/>
              </a:ext>
            </a:extLst>
          </p:cNvPr>
          <p:cNvSpPr/>
          <p:nvPr/>
        </p:nvSpPr>
        <p:spPr>
          <a:xfrm>
            <a:off x="7602314" y="133464"/>
            <a:ext cx="1160736" cy="9989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Client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240BBB3C-7022-44C5-B1A8-43DEB6654016}"/>
              </a:ext>
            </a:extLst>
          </p:cNvPr>
          <p:cNvGrpSpPr/>
          <p:nvPr/>
        </p:nvGrpSpPr>
        <p:grpSpPr>
          <a:xfrm>
            <a:off x="6101148" y="5100761"/>
            <a:ext cx="667777" cy="897517"/>
            <a:chOff x="5486399" y="5291276"/>
            <a:chExt cx="667777" cy="897517"/>
          </a:xfrm>
        </p:grpSpPr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12368FD6-6F42-45BA-A748-8CA11CB9CAAD}"/>
                </a:ext>
              </a:extLst>
            </p:cNvPr>
            <p:cNvSpPr/>
            <p:nvPr/>
          </p:nvSpPr>
          <p:spPr>
            <a:xfrm>
              <a:off x="5486399" y="5425321"/>
              <a:ext cx="665018" cy="6494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r>
                <a:rPr lang="da-DK" sz="1600" dirty="0"/>
                <a:t>DB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C7DA026-6469-4A9B-A990-8E58D784F797}"/>
                </a:ext>
              </a:extLst>
            </p:cNvPr>
            <p:cNvSpPr/>
            <p:nvPr/>
          </p:nvSpPr>
          <p:spPr>
            <a:xfrm>
              <a:off x="5489158" y="5291276"/>
              <a:ext cx="665018" cy="2582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1A0D97B-1552-4E51-B892-B9F4EE7D28D6}"/>
                </a:ext>
              </a:extLst>
            </p:cNvPr>
            <p:cNvSpPr/>
            <p:nvPr/>
          </p:nvSpPr>
          <p:spPr>
            <a:xfrm>
              <a:off x="5486399" y="5930549"/>
              <a:ext cx="665018" cy="2582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/>
            </a:p>
          </p:txBody>
        </p:sp>
      </p:grp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9C941F04-A8DB-452B-93DA-389729FD33D4}"/>
              </a:ext>
            </a:extLst>
          </p:cNvPr>
          <p:cNvCxnSpPr/>
          <p:nvPr/>
        </p:nvCxnSpPr>
        <p:spPr>
          <a:xfrm>
            <a:off x="7963593" y="1132433"/>
            <a:ext cx="0" cy="38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3F222621-D85B-4675-8E6B-BA5AA06D7F8A}"/>
              </a:ext>
            </a:extLst>
          </p:cNvPr>
          <p:cNvCxnSpPr>
            <a:cxnSpLocks/>
          </p:cNvCxnSpPr>
          <p:nvPr/>
        </p:nvCxnSpPr>
        <p:spPr>
          <a:xfrm>
            <a:off x="7999035" y="2313075"/>
            <a:ext cx="100" cy="62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CD4F2A02-213C-4769-859D-0689D3B8FA84}"/>
              </a:ext>
            </a:extLst>
          </p:cNvPr>
          <p:cNvCxnSpPr>
            <a:cxnSpLocks/>
          </p:cNvCxnSpPr>
          <p:nvPr/>
        </p:nvCxnSpPr>
        <p:spPr>
          <a:xfrm>
            <a:off x="7941508" y="4071914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08DCAF4F-4231-4BA1-B696-378BC547465B}"/>
              </a:ext>
            </a:extLst>
          </p:cNvPr>
          <p:cNvCxnSpPr/>
          <p:nvPr/>
        </p:nvCxnSpPr>
        <p:spPr>
          <a:xfrm flipH="1">
            <a:off x="6766166" y="5483696"/>
            <a:ext cx="640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5EBED299-8653-4FB8-8244-963AA203C56D}"/>
              </a:ext>
            </a:extLst>
          </p:cNvPr>
          <p:cNvCxnSpPr/>
          <p:nvPr/>
        </p:nvCxnSpPr>
        <p:spPr>
          <a:xfrm>
            <a:off x="6766166" y="5706782"/>
            <a:ext cx="640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5D7B98E2-5F03-43A5-B7FB-E915D84DC62E}"/>
              </a:ext>
            </a:extLst>
          </p:cNvPr>
          <p:cNvCxnSpPr>
            <a:cxnSpLocks/>
          </p:cNvCxnSpPr>
          <p:nvPr/>
        </p:nvCxnSpPr>
        <p:spPr>
          <a:xfrm flipV="1">
            <a:off x="8432169" y="4454299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7A5D77DF-318C-4201-8833-B6DEA4C5BF0B}"/>
              </a:ext>
            </a:extLst>
          </p:cNvPr>
          <p:cNvCxnSpPr>
            <a:cxnSpLocks/>
          </p:cNvCxnSpPr>
          <p:nvPr/>
        </p:nvCxnSpPr>
        <p:spPr>
          <a:xfrm>
            <a:off x="8516744" y="391556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33624FE1-0D0C-426B-8111-CCFAE33D9119}"/>
              </a:ext>
            </a:extLst>
          </p:cNvPr>
          <p:cNvCxnSpPr>
            <a:cxnSpLocks/>
          </p:cNvCxnSpPr>
          <p:nvPr/>
        </p:nvCxnSpPr>
        <p:spPr>
          <a:xfrm flipH="1">
            <a:off x="8950576" y="352306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D781FBFD-1AC1-40A0-8CA2-F30185DBE4E0}"/>
              </a:ext>
            </a:extLst>
          </p:cNvPr>
          <p:cNvCxnSpPr>
            <a:cxnSpLocks/>
          </p:cNvCxnSpPr>
          <p:nvPr/>
        </p:nvCxnSpPr>
        <p:spPr>
          <a:xfrm flipV="1">
            <a:off x="8395855" y="2579671"/>
            <a:ext cx="0" cy="62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>
            <a:extLst>
              <a:ext uri="{FF2B5EF4-FFF2-40B4-BE49-F238E27FC236}">
                <a16:creationId xmlns:a16="http://schemas.microsoft.com/office/drawing/2014/main" id="{210B3108-3763-4CB7-84B0-75ED1564E1F2}"/>
              </a:ext>
            </a:extLst>
          </p:cNvPr>
          <p:cNvCxnSpPr>
            <a:cxnSpLocks/>
          </p:cNvCxnSpPr>
          <p:nvPr/>
        </p:nvCxnSpPr>
        <p:spPr>
          <a:xfrm flipV="1">
            <a:off x="8395855" y="1132433"/>
            <a:ext cx="0" cy="38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3B8F341-6E19-4ADC-B254-4501F9746A0F}"/>
              </a:ext>
            </a:extLst>
          </p:cNvPr>
          <p:cNvSpPr/>
          <p:nvPr/>
        </p:nvSpPr>
        <p:spPr>
          <a:xfrm>
            <a:off x="7406640" y="4773478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Model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1601455-848A-4C9D-80E0-73BCD5764960}"/>
              </a:ext>
            </a:extLst>
          </p:cNvPr>
          <p:cNvSpPr/>
          <p:nvPr/>
        </p:nvSpPr>
        <p:spPr>
          <a:xfrm>
            <a:off x="9321585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View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D4AD73-A775-4DB0-9CDA-E4D76D82EAF6}"/>
              </a:ext>
            </a:extLst>
          </p:cNvPr>
          <p:cNvSpPr/>
          <p:nvPr/>
        </p:nvSpPr>
        <p:spPr>
          <a:xfrm>
            <a:off x="7602314" y="1455009"/>
            <a:ext cx="1160736" cy="116073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Router</a:t>
            </a:r>
          </a:p>
        </p:txBody>
      </p: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E8FEEAB7-E616-4DA6-AE5C-A20609AC2CF4}"/>
              </a:ext>
            </a:extLst>
          </p:cNvPr>
          <p:cNvCxnSpPr>
            <a:cxnSpLocks/>
          </p:cNvCxnSpPr>
          <p:nvPr/>
        </p:nvCxnSpPr>
        <p:spPr>
          <a:xfrm>
            <a:off x="6605645" y="391680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Lige pilforbindelse 46">
            <a:extLst>
              <a:ext uri="{FF2B5EF4-FFF2-40B4-BE49-F238E27FC236}">
                <a16:creationId xmlns:a16="http://schemas.microsoft.com/office/drawing/2014/main" id="{3C216E62-49F5-4502-B57E-614EBAE1249E}"/>
              </a:ext>
            </a:extLst>
          </p:cNvPr>
          <p:cNvCxnSpPr>
            <a:cxnSpLocks/>
          </p:cNvCxnSpPr>
          <p:nvPr/>
        </p:nvCxnSpPr>
        <p:spPr>
          <a:xfrm flipH="1">
            <a:off x="7039477" y="352430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39B54AF9-1520-4A21-94DE-D9BE84BFA520}"/>
              </a:ext>
            </a:extLst>
          </p:cNvPr>
          <p:cNvSpPr/>
          <p:nvPr/>
        </p:nvSpPr>
        <p:spPr>
          <a:xfrm>
            <a:off x="7406640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Controller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722F7F8-F088-43D9-9213-DD6FBA4A7F3B}"/>
              </a:ext>
            </a:extLst>
          </p:cNvPr>
          <p:cNvSpPr/>
          <p:nvPr/>
        </p:nvSpPr>
        <p:spPr>
          <a:xfrm>
            <a:off x="5521222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Service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F883481-E69E-4FDD-B8D1-466865291926}"/>
              </a:ext>
            </a:extLst>
          </p:cNvPr>
          <p:cNvSpPr/>
          <p:nvPr/>
        </p:nvSpPr>
        <p:spPr>
          <a:xfrm>
            <a:off x="9621868" y="4759737"/>
            <a:ext cx="1082263" cy="10822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 err="1"/>
              <a:t>Partial</a:t>
            </a:r>
            <a:r>
              <a:rPr lang="da-DK" sz="1600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16575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0D7717B0-8D97-4D4D-BCF9-E08AC80A675D}"/>
              </a:ext>
            </a:extLst>
          </p:cNvPr>
          <p:cNvCxnSpPr>
            <a:cxnSpLocks/>
          </p:cNvCxnSpPr>
          <p:nvPr/>
        </p:nvCxnSpPr>
        <p:spPr>
          <a:xfrm>
            <a:off x="6605645" y="391680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459521BB-25AF-47A4-88A2-B1B214370667}"/>
              </a:ext>
            </a:extLst>
          </p:cNvPr>
          <p:cNvCxnSpPr>
            <a:cxnSpLocks/>
          </p:cNvCxnSpPr>
          <p:nvPr/>
        </p:nvCxnSpPr>
        <p:spPr>
          <a:xfrm flipH="1">
            <a:off x="7039477" y="352430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36A0B2C2-E454-4C14-A380-3B69623348FE}"/>
              </a:ext>
            </a:extLst>
          </p:cNvPr>
          <p:cNvSpPr/>
          <p:nvPr/>
        </p:nvSpPr>
        <p:spPr>
          <a:xfrm>
            <a:off x="5521222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Service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847A82-BB7A-40DD-B335-8FF97CA23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MVC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D83D5-AB1C-4356-8401-F3E27A2CB4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739330" cy="3852862"/>
          </a:xfrm>
        </p:spPr>
        <p:txBody>
          <a:bodyPr/>
          <a:lstStyle/>
          <a:p>
            <a:r>
              <a:rPr lang="en-US" altLang="en-US" dirty="0"/>
              <a:t>Where do we place an API?</a:t>
            </a:r>
          </a:p>
          <a:p>
            <a:endParaRPr lang="en-US" altLang="en-US" dirty="0"/>
          </a:p>
          <a:p>
            <a:r>
              <a:rPr lang="en-US" altLang="en-US" dirty="0"/>
              <a:t>API consumption is typically in a service</a:t>
            </a:r>
          </a:p>
          <a:p>
            <a:endParaRPr lang="en-US" altLang="en-US" dirty="0"/>
          </a:p>
          <a:p>
            <a:r>
              <a:rPr lang="en-US" altLang="en-US" dirty="0"/>
              <a:t>There is no consensus on placement of API </a:t>
            </a:r>
            <a:r>
              <a:rPr lang="en-US" altLang="en-US" dirty="0" err="1"/>
              <a:t>expotion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3F4307-A5B7-4FB8-8B5D-FC3AF61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1C8828-D2C4-4DDF-A875-582A5E25011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F8AAC9-8CAD-400D-B1FF-460CD8A03B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0FC02F-426F-4704-A213-6A6D68DC1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16</a:t>
            </a:fld>
            <a:endParaRPr lang="en-GB" dirty="0"/>
          </a:p>
        </p:txBody>
      </p: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CD4F2A02-213C-4769-859D-0689D3B8FA84}"/>
              </a:ext>
            </a:extLst>
          </p:cNvPr>
          <p:cNvCxnSpPr>
            <a:cxnSpLocks/>
          </p:cNvCxnSpPr>
          <p:nvPr/>
        </p:nvCxnSpPr>
        <p:spPr>
          <a:xfrm>
            <a:off x="7941508" y="4071914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5D7B98E2-5F03-43A5-B7FB-E915D84DC62E}"/>
              </a:ext>
            </a:extLst>
          </p:cNvPr>
          <p:cNvCxnSpPr>
            <a:cxnSpLocks/>
          </p:cNvCxnSpPr>
          <p:nvPr/>
        </p:nvCxnSpPr>
        <p:spPr>
          <a:xfrm flipV="1">
            <a:off x="8432169" y="4454299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7A5D77DF-318C-4201-8833-B6DEA4C5BF0B}"/>
              </a:ext>
            </a:extLst>
          </p:cNvPr>
          <p:cNvCxnSpPr>
            <a:cxnSpLocks/>
          </p:cNvCxnSpPr>
          <p:nvPr/>
        </p:nvCxnSpPr>
        <p:spPr>
          <a:xfrm>
            <a:off x="8516744" y="391556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33624FE1-0D0C-426B-8111-CCFAE33D9119}"/>
              </a:ext>
            </a:extLst>
          </p:cNvPr>
          <p:cNvCxnSpPr>
            <a:cxnSpLocks/>
          </p:cNvCxnSpPr>
          <p:nvPr/>
        </p:nvCxnSpPr>
        <p:spPr>
          <a:xfrm flipH="1">
            <a:off x="8950576" y="352306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3B8F341-6E19-4ADC-B254-4501F9746A0F}"/>
              </a:ext>
            </a:extLst>
          </p:cNvPr>
          <p:cNvSpPr/>
          <p:nvPr/>
        </p:nvSpPr>
        <p:spPr>
          <a:xfrm>
            <a:off x="7406640" y="4773478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Model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1601455-848A-4C9D-80E0-73BCD5764960}"/>
              </a:ext>
            </a:extLst>
          </p:cNvPr>
          <p:cNvSpPr/>
          <p:nvPr/>
        </p:nvSpPr>
        <p:spPr>
          <a:xfrm>
            <a:off x="9321585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View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9B54AF9-1520-4A21-94DE-D9BE84BFA520}"/>
              </a:ext>
            </a:extLst>
          </p:cNvPr>
          <p:cNvSpPr/>
          <p:nvPr/>
        </p:nvSpPr>
        <p:spPr>
          <a:xfrm>
            <a:off x="7406640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Controller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E3ECCA3-183C-4F08-BE67-A245679572FB}"/>
              </a:ext>
            </a:extLst>
          </p:cNvPr>
          <p:cNvSpPr/>
          <p:nvPr/>
        </p:nvSpPr>
        <p:spPr>
          <a:xfrm>
            <a:off x="3618448" y="5191966"/>
            <a:ext cx="1552084" cy="155208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My site </a:t>
            </a:r>
            <a:r>
              <a:rPr lang="da-DK" sz="1600" dirty="0" err="1"/>
              <a:t>wants</a:t>
            </a:r>
            <a:r>
              <a:rPr lang="da-DK" sz="1600" dirty="0"/>
              <a:t> to </a:t>
            </a:r>
            <a:r>
              <a:rPr lang="da-DK" sz="1600" dirty="0" err="1"/>
              <a:t>use</a:t>
            </a:r>
            <a:r>
              <a:rPr lang="da-DK" sz="1600" dirty="0"/>
              <a:t> </a:t>
            </a:r>
            <a:r>
              <a:rPr lang="da-DK" sz="1600" dirty="0" err="1"/>
              <a:t>your</a:t>
            </a:r>
            <a:r>
              <a:rPr lang="da-DK" sz="1600" dirty="0"/>
              <a:t> API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01B09B91-70C0-4098-86EA-F04248E1F62C}"/>
              </a:ext>
            </a:extLst>
          </p:cNvPr>
          <p:cNvSpPr txBox="1"/>
          <p:nvPr/>
        </p:nvSpPr>
        <p:spPr>
          <a:xfrm>
            <a:off x="3294243" y="4720718"/>
            <a:ext cx="11172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a-DK" sz="3200" dirty="0">
                <a:solidFill>
                  <a:schemeClr val="accent6"/>
                </a:solidFill>
              </a:rPr>
              <a:t>API??</a:t>
            </a:r>
          </a:p>
        </p:txBody>
      </p:sp>
      <p:cxnSp>
        <p:nvCxnSpPr>
          <p:cNvPr id="51" name="Lige pilforbindelse 50">
            <a:extLst>
              <a:ext uri="{FF2B5EF4-FFF2-40B4-BE49-F238E27FC236}">
                <a16:creationId xmlns:a16="http://schemas.microsoft.com/office/drawing/2014/main" id="{C16789C5-7722-4CDA-A132-2926D0623FB6}"/>
              </a:ext>
            </a:extLst>
          </p:cNvPr>
          <p:cNvCxnSpPr>
            <a:cxnSpLocks/>
            <a:stCxn id="34" idx="7"/>
            <a:endCxn id="39" idx="3"/>
          </p:cNvCxnSpPr>
          <p:nvPr/>
        </p:nvCxnSpPr>
        <p:spPr>
          <a:xfrm flipV="1">
            <a:off x="4943235" y="4263108"/>
            <a:ext cx="805284" cy="1156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Lige pilforbindelse 51">
            <a:extLst>
              <a:ext uri="{FF2B5EF4-FFF2-40B4-BE49-F238E27FC236}">
                <a16:creationId xmlns:a16="http://schemas.microsoft.com/office/drawing/2014/main" id="{E6B752A9-42B8-4129-B19E-AF3683FA5BA9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019435" y="4263108"/>
            <a:ext cx="2614502" cy="1407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Lige pilforbindelse 52">
            <a:extLst>
              <a:ext uri="{FF2B5EF4-FFF2-40B4-BE49-F238E27FC236}">
                <a16:creationId xmlns:a16="http://schemas.microsoft.com/office/drawing/2014/main" id="{9F05570D-023A-4154-897B-09BFAA4F484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70532" y="5549520"/>
            <a:ext cx="2236108" cy="287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Lige pilforbindelse 54">
            <a:extLst>
              <a:ext uri="{FF2B5EF4-FFF2-40B4-BE49-F238E27FC236}">
                <a16:creationId xmlns:a16="http://schemas.microsoft.com/office/drawing/2014/main" id="{A1257317-6219-4D52-A471-ABC03845C071}"/>
              </a:ext>
            </a:extLst>
          </p:cNvPr>
          <p:cNvCxnSpPr>
            <a:cxnSpLocks/>
          </p:cNvCxnSpPr>
          <p:nvPr/>
        </p:nvCxnSpPr>
        <p:spPr>
          <a:xfrm flipV="1">
            <a:off x="5067557" y="4132851"/>
            <a:ext cx="4400639" cy="163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2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0D7717B0-8D97-4D4D-BCF9-E08AC80A675D}"/>
              </a:ext>
            </a:extLst>
          </p:cNvPr>
          <p:cNvCxnSpPr>
            <a:cxnSpLocks/>
          </p:cNvCxnSpPr>
          <p:nvPr/>
        </p:nvCxnSpPr>
        <p:spPr>
          <a:xfrm>
            <a:off x="6605645" y="391680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459521BB-25AF-47A4-88A2-B1B214370667}"/>
              </a:ext>
            </a:extLst>
          </p:cNvPr>
          <p:cNvCxnSpPr>
            <a:cxnSpLocks/>
          </p:cNvCxnSpPr>
          <p:nvPr/>
        </p:nvCxnSpPr>
        <p:spPr>
          <a:xfrm flipH="1">
            <a:off x="7039477" y="352430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36A0B2C2-E454-4C14-A380-3B69623348FE}"/>
              </a:ext>
            </a:extLst>
          </p:cNvPr>
          <p:cNvSpPr/>
          <p:nvPr/>
        </p:nvSpPr>
        <p:spPr>
          <a:xfrm>
            <a:off x="5521222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Service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847A82-BB7A-40DD-B335-8FF97CA23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MVC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D83D5-AB1C-4356-8401-F3E27A2CB4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739330" cy="3852862"/>
          </a:xfrm>
        </p:spPr>
        <p:txBody>
          <a:bodyPr/>
          <a:lstStyle/>
          <a:p>
            <a:r>
              <a:rPr lang="en-US" altLang="en-US" dirty="0"/>
              <a:t>Where do we place an API?</a:t>
            </a:r>
          </a:p>
          <a:p>
            <a:endParaRPr lang="en-US" altLang="en-US" dirty="0"/>
          </a:p>
          <a:p>
            <a:r>
              <a:rPr lang="en-US" altLang="en-US" dirty="0"/>
              <a:t>API consumption is typically in a service</a:t>
            </a:r>
          </a:p>
          <a:p>
            <a:endParaRPr lang="en-US" altLang="en-US" dirty="0"/>
          </a:p>
          <a:p>
            <a:r>
              <a:rPr lang="en-US" altLang="en-US" dirty="0"/>
              <a:t>There is no consensus on placement of API </a:t>
            </a:r>
            <a:r>
              <a:rPr lang="en-US" altLang="en-US" dirty="0" err="1"/>
              <a:t>expotion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But it is definitely not in a view</a:t>
            </a:r>
          </a:p>
          <a:p>
            <a:endParaRPr lang="en-US" altLang="en-US" dirty="0"/>
          </a:p>
          <a:p>
            <a:r>
              <a:rPr lang="en-US" altLang="en-US" dirty="0"/>
              <a:t>For the sake of conversation, let’s say it’s in the controller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3F4307-A5B7-4FB8-8B5D-FC3AF61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1C8828-D2C4-4DDF-A875-582A5E25011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F8AAC9-8CAD-400D-B1FF-460CD8A03B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0FC02F-426F-4704-A213-6A6D68DC1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17</a:t>
            </a:fld>
            <a:endParaRPr lang="en-GB" dirty="0"/>
          </a:p>
        </p:txBody>
      </p: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CD4F2A02-213C-4769-859D-0689D3B8FA84}"/>
              </a:ext>
            </a:extLst>
          </p:cNvPr>
          <p:cNvCxnSpPr>
            <a:cxnSpLocks/>
          </p:cNvCxnSpPr>
          <p:nvPr/>
        </p:nvCxnSpPr>
        <p:spPr>
          <a:xfrm>
            <a:off x="7941508" y="4071914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5D7B98E2-5F03-43A5-B7FB-E915D84DC62E}"/>
              </a:ext>
            </a:extLst>
          </p:cNvPr>
          <p:cNvCxnSpPr>
            <a:cxnSpLocks/>
          </p:cNvCxnSpPr>
          <p:nvPr/>
        </p:nvCxnSpPr>
        <p:spPr>
          <a:xfrm flipV="1">
            <a:off x="8432169" y="4454299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7A5D77DF-318C-4201-8833-B6DEA4C5BF0B}"/>
              </a:ext>
            </a:extLst>
          </p:cNvPr>
          <p:cNvCxnSpPr>
            <a:cxnSpLocks/>
          </p:cNvCxnSpPr>
          <p:nvPr/>
        </p:nvCxnSpPr>
        <p:spPr>
          <a:xfrm>
            <a:off x="8516744" y="391556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33624FE1-0D0C-426B-8111-CCFAE33D9119}"/>
              </a:ext>
            </a:extLst>
          </p:cNvPr>
          <p:cNvCxnSpPr>
            <a:cxnSpLocks/>
          </p:cNvCxnSpPr>
          <p:nvPr/>
        </p:nvCxnSpPr>
        <p:spPr>
          <a:xfrm flipH="1">
            <a:off x="8950576" y="352306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3B8F341-6E19-4ADC-B254-4501F9746A0F}"/>
              </a:ext>
            </a:extLst>
          </p:cNvPr>
          <p:cNvSpPr/>
          <p:nvPr/>
        </p:nvSpPr>
        <p:spPr>
          <a:xfrm>
            <a:off x="7406640" y="4773478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Model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1601455-848A-4C9D-80E0-73BCD5764960}"/>
              </a:ext>
            </a:extLst>
          </p:cNvPr>
          <p:cNvSpPr/>
          <p:nvPr/>
        </p:nvSpPr>
        <p:spPr>
          <a:xfrm>
            <a:off x="9321585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View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9B54AF9-1520-4A21-94DE-D9BE84BFA520}"/>
              </a:ext>
            </a:extLst>
          </p:cNvPr>
          <p:cNvSpPr/>
          <p:nvPr/>
        </p:nvSpPr>
        <p:spPr>
          <a:xfrm>
            <a:off x="7406640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Controller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E3ECCA3-183C-4F08-BE67-A245679572FB}"/>
              </a:ext>
            </a:extLst>
          </p:cNvPr>
          <p:cNvSpPr/>
          <p:nvPr/>
        </p:nvSpPr>
        <p:spPr>
          <a:xfrm>
            <a:off x="3618448" y="5191966"/>
            <a:ext cx="1552084" cy="155208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My site </a:t>
            </a:r>
            <a:r>
              <a:rPr lang="da-DK" sz="1600" dirty="0" err="1"/>
              <a:t>wants</a:t>
            </a:r>
            <a:r>
              <a:rPr lang="da-DK" sz="1600" dirty="0"/>
              <a:t> to </a:t>
            </a:r>
            <a:r>
              <a:rPr lang="da-DK" sz="1600" dirty="0" err="1"/>
              <a:t>use</a:t>
            </a:r>
            <a:r>
              <a:rPr lang="da-DK" sz="1600" dirty="0"/>
              <a:t> </a:t>
            </a:r>
            <a:r>
              <a:rPr lang="da-DK" sz="1600" dirty="0" err="1"/>
              <a:t>your</a:t>
            </a:r>
            <a:r>
              <a:rPr lang="da-DK" sz="1600" dirty="0"/>
              <a:t> API</a:t>
            </a:r>
          </a:p>
        </p:txBody>
      </p:sp>
      <p:cxnSp>
        <p:nvCxnSpPr>
          <p:cNvPr id="52" name="Lige pilforbindelse 51">
            <a:extLst>
              <a:ext uri="{FF2B5EF4-FFF2-40B4-BE49-F238E27FC236}">
                <a16:creationId xmlns:a16="http://schemas.microsoft.com/office/drawing/2014/main" id="{E6B752A9-42B8-4129-B19E-AF3683FA5BA9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019435" y="4263108"/>
            <a:ext cx="2614502" cy="1407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3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0D7717B0-8D97-4D4D-BCF9-E08AC80A675D}"/>
              </a:ext>
            </a:extLst>
          </p:cNvPr>
          <p:cNvCxnSpPr>
            <a:cxnSpLocks/>
          </p:cNvCxnSpPr>
          <p:nvPr/>
        </p:nvCxnSpPr>
        <p:spPr>
          <a:xfrm>
            <a:off x="6605645" y="391680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459521BB-25AF-47A4-88A2-B1B214370667}"/>
              </a:ext>
            </a:extLst>
          </p:cNvPr>
          <p:cNvCxnSpPr>
            <a:cxnSpLocks/>
          </p:cNvCxnSpPr>
          <p:nvPr/>
        </p:nvCxnSpPr>
        <p:spPr>
          <a:xfrm flipH="1">
            <a:off x="7039477" y="352430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36A0B2C2-E454-4C14-A380-3B69623348FE}"/>
              </a:ext>
            </a:extLst>
          </p:cNvPr>
          <p:cNvSpPr/>
          <p:nvPr/>
        </p:nvSpPr>
        <p:spPr>
          <a:xfrm>
            <a:off x="5521222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Service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847A82-BB7A-40DD-B335-8FF97CA23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MVC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D83D5-AB1C-4356-8401-F3E27A2CB4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739330" cy="3852862"/>
          </a:xfrm>
        </p:spPr>
        <p:txBody>
          <a:bodyPr/>
          <a:lstStyle/>
          <a:p>
            <a:r>
              <a:rPr lang="en-US" altLang="en-US" dirty="0"/>
              <a:t>Now, a browser can use the application with a view and the API can use the application without a view!</a:t>
            </a:r>
          </a:p>
          <a:p>
            <a:endParaRPr lang="en-US" altLang="en-US" dirty="0"/>
          </a:p>
          <a:p>
            <a:r>
              <a:rPr lang="en-US" altLang="en-US" dirty="0"/>
              <a:t>What is the problem?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3F4307-A5B7-4FB8-8B5D-FC3AF61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1C8828-D2C4-4DDF-A875-582A5E25011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F8AAC9-8CAD-400D-B1FF-460CD8A03B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0FC02F-426F-4704-A213-6A6D68DC1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18</a:t>
            </a:fld>
            <a:endParaRPr lang="en-GB" dirty="0"/>
          </a:p>
        </p:txBody>
      </p: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CD4F2A02-213C-4769-859D-0689D3B8FA84}"/>
              </a:ext>
            </a:extLst>
          </p:cNvPr>
          <p:cNvCxnSpPr>
            <a:cxnSpLocks/>
          </p:cNvCxnSpPr>
          <p:nvPr/>
        </p:nvCxnSpPr>
        <p:spPr>
          <a:xfrm>
            <a:off x="7941508" y="4071914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5D7B98E2-5F03-43A5-B7FB-E915D84DC62E}"/>
              </a:ext>
            </a:extLst>
          </p:cNvPr>
          <p:cNvCxnSpPr>
            <a:cxnSpLocks/>
          </p:cNvCxnSpPr>
          <p:nvPr/>
        </p:nvCxnSpPr>
        <p:spPr>
          <a:xfrm flipV="1">
            <a:off x="8432169" y="4454299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7A5D77DF-318C-4201-8833-B6DEA4C5BF0B}"/>
              </a:ext>
            </a:extLst>
          </p:cNvPr>
          <p:cNvCxnSpPr>
            <a:cxnSpLocks/>
          </p:cNvCxnSpPr>
          <p:nvPr/>
        </p:nvCxnSpPr>
        <p:spPr>
          <a:xfrm>
            <a:off x="8516744" y="391556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33624FE1-0D0C-426B-8111-CCFAE33D9119}"/>
              </a:ext>
            </a:extLst>
          </p:cNvPr>
          <p:cNvCxnSpPr>
            <a:cxnSpLocks/>
          </p:cNvCxnSpPr>
          <p:nvPr/>
        </p:nvCxnSpPr>
        <p:spPr>
          <a:xfrm flipH="1">
            <a:off x="8950576" y="352306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3B8F341-6E19-4ADC-B254-4501F9746A0F}"/>
              </a:ext>
            </a:extLst>
          </p:cNvPr>
          <p:cNvSpPr/>
          <p:nvPr/>
        </p:nvSpPr>
        <p:spPr>
          <a:xfrm>
            <a:off x="7406640" y="4773478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Model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1601455-848A-4C9D-80E0-73BCD5764960}"/>
              </a:ext>
            </a:extLst>
          </p:cNvPr>
          <p:cNvSpPr/>
          <p:nvPr/>
        </p:nvSpPr>
        <p:spPr>
          <a:xfrm>
            <a:off x="9321585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View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9B54AF9-1520-4A21-94DE-D9BE84BFA520}"/>
              </a:ext>
            </a:extLst>
          </p:cNvPr>
          <p:cNvSpPr/>
          <p:nvPr/>
        </p:nvSpPr>
        <p:spPr>
          <a:xfrm>
            <a:off x="7406640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Controller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F5D0E0F-D231-42E7-8021-2B56B7E0C760}"/>
              </a:ext>
            </a:extLst>
          </p:cNvPr>
          <p:cNvSpPr/>
          <p:nvPr/>
        </p:nvSpPr>
        <p:spPr>
          <a:xfrm>
            <a:off x="7073306" y="1386156"/>
            <a:ext cx="990347" cy="743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API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9CB0C902-20F6-4D58-8568-0CBD1B3CC8BD}"/>
              </a:ext>
            </a:extLst>
          </p:cNvPr>
          <p:cNvSpPr/>
          <p:nvPr/>
        </p:nvSpPr>
        <p:spPr>
          <a:xfrm>
            <a:off x="8302184" y="1386155"/>
            <a:ext cx="990347" cy="743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Browser</a:t>
            </a:r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B9A95FBE-15F9-4892-B112-1B8B5E8CC01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568480" y="2129167"/>
            <a:ext cx="68228" cy="105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A4638931-4D19-4FBB-A6BA-EE57840E8FFC}"/>
              </a:ext>
            </a:extLst>
          </p:cNvPr>
          <p:cNvCxnSpPr>
            <a:cxnSpLocks/>
          </p:cNvCxnSpPr>
          <p:nvPr/>
        </p:nvCxnSpPr>
        <p:spPr>
          <a:xfrm flipH="1" flipV="1">
            <a:off x="7730837" y="2129167"/>
            <a:ext cx="87380" cy="1011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C6BF37ED-66AC-497E-8959-E78E5C5AA6EB}"/>
              </a:ext>
            </a:extLst>
          </p:cNvPr>
          <p:cNvCxnSpPr>
            <a:cxnSpLocks/>
          </p:cNvCxnSpPr>
          <p:nvPr/>
        </p:nvCxnSpPr>
        <p:spPr>
          <a:xfrm flipH="1">
            <a:off x="8432169" y="2139313"/>
            <a:ext cx="85980" cy="864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1301309D-FB0D-46E9-A599-3812E00E35CD}"/>
              </a:ext>
            </a:extLst>
          </p:cNvPr>
          <p:cNvCxnSpPr>
            <a:cxnSpLocks/>
          </p:cNvCxnSpPr>
          <p:nvPr/>
        </p:nvCxnSpPr>
        <p:spPr>
          <a:xfrm flipV="1">
            <a:off x="8578735" y="2139314"/>
            <a:ext cx="101771" cy="96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7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0D7717B0-8D97-4D4D-BCF9-E08AC80A675D}"/>
              </a:ext>
            </a:extLst>
          </p:cNvPr>
          <p:cNvCxnSpPr>
            <a:cxnSpLocks/>
          </p:cNvCxnSpPr>
          <p:nvPr/>
        </p:nvCxnSpPr>
        <p:spPr>
          <a:xfrm>
            <a:off x="6605645" y="391680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459521BB-25AF-47A4-88A2-B1B214370667}"/>
              </a:ext>
            </a:extLst>
          </p:cNvPr>
          <p:cNvCxnSpPr>
            <a:cxnSpLocks/>
          </p:cNvCxnSpPr>
          <p:nvPr/>
        </p:nvCxnSpPr>
        <p:spPr>
          <a:xfrm flipH="1">
            <a:off x="7039477" y="352430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36A0B2C2-E454-4C14-A380-3B69623348FE}"/>
              </a:ext>
            </a:extLst>
          </p:cNvPr>
          <p:cNvSpPr/>
          <p:nvPr/>
        </p:nvSpPr>
        <p:spPr>
          <a:xfrm>
            <a:off x="5521222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Service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847A82-BB7A-40DD-B335-8FF97CA23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MVC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D83D5-AB1C-4356-8401-F3E27A2CB4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739330" cy="3852862"/>
          </a:xfrm>
        </p:spPr>
        <p:txBody>
          <a:bodyPr/>
          <a:lstStyle/>
          <a:p>
            <a:r>
              <a:rPr lang="en-US" altLang="en-US" dirty="0"/>
              <a:t>Now, a browser can use the application with a view and the API can use the application without a view!</a:t>
            </a:r>
          </a:p>
          <a:p>
            <a:endParaRPr lang="en-US" altLang="en-US" dirty="0"/>
          </a:p>
          <a:p>
            <a:r>
              <a:rPr lang="en-US" altLang="en-US" dirty="0"/>
              <a:t>What is the problem?</a:t>
            </a:r>
          </a:p>
          <a:p>
            <a:pPr lvl="1"/>
            <a:r>
              <a:rPr lang="en-US" altLang="en-US" dirty="0"/>
              <a:t>Separation of concerns!</a:t>
            </a:r>
          </a:p>
          <a:p>
            <a:pPr lvl="1"/>
            <a:r>
              <a:rPr lang="en-US" altLang="en-US" dirty="0"/>
              <a:t>The controller must now compose both views and API data/functionality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What is the solution?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3F4307-A5B7-4FB8-8B5D-FC3AF61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1C8828-D2C4-4DDF-A875-582A5E25011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F8AAC9-8CAD-400D-B1FF-460CD8A03B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0FC02F-426F-4704-A213-6A6D68DC1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19</a:t>
            </a:fld>
            <a:endParaRPr lang="en-GB" dirty="0"/>
          </a:p>
        </p:txBody>
      </p: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CD4F2A02-213C-4769-859D-0689D3B8FA84}"/>
              </a:ext>
            </a:extLst>
          </p:cNvPr>
          <p:cNvCxnSpPr>
            <a:cxnSpLocks/>
          </p:cNvCxnSpPr>
          <p:nvPr/>
        </p:nvCxnSpPr>
        <p:spPr>
          <a:xfrm>
            <a:off x="7941508" y="4071914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5D7B98E2-5F03-43A5-B7FB-E915D84DC62E}"/>
              </a:ext>
            </a:extLst>
          </p:cNvPr>
          <p:cNvCxnSpPr>
            <a:cxnSpLocks/>
          </p:cNvCxnSpPr>
          <p:nvPr/>
        </p:nvCxnSpPr>
        <p:spPr>
          <a:xfrm flipV="1">
            <a:off x="8432169" y="4454299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7A5D77DF-318C-4201-8833-B6DEA4C5BF0B}"/>
              </a:ext>
            </a:extLst>
          </p:cNvPr>
          <p:cNvCxnSpPr>
            <a:cxnSpLocks/>
          </p:cNvCxnSpPr>
          <p:nvPr/>
        </p:nvCxnSpPr>
        <p:spPr>
          <a:xfrm>
            <a:off x="8516744" y="391556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33624FE1-0D0C-426B-8111-CCFAE33D9119}"/>
              </a:ext>
            </a:extLst>
          </p:cNvPr>
          <p:cNvCxnSpPr>
            <a:cxnSpLocks/>
          </p:cNvCxnSpPr>
          <p:nvPr/>
        </p:nvCxnSpPr>
        <p:spPr>
          <a:xfrm flipH="1">
            <a:off x="8950576" y="352306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3B8F341-6E19-4ADC-B254-4501F9746A0F}"/>
              </a:ext>
            </a:extLst>
          </p:cNvPr>
          <p:cNvSpPr/>
          <p:nvPr/>
        </p:nvSpPr>
        <p:spPr>
          <a:xfrm>
            <a:off x="7406640" y="4773478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Model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1601455-848A-4C9D-80E0-73BCD5764960}"/>
              </a:ext>
            </a:extLst>
          </p:cNvPr>
          <p:cNvSpPr/>
          <p:nvPr/>
        </p:nvSpPr>
        <p:spPr>
          <a:xfrm>
            <a:off x="9321585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View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9B54AF9-1520-4A21-94DE-D9BE84BFA520}"/>
              </a:ext>
            </a:extLst>
          </p:cNvPr>
          <p:cNvSpPr/>
          <p:nvPr/>
        </p:nvSpPr>
        <p:spPr>
          <a:xfrm>
            <a:off x="7406640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Controller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F5D0E0F-D231-42E7-8021-2B56B7E0C760}"/>
              </a:ext>
            </a:extLst>
          </p:cNvPr>
          <p:cNvSpPr/>
          <p:nvPr/>
        </p:nvSpPr>
        <p:spPr>
          <a:xfrm>
            <a:off x="7073306" y="1386156"/>
            <a:ext cx="990347" cy="743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API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9CB0C902-20F6-4D58-8568-0CBD1B3CC8BD}"/>
              </a:ext>
            </a:extLst>
          </p:cNvPr>
          <p:cNvSpPr/>
          <p:nvPr/>
        </p:nvSpPr>
        <p:spPr>
          <a:xfrm>
            <a:off x="8302184" y="1386155"/>
            <a:ext cx="990347" cy="743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Browser</a:t>
            </a:r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B9A95FBE-15F9-4892-B112-1B8B5E8CC01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568480" y="2129167"/>
            <a:ext cx="68228" cy="105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A4638931-4D19-4FBB-A6BA-EE57840E8FFC}"/>
              </a:ext>
            </a:extLst>
          </p:cNvPr>
          <p:cNvCxnSpPr>
            <a:cxnSpLocks/>
          </p:cNvCxnSpPr>
          <p:nvPr/>
        </p:nvCxnSpPr>
        <p:spPr>
          <a:xfrm flipH="1" flipV="1">
            <a:off x="7730837" y="2129167"/>
            <a:ext cx="87380" cy="1011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C6BF37ED-66AC-497E-8959-E78E5C5AA6EB}"/>
              </a:ext>
            </a:extLst>
          </p:cNvPr>
          <p:cNvCxnSpPr>
            <a:cxnSpLocks/>
          </p:cNvCxnSpPr>
          <p:nvPr/>
        </p:nvCxnSpPr>
        <p:spPr>
          <a:xfrm flipH="1">
            <a:off x="8432169" y="2139313"/>
            <a:ext cx="85980" cy="864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1301309D-FB0D-46E9-A599-3812E00E35CD}"/>
              </a:ext>
            </a:extLst>
          </p:cNvPr>
          <p:cNvCxnSpPr>
            <a:cxnSpLocks/>
          </p:cNvCxnSpPr>
          <p:nvPr/>
        </p:nvCxnSpPr>
        <p:spPr>
          <a:xfrm flipV="1">
            <a:off x="8578735" y="2139314"/>
            <a:ext cx="101771" cy="96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8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lans Change - Rachel Poli">
            <a:extLst>
              <a:ext uri="{FF2B5EF4-FFF2-40B4-BE49-F238E27FC236}">
                <a16:creationId xmlns:a16="http://schemas.microsoft.com/office/drawing/2014/main" id="{AE8979D5-F153-4A60-A82E-1F88B9859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24208"/>
            <a:ext cx="6099300" cy="580958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DCB872-5B43-441B-8FB1-E84C6491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401" y="1076109"/>
            <a:ext cx="4680000" cy="1822734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b="1" kern="1200">
                <a:latin typeface="+mj-lt"/>
                <a:ea typeface="+mj-ea"/>
                <a:cs typeface="+mj-cs"/>
              </a:rPr>
              <a:t>Plan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EABC6-0B5F-4868-9B49-112D6DB148F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BF434C8B-1A2A-49DC-9216-7DCD7F14C0B8}" type="datetime1">
              <a:rPr lang="en-GB" smtClean="0"/>
              <a:pPr>
                <a:spcAft>
                  <a:spcPts val="600"/>
                </a:spcAft>
              </a:pPr>
              <a:t>22/11/2020</a:t>
            </a:fld>
            <a:endParaRPr lang="en-GB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F66FBC81-C7BD-4BCE-8BC4-7C06FB6A1F82}"/>
              </a:ext>
            </a:extLst>
          </p:cNvPr>
          <p:cNvSpPr txBox="1">
            <a:spLocks/>
          </p:cNvSpPr>
          <p:nvPr/>
        </p:nvSpPr>
        <p:spPr>
          <a:xfrm>
            <a:off x="6266985" y="1851101"/>
            <a:ext cx="5925015" cy="45089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altLang="en-US" dirty="0"/>
              <a:t>Week 1: Setting The Stage</a:t>
            </a:r>
          </a:p>
          <a:p>
            <a:pPr>
              <a:spcAft>
                <a:spcPts val="600"/>
              </a:spcAft>
            </a:pPr>
            <a:r>
              <a:rPr lang="en-GB" altLang="en-US" dirty="0"/>
              <a:t>Week 2: Mapping, Personas and Journeys</a:t>
            </a:r>
          </a:p>
          <a:p>
            <a:pPr>
              <a:spcAft>
                <a:spcPts val="600"/>
              </a:spcAft>
            </a:pPr>
            <a:r>
              <a:rPr lang="en-GB" altLang="en-US" dirty="0"/>
              <a:t>Week 3: Sketching</a:t>
            </a:r>
          </a:p>
          <a:p>
            <a:pPr>
              <a:spcAft>
                <a:spcPts val="600"/>
              </a:spcAft>
            </a:pPr>
            <a:r>
              <a:rPr lang="en-GB" altLang="en-US" dirty="0"/>
              <a:t>Week 4: Decisions and Storyboards</a:t>
            </a:r>
          </a:p>
          <a:p>
            <a:pPr>
              <a:spcAft>
                <a:spcPts val="600"/>
              </a:spcAft>
            </a:pPr>
            <a:r>
              <a:rPr lang="en-GB" altLang="en-US" dirty="0"/>
              <a:t>Week 5: Prototyping</a:t>
            </a:r>
          </a:p>
          <a:p>
            <a:pPr>
              <a:spcAft>
                <a:spcPts val="600"/>
              </a:spcAft>
            </a:pPr>
            <a:r>
              <a:rPr lang="en-GB" altLang="en-US" dirty="0"/>
              <a:t>Week 6: Prototype Testing</a:t>
            </a:r>
          </a:p>
          <a:p>
            <a:pPr>
              <a:spcAft>
                <a:spcPts val="600"/>
              </a:spcAft>
            </a:pPr>
            <a:r>
              <a:rPr lang="en-GB" altLang="en-US" dirty="0"/>
              <a:t>Week 7: Graphic Design</a:t>
            </a:r>
          </a:p>
          <a:p>
            <a:pPr>
              <a:spcAft>
                <a:spcPts val="600"/>
              </a:spcAft>
            </a:pPr>
            <a:r>
              <a:rPr lang="en-GB" altLang="en-US" dirty="0"/>
              <a:t>Week 8: Building Modern UI (CSS)</a:t>
            </a:r>
          </a:p>
          <a:p>
            <a:pPr>
              <a:spcAft>
                <a:spcPts val="600"/>
              </a:spcAft>
            </a:pPr>
            <a:r>
              <a:rPr lang="en-GB" altLang="en-US" dirty="0"/>
              <a:t>Week 9: Building Modern UI (Bootstrap, jQuery &amp; Leaflet)</a:t>
            </a:r>
          </a:p>
          <a:p>
            <a:pPr>
              <a:spcAft>
                <a:spcPts val="600"/>
              </a:spcAft>
            </a:pPr>
            <a:r>
              <a:rPr lang="en-GB" altLang="en-US" dirty="0"/>
              <a:t>Week 10: Accessibility and SEO</a:t>
            </a:r>
          </a:p>
          <a:p>
            <a:pPr>
              <a:spcAft>
                <a:spcPts val="600"/>
              </a:spcAft>
            </a:pPr>
            <a:r>
              <a:rPr lang="en-GB" altLang="en-US" dirty="0"/>
              <a:t>Week 11: Usability Testing</a:t>
            </a:r>
          </a:p>
          <a:p>
            <a:pPr>
              <a:spcAft>
                <a:spcPts val="600"/>
              </a:spcAft>
            </a:pPr>
            <a:r>
              <a:rPr lang="en-GB" altLang="en-US" b="1" dirty="0"/>
              <a:t>Week 12: Building Modern UI</a:t>
            </a:r>
          </a:p>
          <a:p>
            <a:pPr>
              <a:spcAft>
                <a:spcPts val="600"/>
              </a:spcAft>
            </a:pPr>
            <a:endParaRPr lang="en-GB" alt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81486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72FFDD86-1BBB-43E3-86DB-2FE4CF513DA5}"/>
              </a:ext>
            </a:extLst>
          </p:cNvPr>
          <p:cNvCxnSpPr>
            <a:cxnSpLocks/>
          </p:cNvCxnSpPr>
          <p:nvPr/>
        </p:nvCxnSpPr>
        <p:spPr>
          <a:xfrm flipV="1">
            <a:off x="9405170" y="1161938"/>
            <a:ext cx="0" cy="107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B9A95FBE-15F9-4892-B112-1B8B5E8CC013}"/>
              </a:ext>
            </a:extLst>
          </p:cNvPr>
          <p:cNvCxnSpPr>
            <a:cxnSpLocks/>
          </p:cNvCxnSpPr>
          <p:nvPr/>
        </p:nvCxnSpPr>
        <p:spPr>
          <a:xfrm>
            <a:off x="8354356" y="2082775"/>
            <a:ext cx="0" cy="85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A4638931-4D19-4FBB-A6BA-EE57840E8FFC}"/>
              </a:ext>
            </a:extLst>
          </p:cNvPr>
          <p:cNvCxnSpPr>
            <a:cxnSpLocks/>
          </p:cNvCxnSpPr>
          <p:nvPr/>
        </p:nvCxnSpPr>
        <p:spPr>
          <a:xfrm flipV="1">
            <a:off x="7818217" y="2571119"/>
            <a:ext cx="0" cy="107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0D7717B0-8D97-4D4D-BCF9-E08AC80A675D}"/>
              </a:ext>
            </a:extLst>
          </p:cNvPr>
          <p:cNvCxnSpPr>
            <a:cxnSpLocks/>
          </p:cNvCxnSpPr>
          <p:nvPr/>
        </p:nvCxnSpPr>
        <p:spPr>
          <a:xfrm>
            <a:off x="6605645" y="391680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459521BB-25AF-47A4-88A2-B1B214370667}"/>
              </a:ext>
            </a:extLst>
          </p:cNvPr>
          <p:cNvCxnSpPr>
            <a:cxnSpLocks/>
          </p:cNvCxnSpPr>
          <p:nvPr/>
        </p:nvCxnSpPr>
        <p:spPr>
          <a:xfrm flipH="1">
            <a:off x="7039477" y="352430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36A0B2C2-E454-4C14-A380-3B69623348FE}"/>
              </a:ext>
            </a:extLst>
          </p:cNvPr>
          <p:cNvSpPr/>
          <p:nvPr/>
        </p:nvSpPr>
        <p:spPr>
          <a:xfrm>
            <a:off x="5521222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Service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847A82-BB7A-40DD-B335-8FF97CA23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Composite</a:t>
            </a:r>
            <a:r>
              <a:rPr lang="da-DK" dirty="0"/>
              <a:t> UI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D83D5-AB1C-4356-8401-F3E27A2CB4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739330" cy="3852862"/>
          </a:xfrm>
        </p:spPr>
        <p:txBody>
          <a:bodyPr/>
          <a:lstStyle/>
          <a:p>
            <a:r>
              <a:rPr lang="en-US" altLang="en-US" dirty="0"/>
              <a:t>Now, a browser can use the application with a view and the API can use the application without a view!</a:t>
            </a:r>
          </a:p>
          <a:p>
            <a:endParaRPr lang="en-US" altLang="en-US" dirty="0"/>
          </a:p>
          <a:p>
            <a:r>
              <a:rPr lang="en-US" altLang="en-US" dirty="0"/>
              <a:t>What is the problem?</a:t>
            </a:r>
          </a:p>
          <a:p>
            <a:pPr lvl="1"/>
            <a:r>
              <a:rPr lang="en-US" altLang="en-US" dirty="0"/>
              <a:t>Separation of concerns!</a:t>
            </a:r>
          </a:p>
          <a:p>
            <a:pPr lvl="1"/>
            <a:r>
              <a:rPr lang="en-US" altLang="en-US" dirty="0"/>
              <a:t>The controller must now compose both views and API data/functionality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What is the solution?</a:t>
            </a:r>
          </a:p>
          <a:p>
            <a:pPr lvl="1"/>
            <a:r>
              <a:rPr lang="en-US" altLang="en-US" dirty="0"/>
              <a:t>Now, the browser looks at a view, and that view just uses the API</a:t>
            </a:r>
          </a:p>
          <a:p>
            <a:pPr lvl="1"/>
            <a:r>
              <a:rPr lang="en-US" altLang="en-US" dirty="0"/>
              <a:t>It needs the same data anyway!</a:t>
            </a:r>
          </a:p>
          <a:p>
            <a:pPr lvl="1"/>
            <a:r>
              <a:rPr lang="en-US" altLang="en-US" dirty="0"/>
              <a:t>And the controller only has to be concerned with exposing an API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3F4307-A5B7-4FB8-8B5D-FC3AF61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1C8828-D2C4-4DDF-A875-582A5E25011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F8AAC9-8CAD-400D-B1FF-460CD8A03B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0FC02F-426F-4704-A213-6A6D68DC1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20</a:t>
            </a:fld>
            <a:endParaRPr lang="en-GB" dirty="0"/>
          </a:p>
        </p:txBody>
      </p: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CD4F2A02-213C-4769-859D-0689D3B8FA84}"/>
              </a:ext>
            </a:extLst>
          </p:cNvPr>
          <p:cNvCxnSpPr>
            <a:cxnSpLocks/>
          </p:cNvCxnSpPr>
          <p:nvPr/>
        </p:nvCxnSpPr>
        <p:spPr>
          <a:xfrm>
            <a:off x="7941508" y="4071914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5D7B98E2-5F03-43A5-B7FB-E915D84DC62E}"/>
              </a:ext>
            </a:extLst>
          </p:cNvPr>
          <p:cNvCxnSpPr>
            <a:cxnSpLocks/>
          </p:cNvCxnSpPr>
          <p:nvPr/>
        </p:nvCxnSpPr>
        <p:spPr>
          <a:xfrm flipV="1">
            <a:off x="8432169" y="4454299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7A5D77DF-318C-4201-8833-B6DEA4C5BF0B}"/>
              </a:ext>
            </a:extLst>
          </p:cNvPr>
          <p:cNvCxnSpPr>
            <a:cxnSpLocks/>
          </p:cNvCxnSpPr>
          <p:nvPr/>
        </p:nvCxnSpPr>
        <p:spPr>
          <a:xfrm>
            <a:off x="8153883" y="2458557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33624FE1-0D0C-426B-8111-CCFAE33D9119}"/>
              </a:ext>
            </a:extLst>
          </p:cNvPr>
          <p:cNvCxnSpPr>
            <a:cxnSpLocks/>
          </p:cNvCxnSpPr>
          <p:nvPr/>
        </p:nvCxnSpPr>
        <p:spPr>
          <a:xfrm flipH="1">
            <a:off x="8587715" y="2066053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3B8F341-6E19-4ADC-B254-4501F9746A0F}"/>
              </a:ext>
            </a:extLst>
          </p:cNvPr>
          <p:cNvSpPr/>
          <p:nvPr/>
        </p:nvSpPr>
        <p:spPr>
          <a:xfrm>
            <a:off x="7406640" y="4773478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Model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1601455-848A-4C9D-80E0-73BCD5764960}"/>
              </a:ext>
            </a:extLst>
          </p:cNvPr>
          <p:cNvSpPr/>
          <p:nvPr/>
        </p:nvSpPr>
        <p:spPr>
          <a:xfrm>
            <a:off x="8958724" y="1481309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View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9B54AF9-1520-4A21-94DE-D9BE84BFA520}"/>
              </a:ext>
            </a:extLst>
          </p:cNvPr>
          <p:cNvSpPr/>
          <p:nvPr/>
        </p:nvSpPr>
        <p:spPr>
          <a:xfrm>
            <a:off x="7406640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Controller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F5D0E0F-D231-42E7-8021-2B56B7E0C760}"/>
              </a:ext>
            </a:extLst>
          </p:cNvPr>
          <p:cNvSpPr/>
          <p:nvPr/>
        </p:nvSpPr>
        <p:spPr>
          <a:xfrm>
            <a:off x="7607083" y="1825835"/>
            <a:ext cx="990347" cy="743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API</a:t>
            </a:r>
          </a:p>
        </p:txBody>
      </p: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887183C0-F33C-487C-AAA9-BA03553D9B19}"/>
              </a:ext>
            </a:extLst>
          </p:cNvPr>
          <p:cNvCxnSpPr>
            <a:cxnSpLocks/>
          </p:cNvCxnSpPr>
          <p:nvPr/>
        </p:nvCxnSpPr>
        <p:spPr>
          <a:xfrm>
            <a:off x="9941309" y="673594"/>
            <a:ext cx="0" cy="85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25">
            <a:extLst>
              <a:ext uri="{FF2B5EF4-FFF2-40B4-BE49-F238E27FC236}">
                <a16:creationId xmlns:a16="http://schemas.microsoft.com/office/drawing/2014/main" id="{98B40086-748B-4476-BA98-08E15B068BCB}"/>
              </a:ext>
            </a:extLst>
          </p:cNvPr>
          <p:cNvSpPr/>
          <p:nvPr/>
        </p:nvSpPr>
        <p:spPr>
          <a:xfrm>
            <a:off x="9171755" y="418687"/>
            <a:ext cx="990347" cy="743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504537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72FFDD86-1BBB-43E3-86DB-2FE4CF513DA5}"/>
              </a:ext>
            </a:extLst>
          </p:cNvPr>
          <p:cNvCxnSpPr>
            <a:cxnSpLocks/>
          </p:cNvCxnSpPr>
          <p:nvPr/>
        </p:nvCxnSpPr>
        <p:spPr>
          <a:xfrm flipV="1">
            <a:off x="9405170" y="1161938"/>
            <a:ext cx="0" cy="107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B9A95FBE-15F9-4892-B112-1B8B5E8CC013}"/>
              </a:ext>
            </a:extLst>
          </p:cNvPr>
          <p:cNvCxnSpPr>
            <a:cxnSpLocks/>
          </p:cNvCxnSpPr>
          <p:nvPr/>
        </p:nvCxnSpPr>
        <p:spPr>
          <a:xfrm>
            <a:off x="8354356" y="2082775"/>
            <a:ext cx="0" cy="85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A4638931-4D19-4FBB-A6BA-EE57840E8FFC}"/>
              </a:ext>
            </a:extLst>
          </p:cNvPr>
          <p:cNvCxnSpPr>
            <a:cxnSpLocks/>
          </p:cNvCxnSpPr>
          <p:nvPr/>
        </p:nvCxnSpPr>
        <p:spPr>
          <a:xfrm flipV="1">
            <a:off x="7818217" y="2571119"/>
            <a:ext cx="0" cy="107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0D7717B0-8D97-4D4D-BCF9-E08AC80A675D}"/>
              </a:ext>
            </a:extLst>
          </p:cNvPr>
          <p:cNvCxnSpPr>
            <a:cxnSpLocks/>
          </p:cNvCxnSpPr>
          <p:nvPr/>
        </p:nvCxnSpPr>
        <p:spPr>
          <a:xfrm>
            <a:off x="6605645" y="391680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459521BB-25AF-47A4-88A2-B1B214370667}"/>
              </a:ext>
            </a:extLst>
          </p:cNvPr>
          <p:cNvCxnSpPr>
            <a:cxnSpLocks/>
          </p:cNvCxnSpPr>
          <p:nvPr/>
        </p:nvCxnSpPr>
        <p:spPr>
          <a:xfrm flipH="1">
            <a:off x="7039477" y="352430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36A0B2C2-E454-4C14-A380-3B69623348FE}"/>
              </a:ext>
            </a:extLst>
          </p:cNvPr>
          <p:cNvSpPr/>
          <p:nvPr/>
        </p:nvSpPr>
        <p:spPr>
          <a:xfrm>
            <a:off x="5521222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Service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847A82-BB7A-40DD-B335-8FF97CA23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Composite</a:t>
            </a:r>
            <a:r>
              <a:rPr lang="da-DK" dirty="0"/>
              <a:t> UI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D83D5-AB1C-4356-8401-F3E27A2CB4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739330" cy="3852862"/>
          </a:xfrm>
        </p:spPr>
        <p:txBody>
          <a:bodyPr/>
          <a:lstStyle/>
          <a:p>
            <a:r>
              <a:rPr lang="en-US" altLang="en-US" dirty="0"/>
              <a:t>How do we do that?</a:t>
            </a:r>
          </a:p>
          <a:p>
            <a:r>
              <a:rPr lang="en-US" altLang="en-US" dirty="0"/>
              <a:t>What about partial views?</a:t>
            </a:r>
          </a:p>
          <a:p>
            <a:r>
              <a:rPr lang="en-US" altLang="en-US" dirty="0"/>
              <a:t>What about View Engines?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3F4307-A5B7-4FB8-8B5D-FC3AF61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1C8828-D2C4-4DDF-A875-582A5E25011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F8AAC9-8CAD-400D-B1FF-460CD8A03B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0FC02F-426F-4704-A213-6A6D68DC1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21</a:t>
            </a:fld>
            <a:endParaRPr lang="en-GB" dirty="0"/>
          </a:p>
        </p:txBody>
      </p: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CD4F2A02-213C-4769-859D-0689D3B8FA84}"/>
              </a:ext>
            </a:extLst>
          </p:cNvPr>
          <p:cNvCxnSpPr>
            <a:cxnSpLocks/>
          </p:cNvCxnSpPr>
          <p:nvPr/>
        </p:nvCxnSpPr>
        <p:spPr>
          <a:xfrm>
            <a:off x="7941508" y="4071914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5D7B98E2-5F03-43A5-B7FB-E915D84DC62E}"/>
              </a:ext>
            </a:extLst>
          </p:cNvPr>
          <p:cNvCxnSpPr>
            <a:cxnSpLocks/>
          </p:cNvCxnSpPr>
          <p:nvPr/>
        </p:nvCxnSpPr>
        <p:spPr>
          <a:xfrm flipV="1">
            <a:off x="8432169" y="4454299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7A5D77DF-318C-4201-8833-B6DEA4C5BF0B}"/>
              </a:ext>
            </a:extLst>
          </p:cNvPr>
          <p:cNvCxnSpPr>
            <a:cxnSpLocks/>
          </p:cNvCxnSpPr>
          <p:nvPr/>
        </p:nvCxnSpPr>
        <p:spPr>
          <a:xfrm>
            <a:off x="8153883" y="2458557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33624FE1-0D0C-426B-8111-CCFAE33D9119}"/>
              </a:ext>
            </a:extLst>
          </p:cNvPr>
          <p:cNvCxnSpPr>
            <a:cxnSpLocks/>
          </p:cNvCxnSpPr>
          <p:nvPr/>
        </p:nvCxnSpPr>
        <p:spPr>
          <a:xfrm flipH="1">
            <a:off x="8587715" y="2066053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3B8F341-6E19-4ADC-B254-4501F9746A0F}"/>
              </a:ext>
            </a:extLst>
          </p:cNvPr>
          <p:cNvSpPr/>
          <p:nvPr/>
        </p:nvSpPr>
        <p:spPr>
          <a:xfrm>
            <a:off x="7406640" y="4773478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Model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1601455-848A-4C9D-80E0-73BCD5764960}"/>
              </a:ext>
            </a:extLst>
          </p:cNvPr>
          <p:cNvSpPr/>
          <p:nvPr/>
        </p:nvSpPr>
        <p:spPr>
          <a:xfrm>
            <a:off x="8958724" y="1481309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View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9B54AF9-1520-4A21-94DE-D9BE84BFA520}"/>
              </a:ext>
            </a:extLst>
          </p:cNvPr>
          <p:cNvSpPr/>
          <p:nvPr/>
        </p:nvSpPr>
        <p:spPr>
          <a:xfrm>
            <a:off x="7406640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Controller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F5D0E0F-D231-42E7-8021-2B56B7E0C760}"/>
              </a:ext>
            </a:extLst>
          </p:cNvPr>
          <p:cNvSpPr/>
          <p:nvPr/>
        </p:nvSpPr>
        <p:spPr>
          <a:xfrm>
            <a:off x="7607083" y="1825835"/>
            <a:ext cx="990347" cy="743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API</a:t>
            </a:r>
          </a:p>
        </p:txBody>
      </p: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887183C0-F33C-487C-AAA9-BA03553D9B19}"/>
              </a:ext>
            </a:extLst>
          </p:cNvPr>
          <p:cNvCxnSpPr>
            <a:cxnSpLocks/>
          </p:cNvCxnSpPr>
          <p:nvPr/>
        </p:nvCxnSpPr>
        <p:spPr>
          <a:xfrm>
            <a:off x="9941309" y="673594"/>
            <a:ext cx="0" cy="85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25">
            <a:extLst>
              <a:ext uri="{FF2B5EF4-FFF2-40B4-BE49-F238E27FC236}">
                <a16:creationId xmlns:a16="http://schemas.microsoft.com/office/drawing/2014/main" id="{98B40086-748B-4476-BA98-08E15B068BCB}"/>
              </a:ext>
            </a:extLst>
          </p:cNvPr>
          <p:cNvSpPr/>
          <p:nvPr/>
        </p:nvSpPr>
        <p:spPr>
          <a:xfrm>
            <a:off x="9171755" y="418687"/>
            <a:ext cx="990347" cy="743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46871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72FFDD86-1BBB-43E3-86DB-2FE4CF513DA5}"/>
              </a:ext>
            </a:extLst>
          </p:cNvPr>
          <p:cNvCxnSpPr>
            <a:cxnSpLocks/>
          </p:cNvCxnSpPr>
          <p:nvPr/>
        </p:nvCxnSpPr>
        <p:spPr>
          <a:xfrm flipV="1">
            <a:off x="9405170" y="1161938"/>
            <a:ext cx="0" cy="107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B9A95FBE-15F9-4892-B112-1B8B5E8CC013}"/>
              </a:ext>
            </a:extLst>
          </p:cNvPr>
          <p:cNvCxnSpPr>
            <a:cxnSpLocks/>
          </p:cNvCxnSpPr>
          <p:nvPr/>
        </p:nvCxnSpPr>
        <p:spPr>
          <a:xfrm>
            <a:off x="8354356" y="2082775"/>
            <a:ext cx="0" cy="85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A4638931-4D19-4FBB-A6BA-EE57840E8FFC}"/>
              </a:ext>
            </a:extLst>
          </p:cNvPr>
          <p:cNvCxnSpPr>
            <a:cxnSpLocks/>
          </p:cNvCxnSpPr>
          <p:nvPr/>
        </p:nvCxnSpPr>
        <p:spPr>
          <a:xfrm flipV="1">
            <a:off x="7818217" y="2571119"/>
            <a:ext cx="0" cy="107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0D7717B0-8D97-4D4D-BCF9-E08AC80A675D}"/>
              </a:ext>
            </a:extLst>
          </p:cNvPr>
          <p:cNvCxnSpPr>
            <a:cxnSpLocks/>
          </p:cNvCxnSpPr>
          <p:nvPr/>
        </p:nvCxnSpPr>
        <p:spPr>
          <a:xfrm>
            <a:off x="6605645" y="391680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459521BB-25AF-47A4-88A2-B1B214370667}"/>
              </a:ext>
            </a:extLst>
          </p:cNvPr>
          <p:cNvCxnSpPr>
            <a:cxnSpLocks/>
          </p:cNvCxnSpPr>
          <p:nvPr/>
        </p:nvCxnSpPr>
        <p:spPr>
          <a:xfrm flipH="1">
            <a:off x="7039477" y="352430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36A0B2C2-E454-4C14-A380-3B69623348FE}"/>
              </a:ext>
            </a:extLst>
          </p:cNvPr>
          <p:cNvSpPr/>
          <p:nvPr/>
        </p:nvSpPr>
        <p:spPr>
          <a:xfrm>
            <a:off x="5521222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Service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847A82-BB7A-40DD-B335-8FF97CA23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Object Relation Mapper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D83D5-AB1C-4356-8401-F3E27A2CB4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739330" cy="4162280"/>
          </a:xfrm>
        </p:spPr>
        <p:txBody>
          <a:bodyPr/>
          <a:lstStyle/>
          <a:p>
            <a:r>
              <a:rPr lang="en-US" altLang="en-US" dirty="0"/>
              <a:t>How similar are object oriented classes to their database table counterparts?</a:t>
            </a:r>
          </a:p>
          <a:p>
            <a:pPr lvl="1"/>
            <a:r>
              <a:rPr lang="en-US" altLang="en-US" dirty="0"/>
              <a:t>When you made 3-layer model projects, how much of your data layer was represented in the database?</a:t>
            </a:r>
          </a:p>
          <a:p>
            <a:pPr lvl="1"/>
            <a:r>
              <a:rPr lang="en-US" altLang="en-US" dirty="0"/>
              <a:t>Consider the UML and ER diagrams if that is easier to remember</a:t>
            </a:r>
          </a:p>
          <a:p>
            <a:r>
              <a:rPr lang="en-US" altLang="en-US" dirty="0"/>
              <a:t>An object relation mapper or ORM is a piece of code that maps your database to your data objects (MVC Models)</a:t>
            </a:r>
          </a:p>
          <a:p>
            <a:r>
              <a:rPr lang="en-US" altLang="en-US" dirty="0"/>
              <a:t>By using ORM’s, we effectively avoid SQL in our backend code</a:t>
            </a:r>
          </a:p>
          <a:p>
            <a:pPr lvl="1"/>
            <a:r>
              <a:rPr lang="en-US" altLang="en-US" dirty="0"/>
              <a:t>a java application stays Java – not SQL (using e.g. Hibernate)</a:t>
            </a:r>
          </a:p>
          <a:p>
            <a:pPr lvl="1"/>
            <a:r>
              <a:rPr lang="en-US" altLang="en-US" dirty="0"/>
              <a:t>A C# application stays C# - not SQL (using Entity Framework and LINQ)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3F4307-A5B7-4FB8-8B5D-FC3AF61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1C8828-D2C4-4DDF-A875-582A5E25011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F8AAC9-8CAD-400D-B1FF-460CD8A03B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0FC02F-426F-4704-A213-6A6D68DC1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22</a:t>
            </a:fld>
            <a:endParaRPr lang="en-GB" dirty="0"/>
          </a:p>
        </p:txBody>
      </p: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CD4F2A02-213C-4769-859D-0689D3B8FA84}"/>
              </a:ext>
            </a:extLst>
          </p:cNvPr>
          <p:cNvCxnSpPr>
            <a:cxnSpLocks/>
          </p:cNvCxnSpPr>
          <p:nvPr/>
        </p:nvCxnSpPr>
        <p:spPr>
          <a:xfrm>
            <a:off x="7941508" y="4071914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5D7B98E2-5F03-43A5-B7FB-E915D84DC62E}"/>
              </a:ext>
            </a:extLst>
          </p:cNvPr>
          <p:cNvCxnSpPr>
            <a:cxnSpLocks/>
          </p:cNvCxnSpPr>
          <p:nvPr/>
        </p:nvCxnSpPr>
        <p:spPr>
          <a:xfrm flipV="1">
            <a:off x="8432169" y="4454299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7A5D77DF-318C-4201-8833-B6DEA4C5BF0B}"/>
              </a:ext>
            </a:extLst>
          </p:cNvPr>
          <p:cNvCxnSpPr>
            <a:cxnSpLocks/>
          </p:cNvCxnSpPr>
          <p:nvPr/>
        </p:nvCxnSpPr>
        <p:spPr>
          <a:xfrm>
            <a:off x="8153883" y="2458557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33624FE1-0D0C-426B-8111-CCFAE33D9119}"/>
              </a:ext>
            </a:extLst>
          </p:cNvPr>
          <p:cNvCxnSpPr>
            <a:cxnSpLocks/>
          </p:cNvCxnSpPr>
          <p:nvPr/>
        </p:nvCxnSpPr>
        <p:spPr>
          <a:xfrm flipH="1">
            <a:off x="8587715" y="2066053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3B8F341-6E19-4ADC-B254-4501F9746A0F}"/>
              </a:ext>
            </a:extLst>
          </p:cNvPr>
          <p:cNvSpPr/>
          <p:nvPr/>
        </p:nvSpPr>
        <p:spPr>
          <a:xfrm>
            <a:off x="7406640" y="4773478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Model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1601455-848A-4C9D-80E0-73BCD5764960}"/>
              </a:ext>
            </a:extLst>
          </p:cNvPr>
          <p:cNvSpPr/>
          <p:nvPr/>
        </p:nvSpPr>
        <p:spPr>
          <a:xfrm>
            <a:off x="8958724" y="1481309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View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9B54AF9-1520-4A21-94DE-D9BE84BFA520}"/>
              </a:ext>
            </a:extLst>
          </p:cNvPr>
          <p:cNvSpPr/>
          <p:nvPr/>
        </p:nvSpPr>
        <p:spPr>
          <a:xfrm>
            <a:off x="7406640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Controller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F5D0E0F-D231-42E7-8021-2B56B7E0C760}"/>
              </a:ext>
            </a:extLst>
          </p:cNvPr>
          <p:cNvSpPr/>
          <p:nvPr/>
        </p:nvSpPr>
        <p:spPr>
          <a:xfrm>
            <a:off x="7607083" y="1825835"/>
            <a:ext cx="990347" cy="743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API</a:t>
            </a:r>
          </a:p>
        </p:txBody>
      </p: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887183C0-F33C-487C-AAA9-BA03553D9B19}"/>
              </a:ext>
            </a:extLst>
          </p:cNvPr>
          <p:cNvCxnSpPr>
            <a:cxnSpLocks/>
          </p:cNvCxnSpPr>
          <p:nvPr/>
        </p:nvCxnSpPr>
        <p:spPr>
          <a:xfrm>
            <a:off x="9941309" y="673594"/>
            <a:ext cx="0" cy="85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25">
            <a:extLst>
              <a:ext uri="{FF2B5EF4-FFF2-40B4-BE49-F238E27FC236}">
                <a16:creationId xmlns:a16="http://schemas.microsoft.com/office/drawing/2014/main" id="{98B40086-748B-4476-BA98-08E15B068BCB}"/>
              </a:ext>
            </a:extLst>
          </p:cNvPr>
          <p:cNvSpPr/>
          <p:nvPr/>
        </p:nvSpPr>
        <p:spPr>
          <a:xfrm>
            <a:off x="9171755" y="418687"/>
            <a:ext cx="990347" cy="743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Browser</a:t>
            </a:r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E1288602-5548-43B6-8C91-CFD752FB2EFD}"/>
              </a:ext>
            </a:extLst>
          </p:cNvPr>
          <p:cNvGrpSpPr/>
          <p:nvPr/>
        </p:nvGrpSpPr>
        <p:grpSpPr>
          <a:xfrm>
            <a:off x="5973103" y="5100761"/>
            <a:ext cx="667777" cy="897517"/>
            <a:chOff x="5486399" y="5291276"/>
            <a:chExt cx="667777" cy="897517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0F194C76-062A-40A5-9DF9-B1183D51FF4E}"/>
                </a:ext>
              </a:extLst>
            </p:cNvPr>
            <p:cNvSpPr/>
            <p:nvPr/>
          </p:nvSpPr>
          <p:spPr>
            <a:xfrm>
              <a:off x="5486399" y="5425321"/>
              <a:ext cx="665018" cy="6494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r>
                <a:rPr lang="da-DK" sz="1600" dirty="0"/>
                <a:t>DB</a:t>
              </a: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04AAFB4-CA03-485C-9752-9A9A54ADF248}"/>
                </a:ext>
              </a:extLst>
            </p:cNvPr>
            <p:cNvSpPr/>
            <p:nvPr/>
          </p:nvSpPr>
          <p:spPr>
            <a:xfrm>
              <a:off x="5489158" y="5291276"/>
              <a:ext cx="665018" cy="2582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138A72C3-7689-4B36-92BC-D21CBDC5A27B}"/>
                </a:ext>
              </a:extLst>
            </p:cNvPr>
            <p:cNvSpPr/>
            <p:nvPr/>
          </p:nvSpPr>
          <p:spPr>
            <a:xfrm>
              <a:off x="5486399" y="5930549"/>
              <a:ext cx="665018" cy="2582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/>
            </a:p>
          </p:txBody>
        </p:sp>
      </p:grp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1C995D45-87CA-46C9-A532-B2A2D4CEE352}"/>
              </a:ext>
            </a:extLst>
          </p:cNvPr>
          <p:cNvCxnSpPr>
            <a:cxnSpLocks/>
          </p:cNvCxnSpPr>
          <p:nvPr/>
        </p:nvCxnSpPr>
        <p:spPr>
          <a:xfrm>
            <a:off x="6630749" y="5740034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8B0739C8-CC09-4855-8A85-ABF81C18464D}"/>
              </a:ext>
            </a:extLst>
          </p:cNvPr>
          <p:cNvCxnSpPr>
            <a:cxnSpLocks/>
          </p:cNvCxnSpPr>
          <p:nvPr/>
        </p:nvCxnSpPr>
        <p:spPr>
          <a:xfrm flipH="1">
            <a:off x="6631951" y="544546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5E38E702-E447-4F78-A52C-B1CFBEB4024A}"/>
              </a:ext>
            </a:extLst>
          </p:cNvPr>
          <p:cNvSpPr txBox="1"/>
          <p:nvPr/>
        </p:nvSpPr>
        <p:spPr>
          <a:xfrm rot="19826937">
            <a:off x="6406146" y="5376383"/>
            <a:ext cx="12313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800" b="1" dirty="0">
                <a:solidFill>
                  <a:schemeClr val="accent6"/>
                </a:solidFill>
              </a:rPr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217464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47A82-BB7A-40DD-B335-8FF97CA23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View Engines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D83D5-AB1C-4356-8401-F3E27A2CB4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739330" cy="4162280"/>
          </a:xfrm>
        </p:spPr>
        <p:txBody>
          <a:bodyPr/>
          <a:lstStyle/>
          <a:p>
            <a:r>
              <a:rPr lang="en-US" altLang="en-US" dirty="0"/>
              <a:t>Primary purpose is to mix backend and frontend languages</a:t>
            </a:r>
          </a:p>
          <a:p>
            <a:r>
              <a:rPr lang="en-US" altLang="en-US" dirty="0"/>
              <a:t>How well does this play into separation of concerns? Low coupling?</a:t>
            </a:r>
          </a:p>
          <a:p>
            <a:r>
              <a:rPr lang="en-US" altLang="en-US" dirty="0"/>
              <a:t>Should the backend programmers write the backend part of the view engine code then?</a:t>
            </a:r>
          </a:p>
          <a:p>
            <a:r>
              <a:rPr lang="en-US" altLang="en-US" dirty="0"/>
              <a:t>Or should the frontend developers learn backend code?</a:t>
            </a:r>
          </a:p>
          <a:p>
            <a:endParaRPr lang="en-US" altLang="en-US" dirty="0"/>
          </a:p>
          <a:p>
            <a:r>
              <a:rPr lang="en-US" altLang="en-US" dirty="0"/>
              <a:t>ORMs separated Database specialists from the application logic. They don’t need backend code, and backend coders don’t need SQL.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3F4307-A5B7-4FB8-8B5D-FC3AF61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1C8828-D2C4-4DDF-A875-582A5E25011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F8AAC9-8CAD-400D-B1FF-460CD8A03B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0FC02F-426F-4704-A213-6A6D68DC1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33" name="Billede 32" descr="Et billede, der indeholder tekst, førstehjælpssæt, clipart&#10;&#10;Automatisk genereret beskrivelse">
            <a:extLst>
              <a:ext uri="{FF2B5EF4-FFF2-40B4-BE49-F238E27FC236}">
                <a16:creationId xmlns:a16="http://schemas.microsoft.com/office/drawing/2014/main" id="{FA54AD01-9CB0-43AE-9521-DC31520D3B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3" y="4259145"/>
            <a:ext cx="1623376" cy="951197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27E428B-29E8-442C-9C67-5DF7F00117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5963" y="2271909"/>
            <a:ext cx="1098493" cy="1098493"/>
          </a:xfrm>
          <a:prstGeom prst="rect">
            <a:avLst/>
          </a:prstGeom>
        </p:spPr>
      </p:pic>
      <p:cxnSp>
        <p:nvCxnSpPr>
          <p:cNvPr id="43" name="Lige pilforbindelse 42">
            <a:extLst>
              <a:ext uri="{FF2B5EF4-FFF2-40B4-BE49-F238E27FC236}">
                <a16:creationId xmlns:a16="http://schemas.microsoft.com/office/drawing/2014/main" id="{62818190-A668-4ED3-A4C4-2AD63E8EC2F6}"/>
              </a:ext>
            </a:extLst>
          </p:cNvPr>
          <p:cNvCxnSpPr>
            <a:cxnSpLocks/>
          </p:cNvCxnSpPr>
          <p:nvPr/>
        </p:nvCxnSpPr>
        <p:spPr>
          <a:xfrm>
            <a:off x="6605645" y="391680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ge pilforbindelse 43">
            <a:extLst>
              <a:ext uri="{FF2B5EF4-FFF2-40B4-BE49-F238E27FC236}">
                <a16:creationId xmlns:a16="http://schemas.microsoft.com/office/drawing/2014/main" id="{909B54C9-2600-4D5D-B5BB-B647D7123666}"/>
              </a:ext>
            </a:extLst>
          </p:cNvPr>
          <p:cNvCxnSpPr>
            <a:cxnSpLocks/>
          </p:cNvCxnSpPr>
          <p:nvPr/>
        </p:nvCxnSpPr>
        <p:spPr>
          <a:xfrm flipH="1">
            <a:off x="7039477" y="352430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7D63A1AD-DDDB-4F46-AAB7-2318ACE9630B}"/>
              </a:ext>
            </a:extLst>
          </p:cNvPr>
          <p:cNvSpPr/>
          <p:nvPr/>
        </p:nvSpPr>
        <p:spPr>
          <a:xfrm>
            <a:off x="5521222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Service</a:t>
            </a:r>
          </a:p>
        </p:txBody>
      </p: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68D7BCB3-7B52-4D5E-B016-8B8B3F3373E8}"/>
              </a:ext>
            </a:extLst>
          </p:cNvPr>
          <p:cNvCxnSpPr>
            <a:cxnSpLocks/>
          </p:cNvCxnSpPr>
          <p:nvPr/>
        </p:nvCxnSpPr>
        <p:spPr>
          <a:xfrm>
            <a:off x="7941508" y="4071914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Lige pilforbindelse 46">
            <a:extLst>
              <a:ext uri="{FF2B5EF4-FFF2-40B4-BE49-F238E27FC236}">
                <a16:creationId xmlns:a16="http://schemas.microsoft.com/office/drawing/2014/main" id="{33FD24DE-840F-4D7A-9899-0D6EB27C50D0}"/>
              </a:ext>
            </a:extLst>
          </p:cNvPr>
          <p:cNvCxnSpPr>
            <a:cxnSpLocks/>
          </p:cNvCxnSpPr>
          <p:nvPr/>
        </p:nvCxnSpPr>
        <p:spPr>
          <a:xfrm flipV="1">
            <a:off x="8432169" y="4454299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Lige pilforbindelse 47">
            <a:extLst>
              <a:ext uri="{FF2B5EF4-FFF2-40B4-BE49-F238E27FC236}">
                <a16:creationId xmlns:a16="http://schemas.microsoft.com/office/drawing/2014/main" id="{85233105-4F90-4CA3-9149-72E8B548A786}"/>
              </a:ext>
            </a:extLst>
          </p:cNvPr>
          <p:cNvCxnSpPr>
            <a:cxnSpLocks/>
          </p:cNvCxnSpPr>
          <p:nvPr/>
        </p:nvCxnSpPr>
        <p:spPr>
          <a:xfrm>
            <a:off x="8516744" y="391556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1EA97C86-3BA7-415E-A720-AE0587B31B02}"/>
              </a:ext>
            </a:extLst>
          </p:cNvPr>
          <p:cNvCxnSpPr>
            <a:cxnSpLocks/>
          </p:cNvCxnSpPr>
          <p:nvPr/>
        </p:nvCxnSpPr>
        <p:spPr>
          <a:xfrm flipH="1">
            <a:off x="8950576" y="352306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99A94945-C6DD-4E67-B4CD-6DC001C859F5}"/>
              </a:ext>
            </a:extLst>
          </p:cNvPr>
          <p:cNvSpPr/>
          <p:nvPr/>
        </p:nvSpPr>
        <p:spPr>
          <a:xfrm>
            <a:off x="7406640" y="4773478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Model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8B030DF-765E-4137-AB50-C6902A4A0C3F}"/>
              </a:ext>
            </a:extLst>
          </p:cNvPr>
          <p:cNvSpPr/>
          <p:nvPr/>
        </p:nvSpPr>
        <p:spPr>
          <a:xfrm>
            <a:off x="9321585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View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3551B76-7497-436E-B745-EDD2E2C3B3CB}"/>
              </a:ext>
            </a:extLst>
          </p:cNvPr>
          <p:cNvSpPr/>
          <p:nvPr/>
        </p:nvSpPr>
        <p:spPr>
          <a:xfrm>
            <a:off x="7406640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Controller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D8075EF-2BDF-48EC-B304-5AF4DBD4C7ED}"/>
              </a:ext>
            </a:extLst>
          </p:cNvPr>
          <p:cNvSpPr/>
          <p:nvPr/>
        </p:nvSpPr>
        <p:spPr>
          <a:xfrm>
            <a:off x="7073306" y="1386156"/>
            <a:ext cx="990347" cy="743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API</a:t>
            </a:r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431F6948-AFBA-4C1B-AF9C-F40F0F15CC06}"/>
              </a:ext>
            </a:extLst>
          </p:cNvPr>
          <p:cNvSpPr/>
          <p:nvPr/>
        </p:nvSpPr>
        <p:spPr>
          <a:xfrm>
            <a:off x="8302184" y="1386155"/>
            <a:ext cx="990347" cy="743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Browser</a:t>
            </a:r>
          </a:p>
        </p:txBody>
      </p:sp>
      <p:cxnSp>
        <p:nvCxnSpPr>
          <p:cNvPr id="55" name="Lige pilforbindelse 54">
            <a:extLst>
              <a:ext uri="{FF2B5EF4-FFF2-40B4-BE49-F238E27FC236}">
                <a16:creationId xmlns:a16="http://schemas.microsoft.com/office/drawing/2014/main" id="{5E306673-A636-43BE-A850-D0810B488926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7568480" y="2129167"/>
            <a:ext cx="68228" cy="105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Lige pilforbindelse 55">
            <a:extLst>
              <a:ext uri="{FF2B5EF4-FFF2-40B4-BE49-F238E27FC236}">
                <a16:creationId xmlns:a16="http://schemas.microsoft.com/office/drawing/2014/main" id="{B3BCAF32-DE74-4E25-A5C1-BB820F86E773}"/>
              </a:ext>
            </a:extLst>
          </p:cNvPr>
          <p:cNvCxnSpPr>
            <a:cxnSpLocks/>
          </p:cNvCxnSpPr>
          <p:nvPr/>
        </p:nvCxnSpPr>
        <p:spPr>
          <a:xfrm flipH="1" flipV="1">
            <a:off x="7730837" y="2129167"/>
            <a:ext cx="87380" cy="1011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ge pilforbindelse 56">
            <a:extLst>
              <a:ext uri="{FF2B5EF4-FFF2-40B4-BE49-F238E27FC236}">
                <a16:creationId xmlns:a16="http://schemas.microsoft.com/office/drawing/2014/main" id="{6911C666-AB21-4797-BE9E-BF1D0D04CD98}"/>
              </a:ext>
            </a:extLst>
          </p:cNvPr>
          <p:cNvCxnSpPr>
            <a:cxnSpLocks/>
          </p:cNvCxnSpPr>
          <p:nvPr/>
        </p:nvCxnSpPr>
        <p:spPr>
          <a:xfrm flipH="1">
            <a:off x="8432169" y="2139313"/>
            <a:ext cx="85980" cy="864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>
            <a:extLst>
              <a:ext uri="{FF2B5EF4-FFF2-40B4-BE49-F238E27FC236}">
                <a16:creationId xmlns:a16="http://schemas.microsoft.com/office/drawing/2014/main" id="{674E50FB-8661-4A3D-9C48-42C1BCD137A0}"/>
              </a:ext>
            </a:extLst>
          </p:cNvPr>
          <p:cNvCxnSpPr>
            <a:cxnSpLocks/>
          </p:cNvCxnSpPr>
          <p:nvPr/>
        </p:nvCxnSpPr>
        <p:spPr>
          <a:xfrm flipV="1">
            <a:off x="8578735" y="2139314"/>
            <a:ext cx="101771" cy="96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Billede 40" descr="Et billede, der indeholder tekst, fartøj, flaske&#10;&#10;Automatisk genereret beskrivelse">
            <a:extLst>
              <a:ext uri="{FF2B5EF4-FFF2-40B4-BE49-F238E27FC236}">
                <a16:creationId xmlns:a16="http://schemas.microsoft.com/office/drawing/2014/main" id="{FCFD3524-2855-40DA-B38F-94AA77C1DC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80" y="5549520"/>
            <a:ext cx="1042258" cy="1042258"/>
          </a:xfrm>
          <a:prstGeom prst="rect">
            <a:avLst/>
          </a:prstGeom>
        </p:spPr>
      </p:pic>
      <p:grpSp>
        <p:nvGrpSpPr>
          <p:cNvPr id="59" name="Gruppe 58">
            <a:extLst>
              <a:ext uri="{FF2B5EF4-FFF2-40B4-BE49-F238E27FC236}">
                <a16:creationId xmlns:a16="http://schemas.microsoft.com/office/drawing/2014/main" id="{EF6C687A-E46D-4939-90E8-83C1B77619B5}"/>
              </a:ext>
            </a:extLst>
          </p:cNvPr>
          <p:cNvGrpSpPr/>
          <p:nvPr/>
        </p:nvGrpSpPr>
        <p:grpSpPr>
          <a:xfrm>
            <a:off x="5973103" y="5100761"/>
            <a:ext cx="667777" cy="897517"/>
            <a:chOff x="5486399" y="5291276"/>
            <a:chExt cx="667777" cy="897517"/>
          </a:xfrm>
        </p:grpSpPr>
        <p:sp>
          <p:nvSpPr>
            <p:cNvPr id="60" name="Rektangel 59">
              <a:extLst>
                <a:ext uri="{FF2B5EF4-FFF2-40B4-BE49-F238E27FC236}">
                  <a16:creationId xmlns:a16="http://schemas.microsoft.com/office/drawing/2014/main" id="{CF71B3A9-F279-4683-BAA3-ACCB6381B584}"/>
                </a:ext>
              </a:extLst>
            </p:cNvPr>
            <p:cNvSpPr/>
            <p:nvPr/>
          </p:nvSpPr>
          <p:spPr>
            <a:xfrm>
              <a:off x="5486399" y="5425321"/>
              <a:ext cx="665018" cy="6494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r>
                <a:rPr lang="da-DK" sz="1600" dirty="0"/>
                <a:t>DB</a:t>
              </a: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E3222EB3-FA62-48A8-9BD0-6E6697AA55FC}"/>
                </a:ext>
              </a:extLst>
            </p:cNvPr>
            <p:cNvSpPr/>
            <p:nvPr/>
          </p:nvSpPr>
          <p:spPr>
            <a:xfrm>
              <a:off x="5489158" y="5291276"/>
              <a:ext cx="665018" cy="2582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799C04C-2680-4536-9E2F-CCAB9AA206E8}"/>
                </a:ext>
              </a:extLst>
            </p:cNvPr>
            <p:cNvSpPr/>
            <p:nvPr/>
          </p:nvSpPr>
          <p:spPr>
            <a:xfrm>
              <a:off x="5486399" y="5930549"/>
              <a:ext cx="665018" cy="2582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/>
            </a:p>
          </p:txBody>
        </p:sp>
      </p:grpSp>
      <p:cxnSp>
        <p:nvCxnSpPr>
          <p:cNvPr id="63" name="Lige pilforbindelse 62">
            <a:extLst>
              <a:ext uri="{FF2B5EF4-FFF2-40B4-BE49-F238E27FC236}">
                <a16:creationId xmlns:a16="http://schemas.microsoft.com/office/drawing/2014/main" id="{C81CBB04-2CAC-4062-B6C8-05AB30EE2E1A}"/>
              </a:ext>
            </a:extLst>
          </p:cNvPr>
          <p:cNvCxnSpPr>
            <a:cxnSpLocks/>
          </p:cNvCxnSpPr>
          <p:nvPr/>
        </p:nvCxnSpPr>
        <p:spPr>
          <a:xfrm>
            <a:off x="6630749" y="5740034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ge pilforbindelse 63">
            <a:extLst>
              <a:ext uri="{FF2B5EF4-FFF2-40B4-BE49-F238E27FC236}">
                <a16:creationId xmlns:a16="http://schemas.microsoft.com/office/drawing/2014/main" id="{96E8A3FC-A99A-4A84-8C64-5B61AB93A2E0}"/>
              </a:ext>
            </a:extLst>
          </p:cNvPr>
          <p:cNvCxnSpPr>
            <a:cxnSpLocks/>
          </p:cNvCxnSpPr>
          <p:nvPr/>
        </p:nvCxnSpPr>
        <p:spPr>
          <a:xfrm flipH="1">
            <a:off x="6631951" y="544546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felt 64">
            <a:extLst>
              <a:ext uri="{FF2B5EF4-FFF2-40B4-BE49-F238E27FC236}">
                <a16:creationId xmlns:a16="http://schemas.microsoft.com/office/drawing/2014/main" id="{4589F07F-3B36-4302-9B55-71B6303C6691}"/>
              </a:ext>
            </a:extLst>
          </p:cNvPr>
          <p:cNvSpPr txBox="1"/>
          <p:nvPr/>
        </p:nvSpPr>
        <p:spPr>
          <a:xfrm rot="19826937">
            <a:off x="6406146" y="5376383"/>
            <a:ext cx="12313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800" b="1" dirty="0">
                <a:solidFill>
                  <a:schemeClr val="accent6"/>
                </a:solidFill>
              </a:rPr>
              <a:t>ORM</a:t>
            </a: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0F325E68-2C0C-4F36-8196-C9D48AA4F7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773" y="3049487"/>
            <a:ext cx="1098493" cy="109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4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72FFDD86-1BBB-43E3-86DB-2FE4CF513DA5}"/>
              </a:ext>
            </a:extLst>
          </p:cNvPr>
          <p:cNvCxnSpPr>
            <a:cxnSpLocks/>
          </p:cNvCxnSpPr>
          <p:nvPr/>
        </p:nvCxnSpPr>
        <p:spPr>
          <a:xfrm flipV="1">
            <a:off x="9405170" y="1161938"/>
            <a:ext cx="0" cy="107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B9A95FBE-15F9-4892-B112-1B8B5E8CC013}"/>
              </a:ext>
            </a:extLst>
          </p:cNvPr>
          <p:cNvCxnSpPr>
            <a:cxnSpLocks/>
          </p:cNvCxnSpPr>
          <p:nvPr/>
        </p:nvCxnSpPr>
        <p:spPr>
          <a:xfrm>
            <a:off x="8354356" y="2082775"/>
            <a:ext cx="0" cy="85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A4638931-4D19-4FBB-A6BA-EE57840E8FFC}"/>
              </a:ext>
            </a:extLst>
          </p:cNvPr>
          <p:cNvCxnSpPr>
            <a:cxnSpLocks/>
          </p:cNvCxnSpPr>
          <p:nvPr/>
        </p:nvCxnSpPr>
        <p:spPr>
          <a:xfrm flipV="1">
            <a:off x="7818217" y="2571119"/>
            <a:ext cx="0" cy="107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0D7717B0-8D97-4D4D-BCF9-E08AC80A675D}"/>
              </a:ext>
            </a:extLst>
          </p:cNvPr>
          <p:cNvCxnSpPr>
            <a:cxnSpLocks/>
          </p:cNvCxnSpPr>
          <p:nvPr/>
        </p:nvCxnSpPr>
        <p:spPr>
          <a:xfrm>
            <a:off x="6605645" y="391680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459521BB-25AF-47A4-88A2-B1B214370667}"/>
              </a:ext>
            </a:extLst>
          </p:cNvPr>
          <p:cNvCxnSpPr>
            <a:cxnSpLocks/>
          </p:cNvCxnSpPr>
          <p:nvPr/>
        </p:nvCxnSpPr>
        <p:spPr>
          <a:xfrm flipH="1">
            <a:off x="7039477" y="352430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36A0B2C2-E454-4C14-A380-3B69623348FE}"/>
              </a:ext>
            </a:extLst>
          </p:cNvPr>
          <p:cNvSpPr/>
          <p:nvPr/>
        </p:nvSpPr>
        <p:spPr>
          <a:xfrm>
            <a:off x="5521222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Service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847A82-BB7A-40DD-B335-8FF97CA23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Composite</a:t>
            </a:r>
            <a:r>
              <a:rPr lang="da-DK" dirty="0"/>
              <a:t> UI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D83D5-AB1C-4356-8401-F3E27A2CB4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739330" cy="4162280"/>
          </a:xfrm>
        </p:spPr>
        <p:txBody>
          <a:bodyPr/>
          <a:lstStyle/>
          <a:p>
            <a:r>
              <a:rPr lang="en-US" altLang="en-US" dirty="0"/>
              <a:t>By composing the UI, we no longer have any backend language in it</a:t>
            </a:r>
          </a:p>
          <a:p>
            <a:r>
              <a:rPr lang="en-US" altLang="en-US" dirty="0"/>
              <a:t>And the backend code has no concern for the contents or composition of the frontend</a:t>
            </a:r>
          </a:p>
          <a:p>
            <a:r>
              <a:rPr lang="en-US" altLang="en-US" dirty="0"/>
              <a:t>We can now separate the application having just one programming language in each file we write</a:t>
            </a:r>
          </a:p>
          <a:p>
            <a:endParaRPr lang="en-US" altLang="en-US" dirty="0"/>
          </a:p>
          <a:p>
            <a:r>
              <a:rPr lang="en-US" altLang="en-US" dirty="0"/>
              <a:t>Browsers only understand HTML, CSS and JS, so there is no reason frontend developers should be concerned with anything else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3F4307-A5B7-4FB8-8B5D-FC3AF61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1C8828-D2C4-4DDF-A875-582A5E25011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F8AAC9-8CAD-400D-B1FF-460CD8A03B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0FC02F-426F-4704-A213-6A6D68DC1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24</a:t>
            </a:fld>
            <a:endParaRPr lang="en-GB" dirty="0"/>
          </a:p>
        </p:txBody>
      </p: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CD4F2A02-213C-4769-859D-0689D3B8FA84}"/>
              </a:ext>
            </a:extLst>
          </p:cNvPr>
          <p:cNvCxnSpPr>
            <a:cxnSpLocks/>
          </p:cNvCxnSpPr>
          <p:nvPr/>
        </p:nvCxnSpPr>
        <p:spPr>
          <a:xfrm>
            <a:off x="7941508" y="4071914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5D7B98E2-5F03-43A5-B7FB-E915D84DC62E}"/>
              </a:ext>
            </a:extLst>
          </p:cNvPr>
          <p:cNvCxnSpPr>
            <a:cxnSpLocks/>
          </p:cNvCxnSpPr>
          <p:nvPr/>
        </p:nvCxnSpPr>
        <p:spPr>
          <a:xfrm flipV="1">
            <a:off x="8432169" y="4454299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7A5D77DF-318C-4201-8833-B6DEA4C5BF0B}"/>
              </a:ext>
            </a:extLst>
          </p:cNvPr>
          <p:cNvCxnSpPr>
            <a:cxnSpLocks/>
          </p:cNvCxnSpPr>
          <p:nvPr/>
        </p:nvCxnSpPr>
        <p:spPr>
          <a:xfrm>
            <a:off x="8153883" y="2458557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33624FE1-0D0C-426B-8111-CCFAE33D9119}"/>
              </a:ext>
            </a:extLst>
          </p:cNvPr>
          <p:cNvCxnSpPr>
            <a:cxnSpLocks/>
          </p:cNvCxnSpPr>
          <p:nvPr/>
        </p:nvCxnSpPr>
        <p:spPr>
          <a:xfrm flipH="1">
            <a:off x="8587715" y="2066053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3B8F341-6E19-4ADC-B254-4501F9746A0F}"/>
              </a:ext>
            </a:extLst>
          </p:cNvPr>
          <p:cNvSpPr/>
          <p:nvPr/>
        </p:nvSpPr>
        <p:spPr>
          <a:xfrm>
            <a:off x="7406640" y="4773478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Model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1601455-848A-4C9D-80E0-73BCD5764960}"/>
              </a:ext>
            </a:extLst>
          </p:cNvPr>
          <p:cNvSpPr/>
          <p:nvPr/>
        </p:nvSpPr>
        <p:spPr>
          <a:xfrm>
            <a:off x="8958724" y="1481309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View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9B54AF9-1520-4A21-94DE-D9BE84BFA520}"/>
              </a:ext>
            </a:extLst>
          </p:cNvPr>
          <p:cNvSpPr/>
          <p:nvPr/>
        </p:nvSpPr>
        <p:spPr>
          <a:xfrm>
            <a:off x="7406640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Controller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F5D0E0F-D231-42E7-8021-2B56B7E0C760}"/>
              </a:ext>
            </a:extLst>
          </p:cNvPr>
          <p:cNvSpPr/>
          <p:nvPr/>
        </p:nvSpPr>
        <p:spPr>
          <a:xfrm>
            <a:off x="7607083" y="1825835"/>
            <a:ext cx="990347" cy="743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API</a:t>
            </a:r>
          </a:p>
        </p:txBody>
      </p: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887183C0-F33C-487C-AAA9-BA03553D9B19}"/>
              </a:ext>
            </a:extLst>
          </p:cNvPr>
          <p:cNvCxnSpPr>
            <a:cxnSpLocks/>
          </p:cNvCxnSpPr>
          <p:nvPr/>
        </p:nvCxnSpPr>
        <p:spPr>
          <a:xfrm>
            <a:off x="9941309" y="673594"/>
            <a:ext cx="0" cy="85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25">
            <a:extLst>
              <a:ext uri="{FF2B5EF4-FFF2-40B4-BE49-F238E27FC236}">
                <a16:creationId xmlns:a16="http://schemas.microsoft.com/office/drawing/2014/main" id="{98B40086-748B-4476-BA98-08E15B068BCB}"/>
              </a:ext>
            </a:extLst>
          </p:cNvPr>
          <p:cNvSpPr/>
          <p:nvPr/>
        </p:nvSpPr>
        <p:spPr>
          <a:xfrm>
            <a:off x="9171755" y="418687"/>
            <a:ext cx="990347" cy="743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Browser</a:t>
            </a:r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E1288602-5548-43B6-8C91-CFD752FB2EFD}"/>
              </a:ext>
            </a:extLst>
          </p:cNvPr>
          <p:cNvGrpSpPr/>
          <p:nvPr/>
        </p:nvGrpSpPr>
        <p:grpSpPr>
          <a:xfrm>
            <a:off x="5973103" y="5100761"/>
            <a:ext cx="667777" cy="897517"/>
            <a:chOff x="5486399" y="5291276"/>
            <a:chExt cx="667777" cy="897517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0F194C76-062A-40A5-9DF9-B1183D51FF4E}"/>
                </a:ext>
              </a:extLst>
            </p:cNvPr>
            <p:cNvSpPr/>
            <p:nvPr/>
          </p:nvSpPr>
          <p:spPr>
            <a:xfrm>
              <a:off x="5486399" y="5425321"/>
              <a:ext cx="665018" cy="6494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r>
                <a:rPr lang="da-DK" sz="1600" dirty="0"/>
                <a:t>DB</a:t>
              </a: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04AAFB4-CA03-485C-9752-9A9A54ADF248}"/>
                </a:ext>
              </a:extLst>
            </p:cNvPr>
            <p:cNvSpPr/>
            <p:nvPr/>
          </p:nvSpPr>
          <p:spPr>
            <a:xfrm>
              <a:off x="5489158" y="5291276"/>
              <a:ext cx="665018" cy="2582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138A72C3-7689-4B36-92BC-D21CBDC5A27B}"/>
                </a:ext>
              </a:extLst>
            </p:cNvPr>
            <p:cNvSpPr/>
            <p:nvPr/>
          </p:nvSpPr>
          <p:spPr>
            <a:xfrm>
              <a:off x="5486399" y="5930549"/>
              <a:ext cx="665018" cy="2582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/>
            </a:p>
          </p:txBody>
        </p:sp>
      </p:grp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1C995D45-87CA-46C9-A532-B2A2D4CEE352}"/>
              </a:ext>
            </a:extLst>
          </p:cNvPr>
          <p:cNvCxnSpPr>
            <a:cxnSpLocks/>
          </p:cNvCxnSpPr>
          <p:nvPr/>
        </p:nvCxnSpPr>
        <p:spPr>
          <a:xfrm>
            <a:off x="6630749" y="5740034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8B0739C8-CC09-4855-8A85-ABF81C18464D}"/>
              </a:ext>
            </a:extLst>
          </p:cNvPr>
          <p:cNvCxnSpPr>
            <a:cxnSpLocks/>
          </p:cNvCxnSpPr>
          <p:nvPr/>
        </p:nvCxnSpPr>
        <p:spPr>
          <a:xfrm flipH="1">
            <a:off x="6631951" y="544546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5E38E702-E447-4F78-A52C-B1CFBEB4024A}"/>
              </a:ext>
            </a:extLst>
          </p:cNvPr>
          <p:cNvSpPr txBox="1"/>
          <p:nvPr/>
        </p:nvSpPr>
        <p:spPr>
          <a:xfrm rot="19826937">
            <a:off x="6406146" y="5376383"/>
            <a:ext cx="12313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800" b="1" dirty="0">
                <a:solidFill>
                  <a:schemeClr val="accent6"/>
                </a:solidFill>
              </a:rPr>
              <a:t>ORM</a:t>
            </a:r>
          </a:p>
        </p:txBody>
      </p:sp>
      <p:pic>
        <p:nvPicPr>
          <p:cNvPr id="33" name="Billede 32" descr="Et billede, der indeholder tekst, førstehjælpssæt, clipart&#10;&#10;Automatisk genereret beskrivelse">
            <a:extLst>
              <a:ext uri="{FF2B5EF4-FFF2-40B4-BE49-F238E27FC236}">
                <a16:creationId xmlns:a16="http://schemas.microsoft.com/office/drawing/2014/main" id="{A5D11B08-ACB3-41AA-94BF-209CF36B8C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102" y="939006"/>
            <a:ext cx="1623376" cy="951197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1C223331-4A22-4D28-A8D1-CB051A513A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5963" y="2271909"/>
            <a:ext cx="1098493" cy="1098493"/>
          </a:xfrm>
          <a:prstGeom prst="rect">
            <a:avLst/>
          </a:prstGeom>
        </p:spPr>
      </p:pic>
      <p:pic>
        <p:nvPicPr>
          <p:cNvPr id="42" name="Billede 41" descr="Et billede, der indeholder tekst, fartøj, flaske&#10;&#10;Automatisk genereret beskrivelse">
            <a:extLst>
              <a:ext uri="{FF2B5EF4-FFF2-40B4-BE49-F238E27FC236}">
                <a16:creationId xmlns:a16="http://schemas.microsoft.com/office/drawing/2014/main" id="{76C3BBBB-FCBD-45B4-A20F-85DC284F02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80" y="5549520"/>
            <a:ext cx="1042258" cy="1042258"/>
          </a:xfrm>
          <a:prstGeom prst="rect">
            <a:avLst/>
          </a:prstGeom>
        </p:spPr>
      </p:pic>
      <p:pic>
        <p:nvPicPr>
          <p:cNvPr id="43" name="Billede 42">
            <a:extLst>
              <a:ext uri="{FF2B5EF4-FFF2-40B4-BE49-F238E27FC236}">
                <a16:creationId xmlns:a16="http://schemas.microsoft.com/office/drawing/2014/main" id="{2FE7C00D-FCB4-4363-8E14-A3803CC0B8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8" b="91211" l="9753" r="89973">
                        <a14:foregroundMark x1="50687" y1="8789" x2="49588" y2="8203"/>
                        <a14:foregroundMark x1="46429" y1="91211" x2="51786" y2="91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744" y="1329284"/>
            <a:ext cx="990347" cy="6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25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47A82-BB7A-40DD-B335-8FF97CA23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7" y="999173"/>
            <a:ext cx="4462104" cy="701040"/>
          </a:xfrm>
        </p:spPr>
        <p:txBody>
          <a:bodyPr/>
          <a:lstStyle/>
          <a:p>
            <a:r>
              <a:rPr lang="da-DK" dirty="0" err="1"/>
              <a:t>Composite</a:t>
            </a:r>
            <a:r>
              <a:rPr lang="da-DK" dirty="0"/>
              <a:t> UI &amp; </a:t>
            </a:r>
            <a:r>
              <a:rPr lang="da-DK" dirty="0" err="1"/>
              <a:t>Microservices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D83D5-AB1C-4356-8401-F3E27A2CB4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462104" cy="416228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JavaScript supports dependency injection</a:t>
            </a:r>
          </a:p>
          <a:p>
            <a:r>
              <a:rPr lang="en-US" altLang="en-US" dirty="0"/>
              <a:t>Dependency injection is what allows for Unit Testing</a:t>
            </a:r>
          </a:p>
          <a:p>
            <a:r>
              <a:rPr lang="en-US" altLang="en-US" dirty="0"/>
              <a:t>Mocking and configuration can be done with JS</a:t>
            </a:r>
          </a:p>
          <a:p>
            <a:r>
              <a:rPr lang="en-US" altLang="en-US" dirty="0"/>
              <a:t>JSON is a native JS component</a:t>
            </a:r>
          </a:p>
          <a:p>
            <a:endParaRPr lang="en-US" altLang="en-US" dirty="0"/>
          </a:p>
          <a:p>
            <a:r>
              <a:rPr lang="en-US" altLang="en-US" dirty="0"/>
              <a:t>By removing the UI from the monolith, we are free to restructure the backend and work with as many microservices as we want to</a:t>
            </a:r>
          </a:p>
          <a:p>
            <a:r>
              <a:rPr lang="en-US" altLang="en-US" dirty="0"/>
              <a:t>Interdependencies can be managed via API’s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3F4307-A5B7-4FB8-8B5D-FC3AF61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1C8828-D2C4-4DDF-A875-582A5E25011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0FC02F-426F-4704-A213-6A6D68DC1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B5A24E0-6B00-4CD8-B8EB-5E510D55D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56384"/>
            <a:ext cx="7315200" cy="3981450"/>
          </a:xfrm>
          <a:prstGeom prst="rect">
            <a:avLst/>
          </a:prstGeom>
        </p:spPr>
      </p:pic>
      <p:sp>
        <p:nvSpPr>
          <p:cNvPr id="44" name="Tekstfelt 43">
            <a:extLst>
              <a:ext uri="{FF2B5EF4-FFF2-40B4-BE49-F238E27FC236}">
                <a16:creationId xmlns:a16="http://schemas.microsoft.com/office/drawing/2014/main" id="{C90B85ED-EBB2-4BF8-918C-B006672E9E6D}"/>
              </a:ext>
            </a:extLst>
          </p:cNvPr>
          <p:cNvSpPr txBox="1"/>
          <p:nvPr/>
        </p:nvSpPr>
        <p:spPr>
          <a:xfrm>
            <a:off x="5742018" y="4693956"/>
            <a:ext cx="60973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100" dirty="0">
                <a:hlinkClick r:id="rId3"/>
              </a:rPr>
              <a:t>https://pretius.com/why-you-should-choose-the-microservices-architecture/</a:t>
            </a:r>
            <a:r>
              <a:rPr lang="da-DK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319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E4D9E07-62A0-4A42-9CD4-FB8C33C9A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999173"/>
            <a:ext cx="10952579" cy="701040"/>
          </a:xfrm>
        </p:spPr>
        <p:txBody>
          <a:bodyPr/>
          <a:lstStyle/>
          <a:p>
            <a:r>
              <a:rPr lang="en-US" dirty="0"/>
              <a:t>How many microservices are called?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EE598A9-6DD7-4B99-AFBF-08A9BF00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52" y="1700213"/>
            <a:ext cx="10419772" cy="5157787"/>
          </a:xfrm>
          <a:prstGeom prst="rect">
            <a:avLst/>
          </a:prstGeom>
          <a:noFill/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0D8FA97-3B09-4549-875F-E68D38A239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00EB0B-9D57-436E-BB7F-A1FDE00A09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80C458-1B13-45E4-8C60-F453D8121F50}" type="datetime1">
              <a:rPr lang="en-GB" smtClean="0"/>
              <a:pPr>
                <a:spcAft>
                  <a:spcPts val="600"/>
                </a:spcAft>
              </a:pPr>
              <a:t>07/12/2020</a:t>
            </a:fld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1411D4-9068-4D07-8A30-8984417517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68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E4D9E07-62A0-4A42-9CD4-FB8C33C9A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999173"/>
            <a:ext cx="10952579" cy="701040"/>
          </a:xfrm>
        </p:spPr>
        <p:txBody>
          <a:bodyPr/>
          <a:lstStyle/>
          <a:p>
            <a:r>
              <a:rPr lang="en-US" dirty="0"/>
              <a:t>How many microservices are called?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0D8FA97-3B09-4549-875F-E68D38A239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00EB0B-9D57-436E-BB7F-A1FDE00A09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80C458-1B13-45E4-8C60-F453D8121F50}" type="datetime1">
              <a:rPr lang="en-GB" smtClean="0"/>
              <a:pPr>
                <a:spcAft>
                  <a:spcPts val="600"/>
                </a:spcAft>
              </a:pPr>
              <a:t>07/12/2020</a:t>
            </a:fld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1411D4-9068-4D07-8A30-8984417517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27</a:t>
            </a:fld>
            <a:endParaRPr lang="en-GB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061E6D55-B4A9-4B8E-8AC0-76EB0D68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4" y="1589839"/>
            <a:ext cx="7729327" cy="52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93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F48FA-873B-401E-A586-C911559A6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Composite</a:t>
            </a:r>
            <a:r>
              <a:rPr lang="da-DK" dirty="0"/>
              <a:t> UI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CE10D7-0C5E-43E9-9B9B-32F1C6769A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8155563" cy="3852862"/>
          </a:xfrm>
        </p:spPr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composite</a:t>
            </a:r>
            <a:r>
              <a:rPr lang="da-DK" dirty="0"/>
              <a:t> UI design pattern has a </a:t>
            </a:r>
            <a:r>
              <a:rPr lang="da-DK" dirty="0" err="1"/>
              <a:t>Composite</a:t>
            </a:r>
            <a:r>
              <a:rPr lang="da-DK" dirty="0"/>
              <a:t> UI </a:t>
            </a:r>
            <a:r>
              <a:rPr lang="da-DK" dirty="0" err="1"/>
              <a:t>microservice</a:t>
            </a:r>
            <a:r>
              <a:rPr lang="da-DK" dirty="0"/>
              <a:t> </a:t>
            </a:r>
            <a:r>
              <a:rPr lang="da-DK" dirty="0" err="1"/>
              <a:t>attached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concerned</a:t>
            </a:r>
            <a:r>
              <a:rPr lang="da-DK" dirty="0"/>
              <a:t> with the design pattern</a:t>
            </a:r>
          </a:p>
          <a:p>
            <a:r>
              <a:rPr lang="da-DK" dirty="0"/>
              <a:t>The </a:t>
            </a:r>
            <a:r>
              <a:rPr lang="da-DK" dirty="0" err="1"/>
              <a:t>microservice</a:t>
            </a:r>
            <a:r>
              <a:rPr lang="da-DK" dirty="0"/>
              <a:t> has a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self-contained</a:t>
            </a:r>
            <a:r>
              <a:rPr lang="da-DK" dirty="0"/>
              <a:t> </a:t>
            </a:r>
            <a:r>
              <a:rPr lang="da-DK" dirty="0" err="1"/>
              <a:t>frontend</a:t>
            </a:r>
            <a:r>
              <a:rPr lang="da-DK" dirty="0"/>
              <a:t> views and </a:t>
            </a:r>
            <a:r>
              <a:rPr lang="da-DK" dirty="0" err="1"/>
              <a:t>partial</a:t>
            </a:r>
            <a:r>
              <a:rPr lang="da-DK" dirty="0"/>
              <a:t> views</a:t>
            </a:r>
          </a:p>
          <a:p>
            <a:r>
              <a:rPr lang="da-DK" dirty="0" err="1"/>
              <a:t>Whenever</a:t>
            </a:r>
            <a:r>
              <a:rPr lang="da-DK" dirty="0"/>
              <a:t> a page is </a:t>
            </a:r>
            <a:r>
              <a:rPr lang="da-DK" dirty="0" err="1"/>
              <a:t>loaded</a:t>
            </a:r>
            <a:r>
              <a:rPr lang="da-DK" dirty="0"/>
              <a:t>, a component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request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component (a 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requests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partial</a:t>
            </a:r>
            <a:r>
              <a:rPr lang="da-DK" dirty="0"/>
              <a:t>)</a:t>
            </a:r>
          </a:p>
          <a:p>
            <a:r>
              <a:rPr lang="da-DK" dirty="0"/>
              <a:t>The App Registry </a:t>
            </a:r>
            <a:r>
              <a:rPr lang="da-DK" dirty="0" err="1"/>
              <a:t>knows</a:t>
            </a:r>
            <a:r>
              <a:rPr lang="da-DK" dirty="0"/>
              <a:t> of all </a:t>
            </a:r>
            <a:r>
              <a:rPr lang="da-DK" dirty="0" err="1"/>
              <a:t>existing</a:t>
            </a:r>
            <a:r>
              <a:rPr lang="da-DK" dirty="0"/>
              <a:t> views and views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created</a:t>
            </a:r>
            <a:endParaRPr lang="da-DK" dirty="0"/>
          </a:p>
          <a:p>
            <a:r>
              <a:rPr lang="da-DK" dirty="0"/>
              <a:t>Via a BUS, it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generate</a:t>
            </a:r>
            <a:r>
              <a:rPr lang="da-DK" dirty="0"/>
              <a:t> the </a:t>
            </a:r>
            <a:r>
              <a:rPr lang="da-DK" dirty="0" err="1"/>
              <a:t>necessary</a:t>
            </a:r>
            <a:r>
              <a:rPr lang="da-DK" dirty="0"/>
              <a:t> views to </a:t>
            </a:r>
            <a:r>
              <a:rPr lang="da-DK" dirty="0" err="1"/>
              <a:t>generate</a:t>
            </a:r>
            <a:r>
              <a:rPr lang="da-DK" dirty="0"/>
              <a:t> a view</a:t>
            </a:r>
          </a:p>
          <a:p>
            <a:endParaRPr lang="da-DK" dirty="0"/>
          </a:p>
          <a:p>
            <a:r>
              <a:rPr lang="da-DK" dirty="0"/>
              <a:t>Much like Service Discovery in Component </a:t>
            </a:r>
            <a:r>
              <a:rPr lang="da-DK" dirty="0" err="1"/>
              <a:t>Based</a:t>
            </a:r>
            <a:r>
              <a:rPr lang="da-DK" dirty="0"/>
              <a:t> software </a:t>
            </a:r>
            <a:r>
              <a:rPr lang="da-DK" dirty="0" err="1"/>
              <a:t>development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8DCFB5-385B-40FB-8157-29DB4CC870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AF256F-5F66-42B1-96C1-5BF2F440768B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4CC4696-8667-40FB-87F7-9E16988073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12256BC-3795-4066-9FF4-EB5C182307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2A1A191-9996-4587-93A1-5DAB15DE0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994" y="301871"/>
            <a:ext cx="2819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48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27E7D43B-BDC1-40A1-AD51-B8B6AA3D28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By </a:t>
            </a:r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frontends</a:t>
            </a:r>
            <a:r>
              <a:rPr lang="da-DK" dirty="0"/>
              <a:t> as single page </a:t>
            </a:r>
            <a:r>
              <a:rPr lang="da-DK" dirty="0" err="1"/>
              <a:t>applications</a:t>
            </a:r>
            <a:r>
              <a:rPr lang="da-DK" dirty="0"/>
              <a:t>,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participate</a:t>
            </a:r>
            <a:r>
              <a:rPr lang="da-DK" dirty="0"/>
              <a:t> in service </a:t>
            </a:r>
            <a:r>
              <a:rPr lang="da-DK" dirty="0" err="1"/>
              <a:t>discovery</a:t>
            </a:r>
            <a:r>
              <a:rPr lang="da-DK" dirty="0"/>
              <a:t> and cache the app </a:t>
            </a:r>
            <a:r>
              <a:rPr lang="da-DK" dirty="0" err="1"/>
              <a:t>registry</a:t>
            </a:r>
            <a:endParaRPr lang="da-DK" dirty="0"/>
          </a:p>
          <a:p>
            <a:r>
              <a:rPr lang="da-DK" dirty="0"/>
              <a:t>This is the point of frameworks like </a:t>
            </a:r>
            <a:r>
              <a:rPr lang="da-DK" dirty="0" err="1"/>
              <a:t>Angular</a:t>
            </a:r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8FCF29-BDAD-439F-B69E-D941A3348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Single Page Applications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FE35A6A-AF48-45AB-B272-87A9519E00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79433F-D7FB-49FD-A91D-1AB1A276828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05F6C3D-FF15-48B5-9B67-2038F080487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D466610-FB57-4F74-94CD-5B2138E2D9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93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CB872-5B43-441B-8FB1-E84C64914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202" y="1006605"/>
            <a:ext cx="4680000" cy="714619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b="1" kern="1200" dirty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DB1A09A2-3439-4864-8923-EC884F7D9F9E}"/>
              </a:ext>
            </a:extLst>
          </p:cNvPr>
          <p:cNvSpPr txBox="1">
            <a:spLocks/>
          </p:cNvSpPr>
          <p:nvPr/>
        </p:nvSpPr>
        <p:spPr>
          <a:xfrm>
            <a:off x="6692400" y="1972235"/>
            <a:ext cx="4680000" cy="3881365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altLang="en-US" dirty="0"/>
              <a:t>Last Week – Catch Up</a:t>
            </a:r>
          </a:p>
          <a:p>
            <a:pPr>
              <a:spcAft>
                <a:spcPts val="600"/>
              </a:spcAft>
            </a:pPr>
            <a:endParaRPr lang="en-GB" altLang="en-US" dirty="0"/>
          </a:p>
          <a:p>
            <a:pPr>
              <a:spcAft>
                <a:spcPts val="600"/>
              </a:spcAft>
            </a:pPr>
            <a:r>
              <a:rPr lang="en-GB" altLang="en-US" dirty="0"/>
              <a:t>Modern UI</a:t>
            </a:r>
          </a:p>
          <a:p>
            <a:pPr lvl="1">
              <a:spcAft>
                <a:spcPts val="600"/>
              </a:spcAft>
            </a:pPr>
            <a:r>
              <a:rPr lang="en-GB" altLang="en-US" dirty="0"/>
              <a:t>MVC</a:t>
            </a:r>
          </a:p>
          <a:p>
            <a:pPr lvl="1">
              <a:spcAft>
                <a:spcPts val="600"/>
              </a:spcAft>
            </a:pPr>
            <a:r>
              <a:rPr lang="en-GB" altLang="en-US" dirty="0"/>
              <a:t>View Engines</a:t>
            </a:r>
          </a:p>
          <a:p>
            <a:pPr lvl="1">
              <a:spcAft>
                <a:spcPts val="600"/>
              </a:spcAft>
            </a:pPr>
            <a:r>
              <a:rPr lang="en-GB" altLang="en-US" dirty="0"/>
              <a:t>Coupling and cohesion</a:t>
            </a:r>
          </a:p>
          <a:p>
            <a:pPr lvl="1">
              <a:spcAft>
                <a:spcPts val="600"/>
              </a:spcAft>
            </a:pPr>
            <a:r>
              <a:rPr lang="en-GB" altLang="en-US" dirty="0"/>
              <a:t>Composite UI</a:t>
            </a:r>
          </a:p>
          <a:p>
            <a:pPr lvl="1">
              <a:spcAft>
                <a:spcPts val="600"/>
              </a:spcAft>
            </a:pPr>
            <a:r>
              <a:rPr lang="en-GB" altLang="en-US" dirty="0"/>
              <a:t>Single Page Applications</a:t>
            </a:r>
          </a:p>
          <a:p>
            <a:pPr lvl="1">
              <a:spcAft>
                <a:spcPts val="600"/>
              </a:spcAft>
            </a:pPr>
            <a:r>
              <a:rPr lang="en-GB" altLang="en-US" dirty="0"/>
              <a:t>Angular</a:t>
            </a:r>
          </a:p>
          <a:p>
            <a:pPr lvl="1">
              <a:spcAft>
                <a:spcPts val="600"/>
              </a:spcAft>
            </a:pPr>
            <a:r>
              <a:rPr lang="en-GB" altLang="en-US" dirty="0"/>
              <a:t>Selecting Technologies</a:t>
            </a:r>
          </a:p>
          <a:p>
            <a:pPr>
              <a:spcAft>
                <a:spcPts val="600"/>
              </a:spcAft>
            </a:pPr>
            <a:endParaRPr lang="en-GB" altLang="en-US" dirty="0"/>
          </a:p>
          <a:p>
            <a:pPr>
              <a:spcAft>
                <a:spcPts val="600"/>
              </a:spcAft>
            </a:pPr>
            <a:r>
              <a:rPr lang="en-GB" altLang="en-US" dirty="0"/>
              <a:t>Exam Questions</a:t>
            </a:r>
          </a:p>
          <a:p>
            <a:pPr>
              <a:spcAft>
                <a:spcPts val="600"/>
              </a:spcAft>
            </a:pPr>
            <a:endParaRPr lang="en-GB" alt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B10FC33-3ED3-4F85-A368-EF3D4B7502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EABC6-0B5F-4868-9B49-112D6DB148F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BF434C8B-1A2A-49DC-9216-7DCD7F14C0B8}" type="datetime1">
              <a:rPr lang="en-GB" smtClean="0"/>
              <a:pPr>
                <a:spcAft>
                  <a:spcPts val="600"/>
                </a:spcAft>
              </a:pPr>
              <a:t>22/11/2020</a:t>
            </a:fld>
            <a:endParaRPr lang="en-GB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177356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FE4C7-768E-4089-B9AC-C30C99CE6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Selecting</a:t>
            </a:r>
            <a:r>
              <a:rPr lang="da-DK" dirty="0"/>
              <a:t> Frameworks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7D544D-FAAE-47F4-B58C-4045A8BAF0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do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backend</a:t>
            </a:r>
            <a:r>
              <a:rPr lang="da-DK" dirty="0"/>
              <a:t>/</a:t>
            </a:r>
            <a:r>
              <a:rPr lang="da-DK" dirty="0" err="1"/>
              <a:t>frontend</a:t>
            </a:r>
            <a:r>
              <a:rPr lang="da-DK" dirty="0"/>
              <a:t> </a:t>
            </a:r>
            <a:r>
              <a:rPr lang="da-DK" dirty="0" err="1"/>
              <a:t>comparison</a:t>
            </a:r>
            <a:endParaRPr lang="da-DK" dirty="0"/>
          </a:p>
          <a:p>
            <a:endParaRPr lang="da-DK" dirty="0"/>
          </a:p>
          <a:p>
            <a:r>
              <a:rPr lang="da-DK" dirty="0"/>
              <a:t>In </a:t>
            </a:r>
            <a:r>
              <a:rPr lang="da-DK" dirty="0" err="1"/>
              <a:t>backend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, </a:t>
            </a:r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popular</a:t>
            </a:r>
            <a:r>
              <a:rPr lang="da-DK" dirty="0"/>
              <a:t>, </a:t>
            </a:r>
            <a:r>
              <a:rPr lang="da-DK" dirty="0" err="1"/>
              <a:t>even</a:t>
            </a:r>
            <a:r>
              <a:rPr lang="da-DK" dirty="0"/>
              <a:t> </a:t>
            </a:r>
            <a:r>
              <a:rPr lang="da-DK" dirty="0" err="1"/>
              <a:t>fewer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for professional </a:t>
            </a:r>
            <a:r>
              <a:rPr lang="da-DK" dirty="0" err="1"/>
              <a:t>development</a:t>
            </a:r>
            <a:r>
              <a:rPr lang="da-DK" dirty="0"/>
              <a:t> – for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reasons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Java runs on </a:t>
            </a:r>
            <a:r>
              <a:rPr lang="da-DK" dirty="0" err="1"/>
              <a:t>almost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hardware and OS, it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around</a:t>
            </a:r>
            <a:r>
              <a:rPr lang="da-DK" dirty="0"/>
              <a:t> for </a:t>
            </a:r>
            <a:r>
              <a:rPr lang="da-DK" dirty="0" err="1"/>
              <a:t>decades</a:t>
            </a:r>
            <a:r>
              <a:rPr lang="da-DK" dirty="0"/>
              <a:t>, it is </a:t>
            </a:r>
            <a:r>
              <a:rPr lang="da-DK" dirty="0" err="1"/>
              <a:t>among</a:t>
            </a:r>
            <a:r>
              <a:rPr lang="da-DK" dirty="0"/>
              <a:t> the fastest </a:t>
            </a:r>
            <a:r>
              <a:rPr lang="da-DK" dirty="0" err="1"/>
              <a:t>languages</a:t>
            </a:r>
            <a:r>
              <a:rPr lang="da-DK" dirty="0"/>
              <a:t> to run and no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have as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fluent</a:t>
            </a:r>
            <a:r>
              <a:rPr lang="da-DK" dirty="0"/>
              <a:t> programmers. It provides </a:t>
            </a:r>
            <a:r>
              <a:rPr lang="da-DK" dirty="0" err="1"/>
              <a:t>freedom</a:t>
            </a:r>
            <a:r>
              <a:rPr lang="da-DK" dirty="0"/>
              <a:t> of </a:t>
            </a:r>
            <a:r>
              <a:rPr lang="da-DK" dirty="0" err="1"/>
              <a:t>choice</a:t>
            </a:r>
            <a:r>
              <a:rPr lang="da-DK" dirty="0"/>
              <a:t> for ORM, DB, IDE, Frameworks, etc.</a:t>
            </a:r>
          </a:p>
          <a:p>
            <a:pPr lvl="1"/>
            <a:r>
              <a:rPr lang="da-DK" dirty="0"/>
              <a:t>C# has </a:t>
            </a:r>
            <a:r>
              <a:rPr lang="da-DK" dirty="0" err="1"/>
              <a:t>tight</a:t>
            </a:r>
            <a:r>
              <a:rPr lang="da-DK" dirty="0"/>
              <a:t> integration to Visual Studio, MS SQL Server (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pick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), Azure, </a:t>
            </a:r>
            <a:r>
              <a:rPr lang="da-DK" dirty="0" err="1"/>
              <a:t>Entity</a:t>
            </a:r>
            <a:r>
              <a:rPr lang="da-DK" dirty="0"/>
              <a:t> Framework, LINQ, and it runs on the </a:t>
            </a:r>
            <a:r>
              <a:rPr lang="da-DK" dirty="0" err="1"/>
              <a:t>worlds</a:t>
            </a:r>
            <a:r>
              <a:rPr lang="da-DK" dirty="0"/>
              <a:t> most </a:t>
            </a:r>
            <a:r>
              <a:rPr lang="da-DK" dirty="0" err="1"/>
              <a:t>popular</a:t>
            </a:r>
            <a:r>
              <a:rPr lang="da-DK" dirty="0"/>
              <a:t> </a:t>
            </a:r>
            <a:r>
              <a:rPr lang="da-DK" dirty="0" err="1"/>
              <a:t>OS’s</a:t>
            </a:r>
            <a:r>
              <a:rPr lang="da-DK" dirty="0"/>
              <a:t> (Windows, Linux).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waste</a:t>
            </a:r>
            <a:r>
              <a:rPr lang="da-DK" dirty="0"/>
              <a:t> time </a:t>
            </a:r>
            <a:r>
              <a:rPr lang="da-DK" dirty="0" err="1"/>
              <a:t>choosing</a:t>
            </a:r>
            <a:r>
              <a:rPr lang="da-DK" dirty="0"/>
              <a:t> </a:t>
            </a:r>
            <a:r>
              <a:rPr lang="da-DK" dirty="0" err="1"/>
              <a:t>anything</a:t>
            </a:r>
            <a:r>
              <a:rPr lang="da-DK" dirty="0"/>
              <a:t> </a:t>
            </a:r>
            <a:r>
              <a:rPr lang="da-DK" dirty="0" err="1"/>
              <a:t>regarding</a:t>
            </a:r>
            <a:r>
              <a:rPr lang="da-DK" dirty="0"/>
              <a:t> platform and </a:t>
            </a:r>
            <a:r>
              <a:rPr lang="da-DK" dirty="0" err="1"/>
              <a:t>you</a:t>
            </a:r>
            <a:r>
              <a:rPr lang="da-DK" dirty="0"/>
              <a:t> have Microsoft as a single </a:t>
            </a:r>
            <a:r>
              <a:rPr lang="da-DK" dirty="0" err="1"/>
              <a:t>provider</a:t>
            </a:r>
            <a:r>
              <a:rPr lang="da-DK" dirty="0"/>
              <a:t>/</a:t>
            </a:r>
            <a:r>
              <a:rPr lang="da-DK" dirty="0" err="1"/>
              <a:t>vendor</a:t>
            </a:r>
            <a:r>
              <a:rPr lang="da-DK" dirty="0"/>
              <a:t>. Again, a ton of developers and the </a:t>
            </a:r>
            <a:r>
              <a:rPr lang="da-DK" dirty="0" err="1"/>
              <a:t>applications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among</a:t>
            </a:r>
            <a:r>
              <a:rPr lang="da-DK" dirty="0"/>
              <a:t> the fastest.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PHP has a ton of developers – not super fast or </a:t>
            </a:r>
            <a:r>
              <a:rPr lang="da-DK" dirty="0" err="1"/>
              <a:t>reliant</a:t>
            </a:r>
            <a:r>
              <a:rPr lang="da-DK" dirty="0"/>
              <a:t>, but fast to </a:t>
            </a:r>
            <a:r>
              <a:rPr lang="da-DK" dirty="0" err="1"/>
              <a:t>work</a:t>
            </a:r>
            <a:r>
              <a:rPr lang="da-DK" dirty="0"/>
              <a:t> with for web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applications</a:t>
            </a:r>
            <a:r>
              <a:rPr lang="da-DK" dirty="0"/>
              <a:t>. 5 lines of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present data from a database </a:t>
            </a:r>
            <a:r>
              <a:rPr lang="da-DK" dirty="0" err="1"/>
              <a:t>table</a:t>
            </a:r>
            <a:r>
              <a:rPr lang="da-DK" dirty="0"/>
              <a:t> in an HTML </a:t>
            </a:r>
            <a:r>
              <a:rPr lang="da-DK" dirty="0" err="1"/>
              <a:t>table</a:t>
            </a:r>
            <a:r>
              <a:rPr lang="da-DK" dirty="0"/>
              <a:t> in a view. </a:t>
            </a:r>
          </a:p>
          <a:p>
            <a:pPr lvl="1"/>
            <a:r>
              <a:rPr lang="da-DK" dirty="0"/>
              <a:t>Python has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dedicated</a:t>
            </a:r>
            <a:r>
              <a:rPr lang="da-DK" dirty="0"/>
              <a:t> developers, but not as </a:t>
            </a:r>
            <a:r>
              <a:rPr lang="da-DK" dirty="0" err="1"/>
              <a:t>many</a:t>
            </a:r>
            <a:r>
              <a:rPr lang="da-DK" dirty="0"/>
              <a:t>.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slow</a:t>
            </a:r>
            <a:r>
              <a:rPr lang="da-DK" dirty="0"/>
              <a:t> and not </a:t>
            </a:r>
            <a:r>
              <a:rPr lang="da-DK" dirty="0" err="1"/>
              <a:t>suitable</a:t>
            </a:r>
            <a:r>
              <a:rPr lang="da-DK" dirty="0"/>
              <a:t> for </a:t>
            </a:r>
            <a:r>
              <a:rPr lang="da-DK" dirty="0" err="1"/>
              <a:t>larger</a:t>
            </a:r>
            <a:r>
              <a:rPr lang="da-DK" dirty="0"/>
              <a:t>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applications</a:t>
            </a:r>
            <a:r>
              <a:rPr lang="da-DK" dirty="0"/>
              <a:t>.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Ruby on </a:t>
            </a:r>
            <a:r>
              <a:rPr lang="da-DK" dirty="0" err="1"/>
              <a:t>Rails</a:t>
            </a:r>
            <a:r>
              <a:rPr lang="da-DK" dirty="0"/>
              <a:t> – </a:t>
            </a:r>
            <a:r>
              <a:rPr lang="da-DK" dirty="0" err="1"/>
              <a:t>great</a:t>
            </a:r>
            <a:r>
              <a:rPr lang="da-DK" dirty="0"/>
              <a:t> for web </a:t>
            </a:r>
            <a:r>
              <a:rPr lang="da-DK" dirty="0" err="1"/>
              <a:t>development</a:t>
            </a:r>
            <a:r>
              <a:rPr lang="da-DK" dirty="0"/>
              <a:t>, but not </a:t>
            </a:r>
            <a:r>
              <a:rPr lang="da-DK" dirty="0" err="1"/>
              <a:t>popular</a:t>
            </a:r>
            <a:r>
              <a:rPr lang="da-DK" dirty="0"/>
              <a:t> </a:t>
            </a:r>
            <a:r>
              <a:rPr lang="da-DK" dirty="0" err="1"/>
              <a:t>among</a:t>
            </a:r>
            <a:r>
              <a:rPr lang="da-DK" dirty="0"/>
              <a:t> developers or software </a:t>
            </a:r>
            <a:r>
              <a:rPr lang="da-DK" dirty="0" err="1"/>
              <a:t>vendors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Cobol –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popular</a:t>
            </a:r>
            <a:r>
              <a:rPr lang="da-DK" dirty="0"/>
              <a:t> in </a:t>
            </a:r>
            <a:r>
              <a:rPr lang="da-DK" dirty="0" err="1"/>
              <a:t>finance</a:t>
            </a:r>
            <a:r>
              <a:rPr lang="da-DK" dirty="0"/>
              <a:t> mainframes. </a:t>
            </a:r>
            <a:r>
              <a:rPr lang="da-DK" dirty="0" err="1"/>
              <a:t>Today</a:t>
            </a:r>
            <a:r>
              <a:rPr lang="da-DK" dirty="0"/>
              <a:t>, most banks have 1 developer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knows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it </a:t>
            </a:r>
            <a:r>
              <a:rPr lang="da-DK" dirty="0" err="1"/>
              <a:t>works</a:t>
            </a:r>
            <a:r>
              <a:rPr lang="da-DK" dirty="0"/>
              <a:t> and </a:t>
            </a:r>
            <a:r>
              <a:rPr lang="da-DK" dirty="0" err="1"/>
              <a:t>couldn’t</a:t>
            </a:r>
            <a:r>
              <a:rPr lang="da-DK" dirty="0"/>
              <a:t> </a:t>
            </a:r>
            <a:r>
              <a:rPr lang="da-DK" dirty="0" err="1"/>
              <a:t>replace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person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wanted</a:t>
            </a:r>
            <a:r>
              <a:rPr lang="da-DK" dirty="0"/>
              <a:t> to.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4182E58-3A5C-4898-8DCE-DA4E713A45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DDBC38-D375-4E08-9DCB-C00729348F40}" type="datetime1">
              <a:rPr lang="en-GB" smtClean="0"/>
              <a:t>22/11/2020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C1DD42-6809-4A9A-94F5-9F7220F9D6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93EE15-7330-4754-884F-AC648F36CF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844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FE4C7-768E-4089-B9AC-C30C99CE6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Frontend</a:t>
            </a:r>
            <a:r>
              <a:rPr lang="da-DK" dirty="0"/>
              <a:t> Frameworks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7D544D-FAAE-47F4-B58C-4045A8BAF0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The browser </a:t>
            </a:r>
            <a:r>
              <a:rPr lang="da-DK" dirty="0" err="1"/>
              <a:t>only</a:t>
            </a:r>
            <a:r>
              <a:rPr lang="da-DK" dirty="0"/>
              <a:t> understands HTML, CSS, </a:t>
            </a:r>
            <a:r>
              <a:rPr lang="da-DK" dirty="0" err="1"/>
              <a:t>Javascript</a:t>
            </a:r>
            <a:r>
              <a:rPr lang="da-DK" dirty="0"/>
              <a:t>. </a:t>
            </a:r>
            <a:r>
              <a:rPr lang="da-DK" dirty="0" err="1"/>
              <a:t>Repeat</a:t>
            </a:r>
            <a:r>
              <a:rPr lang="da-DK" dirty="0"/>
              <a:t> ad </a:t>
            </a:r>
            <a:r>
              <a:rPr lang="da-DK" dirty="0" err="1"/>
              <a:t>nauseam</a:t>
            </a:r>
            <a:r>
              <a:rPr lang="da-DK" dirty="0"/>
              <a:t>!</a:t>
            </a:r>
          </a:p>
          <a:p>
            <a:r>
              <a:rPr lang="da-DK" dirty="0"/>
              <a:t>All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translated</a:t>
            </a:r>
            <a:r>
              <a:rPr lang="da-DK" dirty="0"/>
              <a:t> or </a:t>
            </a:r>
            <a:r>
              <a:rPr lang="da-DK" dirty="0" err="1"/>
              <a:t>mapped</a:t>
            </a:r>
            <a:r>
              <a:rPr lang="da-DK" dirty="0"/>
              <a:t> to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just supersets or frameworks</a:t>
            </a:r>
          </a:p>
          <a:p>
            <a:endParaRPr lang="da-DK" dirty="0"/>
          </a:p>
          <a:p>
            <a:r>
              <a:rPr lang="da-DK" dirty="0" err="1"/>
              <a:t>Somehow</a:t>
            </a:r>
            <a:r>
              <a:rPr lang="da-DK" dirty="0"/>
              <a:t>, </a:t>
            </a:r>
            <a:r>
              <a:rPr lang="da-DK" dirty="0" err="1"/>
              <a:t>there</a:t>
            </a:r>
            <a:r>
              <a:rPr lang="da-DK" dirty="0"/>
              <a:t> is a new </a:t>
            </a:r>
            <a:r>
              <a:rPr lang="da-DK" dirty="0" err="1"/>
              <a:t>favorite</a:t>
            </a:r>
            <a:r>
              <a:rPr lang="da-DK" dirty="0"/>
              <a:t> </a:t>
            </a:r>
            <a:r>
              <a:rPr lang="da-DK" dirty="0" err="1"/>
              <a:t>frontend</a:t>
            </a:r>
            <a:r>
              <a:rPr lang="da-DK" dirty="0"/>
              <a:t> framework </a:t>
            </a:r>
            <a:r>
              <a:rPr lang="da-DK" dirty="0" err="1"/>
              <a:t>every</a:t>
            </a:r>
            <a:r>
              <a:rPr lang="da-DK" dirty="0"/>
              <a:t> single </a:t>
            </a:r>
            <a:r>
              <a:rPr lang="da-DK" dirty="0" err="1"/>
              <a:t>year</a:t>
            </a:r>
            <a:r>
              <a:rPr lang="da-DK" dirty="0"/>
              <a:t>, and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gets</a:t>
            </a:r>
            <a:r>
              <a:rPr lang="da-DK" dirty="0"/>
              <a:t> a large </a:t>
            </a:r>
            <a:r>
              <a:rPr lang="da-DK" dirty="0" err="1"/>
              <a:t>group</a:t>
            </a:r>
            <a:r>
              <a:rPr lang="da-DK" dirty="0"/>
              <a:t> of </a:t>
            </a:r>
            <a:r>
              <a:rPr lang="da-DK" dirty="0" err="1"/>
              <a:t>dedicated</a:t>
            </a:r>
            <a:r>
              <a:rPr lang="da-DK" dirty="0"/>
              <a:t> followers.</a:t>
            </a:r>
          </a:p>
          <a:p>
            <a:endParaRPr lang="da-DK" dirty="0"/>
          </a:p>
          <a:p>
            <a:r>
              <a:rPr lang="da-DK" dirty="0"/>
              <a:t>So the situation from last page is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worse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it </a:t>
            </a:r>
            <a:r>
              <a:rPr lang="da-DK" dirty="0" err="1"/>
              <a:t>comes</a:t>
            </a:r>
            <a:r>
              <a:rPr lang="da-DK" dirty="0"/>
              <a:t> to </a:t>
            </a:r>
            <a:r>
              <a:rPr lang="da-DK" dirty="0" err="1"/>
              <a:t>frontend</a:t>
            </a:r>
            <a:r>
              <a:rPr lang="da-DK" dirty="0"/>
              <a:t> frameworks. Not </a:t>
            </a:r>
            <a:r>
              <a:rPr lang="da-DK" dirty="0" err="1"/>
              <a:t>because</a:t>
            </a:r>
            <a:r>
              <a:rPr lang="da-DK" dirty="0"/>
              <a:t> of the </a:t>
            </a:r>
            <a:r>
              <a:rPr lang="da-DK" dirty="0" err="1"/>
              <a:t>amount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exists</a:t>
            </a:r>
            <a:r>
              <a:rPr lang="da-DK" dirty="0"/>
              <a:t>, but </a:t>
            </a:r>
            <a:r>
              <a:rPr lang="da-DK" dirty="0" err="1"/>
              <a:t>because</a:t>
            </a:r>
            <a:r>
              <a:rPr lang="da-DK" dirty="0"/>
              <a:t> of the </a:t>
            </a:r>
            <a:r>
              <a:rPr lang="da-DK" dirty="0" err="1"/>
              <a:t>lack</a:t>
            </a:r>
            <a:r>
              <a:rPr lang="da-DK" dirty="0"/>
              <a:t> of </a:t>
            </a:r>
            <a:r>
              <a:rPr lang="da-DK" dirty="0" err="1"/>
              <a:t>consensus</a:t>
            </a:r>
            <a:r>
              <a:rPr lang="da-DK" dirty="0"/>
              <a:t> on </a:t>
            </a:r>
            <a:r>
              <a:rPr lang="da-DK" dirty="0" err="1"/>
              <a:t>what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. So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choose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 err="1"/>
              <a:t>jQuery</a:t>
            </a:r>
            <a:r>
              <a:rPr lang="da-DK" dirty="0"/>
              <a:t> has </a:t>
            </a:r>
            <a:r>
              <a:rPr lang="da-DK" dirty="0" err="1"/>
              <a:t>existed</a:t>
            </a:r>
            <a:r>
              <a:rPr lang="da-DK" dirty="0"/>
              <a:t> for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years</a:t>
            </a:r>
            <a:r>
              <a:rPr lang="da-DK" dirty="0"/>
              <a:t> and is </a:t>
            </a:r>
            <a:r>
              <a:rPr lang="da-DK" dirty="0" err="1"/>
              <a:t>worth</a:t>
            </a:r>
            <a:r>
              <a:rPr lang="da-DK" dirty="0"/>
              <a:t> learning, but </a:t>
            </a:r>
            <a:r>
              <a:rPr lang="da-DK" dirty="0" err="1"/>
              <a:t>probably</a:t>
            </a:r>
            <a:r>
              <a:rPr lang="da-DK" dirty="0"/>
              <a:t> not </a:t>
            </a:r>
            <a:r>
              <a:rPr lang="da-DK" dirty="0" err="1"/>
              <a:t>enough</a:t>
            </a:r>
            <a:r>
              <a:rPr lang="da-DK" dirty="0"/>
              <a:t> </a:t>
            </a:r>
            <a:r>
              <a:rPr lang="da-DK" dirty="0" err="1"/>
              <a:t>enymore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Ecma</a:t>
            </a:r>
            <a:r>
              <a:rPr lang="da-DK" dirty="0"/>
              <a:t> Script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 do the same, and </a:t>
            </a:r>
            <a:r>
              <a:rPr lang="da-DK" dirty="0" err="1"/>
              <a:t>people</a:t>
            </a:r>
            <a:r>
              <a:rPr lang="da-DK" dirty="0"/>
              <a:t> </a:t>
            </a:r>
            <a:r>
              <a:rPr lang="da-DK" dirty="0" err="1"/>
              <a:t>started</a:t>
            </a:r>
            <a:r>
              <a:rPr lang="da-DK" dirty="0"/>
              <a:t> </a:t>
            </a:r>
            <a:r>
              <a:rPr lang="da-DK" dirty="0" err="1"/>
              <a:t>updating</a:t>
            </a:r>
            <a:r>
              <a:rPr lang="da-DK" dirty="0"/>
              <a:t> </a:t>
            </a:r>
            <a:r>
              <a:rPr lang="da-DK" dirty="0" err="1"/>
              <a:t>their</a:t>
            </a:r>
            <a:r>
              <a:rPr lang="da-DK" dirty="0"/>
              <a:t> browsers.</a:t>
            </a:r>
          </a:p>
          <a:p>
            <a:endParaRPr lang="da-DK" dirty="0"/>
          </a:p>
          <a:p>
            <a:r>
              <a:rPr lang="da-DK" dirty="0" err="1"/>
              <a:t>Angular</a:t>
            </a:r>
            <a:r>
              <a:rPr lang="da-DK" dirty="0"/>
              <a:t>, </a:t>
            </a:r>
            <a:r>
              <a:rPr lang="da-DK" dirty="0" err="1"/>
              <a:t>React</a:t>
            </a:r>
            <a:r>
              <a:rPr lang="da-DK" dirty="0"/>
              <a:t> and Vue </a:t>
            </a:r>
            <a:r>
              <a:rPr lang="da-DK" dirty="0" err="1"/>
              <a:t>are</a:t>
            </a:r>
            <a:r>
              <a:rPr lang="da-DK" dirty="0"/>
              <a:t> all </a:t>
            </a:r>
            <a:r>
              <a:rPr lang="da-DK" dirty="0" err="1"/>
              <a:t>great</a:t>
            </a:r>
            <a:r>
              <a:rPr lang="da-DK" dirty="0"/>
              <a:t> </a:t>
            </a:r>
            <a:r>
              <a:rPr lang="da-DK" dirty="0" err="1"/>
              <a:t>choices</a:t>
            </a:r>
            <a:r>
              <a:rPr lang="da-DK" dirty="0"/>
              <a:t>, but </a:t>
            </a:r>
            <a:r>
              <a:rPr lang="da-DK" dirty="0" err="1"/>
              <a:t>beware</a:t>
            </a:r>
            <a:r>
              <a:rPr lang="da-DK" dirty="0"/>
              <a:t> the </a:t>
            </a:r>
            <a:r>
              <a:rPr lang="da-DK" dirty="0" err="1"/>
              <a:t>number</a:t>
            </a:r>
            <a:r>
              <a:rPr lang="da-DK" dirty="0"/>
              <a:t> of developers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area</a:t>
            </a:r>
            <a:r>
              <a:rPr lang="da-DK" dirty="0"/>
              <a:t>.</a:t>
            </a:r>
          </a:p>
          <a:p>
            <a:r>
              <a:rPr lang="da-DK" dirty="0" err="1"/>
              <a:t>Angular</a:t>
            </a:r>
            <a:r>
              <a:rPr lang="da-DK" dirty="0"/>
              <a:t> is </a:t>
            </a:r>
            <a:r>
              <a:rPr lang="da-DK" dirty="0" err="1"/>
              <a:t>falling</a:t>
            </a:r>
            <a:r>
              <a:rPr lang="da-DK" dirty="0"/>
              <a:t> out of </a:t>
            </a:r>
            <a:r>
              <a:rPr lang="da-DK" dirty="0" err="1"/>
              <a:t>favor</a:t>
            </a:r>
            <a:r>
              <a:rPr lang="da-DK" dirty="0"/>
              <a:t> – it is no longer new or </a:t>
            </a:r>
            <a:r>
              <a:rPr lang="da-DK" dirty="0" err="1"/>
              <a:t>hyped</a:t>
            </a:r>
            <a:r>
              <a:rPr lang="da-DK" dirty="0"/>
              <a:t>, but I </a:t>
            </a:r>
            <a:r>
              <a:rPr lang="da-DK" dirty="0" err="1"/>
              <a:t>think</a:t>
            </a:r>
            <a:r>
              <a:rPr lang="da-DK" dirty="0"/>
              <a:t> it is the </a:t>
            </a:r>
            <a:r>
              <a:rPr lang="da-DK" dirty="0" err="1"/>
              <a:t>one</a:t>
            </a:r>
            <a:r>
              <a:rPr lang="da-DK" dirty="0"/>
              <a:t> with the </a:t>
            </a:r>
            <a:r>
              <a:rPr lang="da-DK" dirty="0" err="1"/>
              <a:t>largest</a:t>
            </a:r>
            <a:r>
              <a:rPr lang="da-DK" dirty="0"/>
              <a:t> </a:t>
            </a:r>
            <a:r>
              <a:rPr lang="da-DK" dirty="0" err="1"/>
              <a:t>following</a:t>
            </a:r>
            <a:r>
              <a:rPr lang="da-DK" dirty="0"/>
              <a:t> of developers and </a:t>
            </a:r>
            <a:r>
              <a:rPr lang="da-DK" dirty="0" err="1"/>
              <a:t>applications</a:t>
            </a:r>
            <a:r>
              <a:rPr lang="da-DK" dirty="0"/>
              <a:t> </a:t>
            </a:r>
            <a:r>
              <a:rPr lang="da-DK" dirty="0" err="1"/>
              <a:t>behind</a:t>
            </a:r>
            <a:r>
              <a:rPr lang="da-DK" dirty="0"/>
              <a:t> it. And it supports </a:t>
            </a:r>
            <a:r>
              <a:rPr lang="da-DK" dirty="0" err="1"/>
              <a:t>everything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discussed</a:t>
            </a:r>
            <a:r>
              <a:rPr lang="da-DK" dirty="0"/>
              <a:t> </a:t>
            </a:r>
            <a:r>
              <a:rPr lang="da-DK" dirty="0" err="1"/>
              <a:t>today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4182E58-3A5C-4898-8DCE-DA4E713A45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DDBC38-D375-4E08-9DCB-C00729348F40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C1DD42-6809-4A9A-94F5-9F7220F9D6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93EE15-7330-4754-884F-AC648F36CF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498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2B108-F142-4C85-A541-674AFCBE7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data to </a:t>
            </a:r>
            <a:r>
              <a:rPr lang="da-DK" dirty="0" err="1"/>
              <a:t>select</a:t>
            </a:r>
            <a:r>
              <a:rPr lang="da-DK" dirty="0"/>
              <a:t> frameworks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98C27EF-F333-4D08-B643-DC49C05564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Google Search </a:t>
            </a:r>
            <a:r>
              <a:rPr lang="da-DK" dirty="0" err="1"/>
              <a:t>statistics</a:t>
            </a:r>
            <a:endParaRPr lang="da-DK" dirty="0"/>
          </a:p>
          <a:p>
            <a:r>
              <a:rPr lang="da-DK" dirty="0" err="1"/>
              <a:t>Stackoverflow</a:t>
            </a:r>
            <a:r>
              <a:rPr lang="da-DK" dirty="0"/>
              <a:t> </a:t>
            </a:r>
            <a:r>
              <a:rPr lang="da-DK" dirty="0" err="1"/>
              <a:t>search</a:t>
            </a:r>
            <a:r>
              <a:rPr lang="da-DK" dirty="0"/>
              <a:t> </a:t>
            </a:r>
            <a:r>
              <a:rPr lang="da-DK" dirty="0" err="1"/>
              <a:t>statistics</a:t>
            </a:r>
            <a:endParaRPr lang="da-DK" dirty="0"/>
          </a:p>
          <a:p>
            <a:r>
              <a:rPr lang="da-DK" dirty="0" err="1"/>
              <a:t>Stackoverflow</a:t>
            </a:r>
            <a:r>
              <a:rPr lang="da-DK" dirty="0"/>
              <a:t> Developer </a:t>
            </a:r>
            <a:r>
              <a:rPr lang="da-DK" dirty="0" err="1"/>
              <a:t>Surveys</a:t>
            </a:r>
            <a:endParaRPr lang="da-DK" dirty="0"/>
          </a:p>
          <a:p>
            <a:endParaRPr lang="da-DK" dirty="0"/>
          </a:p>
          <a:p>
            <a:r>
              <a:rPr lang="da-DK" dirty="0"/>
              <a:t>Job </a:t>
            </a:r>
            <a:r>
              <a:rPr lang="da-DK" dirty="0" err="1"/>
              <a:t>Postings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area</a:t>
            </a:r>
            <a:endParaRPr lang="da-DK" dirty="0"/>
          </a:p>
          <a:p>
            <a:r>
              <a:rPr lang="da-DK" dirty="0"/>
              <a:t>LinkedIn </a:t>
            </a:r>
            <a:r>
              <a:rPr lang="da-DK" dirty="0" err="1"/>
              <a:t>capabilities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area</a:t>
            </a:r>
            <a:endParaRPr lang="da-DK" dirty="0"/>
          </a:p>
          <a:p>
            <a:r>
              <a:rPr lang="da-DK" dirty="0"/>
              <a:t>Applications </a:t>
            </a:r>
            <a:r>
              <a:rPr lang="da-DK" dirty="0" err="1"/>
              <a:t>using</a:t>
            </a:r>
            <a:r>
              <a:rPr lang="da-DK" dirty="0"/>
              <a:t> the system</a:t>
            </a:r>
          </a:p>
          <a:p>
            <a:endParaRPr lang="da-DK" dirty="0"/>
          </a:p>
          <a:p>
            <a:r>
              <a:rPr lang="da-DK" dirty="0"/>
              <a:t>Benchmark speeds</a:t>
            </a:r>
          </a:p>
          <a:p>
            <a:endParaRPr lang="da-DK" dirty="0"/>
          </a:p>
          <a:p>
            <a:r>
              <a:rPr lang="da-DK" dirty="0"/>
              <a:t>Stars in GitHub</a:t>
            </a:r>
          </a:p>
          <a:p>
            <a:r>
              <a:rPr lang="da-DK" dirty="0"/>
              <a:t>Release </a:t>
            </a:r>
            <a:r>
              <a:rPr lang="da-DK" dirty="0" err="1"/>
              <a:t>roadmap</a:t>
            </a:r>
            <a:r>
              <a:rPr lang="da-DK" dirty="0"/>
              <a:t> </a:t>
            </a:r>
            <a:r>
              <a:rPr lang="da-DK" dirty="0" err="1"/>
              <a:t>past</a:t>
            </a:r>
            <a:r>
              <a:rPr lang="da-DK" dirty="0"/>
              <a:t> and present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13559E-04BC-4A9F-A7C9-6E625A9340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632A68-8376-4D5F-935D-FDECA85546CC}" type="datetime1">
              <a:rPr lang="en-GB" smtClean="0"/>
              <a:t>08/12/2020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ACC8C1-A5B5-4ADD-931A-F7C84CA2BBE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26E0C9-4305-4FC5-B9BB-8A93737CFF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234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FE4C7-768E-4089-B9AC-C30C99CE6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Angular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7D544D-FAAE-47F4-B58C-4045A8BAF0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Not the same as </a:t>
            </a:r>
            <a:r>
              <a:rPr lang="da-DK" dirty="0" err="1"/>
              <a:t>AngularJS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Unit </a:t>
            </a:r>
            <a:r>
              <a:rPr lang="da-DK" dirty="0" err="1"/>
              <a:t>Testing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resources</a:t>
            </a:r>
            <a:r>
              <a:rPr lang="da-DK" dirty="0"/>
              <a:t> to </a:t>
            </a:r>
            <a:r>
              <a:rPr lang="da-DK" dirty="0" err="1"/>
              <a:t>learn</a:t>
            </a:r>
            <a:r>
              <a:rPr lang="da-DK" dirty="0"/>
              <a:t> more (not curriculum)</a:t>
            </a:r>
          </a:p>
          <a:p>
            <a:endParaRPr lang="da-DK" dirty="0"/>
          </a:p>
          <a:p>
            <a:r>
              <a:rPr lang="da-DK" dirty="0"/>
              <a:t>NTS: </a:t>
            </a:r>
            <a:r>
              <a:rPr lang="da-DK" dirty="0">
                <a:hlinkClick r:id="rId2"/>
              </a:rPr>
              <a:t>https://www.youtube.com/watch?v=VAkio68d51A</a:t>
            </a:r>
            <a:endParaRPr lang="da-DK" dirty="0"/>
          </a:p>
          <a:p>
            <a:endParaRPr lang="da-DK" dirty="0"/>
          </a:p>
          <a:p>
            <a:r>
              <a:rPr lang="da-DK" dirty="0"/>
              <a:t>NTS 2: </a:t>
            </a:r>
            <a:r>
              <a:rPr lang="da-DK" dirty="0">
                <a:hlinkClick r:id="rId3"/>
              </a:rPr>
              <a:t>https://www.youtube.com/watch?v=Fdf5aTYRW0E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4182E58-3A5C-4898-8DCE-DA4E713A45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DDBC38-D375-4E08-9DCB-C00729348F40}" type="datetime1">
              <a:rPr lang="en-GB" smtClean="0"/>
              <a:t>22/11/2020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C1DD42-6809-4A9A-94F5-9F7220F9D6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93EE15-7330-4754-884F-AC648F36CF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159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</a:t>
            </a:r>
            <a:br>
              <a:rPr lang="en-GB" dirty="0"/>
            </a:br>
            <a:endParaRPr lang="en-GB" dirty="0"/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45D37B1E-C366-494F-A587-962AD9AABC83}" type="slidenum">
              <a:rPr lang="en-GB"/>
              <a:pPr/>
              <a:t>34</a:t>
            </a:fld>
            <a:endParaRPr lang="en-GB" dirty="0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93064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3AFD6-C0BD-4C9D-ABAC-F755777D2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happens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DE4E86-A4BC-4B05-8094-F1C0CC7D29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Portfolio </a:t>
            </a:r>
            <a:r>
              <a:rPr lang="da-DK" dirty="0" err="1"/>
              <a:t>presentation</a:t>
            </a:r>
            <a:r>
              <a:rPr lang="da-DK" dirty="0"/>
              <a:t> 5-8 </a:t>
            </a:r>
            <a:r>
              <a:rPr lang="da-DK" dirty="0" err="1"/>
              <a:t>minutes</a:t>
            </a:r>
            <a:r>
              <a:rPr lang="da-DK" dirty="0"/>
              <a:t> (</a:t>
            </a:r>
            <a:r>
              <a:rPr lang="da-DK" dirty="0" err="1"/>
              <a:t>calculate</a:t>
            </a:r>
            <a:r>
              <a:rPr lang="da-DK" dirty="0"/>
              <a:t> 1 slide per </a:t>
            </a:r>
            <a:r>
              <a:rPr lang="da-DK" dirty="0" err="1"/>
              <a:t>minute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What</a:t>
            </a:r>
            <a:r>
              <a:rPr lang="da-DK" dirty="0"/>
              <a:t> did </a:t>
            </a:r>
            <a:r>
              <a:rPr lang="da-DK" dirty="0" err="1"/>
              <a:t>you</a:t>
            </a:r>
            <a:r>
              <a:rPr lang="da-DK" dirty="0"/>
              <a:t> do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?</a:t>
            </a:r>
          </a:p>
          <a:p>
            <a:pPr lvl="2"/>
            <a:r>
              <a:rPr lang="da-DK" dirty="0"/>
              <a:t>Select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favorite</a:t>
            </a:r>
            <a:r>
              <a:rPr lang="da-DK" dirty="0"/>
              <a:t> parts</a:t>
            </a:r>
          </a:p>
          <a:p>
            <a:pPr lvl="1"/>
            <a:r>
              <a:rPr lang="da-DK" dirty="0"/>
              <a:t>How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step </a:t>
            </a:r>
            <a:r>
              <a:rPr lang="da-DK" dirty="0" err="1"/>
              <a:t>relate</a:t>
            </a:r>
            <a:r>
              <a:rPr lang="da-DK" dirty="0"/>
              <a:t> to the curriculum?</a:t>
            </a:r>
          </a:p>
          <a:p>
            <a:pPr lvl="1"/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/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have done </a:t>
            </a:r>
            <a:r>
              <a:rPr lang="da-DK" dirty="0" err="1"/>
              <a:t>differently</a:t>
            </a:r>
            <a:r>
              <a:rPr lang="da-DK" dirty="0"/>
              <a:t>?</a:t>
            </a:r>
          </a:p>
          <a:p>
            <a:pPr lvl="1"/>
            <a:r>
              <a:rPr lang="da-DK" dirty="0" err="1"/>
              <a:t>What</a:t>
            </a:r>
            <a:r>
              <a:rPr lang="da-DK" dirty="0"/>
              <a:t> did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learn</a:t>
            </a:r>
            <a:r>
              <a:rPr lang="da-DK" dirty="0"/>
              <a:t> from it?</a:t>
            </a:r>
          </a:p>
          <a:p>
            <a:pPr lvl="1"/>
            <a:endParaRPr lang="da-DK" dirty="0"/>
          </a:p>
          <a:p>
            <a:r>
              <a:rPr lang="da-DK" dirty="0"/>
              <a:t>A </a:t>
            </a:r>
            <a:r>
              <a:rPr lang="da-DK" dirty="0" err="1"/>
              <a:t>question</a:t>
            </a:r>
            <a:r>
              <a:rPr lang="da-DK" dirty="0"/>
              <a:t> is </a:t>
            </a:r>
            <a:r>
              <a:rPr lang="da-DK" dirty="0" err="1"/>
              <a:t>selected</a:t>
            </a:r>
            <a:r>
              <a:rPr lang="da-DK" dirty="0"/>
              <a:t> from the list on </a:t>
            </a:r>
            <a:r>
              <a:rPr lang="da-DK" dirty="0" err="1"/>
              <a:t>next</a:t>
            </a:r>
            <a:r>
              <a:rPr lang="da-DK" dirty="0"/>
              <a:t> slide</a:t>
            </a:r>
          </a:p>
          <a:p>
            <a:pPr lvl="1"/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answer</a:t>
            </a:r>
            <a:r>
              <a:rPr lang="da-DK" dirty="0"/>
              <a:t> it as it </a:t>
            </a:r>
            <a:r>
              <a:rPr lang="da-DK" dirty="0" err="1"/>
              <a:t>relates</a:t>
            </a:r>
            <a:r>
              <a:rPr lang="da-DK" dirty="0"/>
              <a:t>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portfolio</a:t>
            </a:r>
            <a:endParaRPr lang="da-DK" dirty="0"/>
          </a:p>
          <a:p>
            <a:pPr lvl="1"/>
            <a:r>
              <a:rPr lang="da-DK" dirty="0" err="1"/>
              <a:t>Repeat</a:t>
            </a:r>
            <a:r>
              <a:rPr lang="da-DK" dirty="0"/>
              <a:t> with more </a:t>
            </a:r>
            <a:r>
              <a:rPr lang="da-DK" dirty="0" err="1"/>
              <a:t>questions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 err="1"/>
              <a:t>Exam</a:t>
            </a:r>
            <a:r>
              <a:rPr lang="da-DK" dirty="0"/>
              <a:t> </a:t>
            </a:r>
            <a:r>
              <a:rPr lang="da-DK" dirty="0" err="1"/>
              <a:t>questions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a </a:t>
            </a:r>
            <a:r>
              <a:rPr lang="da-DK" dirty="0" err="1"/>
              <a:t>starting</a:t>
            </a:r>
            <a:r>
              <a:rPr lang="da-DK" dirty="0"/>
              <a:t> point, and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ask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related</a:t>
            </a:r>
            <a:r>
              <a:rPr lang="da-DK" dirty="0"/>
              <a:t> </a:t>
            </a:r>
            <a:r>
              <a:rPr lang="da-DK" dirty="0" err="1"/>
              <a:t>questions</a:t>
            </a:r>
            <a:r>
              <a:rPr lang="da-DK" dirty="0"/>
              <a:t> to guide or </a:t>
            </a:r>
            <a:r>
              <a:rPr lang="da-DK" dirty="0" err="1"/>
              <a:t>challenge</a:t>
            </a:r>
            <a:r>
              <a:rPr lang="da-DK" dirty="0"/>
              <a:t> </a:t>
            </a:r>
            <a:r>
              <a:rPr lang="da-DK" dirty="0" err="1"/>
              <a:t>you</a:t>
            </a:r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72C3F0-7583-4F5E-9FDB-F3D9CA0252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24DA42-04FB-4B25-978A-D9F9569C3D42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F894B0C-BC09-4467-BC28-A63D490986B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E17FC59-F894-44A4-8361-83A75B4C20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196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7F75B-84E2-4C75-A4F1-511CC6D4C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favorite</a:t>
            </a:r>
            <a:r>
              <a:rPr lang="da-DK" dirty="0"/>
              <a:t> </a:t>
            </a:r>
            <a:r>
              <a:rPr lang="da-DK" dirty="0" err="1"/>
              <a:t>exam</a:t>
            </a:r>
            <a:r>
              <a:rPr lang="da-DK" dirty="0"/>
              <a:t> </a:t>
            </a:r>
            <a:r>
              <a:rPr lang="da-DK" dirty="0" err="1"/>
              <a:t>question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67A3931-CB9D-4E28-9883-C301E31619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8B16E2E-C69C-4837-8D78-51899DF549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941C09-5DAD-4B26-B04F-6A365716F12E}" type="datetime1">
              <a:rPr lang="en-GB" smtClean="0"/>
              <a:t>08/12/2020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6A297A-F9E0-4751-B4F5-492A63C29C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77EFCE-463D-48D6-9475-EA14CDFE7B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280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3AFD6-C0BD-4C9D-ABAC-F755777D2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Exam</a:t>
            </a:r>
            <a:r>
              <a:rPr lang="da-DK" dirty="0"/>
              <a:t> </a:t>
            </a:r>
            <a:r>
              <a:rPr lang="da-DK" dirty="0" err="1"/>
              <a:t>Questions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DE4E86-A4BC-4B05-8094-F1C0CC7D29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7"/>
            <a:ext cx="4838948" cy="4104091"/>
          </a:xfrm>
        </p:spPr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Human Computer </a:t>
            </a:r>
            <a:r>
              <a:rPr lang="da-DK" dirty="0" err="1"/>
              <a:t>Interaction</a:t>
            </a:r>
            <a:r>
              <a:rPr lang="da-DK" dirty="0"/>
              <a:t>?</a:t>
            </a:r>
          </a:p>
          <a:p>
            <a:r>
              <a:rPr lang="da-DK" dirty="0" err="1"/>
              <a:t>What</a:t>
            </a:r>
            <a:r>
              <a:rPr lang="da-DK" dirty="0"/>
              <a:t> is a Design Sprint?</a:t>
            </a:r>
          </a:p>
          <a:p>
            <a:r>
              <a:rPr lang="da-DK" dirty="0" err="1"/>
              <a:t>What</a:t>
            </a:r>
            <a:r>
              <a:rPr lang="da-DK" dirty="0"/>
              <a:t> is User </a:t>
            </a:r>
            <a:r>
              <a:rPr lang="da-DK" dirty="0" err="1"/>
              <a:t>Testing</a:t>
            </a:r>
            <a:r>
              <a:rPr lang="da-DK" dirty="0"/>
              <a:t>?</a:t>
            </a:r>
          </a:p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Usability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?</a:t>
            </a:r>
          </a:p>
          <a:p>
            <a:r>
              <a:rPr lang="da-DK" dirty="0"/>
              <a:t>How do </a:t>
            </a:r>
            <a:r>
              <a:rPr lang="da-DK" dirty="0" err="1"/>
              <a:t>you</a:t>
            </a:r>
            <a:r>
              <a:rPr lang="da-DK" dirty="0"/>
              <a:t> design for Accessibility?</a:t>
            </a:r>
          </a:p>
          <a:p>
            <a:r>
              <a:rPr lang="da-DK" dirty="0" err="1"/>
              <a:t>What</a:t>
            </a:r>
            <a:r>
              <a:rPr lang="da-DK" dirty="0"/>
              <a:t> is SEO and </a:t>
            </a:r>
            <a:r>
              <a:rPr lang="da-DK" dirty="0" err="1"/>
              <a:t>how</a:t>
            </a:r>
            <a:r>
              <a:rPr lang="da-DK" dirty="0"/>
              <a:t> do </a:t>
            </a:r>
            <a:r>
              <a:rPr lang="da-DK" dirty="0" err="1"/>
              <a:t>you</a:t>
            </a:r>
            <a:r>
              <a:rPr lang="da-DK" dirty="0"/>
              <a:t> do it?</a:t>
            </a:r>
          </a:p>
          <a:p>
            <a:r>
              <a:rPr lang="da-DK" dirty="0"/>
              <a:t>How </a:t>
            </a:r>
            <a:r>
              <a:rPr lang="da-DK" dirty="0" err="1"/>
              <a:t>does</a:t>
            </a:r>
            <a:r>
              <a:rPr lang="da-DK" dirty="0"/>
              <a:t> the MVC design pattern </a:t>
            </a:r>
            <a:r>
              <a:rPr lang="da-DK" dirty="0" err="1"/>
              <a:t>work</a:t>
            </a:r>
            <a:r>
              <a:rPr lang="da-DK" dirty="0"/>
              <a:t>?</a:t>
            </a:r>
          </a:p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Composite</a:t>
            </a:r>
            <a:r>
              <a:rPr lang="da-DK" dirty="0"/>
              <a:t> UI?</a:t>
            </a:r>
          </a:p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microservice</a:t>
            </a:r>
            <a:r>
              <a:rPr lang="da-DK" dirty="0"/>
              <a:t>?</a:t>
            </a:r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a browser understand?</a:t>
            </a:r>
          </a:p>
          <a:p>
            <a:r>
              <a:rPr lang="da-DK" dirty="0" err="1"/>
              <a:t>What</a:t>
            </a:r>
            <a:r>
              <a:rPr lang="da-DK" dirty="0"/>
              <a:t> is a persona?</a:t>
            </a:r>
          </a:p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map</a:t>
            </a:r>
            <a:r>
              <a:rPr lang="da-DK" dirty="0"/>
              <a:t>?</a:t>
            </a:r>
          </a:p>
          <a:p>
            <a:r>
              <a:rPr lang="da-DK" dirty="0" err="1"/>
              <a:t>What</a:t>
            </a:r>
            <a:r>
              <a:rPr lang="da-DK" dirty="0"/>
              <a:t> is a storyboard?</a:t>
            </a:r>
          </a:p>
          <a:p>
            <a:r>
              <a:rPr lang="da-DK" dirty="0" err="1"/>
              <a:t>What</a:t>
            </a:r>
            <a:r>
              <a:rPr lang="da-DK" dirty="0"/>
              <a:t> is a prototype?</a:t>
            </a:r>
          </a:p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skeumorphism</a:t>
            </a:r>
            <a:r>
              <a:rPr lang="da-DK" dirty="0"/>
              <a:t>?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72C3F0-7583-4F5E-9FDB-F3D9CA0252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24DA42-04FB-4B25-978A-D9F9569C3D42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F894B0C-BC09-4467-BC28-A63D490986B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E17FC59-F894-44A4-8361-83A75B4C20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708B46FD-AC1A-4569-8121-97C76A5362CE}"/>
              </a:ext>
            </a:extLst>
          </p:cNvPr>
          <p:cNvSpPr txBox="1">
            <a:spLocks/>
          </p:cNvSpPr>
          <p:nvPr/>
        </p:nvSpPr>
        <p:spPr>
          <a:xfrm>
            <a:off x="5720987" y="1989138"/>
            <a:ext cx="4838948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4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Explain</a:t>
            </a:r>
            <a:endParaRPr lang="da-DK" dirty="0"/>
          </a:p>
          <a:p>
            <a:pPr lvl="1"/>
            <a:r>
              <a:rPr lang="da-DK" dirty="0"/>
              <a:t>HTML</a:t>
            </a:r>
          </a:p>
          <a:p>
            <a:pPr lvl="1"/>
            <a:r>
              <a:rPr lang="da-DK" dirty="0"/>
              <a:t>CSS</a:t>
            </a:r>
          </a:p>
          <a:p>
            <a:pPr lvl="1"/>
            <a:r>
              <a:rPr lang="da-DK" dirty="0"/>
              <a:t>JavaScript</a:t>
            </a:r>
          </a:p>
          <a:p>
            <a:pPr lvl="1"/>
            <a:r>
              <a:rPr lang="da-DK" dirty="0" err="1"/>
              <a:t>jQuery</a:t>
            </a:r>
            <a:endParaRPr lang="da-DK" dirty="0"/>
          </a:p>
          <a:p>
            <a:pPr lvl="1"/>
            <a:r>
              <a:rPr lang="da-DK" dirty="0"/>
              <a:t>Bootstrap</a:t>
            </a:r>
          </a:p>
          <a:p>
            <a:pPr lvl="1"/>
            <a:r>
              <a:rPr lang="da-DK" dirty="0" err="1"/>
              <a:t>Leaflet</a:t>
            </a:r>
            <a:endParaRPr lang="da-DK" dirty="0"/>
          </a:p>
          <a:p>
            <a:pPr lvl="1"/>
            <a:r>
              <a:rPr lang="da-DK" dirty="0"/>
              <a:t>Google Charts</a:t>
            </a:r>
          </a:p>
          <a:p>
            <a:pPr lvl="1"/>
            <a:r>
              <a:rPr lang="da-DK" dirty="0"/>
              <a:t>Bitmaps and </a:t>
            </a:r>
            <a:r>
              <a:rPr lang="da-DK" dirty="0" err="1"/>
              <a:t>Vectors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Talk </a:t>
            </a:r>
            <a:r>
              <a:rPr lang="da-DK" dirty="0" err="1"/>
              <a:t>about</a:t>
            </a:r>
            <a:endParaRPr lang="da-DK" dirty="0"/>
          </a:p>
          <a:p>
            <a:pPr lvl="1"/>
            <a:r>
              <a:rPr lang="da-DK" dirty="0"/>
              <a:t>Graphics Design</a:t>
            </a:r>
          </a:p>
          <a:p>
            <a:pPr lvl="1"/>
            <a:r>
              <a:rPr lang="da-DK" dirty="0"/>
              <a:t>Design Guidelines and Design Systems</a:t>
            </a:r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315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45D37B1E-C366-494F-A587-962AD9AABC83}" type="slidenum">
              <a:rPr lang="en-GB"/>
              <a:pPr/>
              <a:t>4</a:t>
            </a:fld>
            <a:endParaRPr lang="en-GB" dirty="0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65267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FE4C7-768E-4089-B9AC-C30C99CE6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Usability</a:t>
            </a:r>
            <a:r>
              <a:rPr lang="da-DK" dirty="0"/>
              <a:t> Test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7D544D-FAAE-47F4-B58C-4045A8BAF0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How did </a:t>
            </a:r>
            <a:r>
              <a:rPr lang="da-DK" dirty="0" err="1"/>
              <a:t>your</a:t>
            </a:r>
            <a:r>
              <a:rPr lang="da-DK" dirty="0"/>
              <a:t> tests go?</a:t>
            </a:r>
          </a:p>
          <a:p>
            <a:endParaRPr lang="da-DK" dirty="0"/>
          </a:p>
          <a:p>
            <a:r>
              <a:rPr lang="da-DK" dirty="0"/>
              <a:t>Did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learn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new?</a:t>
            </a:r>
          </a:p>
          <a:p>
            <a:endParaRPr lang="da-DK" dirty="0"/>
          </a:p>
          <a:p>
            <a:r>
              <a:rPr lang="da-DK" dirty="0" err="1"/>
              <a:t>What’s</a:t>
            </a:r>
            <a:r>
              <a:rPr lang="da-DK" dirty="0"/>
              <a:t> the difference </a:t>
            </a:r>
            <a:r>
              <a:rPr lang="da-DK" dirty="0" err="1"/>
              <a:t>between</a:t>
            </a:r>
            <a:r>
              <a:rPr lang="da-DK" dirty="0"/>
              <a:t> a user test and a </a:t>
            </a:r>
            <a:r>
              <a:rPr lang="da-DK" dirty="0" err="1"/>
              <a:t>usability</a:t>
            </a:r>
            <a:r>
              <a:rPr lang="da-DK" dirty="0"/>
              <a:t> test?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4182E58-3A5C-4898-8DCE-DA4E713A45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DDBC38-D375-4E08-9DCB-C00729348F40}" type="datetime1">
              <a:rPr lang="en-GB" smtClean="0"/>
              <a:t>22/11/2020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C1DD42-6809-4A9A-94F5-9F7220F9D6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93EE15-7330-4754-884F-AC648F36CF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72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This Week:</a:t>
            </a:r>
            <a:br>
              <a:rPr lang="en-GB" dirty="0"/>
            </a:br>
            <a:r>
              <a:rPr lang="en-GB" dirty="0"/>
              <a:t>Modern UI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45D37B1E-C366-494F-A587-962AD9AABC83}" type="slidenum">
              <a:rPr lang="en-GB"/>
              <a:pPr/>
              <a:t>6</a:t>
            </a:fld>
            <a:endParaRPr lang="en-GB" dirty="0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42127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FE4C7-768E-4089-B9AC-C30C99CE6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Software Development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7D544D-FAAE-47F4-B58C-4045A8BAF0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a-DK" dirty="0"/>
              <a:t>High </a:t>
            </a:r>
            <a:r>
              <a:rPr lang="da-DK" dirty="0" err="1"/>
              <a:t>cohesion</a:t>
            </a:r>
            <a:r>
              <a:rPr lang="da-DK" dirty="0"/>
              <a:t>, low </a:t>
            </a:r>
            <a:r>
              <a:rPr lang="da-DK" dirty="0" err="1"/>
              <a:t>coupling</a:t>
            </a:r>
            <a:endParaRPr lang="da-DK" dirty="0"/>
          </a:p>
          <a:p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/>
              <a:t>Write </a:t>
            </a:r>
            <a:r>
              <a:rPr lang="da-DK" dirty="0" err="1"/>
              <a:t>reusable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lang="da-DK" dirty="0"/>
          </a:p>
          <a:p>
            <a:endParaRPr lang="da-DK" dirty="0"/>
          </a:p>
          <a:p>
            <a:r>
              <a:rPr lang="da-DK" dirty="0"/>
              <a:t>Are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backend</a:t>
            </a:r>
            <a:r>
              <a:rPr lang="da-DK" dirty="0"/>
              <a:t> </a:t>
            </a:r>
            <a:r>
              <a:rPr lang="da-DK" dirty="0" err="1"/>
              <a:t>principles</a:t>
            </a:r>
            <a:r>
              <a:rPr lang="da-DK" dirty="0"/>
              <a:t>?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4182E58-3A5C-4898-8DCE-DA4E713A45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DDBC38-D375-4E08-9DCB-C00729348F40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C1DD42-6809-4A9A-94F5-9F7220F9D6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93EE15-7330-4754-884F-AC648F36CF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76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42BEE6DD-0B84-4353-8B5E-9BDDAD516E43}"/>
              </a:ext>
            </a:extLst>
          </p:cNvPr>
          <p:cNvCxnSpPr>
            <a:cxnSpLocks/>
          </p:cNvCxnSpPr>
          <p:nvPr/>
        </p:nvCxnSpPr>
        <p:spPr>
          <a:xfrm>
            <a:off x="9939334" y="4055288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ge pilforbindelse 49">
            <a:extLst>
              <a:ext uri="{FF2B5EF4-FFF2-40B4-BE49-F238E27FC236}">
                <a16:creationId xmlns:a16="http://schemas.microsoft.com/office/drawing/2014/main" id="{1109A807-7E39-4D69-8583-F6D9C8233086}"/>
              </a:ext>
            </a:extLst>
          </p:cNvPr>
          <p:cNvCxnSpPr>
            <a:cxnSpLocks/>
          </p:cNvCxnSpPr>
          <p:nvPr/>
        </p:nvCxnSpPr>
        <p:spPr>
          <a:xfrm flipV="1">
            <a:off x="10363491" y="4437673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3847A82-BB7A-40DD-B335-8FF97CA23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MVC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D83D5-AB1C-4356-8401-F3E27A2CB4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/>
              <a:t>Model-View-Controller</a:t>
            </a:r>
          </a:p>
          <a:p>
            <a:r>
              <a:rPr lang="en-US" altLang="en-US" dirty="0"/>
              <a:t>The client calls the controller</a:t>
            </a:r>
          </a:p>
          <a:p>
            <a:r>
              <a:rPr lang="en-US" altLang="en-US" dirty="0"/>
              <a:t>The controller gets the data from the model</a:t>
            </a:r>
          </a:p>
          <a:p>
            <a:r>
              <a:rPr lang="en-US" altLang="en-US" dirty="0"/>
              <a:t>The controller sends the data to the view</a:t>
            </a:r>
          </a:p>
          <a:p>
            <a:r>
              <a:rPr lang="en-US" altLang="en-US" dirty="0"/>
              <a:t>The controller sends the populated view to the client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3F4307-A5B7-4FB8-8B5D-FC3AF61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1C8828-D2C4-4DDF-A875-582A5E25011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F8AAC9-8CAD-400D-B1FF-460CD8A03B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0FC02F-426F-4704-A213-6A6D68DC1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A62A9985-E7C5-4C95-ADC7-27B0C4326E28}"/>
              </a:ext>
            </a:extLst>
          </p:cNvPr>
          <p:cNvSpPr/>
          <p:nvPr/>
        </p:nvSpPr>
        <p:spPr>
          <a:xfrm>
            <a:off x="7602314" y="133464"/>
            <a:ext cx="1160736" cy="9989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Client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240BBB3C-7022-44C5-B1A8-43DEB6654016}"/>
              </a:ext>
            </a:extLst>
          </p:cNvPr>
          <p:cNvGrpSpPr/>
          <p:nvPr/>
        </p:nvGrpSpPr>
        <p:grpSpPr>
          <a:xfrm>
            <a:off x="6101148" y="5100761"/>
            <a:ext cx="667777" cy="897517"/>
            <a:chOff x="5486399" y="5291276"/>
            <a:chExt cx="667777" cy="897517"/>
          </a:xfrm>
        </p:grpSpPr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12368FD6-6F42-45BA-A748-8CA11CB9CAAD}"/>
                </a:ext>
              </a:extLst>
            </p:cNvPr>
            <p:cNvSpPr/>
            <p:nvPr/>
          </p:nvSpPr>
          <p:spPr>
            <a:xfrm>
              <a:off x="5486399" y="5425321"/>
              <a:ext cx="665018" cy="6494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r>
                <a:rPr lang="da-DK" sz="1600" dirty="0"/>
                <a:t>DB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C7DA026-6469-4A9B-A990-8E58D784F797}"/>
                </a:ext>
              </a:extLst>
            </p:cNvPr>
            <p:cNvSpPr/>
            <p:nvPr/>
          </p:nvSpPr>
          <p:spPr>
            <a:xfrm>
              <a:off x="5489158" y="5291276"/>
              <a:ext cx="665018" cy="2582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1A0D97B-1552-4E51-B892-B9F4EE7D28D6}"/>
                </a:ext>
              </a:extLst>
            </p:cNvPr>
            <p:cNvSpPr/>
            <p:nvPr/>
          </p:nvSpPr>
          <p:spPr>
            <a:xfrm>
              <a:off x="5486399" y="5930549"/>
              <a:ext cx="665018" cy="2582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/>
            </a:p>
          </p:txBody>
        </p:sp>
      </p:grp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9C941F04-A8DB-452B-93DA-389729FD33D4}"/>
              </a:ext>
            </a:extLst>
          </p:cNvPr>
          <p:cNvCxnSpPr/>
          <p:nvPr/>
        </p:nvCxnSpPr>
        <p:spPr>
          <a:xfrm>
            <a:off x="7963593" y="1132433"/>
            <a:ext cx="0" cy="38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3F222621-D85B-4675-8E6B-BA5AA06D7F8A}"/>
              </a:ext>
            </a:extLst>
          </p:cNvPr>
          <p:cNvCxnSpPr>
            <a:cxnSpLocks/>
          </p:cNvCxnSpPr>
          <p:nvPr/>
        </p:nvCxnSpPr>
        <p:spPr>
          <a:xfrm>
            <a:off x="7999035" y="2313075"/>
            <a:ext cx="100" cy="62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CD4F2A02-213C-4769-859D-0689D3B8FA84}"/>
              </a:ext>
            </a:extLst>
          </p:cNvPr>
          <p:cNvCxnSpPr>
            <a:cxnSpLocks/>
          </p:cNvCxnSpPr>
          <p:nvPr/>
        </p:nvCxnSpPr>
        <p:spPr>
          <a:xfrm>
            <a:off x="7941508" y="4071914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08DCAF4F-4231-4BA1-B696-378BC547465B}"/>
              </a:ext>
            </a:extLst>
          </p:cNvPr>
          <p:cNvCxnSpPr/>
          <p:nvPr/>
        </p:nvCxnSpPr>
        <p:spPr>
          <a:xfrm flipH="1">
            <a:off x="6766166" y="5483696"/>
            <a:ext cx="640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5EBED299-8653-4FB8-8244-963AA203C56D}"/>
              </a:ext>
            </a:extLst>
          </p:cNvPr>
          <p:cNvCxnSpPr/>
          <p:nvPr/>
        </p:nvCxnSpPr>
        <p:spPr>
          <a:xfrm>
            <a:off x="6766166" y="5706782"/>
            <a:ext cx="640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5D7B98E2-5F03-43A5-B7FB-E915D84DC62E}"/>
              </a:ext>
            </a:extLst>
          </p:cNvPr>
          <p:cNvCxnSpPr>
            <a:cxnSpLocks/>
          </p:cNvCxnSpPr>
          <p:nvPr/>
        </p:nvCxnSpPr>
        <p:spPr>
          <a:xfrm flipV="1">
            <a:off x="8432169" y="4454299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7A5D77DF-318C-4201-8833-B6DEA4C5BF0B}"/>
              </a:ext>
            </a:extLst>
          </p:cNvPr>
          <p:cNvCxnSpPr>
            <a:cxnSpLocks/>
          </p:cNvCxnSpPr>
          <p:nvPr/>
        </p:nvCxnSpPr>
        <p:spPr>
          <a:xfrm>
            <a:off x="8516744" y="391556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33624FE1-0D0C-426B-8111-CCFAE33D9119}"/>
              </a:ext>
            </a:extLst>
          </p:cNvPr>
          <p:cNvCxnSpPr>
            <a:cxnSpLocks/>
          </p:cNvCxnSpPr>
          <p:nvPr/>
        </p:nvCxnSpPr>
        <p:spPr>
          <a:xfrm flipH="1">
            <a:off x="8950576" y="352306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D781FBFD-1AC1-40A0-8CA2-F30185DBE4E0}"/>
              </a:ext>
            </a:extLst>
          </p:cNvPr>
          <p:cNvCxnSpPr>
            <a:cxnSpLocks/>
          </p:cNvCxnSpPr>
          <p:nvPr/>
        </p:nvCxnSpPr>
        <p:spPr>
          <a:xfrm flipV="1">
            <a:off x="8395855" y="2579671"/>
            <a:ext cx="0" cy="62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>
            <a:extLst>
              <a:ext uri="{FF2B5EF4-FFF2-40B4-BE49-F238E27FC236}">
                <a16:creationId xmlns:a16="http://schemas.microsoft.com/office/drawing/2014/main" id="{210B3108-3763-4CB7-84B0-75ED1564E1F2}"/>
              </a:ext>
            </a:extLst>
          </p:cNvPr>
          <p:cNvCxnSpPr>
            <a:cxnSpLocks/>
          </p:cNvCxnSpPr>
          <p:nvPr/>
        </p:nvCxnSpPr>
        <p:spPr>
          <a:xfrm flipV="1">
            <a:off x="8395855" y="1132433"/>
            <a:ext cx="0" cy="38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3B8F341-6E19-4ADC-B254-4501F9746A0F}"/>
              </a:ext>
            </a:extLst>
          </p:cNvPr>
          <p:cNvSpPr/>
          <p:nvPr/>
        </p:nvSpPr>
        <p:spPr>
          <a:xfrm>
            <a:off x="7406640" y="4773478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Model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1601455-848A-4C9D-80E0-73BCD5764960}"/>
              </a:ext>
            </a:extLst>
          </p:cNvPr>
          <p:cNvSpPr/>
          <p:nvPr/>
        </p:nvSpPr>
        <p:spPr>
          <a:xfrm>
            <a:off x="9321585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View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D4AD73-A775-4DB0-9CDA-E4D76D82EAF6}"/>
              </a:ext>
            </a:extLst>
          </p:cNvPr>
          <p:cNvSpPr/>
          <p:nvPr/>
        </p:nvSpPr>
        <p:spPr>
          <a:xfrm>
            <a:off x="7602314" y="1455009"/>
            <a:ext cx="1160736" cy="116073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Router</a:t>
            </a:r>
          </a:p>
        </p:txBody>
      </p: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E8FEEAB7-E616-4DA6-AE5C-A20609AC2CF4}"/>
              </a:ext>
            </a:extLst>
          </p:cNvPr>
          <p:cNvCxnSpPr>
            <a:cxnSpLocks/>
          </p:cNvCxnSpPr>
          <p:nvPr/>
        </p:nvCxnSpPr>
        <p:spPr>
          <a:xfrm>
            <a:off x="6605645" y="391680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Lige pilforbindelse 46">
            <a:extLst>
              <a:ext uri="{FF2B5EF4-FFF2-40B4-BE49-F238E27FC236}">
                <a16:creationId xmlns:a16="http://schemas.microsoft.com/office/drawing/2014/main" id="{3C216E62-49F5-4502-B57E-614EBAE1249E}"/>
              </a:ext>
            </a:extLst>
          </p:cNvPr>
          <p:cNvCxnSpPr>
            <a:cxnSpLocks/>
          </p:cNvCxnSpPr>
          <p:nvPr/>
        </p:nvCxnSpPr>
        <p:spPr>
          <a:xfrm flipH="1">
            <a:off x="7039477" y="352430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39B54AF9-1520-4A21-94DE-D9BE84BFA520}"/>
              </a:ext>
            </a:extLst>
          </p:cNvPr>
          <p:cNvSpPr/>
          <p:nvPr/>
        </p:nvSpPr>
        <p:spPr>
          <a:xfrm>
            <a:off x="7406640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Controller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722F7F8-F088-43D9-9213-DD6FBA4A7F3B}"/>
              </a:ext>
            </a:extLst>
          </p:cNvPr>
          <p:cNvSpPr/>
          <p:nvPr/>
        </p:nvSpPr>
        <p:spPr>
          <a:xfrm>
            <a:off x="5521222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Service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F883481-E69E-4FDD-B8D1-466865291926}"/>
              </a:ext>
            </a:extLst>
          </p:cNvPr>
          <p:cNvSpPr/>
          <p:nvPr/>
        </p:nvSpPr>
        <p:spPr>
          <a:xfrm>
            <a:off x="9621868" y="4759737"/>
            <a:ext cx="1082263" cy="10822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 err="1"/>
              <a:t>Partial</a:t>
            </a:r>
            <a:r>
              <a:rPr lang="da-DK" sz="1600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132420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42BEE6DD-0B84-4353-8B5E-9BDDAD516E43}"/>
              </a:ext>
            </a:extLst>
          </p:cNvPr>
          <p:cNvCxnSpPr>
            <a:cxnSpLocks/>
          </p:cNvCxnSpPr>
          <p:nvPr/>
        </p:nvCxnSpPr>
        <p:spPr>
          <a:xfrm>
            <a:off x="9939334" y="4055288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ge pilforbindelse 49">
            <a:extLst>
              <a:ext uri="{FF2B5EF4-FFF2-40B4-BE49-F238E27FC236}">
                <a16:creationId xmlns:a16="http://schemas.microsoft.com/office/drawing/2014/main" id="{1109A807-7E39-4D69-8583-F6D9C8233086}"/>
              </a:ext>
            </a:extLst>
          </p:cNvPr>
          <p:cNvCxnSpPr>
            <a:cxnSpLocks/>
          </p:cNvCxnSpPr>
          <p:nvPr/>
        </p:nvCxnSpPr>
        <p:spPr>
          <a:xfrm flipV="1">
            <a:off x="10363491" y="4437673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3847A82-BB7A-40DD-B335-8FF97CA23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MVC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D83D5-AB1C-4356-8401-F3E27A2CB4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/>
              <a:t>Model-View-Controller</a:t>
            </a:r>
          </a:p>
          <a:p>
            <a:r>
              <a:rPr lang="en-US" altLang="en-US" dirty="0"/>
              <a:t>The client calls the controller</a:t>
            </a:r>
          </a:p>
          <a:p>
            <a:r>
              <a:rPr lang="en-US" altLang="en-US" dirty="0"/>
              <a:t>The controller gets the data from the model</a:t>
            </a:r>
          </a:p>
          <a:p>
            <a:r>
              <a:rPr lang="en-US" altLang="en-US" dirty="0"/>
              <a:t>The controller sends the data to the view</a:t>
            </a:r>
          </a:p>
          <a:p>
            <a:r>
              <a:rPr lang="en-US" altLang="en-US" dirty="0"/>
              <a:t>The controller sends the populated view to the client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3F4307-A5B7-4FB8-8B5D-FC3AF61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1C8828-D2C4-4DDF-A875-582A5E25011C}" type="datetime1">
              <a:rPr lang="en-GB" smtClean="0"/>
              <a:t>07/12/2020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F8AAC9-8CAD-400D-B1FF-460CD8A03B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0FC02F-426F-4704-A213-6A6D68DC1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A62A9985-E7C5-4C95-ADC7-27B0C4326E28}"/>
              </a:ext>
            </a:extLst>
          </p:cNvPr>
          <p:cNvSpPr/>
          <p:nvPr/>
        </p:nvSpPr>
        <p:spPr>
          <a:xfrm>
            <a:off x="7602314" y="133464"/>
            <a:ext cx="1160736" cy="9989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Client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240BBB3C-7022-44C5-B1A8-43DEB6654016}"/>
              </a:ext>
            </a:extLst>
          </p:cNvPr>
          <p:cNvGrpSpPr/>
          <p:nvPr/>
        </p:nvGrpSpPr>
        <p:grpSpPr>
          <a:xfrm>
            <a:off x="6101148" y="5100761"/>
            <a:ext cx="667777" cy="897517"/>
            <a:chOff x="5486399" y="5291276"/>
            <a:chExt cx="667777" cy="897517"/>
          </a:xfrm>
        </p:grpSpPr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12368FD6-6F42-45BA-A748-8CA11CB9CAAD}"/>
                </a:ext>
              </a:extLst>
            </p:cNvPr>
            <p:cNvSpPr/>
            <p:nvPr/>
          </p:nvSpPr>
          <p:spPr>
            <a:xfrm>
              <a:off x="5486399" y="5425321"/>
              <a:ext cx="665018" cy="6494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r>
                <a:rPr lang="da-DK" sz="1600" dirty="0"/>
                <a:t>DB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C7DA026-6469-4A9B-A990-8E58D784F797}"/>
                </a:ext>
              </a:extLst>
            </p:cNvPr>
            <p:cNvSpPr/>
            <p:nvPr/>
          </p:nvSpPr>
          <p:spPr>
            <a:xfrm>
              <a:off x="5489158" y="5291276"/>
              <a:ext cx="665018" cy="2582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1A0D97B-1552-4E51-B892-B9F4EE7D28D6}"/>
                </a:ext>
              </a:extLst>
            </p:cNvPr>
            <p:cNvSpPr/>
            <p:nvPr/>
          </p:nvSpPr>
          <p:spPr>
            <a:xfrm>
              <a:off x="5486399" y="5930549"/>
              <a:ext cx="665018" cy="25824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/>
            </a:p>
          </p:txBody>
        </p:sp>
      </p:grp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9C941F04-A8DB-452B-93DA-389729FD33D4}"/>
              </a:ext>
            </a:extLst>
          </p:cNvPr>
          <p:cNvCxnSpPr/>
          <p:nvPr/>
        </p:nvCxnSpPr>
        <p:spPr>
          <a:xfrm>
            <a:off x="7963593" y="1132433"/>
            <a:ext cx="0" cy="38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3F222621-D85B-4675-8E6B-BA5AA06D7F8A}"/>
              </a:ext>
            </a:extLst>
          </p:cNvPr>
          <p:cNvCxnSpPr>
            <a:cxnSpLocks/>
          </p:cNvCxnSpPr>
          <p:nvPr/>
        </p:nvCxnSpPr>
        <p:spPr>
          <a:xfrm>
            <a:off x="7999035" y="2313075"/>
            <a:ext cx="100" cy="62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CD4F2A02-213C-4769-859D-0689D3B8FA84}"/>
              </a:ext>
            </a:extLst>
          </p:cNvPr>
          <p:cNvCxnSpPr>
            <a:cxnSpLocks/>
          </p:cNvCxnSpPr>
          <p:nvPr/>
        </p:nvCxnSpPr>
        <p:spPr>
          <a:xfrm>
            <a:off x="7941508" y="4071914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08DCAF4F-4231-4BA1-B696-378BC547465B}"/>
              </a:ext>
            </a:extLst>
          </p:cNvPr>
          <p:cNvCxnSpPr/>
          <p:nvPr/>
        </p:nvCxnSpPr>
        <p:spPr>
          <a:xfrm flipH="1">
            <a:off x="6766166" y="5483696"/>
            <a:ext cx="640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5EBED299-8653-4FB8-8244-963AA203C56D}"/>
              </a:ext>
            </a:extLst>
          </p:cNvPr>
          <p:cNvCxnSpPr/>
          <p:nvPr/>
        </p:nvCxnSpPr>
        <p:spPr>
          <a:xfrm>
            <a:off x="6766166" y="5706782"/>
            <a:ext cx="640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5D7B98E2-5F03-43A5-B7FB-E915D84DC62E}"/>
              </a:ext>
            </a:extLst>
          </p:cNvPr>
          <p:cNvCxnSpPr>
            <a:cxnSpLocks/>
          </p:cNvCxnSpPr>
          <p:nvPr/>
        </p:nvCxnSpPr>
        <p:spPr>
          <a:xfrm flipV="1">
            <a:off x="8432169" y="4454299"/>
            <a:ext cx="0" cy="73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7A5D77DF-318C-4201-8833-B6DEA4C5BF0B}"/>
              </a:ext>
            </a:extLst>
          </p:cNvPr>
          <p:cNvCxnSpPr>
            <a:cxnSpLocks/>
          </p:cNvCxnSpPr>
          <p:nvPr/>
        </p:nvCxnSpPr>
        <p:spPr>
          <a:xfrm>
            <a:off x="8516744" y="391556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33624FE1-0D0C-426B-8111-CCFAE33D9119}"/>
              </a:ext>
            </a:extLst>
          </p:cNvPr>
          <p:cNvCxnSpPr>
            <a:cxnSpLocks/>
          </p:cNvCxnSpPr>
          <p:nvPr/>
        </p:nvCxnSpPr>
        <p:spPr>
          <a:xfrm flipH="1">
            <a:off x="8950576" y="352306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D781FBFD-1AC1-40A0-8CA2-F30185DBE4E0}"/>
              </a:ext>
            </a:extLst>
          </p:cNvPr>
          <p:cNvCxnSpPr>
            <a:cxnSpLocks/>
          </p:cNvCxnSpPr>
          <p:nvPr/>
        </p:nvCxnSpPr>
        <p:spPr>
          <a:xfrm flipV="1">
            <a:off x="8395855" y="2579671"/>
            <a:ext cx="0" cy="62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>
            <a:extLst>
              <a:ext uri="{FF2B5EF4-FFF2-40B4-BE49-F238E27FC236}">
                <a16:creationId xmlns:a16="http://schemas.microsoft.com/office/drawing/2014/main" id="{210B3108-3763-4CB7-84B0-75ED1564E1F2}"/>
              </a:ext>
            </a:extLst>
          </p:cNvPr>
          <p:cNvCxnSpPr>
            <a:cxnSpLocks/>
          </p:cNvCxnSpPr>
          <p:nvPr/>
        </p:nvCxnSpPr>
        <p:spPr>
          <a:xfrm flipV="1">
            <a:off x="8395855" y="1132433"/>
            <a:ext cx="0" cy="38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3B8F341-6E19-4ADC-B254-4501F9746A0F}"/>
              </a:ext>
            </a:extLst>
          </p:cNvPr>
          <p:cNvSpPr/>
          <p:nvPr/>
        </p:nvSpPr>
        <p:spPr>
          <a:xfrm>
            <a:off x="7406640" y="4773478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Model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1601455-848A-4C9D-80E0-73BCD5764960}"/>
              </a:ext>
            </a:extLst>
          </p:cNvPr>
          <p:cNvSpPr/>
          <p:nvPr/>
        </p:nvSpPr>
        <p:spPr>
          <a:xfrm>
            <a:off x="9321585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View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D4AD73-A775-4DB0-9CDA-E4D76D82EAF6}"/>
              </a:ext>
            </a:extLst>
          </p:cNvPr>
          <p:cNvSpPr/>
          <p:nvPr/>
        </p:nvSpPr>
        <p:spPr>
          <a:xfrm>
            <a:off x="7602314" y="1455009"/>
            <a:ext cx="1160736" cy="116073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Router</a:t>
            </a:r>
          </a:p>
        </p:txBody>
      </p: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E8FEEAB7-E616-4DA6-AE5C-A20609AC2CF4}"/>
              </a:ext>
            </a:extLst>
          </p:cNvPr>
          <p:cNvCxnSpPr>
            <a:cxnSpLocks/>
          </p:cNvCxnSpPr>
          <p:nvPr/>
        </p:nvCxnSpPr>
        <p:spPr>
          <a:xfrm>
            <a:off x="6605645" y="3916809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Lige pilforbindelse 46">
            <a:extLst>
              <a:ext uri="{FF2B5EF4-FFF2-40B4-BE49-F238E27FC236}">
                <a16:creationId xmlns:a16="http://schemas.microsoft.com/office/drawing/2014/main" id="{3C216E62-49F5-4502-B57E-614EBAE1249E}"/>
              </a:ext>
            </a:extLst>
          </p:cNvPr>
          <p:cNvCxnSpPr>
            <a:cxnSpLocks/>
          </p:cNvCxnSpPr>
          <p:nvPr/>
        </p:nvCxnSpPr>
        <p:spPr>
          <a:xfrm flipH="1">
            <a:off x="7039477" y="3524305"/>
            <a:ext cx="8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39B54AF9-1520-4A21-94DE-D9BE84BFA520}"/>
              </a:ext>
            </a:extLst>
          </p:cNvPr>
          <p:cNvSpPr/>
          <p:nvPr/>
        </p:nvSpPr>
        <p:spPr>
          <a:xfrm>
            <a:off x="7406640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Controller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722F7F8-F088-43D9-9213-DD6FBA4A7F3B}"/>
              </a:ext>
            </a:extLst>
          </p:cNvPr>
          <p:cNvSpPr/>
          <p:nvPr/>
        </p:nvSpPr>
        <p:spPr>
          <a:xfrm>
            <a:off x="5521222" y="2938321"/>
            <a:ext cx="1552084" cy="155208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/>
              <a:t>Service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F883481-E69E-4FDD-B8D1-466865291926}"/>
              </a:ext>
            </a:extLst>
          </p:cNvPr>
          <p:cNvSpPr/>
          <p:nvPr/>
        </p:nvSpPr>
        <p:spPr>
          <a:xfrm>
            <a:off x="9621868" y="4759737"/>
            <a:ext cx="1082263" cy="10822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da-DK" sz="1600" dirty="0" err="1"/>
              <a:t>Partial</a:t>
            </a:r>
            <a:r>
              <a:rPr lang="da-DK" sz="1600" dirty="0"/>
              <a:t> View</a:t>
            </a:r>
          </a:p>
        </p:txBody>
      </p:sp>
      <p:pic>
        <p:nvPicPr>
          <p:cNvPr id="54" name="Billede 53">
            <a:extLst>
              <a:ext uri="{FF2B5EF4-FFF2-40B4-BE49-F238E27FC236}">
                <a16:creationId xmlns:a16="http://schemas.microsoft.com/office/drawing/2014/main" id="{93383DEC-C4FE-42F5-80B8-6CA157986F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07" t="9075" r="28284" b="9802"/>
          <a:stretch/>
        </p:blipFill>
        <p:spPr>
          <a:xfrm>
            <a:off x="8456188" y="2795122"/>
            <a:ext cx="672775" cy="709503"/>
          </a:xfrm>
          <a:prstGeom prst="rect">
            <a:avLst/>
          </a:prstGeom>
        </p:spPr>
      </p:pic>
      <p:pic>
        <p:nvPicPr>
          <p:cNvPr id="56" name="Billede 55">
            <a:extLst>
              <a:ext uri="{FF2B5EF4-FFF2-40B4-BE49-F238E27FC236}">
                <a16:creationId xmlns:a16="http://schemas.microsoft.com/office/drawing/2014/main" id="{7319E37E-2E53-45AB-9FF7-15B276927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58" y="1178456"/>
            <a:ext cx="1077442" cy="1077442"/>
          </a:xfrm>
          <a:prstGeom prst="rect">
            <a:avLst/>
          </a:prstGeom>
        </p:spPr>
      </p:pic>
      <p:pic>
        <p:nvPicPr>
          <p:cNvPr id="58" name="Billede 57">
            <a:extLst>
              <a:ext uri="{FF2B5EF4-FFF2-40B4-BE49-F238E27FC236}">
                <a16:creationId xmlns:a16="http://schemas.microsoft.com/office/drawing/2014/main" id="{D5B6EE6F-2E69-4962-8C3E-5991B56823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26" y="146219"/>
            <a:ext cx="706489" cy="706489"/>
          </a:xfrm>
          <a:prstGeom prst="rect">
            <a:avLst/>
          </a:prstGeom>
        </p:spPr>
      </p:pic>
      <p:pic>
        <p:nvPicPr>
          <p:cNvPr id="62" name="Billede 61">
            <a:extLst>
              <a:ext uri="{FF2B5EF4-FFF2-40B4-BE49-F238E27FC236}">
                <a16:creationId xmlns:a16="http://schemas.microsoft.com/office/drawing/2014/main" id="{EB189BA7-71B2-4DDF-9260-5786DDB3D3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31" b="92500" l="10000" r="90000">
                        <a14:foregroundMark x1="44889" y1="92692" x2="44889" y2="92692"/>
                        <a14:foregroundMark x1="54111" y1="61731" x2="54111" y2="61731"/>
                        <a14:foregroundMark x1="50222" y1="73654" x2="50222" y2="73654"/>
                        <a14:foregroundMark x1="50000" y1="81346" x2="50000" y2="81346"/>
                        <a14:foregroundMark x1="53889" y1="8462" x2="53889" y2="8462"/>
                        <a14:foregroundMark x1="55222" y1="1731" x2="55222" y2="1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192" y="2754943"/>
            <a:ext cx="1182365" cy="683144"/>
          </a:xfrm>
          <a:prstGeom prst="rect">
            <a:avLst/>
          </a:prstGeom>
        </p:spPr>
      </p:pic>
      <p:pic>
        <p:nvPicPr>
          <p:cNvPr id="64" name="Billede 63">
            <a:extLst>
              <a:ext uri="{FF2B5EF4-FFF2-40B4-BE49-F238E27FC236}">
                <a16:creationId xmlns:a16="http://schemas.microsoft.com/office/drawing/2014/main" id="{F356D8CC-D019-490C-8A0C-769331012D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27" y="4964617"/>
            <a:ext cx="444315" cy="444315"/>
          </a:xfrm>
          <a:prstGeom prst="rect">
            <a:avLst/>
          </a:prstGeom>
        </p:spPr>
      </p:pic>
      <p:pic>
        <p:nvPicPr>
          <p:cNvPr id="66" name="Billede 65">
            <a:extLst>
              <a:ext uri="{FF2B5EF4-FFF2-40B4-BE49-F238E27FC236}">
                <a16:creationId xmlns:a16="http://schemas.microsoft.com/office/drawing/2014/main" id="{5F3FF4F3-56F5-41EB-84B2-00DF23828A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61" y="4906613"/>
            <a:ext cx="763335" cy="763335"/>
          </a:xfrm>
          <a:prstGeom prst="rect">
            <a:avLst/>
          </a:prstGeom>
        </p:spPr>
      </p:pic>
      <p:pic>
        <p:nvPicPr>
          <p:cNvPr id="68" name="Billede 67">
            <a:extLst>
              <a:ext uri="{FF2B5EF4-FFF2-40B4-BE49-F238E27FC236}">
                <a16:creationId xmlns:a16="http://schemas.microsoft.com/office/drawing/2014/main" id="{10A8DF28-747A-47E3-A9FD-E34F78C628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149" y="2938321"/>
            <a:ext cx="601348" cy="6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30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rgbClr val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891895634761136","enableDocumentContentUpdater":true,"version":"1.3"}]]></TemplafySlideTemplate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6891895634761136","enableDocumentContentUpdater":true,"version":"1.3"}]]></TemplafySlideTemplate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4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891895634761137","enableDocumentContentUpdater":true,"version":"1.3"}]]></TemplafySlideTemplateConfiguration>
</file>

<file path=customXml/item6.xml><?xml version="1.0" encoding="utf-8"?>
<TemplafyTemplateConfiguration><![CDATA[{"elementsMetadata":[{"type":"shape","id":"d572fa25-8edd-43b8-9b55-27d872b6b1fc","elementConfiguration":{"format":"{{DateFormats.MonthYear}}","binding":"Form.Date","disableUpdates":false,"type":"date"}},{"type":"shape","id":"bbb50dc8-a7c0-4554-930d-663460fed123","elementConfiguration":{"binding":"UserProfile.Institut.InstituteDCU_{{DocumentLanguage}}","disableUpdates":false,"type":"text"}},{"type":"shape","id":"f39ab476-473e-4cbc-a735-08e8467cfb7b","elementConfiguration":{"binding":"UserProfile.Institut.InstituteDCU_{{DocumentLanguage}}","disableUpdates":false,"type":"text"}},{"type":"shape","id":"8f4f5ab2-38ae-4794-9556-95edf115af0a","elementConfiguration":{"format":"{{DateFormats.MonthYear}}","binding":"Form.Date","disableUpdates":false,"type":"date"}},{"type":"shape","id":"535c2e69-01e7-4dce-95a6-4de9d99d38ac","elementConfiguration":{"binding":"UserProfile.Institut.InstituteDCU_{{DocumentLanguage}}","disableUpdates":false,"type":"text"}},{"type":"shape","id":"4580039a-6a0b-47c3-8582-fb9e2e105f97","elementConfiguration":{"format":"{{DateFormats.MonthYear}}","binding":"Form.Date","disableUpdates":false,"type":"date"}},{"type":"shape","id":"9e66ba45-e00c-4751-bf02-a4956d240516","elementConfiguration":{"binding":"UserProfile.Institut.InstituteDCU_{{DocumentLanguage}}","disableUpdates":false,"type":"text"}},{"type":"shape","id":"e93eeae9-b581-4184-9cc7-9a0f9897d348","elementConfiguration":{"format":"{{DateFormats.MonthYear}}","binding":"Form.Date","disableUpdates":false,"type":"date"}},{"type":"shape","id":"b451176b-5c0c-4d4d-9060-3837f3de11a8","elementConfiguration":{"format":"{{DateFormats.MonthYear}}","binding":"Form.Date","disableUpdates":false,"type":"date"}},{"type":"shape","id":"c68689c9-e668-4c96-a109-f982a524f861","elementConfiguration":{"binding":"UserProfile.Institut.InstituteDCU_{{DocumentLanguage}}","disableUpdates":false,"type":"text"}},{"type":"shape","id":"c5e3364f-695b-4164-8ae0-df0baedf3be1","elementConfiguration":{"binding":"UserProfile.Institut.InstituteDCU_{{DocumentLanguage}}","disableUpdates":false,"type":"text"}},{"type":"shape","id":"19392b15-c614-4755-aea8-28d38b6bbe91","elementConfiguration":{"binding":"UserProfile.Institut.InstituteDCU_{{DocumentLanguage}}","disableUpdates":false,"type":"text"}},{"type":"shape","id":"7c8a4e8f-f1eb-4af7-b254-c88f4a86ec48","elementConfiguration":{"format":"{{DateFormats.MonthYear}}","binding":"Form.Date","disableUpdates":false,"type":"date"}}],"transformationConfigurations":[{"language":"{{DocumentLanguage}}","disableUpdates":false,"type":"proofingLanguage"}],"templateName":"SDU widescreen 16:9 template","templateDescription":"Tom bredformat skabelon til Powerpoint med enhed, dato og links","enableDocumentContentUpdater":true,"version":"1.3"}]]></TemplafyTemplateConfiguration>
</file>

<file path=customXml/item7.xml><?xml version="1.0" encoding="utf-8"?>
<TemplafyFormConfiguration><![CDATA[{"formFields":[{"required":false,"type":"datePicker","name":"Date","label":"Date","helpTexts":{"prefix":"","postfix":""},"spacing":{},"fullyQualifiedName":"Date"}],"formDataEntries":[{"name":"Date","value":"2Ix+bEfKiBgFPlbzHV5hwA=="}]}]]></Templafy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AC241A1A-6EE0-45E9-B9B3-E84BDA147342}">
  <ds:schemaRefs/>
</ds:datastoreItem>
</file>

<file path=customXml/itemProps10.xml><?xml version="1.0" encoding="utf-8"?>
<ds:datastoreItem xmlns:ds="http://schemas.openxmlformats.org/officeDocument/2006/customXml" ds:itemID="{23A422EE-19EB-460A-8CC2-72292EB01E2F}">
  <ds:schemaRefs/>
</ds:datastoreItem>
</file>

<file path=customXml/itemProps11.xml><?xml version="1.0" encoding="utf-8"?>
<ds:datastoreItem xmlns:ds="http://schemas.openxmlformats.org/officeDocument/2006/customXml" ds:itemID="{8F36D3C8-5173-4306-861C-CC9CB4A0CF4B}">
  <ds:schemaRefs/>
</ds:datastoreItem>
</file>

<file path=customXml/itemProps12.xml><?xml version="1.0" encoding="utf-8"?>
<ds:datastoreItem xmlns:ds="http://schemas.openxmlformats.org/officeDocument/2006/customXml" ds:itemID="{26B8B898-3EBC-4680-AA80-5BD076E57B47}">
  <ds:schemaRefs/>
</ds:datastoreItem>
</file>

<file path=customXml/itemProps13.xml><?xml version="1.0" encoding="utf-8"?>
<ds:datastoreItem xmlns:ds="http://schemas.openxmlformats.org/officeDocument/2006/customXml" ds:itemID="{C66E74AB-6472-4216-A030-CEF6826F2820}">
  <ds:schemaRefs/>
</ds:datastoreItem>
</file>

<file path=customXml/itemProps14.xml><?xml version="1.0" encoding="utf-8"?>
<ds:datastoreItem xmlns:ds="http://schemas.openxmlformats.org/officeDocument/2006/customXml" ds:itemID="{CFC7CD9E-B387-47DD-A892-194586C4B0A8}">
  <ds:schemaRefs/>
</ds:datastoreItem>
</file>

<file path=customXml/itemProps2.xml><?xml version="1.0" encoding="utf-8"?>
<ds:datastoreItem xmlns:ds="http://schemas.openxmlformats.org/officeDocument/2006/customXml" ds:itemID="{F2272AAD-8D33-4FB9-9B40-46554F80457C}">
  <ds:schemaRefs/>
</ds:datastoreItem>
</file>

<file path=customXml/itemProps3.xml><?xml version="1.0" encoding="utf-8"?>
<ds:datastoreItem xmlns:ds="http://schemas.openxmlformats.org/officeDocument/2006/customXml" ds:itemID="{AE4511BA-71F6-4AAE-90AC-6442626391DC}">
  <ds:schemaRefs/>
</ds:datastoreItem>
</file>

<file path=customXml/itemProps4.xml><?xml version="1.0" encoding="utf-8"?>
<ds:datastoreItem xmlns:ds="http://schemas.openxmlformats.org/officeDocument/2006/customXml" ds:itemID="{27CDD743-0B32-43BA-9D13-0307BD0B43CD}">
  <ds:schemaRefs/>
</ds:datastoreItem>
</file>

<file path=customXml/itemProps5.xml><?xml version="1.0" encoding="utf-8"?>
<ds:datastoreItem xmlns:ds="http://schemas.openxmlformats.org/officeDocument/2006/customXml" ds:itemID="{1DA5F47D-14F9-49C7-BB6D-79A6A719F13C}">
  <ds:schemaRefs/>
</ds:datastoreItem>
</file>

<file path=customXml/itemProps6.xml><?xml version="1.0" encoding="utf-8"?>
<ds:datastoreItem xmlns:ds="http://schemas.openxmlformats.org/officeDocument/2006/customXml" ds:itemID="{C484C70F-0F64-4774-853F-19FDF7E1F81D}">
  <ds:schemaRefs/>
</ds:datastoreItem>
</file>

<file path=customXml/itemProps7.xml><?xml version="1.0" encoding="utf-8"?>
<ds:datastoreItem xmlns:ds="http://schemas.openxmlformats.org/officeDocument/2006/customXml" ds:itemID="{C5CD5A01-6378-494D-B71B-D23DEC9A120C}">
  <ds:schemaRefs/>
</ds:datastoreItem>
</file>

<file path=customXml/itemProps8.xml><?xml version="1.0" encoding="utf-8"?>
<ds:datastoreItem xmlns:ds="http://schemas.openxmlformats.org/officeDocument/2006/customXml" ds:itemID="{A078B4FF-09BD-41CC-9B29-FE1B7D89E18C}">
  <ds:schemaRefs/>
</ds:datastoreItem>
</file>

<file path=customXml/itemProps9.xml><?xml version="1.0" encoding="utf-8"?>
<ds:datastoreItem xmlns:ds="http://schemas.openxmlformats.org/officeDocument/2006/customXml" ds:itemID="{E37C6DCE-8348-4767-834E-94782BBE0F9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2242</Words>
  <Application>Microsoft Office PowerPoint</Application>
  <PresentationFormat>Widescreen</PresentationFormat>
  <Paragraphs>480</Paragraphs>
  <Slides>37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37</vt:i4>
      </vt:variant>
    </vt:vector>
  </HeadingPairs>
  <TitlesOfParts>
    <vt:vector size="40" baseType="lpstr">
      <vt:lpstr>Arial</vt:lpstr>
      <vt:lpstr>Wingdings</vt:lpstr>
      <vt:lpstr>Blank</vt:lpstr>
      <vt:lpstr>Human Computer Interaction  Week 12: Modern UI  by Henrik Lange</vt:lpstr>
      <vt:lpstr>Plan</vt:lpstr>
      <vt:lpstr>Agenda</vt:lpstr>
      <vt:lpstr>Last Week</vt:lpstr>
      <vt:lpstr>Usability Test</vt:lpstr>
      <vt:lpstr>This Week: Modern UI</vt:lpstr>
      <vt:lpstr>Software Development</vt:lpstr>
      <vt:lpstr>MVC</vt:lpstr>
      <vt:lpstr>MVC</vt:lpstr>
      <vt:lpstr>MVC</vt:lpstr>
      <vt:lpstr>View Engines</vt:lpstr>
      <vt:lpstr>Low Coupling, High Cohesion</vt:lpstr>
      <vt:lpstr>Low Coupling, High Cohesion</vt:lpstr>
      <vt:lpstr>Component Based Software Development</vt:lpstr>
      <vt:lpstr>MVC</vt:lpstr>
      <vt:lpstr>MVC</vt:lpstr>
      <vt:lpstr>MVC</vt:lpstr>
      <vt:lpstr>MVC</vt:lpstr>
      <vt:lpstr>MVC</vt:lpstr>
      <vt:lpstr>Composite UI</vt:lpstr>
      <vt:lpstr>Composite UI</vt:lpstr>
      <vt:lpstr>Object Relation Mapper</vt:lpstr>
      <vt:lpstr>View Engines</vt:lpstr>
      <vt:lpstr>Composite UI</vt:lpstr>
      <vt:lpstr>Composite UI &amp; Microservices</vt:lpstr>
      <vt:lpstr>How many microservices are called?</vt:lpstr>
      <vt:lpstr>How many microservices are called?</vt:lpstr>
      <vt:lpstr>Composite UI</vt:lpstr>
      <vt:lpstr>Single Page Applications</vt:lpstr>
      <vt:lpstr>Selecting Frameworks</vt:lpstr>
      <vt:lpstr>Frontend Frameworks</vt:lpstr>
      <vt:lpstr>Use data to select frameworks</vt:lpstr>
      <vt:lpstr>Angular</vt:lpstr>
      <vt:lpstr>Exam </vt:lpstr>
      <vt:lpstr>What happens?</vt:lpstr>
      <vt:lpstr>What would be your favorite exam question?</vt:lpstr>
      <vt:lpstr>Exam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2020-12-07T22:32:22Z</dcterms:created>
  <dcterms:modified xsi:type="dcterms:W3CDTF">2020-12-09T11:09:28Z</dcterms:modified>
</cp:coreProperties>
</file>