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256" r:id="rId5"/>
    <p:sldId id="265" r:id="rId6"/>
    <p:sldId id="258" r:id="rId7"/>
    <p:sldId id="346" r:id="rId8"/>
    <p:sldId id="288" r:id="rId9"/>
    <p:sldId id="347" r:id="rId10"/>
    <p:sldId id="268" r:id="rId11"/>
    <p:sldId id="348" r:id="rId12"/>
    <p:sldId id="349" r:id="rId13"/>
    <p:sldId id="350" r:id="rId14"/>
    <p:sldId id="351" r:id="rId15"/>
    <p:sldId id="354" r:id="rId16"/>
    <p:sldId id="352" r:id="rId17"/>
    <p:sldId id="355" r:id="rId18"/>
    <p:sldId id="356" r:id="rId19"/>
    <p:sldId id="357" r:id="rId20"/>
    <p:sldId id="317" r:id="rId21"/>
    <p:sldId id="358" r:id="rId22"/>
    <p:sldId id="305" r:id="rId23"/>
    <p:sldId id="359" r:id="rId24"/>
    <p:sldId id="360" r:id="rId25"/>
    <p:sldId id="361" r:id="rId26"/>
    <p:sldId id="362" r:id="rId27"/>
    <p:sldId id="363" r:id="rId28"/>
    <p:sldId id="364" r:id="rId29"/>
    <p:sldId id="365" r:id="rId30"/>
    <p:sldId id="366" r:id="rId31"/>
    <p:sldId id="322" r:id="rId32"/>
    <p:sldId id="368" r:id="rId33"/>
    <p:sldId id="321" r:id="rId34"/>
    <p:sldId id="371" r:id="rId35"/>
    <p:sldId id="367" r:id="rId36"/>
    <p:sldId id="370" r:id="rId37"/>
    <p:sldId id="369" r:id="rId38"/>
    <p:sldId id="373" r:id="rId39"/>
    <p:sldId id="374" r:id="rId40"/>
    <p:sldId id="375" r:id="rId41"/>
    <p:sldId id="377" r:id="rId42"/>
    <p:sldId id="376" r:id="rId43"/>
    <p:sldId id="379" r:id="rId44"/>
    <p:sldId id="380" r:id="rId45"/>
    <p:sldId id="381" r:id="rId46"/>
    <p:sldId id="382" r:id="rId47"/>
    <p:sldId id="383" r:id="rId48"/>
    <p:sldId id="384" r:id="rId49"/>
    <p:sldId id="385" r:id="rId50"/>
    <p:sldId id="386" r:id="rId51"/>
    <p:sldId id="304" r:id="rId5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3817" autoAdjust="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623B3-1A47-41B1-88DC-F2D344993E51}" type="datetimeFigureOut">
              <a:rPr lang="da-DK" smtClean="0"/>
              <a:t>13-09-2020</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6FE54-0CE9-49E0-A2D2-9944DF754AEB}" type="slidenum">
              <a:rPr lang="da-DK" smtClean="0"/>
              <a:t>‹nr.›</a:t>
            </a:fld>
            <a:endParaRPr lang="da-DK"/>
          </a:p>
        </p:txBody>
      </p:sp>
    </p:spTree>
    <p:extLst>
      <p:ext uri="{BB962C8B-B14F-4D97-AF65-F5344CB8AC3E}">
        <p14:creationId xmlns:p14="http://schemas.microsoft.com/office/powerpoint/2010/main" val="44800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5E857B-E85E-4F67-8199-300970C7C1A7}"/>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61243C05-8907-4049-8D27-CD992B683D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271C97E-D1D5-47A8-8BEF-78EDD565995A}"/>
              </a:ext>
            </a:extLst>
          </p:cNvPr>
          <p:cNvSpPr>
            <a:spLocks noGrp="1"/>
          </p:cNvSpPr>
          <p:nvPr>
            <p:ph type="dt" sz="half" idx="10"/>
          </p:nvPr>
        </p:nvSpPr>
        <p:spPr/>
        <p:txBody>
          <a:bodyPr/>
          <a:lstStyle/>
          <a:p>
            <a:fld id="{0121DBB4-CF34-4EE5-872C-63091F61ECA0}" type="datetime1">
              <a:rPr lang="da-DK" smtClean="0"/>
              <a:t>13-09-2020</a:t>
            </a:fld>
            <a:endParaRPr lang="da-DK"/>
          </a:p>
        </p:txBody>
      </p:sp>
      <p:sp>
        <p:nvSpPr>
          <p:cNvPr id="5" name="Pladsholder til sidefod 4">
            <a:extLst>
              <a:ext uri="{FF2B5EF4-FFF2-40B4-BE49-F238E27FC236}">
                <a16:creationId xmlns:a16="http://schemas.microsoft.com/office/drawing/2014/main" id="{E9975755-3979-455B-AD27-58D69338FD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86CC44C-C1AD-4BE4-B713-10203951CF19}"/>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26097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C3ED39-7179-4127-9CCF-85CD50271F97}"/>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DB6EA80F-127B-4351-A77A-C1EDCD9F4E4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5FADB22-F84F-439A-89AB-FC6EE0F0551B}"/>
              </a:ext>
            </a:extLst>
          </p:cNvPr>
          <p:cNvSpPr>
            <a:spLocks noGrp="1"/>
          </p:cNvSpPr>
          <p:nvPr>
            <p:ph type="dt" sz="half" idx="10"/>
          </p:nvPr>
        </p:nvSpPr>
        <p:spPr/>
        <p:txBody>
          <a:bodyPr/>
          <a:lstStyle/>
          <a:p>
            <a:fld id="{169C5B4C-D272-4747-910C-119AA4902AE0}" type="datetime1">
              <a:rPr lang="da-DK" smtClean="0"/>
              <a:t>13-09-2020</a:t>
            </a:fld>
            <a:endParaRPr lang="da-DK"/>
          </a:p>
        </p:txBody>
      </p:sp>
      <p:sp>
        <p:nvSpPr>
          <p:cNvPr id="5" name="Pladsholder til sidefod 4">
            <a:extLst>
              <a:ext uri="{FF2B5EF4-FFF2-40B4-BE49-F238E27FC236}">
                <a16:creationId xmlns:a16="http://schemas.microsoft.com/office/drawing/2014/main" id="{4813D8B4-830E-4020-9ACB-A55078B22B4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C91676D-6ADD-4ED3-93D7-DD4A4097B032}"/>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429382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B46B04C9-3FC8-4AEA-811A-64014908A31B}"/>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E98D6D7D-8425-4866-9FEA-AC2CFAA2149A}"/>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8CD9D04-0990-421B-8AC1-27B62938EC99}"/>
              </a:ext>
            </a:extLst>
          </p:cNvPr>
          <p:cNvSpPr>
            <a:spLocks noGrp="1"/>
          </p:cNvSpPr>
          <p:nvPr>
            <p:ph type="dt" sz="half" idx="10"/>
          </p:nvPr>
        </p:nvSpPr>
        <p:spPr/>
        <p:txBody>
          <a:bodyPr/>
          <a:lstStyle/>
          <a:p>
            <a:fld id="{7D7532B7-ED08-418C-BCA6-1E0A5004CB51}" type="datetime1">
              <a:rPr lang="da-DK" smtClean="0"/>
              <a:t>13-09-2020</a:t>
            </a:fld>
            <a:endParaRPr lang="da-DK"/>
          </a:p>
        </p:txBody>
      </p:sp>
      <p:sp>
        <p:nvSpPr>
          <p:cNvPr id="5" name="Pladsholder til sidefod 4">
            <a:extLst>
              <a:ext uri="{FF2B5EF4-FFF2-40B4-BE49-F238E27FC236}">
                <a16:creationId xmlns:a16="http://schemas.microsoft.com/office/drawing/2014/main" id="{EB1D2E67-46F3-422D-9F7A-62B351F45B6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C46B581-9602-482A-A945-1F0DE664C291}"/>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5959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61278F-A22D-47CF-B314-CB397A0FF8F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75EC2F9-996D-42B1-8220-3F787054659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DB707A8-39A1-45C1-B6B7-8F89B3D7A845}"/>
              </a:ext>
            </a:extLst>
          </p:cNvPr>
          <p:cNvSpPr>
            <a:spLocks noGrp="1"/>
          </p:cNvSpPr>
          <p:nvPr>
            <p:ph type="dt" sz="half" idx="10"/>
          </p:nvPr>
        </p:nvSpPr>
        <p:spPr/>
        <p:txBody>
          <a:bodyPr/>
          <a:lstStyle/>
          <a:p>
            <a:fld id="{0EBE10DB-9F4C-4F3C-9E6F-FE785E35285B}" type="datetime1">
              <a:rPr lang="da-DK" smtClean="0"/>
              <a:t>13-09-2020</a:t>
            </a:fld>
            <a:endParaRPr lang="da-DK"/>
          </a:p>
        </p:txBody>
      </p:sp>
      <p:sp>
        <p:nvSpPr>
          <p:cNvPr id="5" name="Pladsholder til sidefod 4">
            <a:extLst>
              <a:ext uri="{FF2B5EF4-FFF2-40B4-BE49-F238E27FC236}">
                <a16:creationId xmlns:a16="http://schemas.microsoft.com/office/drawing/2014/main" id="{96E199E1-BE10-4285-8E9D-B40F45C91D8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A5C5587-F673-4C07-B14E-473E15B88F70}"/>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80022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959EF7-2DE6-4838-BE42-FFA97987668B}"/>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1D1F303C-2E3E-4B1A-9F68-776915544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FB0F539-37D0-43F6-A3DD-94F1603B001D}"/>
              </a:ext>
            </a:extLst>
          </p:cNvPr>
          <p:cNvSpPr>
            <a:spLocks noGrp="1"/>
          </p:cNvSpPr>
          <p:nvPr>
            <p:ph type="dt" sz="half" idx="10"/>
          </p:nvPr>
        </p:nvSpPr>
        <p:spPr/>
        <p:txBody>
          <a:bodyPr/>
          <a:lstStyle/>
          <a:p>
            <a:fld id="{5948F911-255F-4C9F-A603-54FAFADFFBD4}" type="datetime1">
              <a:rPr lang="da-DK" smtClean="0"/>
              <a:t>13-09-2020</a:t>
            </a:fld>
            <a:endParaRPr lang="da-DK"/>
          </a:p>
        </p:txBody>
      </p:sp>
      <p:sp>
        <p:nvSpPr>
          <p:cNvPr id="5" name="Pladsholder til sidefod 4">
            <a:extLst>
              <a:ext uri="{FF2B5EF4-FFF2-40B4-BE49-F238E27FC236}">
                <a16:creationId xmlns:a16="http://schemas.microsoft.com/office/drawing/2014/main" id="{AA8E449E-9B03-42F9-93FF-7B6704860D8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D3ACDE-8D72-447C-A1C5-F1D1B01AED52}"/>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266820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804C3-BD6A-4A3A-9C6E-264C6BDE4BFB}"/>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1C24CA01-C9C7-49FD-9BDF-AE3B9E21F54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BAFA04EF-5D8B-4D0E-939D-05A4F0FC54E7}"/>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5033FF0C-66D9-4EB8-A53A-635B61F425EF}"/>
              </a:ext>
            </a:extLst>
          </p:cNvPr>
          <p:cNvSpPr>
            <a:spLocks noGrp="1"/>
          </p:cNvSpPr>
          <p:nvPr>
            <p:ph type="dt" sz="half" idx="10"/>
          </p:nvPr>
        </p:nvSpPr>
        <p:spPr/>
        <p:txBody>
          <a:bodyPr/>
          <a:lstStyle/>
          <a:p>
            <a:fld id="{779AA790-4F80-4D62-A6CC-2B09FA263E66}" type="datetime1">
              <a:rPr lang="da-DK" smtClean="0"/>
              <a:t>13-09-2020</a:t>
            </a:fld>
            <a:endParaRPr lang="da-DK"/>
          </a:p>
        </p:txBody>
      </p:sp>
      <p:sp>
        <p:nvSpPr>
          <p:cNvPr id="6" name="Pladsholder til sidefod 5">
            <a:extLst>
              <a:ext uri="{FF2B5EF4-FFF2-40B4-BE49-F238E27FC236}">
                <a16:creationId xmlns:a16="http://schemas.microsoft.com/office/drawing/2014/main" id="{B2A4026C-4EB8-4B76-9DDE-CE159F32FC3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B841742-9950-4784-83D2-D2535E746C2B}"/>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268607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69BB02-8058-4B45-9C35-58CA13E5638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49ABF6DA-F50F-4B96-BEC9-866C25CE2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21344727-055E-4134-95D8-FF67E6F0EB03}"/>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F0E62878-4A9D-4A7C-B1DE-CA2AE1398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7D25A18E-AA0B-4495-B4A2-A7AB254EC503}"/>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47675336-C38F-4EF1-BCC0-623A9E72EE17}"/>
              </a:ext>
            </a:extLst>
          </p:cNvPr>
          <p:cNvSpPr>
            <a:spLocks noGrp="1"/>
          </p:cNvSpPr>
          <p:nvPr>
            <p:ph type="dt" sz="half" idx="10"/>
          </p:nvPr>
        </p:nvSpPr>
        <p:spPr/>
        <p:txBody>
          <a:bodyPr/>
          <a:lstStyle/>
          <a:p>
            <a:fld id="{FA8A47E1-5DFC-4BDC-8757-9935AD9B20B6}" type="datetime1">
              <a:rPr lang="da-DK" smtClean="0"/>
              <a:t>13-09-2020</a:t>
            </a:fld>
            <a:endParaRPr lang="da-DK"/>
          </a:p>
        </p:txBody>
      </p:sp>
      <p:sp>
        <p:nvSpPr>
          <p:cNvPr id="8" name="Pladsholder til sidefod 7">
            <a:extLst>
              <a:ext uri="{FF2B5EF4-FFF2-40B4-BE49-F238E27FC236}">
                <a16:creationId xmlns:a16="http://schemas.microsoft.com/office/drawing/2014/main" id="{866725E8-CB6D-4A4C-933A-350CB03514A3}"/>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9FE2EEB-9960-4BF0-A720-001B7EEC12F5}"/>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42834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67FAF-FC0D-43BE-836C-6E28A6C2D0E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BBBDA66E-54E7-411C-B987-69EFBB236AB5}"/>
              </a:ext>
            </a:extLst>
          </p:cNvPr>
          <p:cNvSpPr>
            <a:spLocks noGrp="1"/>
          </p:cNvSpPr>
          <p:nvPr>
            <p:ph type="dt" sz="half" idx="10"/>
          </p:nvPr>
        </p:nvSpPr>
        <p:spPr/>
        <p:txBody>
          <a:bodyPr/>
          <a:lstStyle/>
          <a:p>
            <a:fld id="{80A07643-5E3B-4F68-970C-4EE65261051F}" type="datetime1">
              <a:rPr lang="da-DK" smtClean="0"/>
              <a:t>13-09-2020</a:t>
            </a:fld>
            <a:endParaRPr lang="da-DK"/>
          </a:p>
        </p:txBody>
      </p:sp>
      <p:sp>
        <p:nvSpPr>
          <p:cNvPr id="4" name="Pladsholder til sidefod 3">
            <a:extLst>
              <a:ext uri="{FF2B5EF4-FFF2-40B4-BE49-F238E27FC236}">
                <a16:creationId xmlns:a16="http://schemas.microsoft.com/office/drawing/2014/main" id="{0A99580E-0C93-4159-911D-444386F1B6A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1D91B59E-5D48-4C1F-80C7-C9B6CC391251}"/>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110233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C2FA50F-9170-462F-B3B4-B2F92E8BE63E}"/>
              </a:ext>
            </a:extLst>
          </p:cNvPr>
          <p:cNvSpPr>
            <a:spLocks noGrp="1"/>
          </p:cNvSpPr>
          <p:nvPr>
            <p:ph type="dt" sz="half" idx="10"/>
          </p:nvPr>
        </p:nvSpPr>
        <p:spPr/>
        <p:txBody>
          <a:bodyPr/>
          <a:lstStyle/>
          <a:p>
            <a:fld id="{15F316AC-F0DD-40A5-9AC2-8BEFDB7DC458}" type="datetime1">
              <a:rPr lang="da-DK" smtClean="0"/>
              <a:t>13-09-2020</a:t>
            </a:fld>
            <a:endParaRPr lang="da-DK"/>
          </a:p>
        </p:txBody>
      </p:sp>
      <p:sp>
        <p:nvSpPr>
          <p:cNvPr id="3" name="Pladsholder til sidefod 2">
            <a:extLst>
              <a:ext uri="{FF2B5EF4-FFF2-40B4-BE49-F238E27FC236}">
                <a16:creationId xmlns:a16="http://schemas.microsoft.com/office/drawing/2014/main" id="{D52DE416-C2EA-4E9F-8BA4-3D3449418C33}"/>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8B7C31F-D1C8-412E-BF74-6E3E87F8A54E}"/>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97161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05CEE-5F2A-4085-A585-C76E37C53AE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9CA0E68C-68A8-4FF3-9591-F4B6068E6D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DE0427C7-5968-49BF-86B5-E8825192A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417D517-AE39-4C44-893E-6AC9234112CE}"/>
              </a:ext>
            </a:extLst>
          </p:cNvPr>
          <p:cNvSpPr>
            <a:spLocks noGrp="1"/>
          </p:cNvSpPr>
          <p:nvPr>
            <p:ph type="dt" sz="half" idx="10"/>
          </p:nvPr>
        </p:nvSpPr>
        <p:spPr/>
        <p:txBody>
          <a:bodyPr/>
          <a:lstStyle/>
          <a:p>
            <a:fld id="{92ABABCC-7924-4882-B5AA-89CC8873B8F3}" type="datetime1">
              <a:rPr lang="da-DK" smtClean="0"/>
              <a:t>13-09-2020</a:t>
            </a:fld>
            <a:endParaRPr lang="da-DK"/>
          </a:p>
        </p:txBody>
      </p:sp>
      <p:sp>
        <p:nvSpPr>
          <p:cNvPr id="6" name="Pladsholder til sidefod 5">
            <a:extLst>
              <a:ext uri="{FF2B5EF4-FFF2-40B4-BE49-F238E27FC236}">
                <a16:creationId xmlns:a16="http://schemas.microsoft.com/office/drawing/2014/main" id="{F2A63DE1-5D3A-4867-BB53-FD17B1BF6E3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B154B67C-5E06-4B39-B35A-B4D5E938E465}"/>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286503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9E8BA-1557-4910-BDBC-58A31649FACF}"/>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5E41E11A-85CC-4F37-BA62-E6A0EFC87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DAA887C-CF77-4D3C-AA5B-613A0497D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D594CF29-A64A-49CE-832B-C13D04D63E08}"/>
              </a:ext>
            </a:extLst>
          </p:cNvPr>
          <p:cNvSpPr>
            <a:spLocks noGrp="1"/>
          </p:cNvSpPr>
          <p:nvPr>
            <p:ph type="dt" sz="half" idx="10"/>
          </p:nvPr>
        </p:nvSpPr>
        <p:spPr/>
        <p:txBody>
          <a:bodyPr/>
          <a:lstStyle/>
          <a:p>
            <a:fld id="{D4BF913C-F9B7-4675-8C53-A667824D4EFB}" type="datetime1">
              <a:rPr lang="da-DK" smtClean="0"/>
              <a:t>13-09-2020</a:t>
            </a:fld>
            <a:endParaRPr lang="da-DK"/>
          </a:p>
        </p:txBody>
      </p:sp>
      <p:sp>
        <p:nvSpPr>
          <p:cNvPr id="6" name="Pladsholder til sidefod 5">
            <a:extLst>
              <a:ext uri="{FF2B5EF4-FFF2-40B4-BE49-F238E27FC236}">
                <a16:creationId xmlns:a16="http://schemas.microsoft.com/office/drawing/2014/main" id="{DB14B845-83B7-44CD-8693-40B6620B915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DFD5C2FA-2477-4002-AE07-A851E093B442}"/>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400320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B402BFD1-063E-49D9-A1E1-799B3DAEF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74ECA735-84F6-416C-9400-8B5DB2279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E6EF3E8-FC08-4045-805F-EDBA4EEB4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995D4-0A28-4951-A0D6-04A5C091A625}" type="datetime1">
              <a:rPr lang="da-DK" smtClean="0"/>
              <a:t>13-09-2020</a:t>
            </a:fld>
            <a:endParaRPr lang="da-DK"/>
          </a:p>
        </p:txBody>
      </p:sp>
      <p:sp>
        <p:nvSpPr>
          <p:cNvPr id="5" name="Pladsholder til sidefod 4">
            <a:extLst>
              <a:ext uri="{FF2B5EF4-FFF2-40B4-BE49-F238E27FC236}">
                <a16:creationId xmlns:a16="http://schemas.microsoft.com/office/drawing/2014/main" id="{B10D7D59-6C93-46E2-A684-E05366709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3E89008F-0430-41D6-AF9D-A6C296EACB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415F1-A86A-4911-996E-F3355B57051D}" type="slidenum">
              <a:rPr lang="da-DK" smtClean="0"/>
              <a:t>‹nr.›</a:t>
            </a:fld>
            <a:endParaRPr lang="da-DK"/>
          </a:p>
        </p:txBody>
      </p:sp>
    </p:spTree>
    <p:extLst>
      <p:ext uri="{BB962C8B-B14F-4D97-AF65-F5344CB8AC3E}">
        <p14:creationId xmlns:p14="http://schemas.microsoft.com/office/powerpoint/2010/main" val="422721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D9B5F-C5E9-4B49-9D3B-AA22635D5931}"/>
              </a:ext>
            </a:extLst>
          </p:cNvPr>
          <p:cNvSpPr>
            <a:spLocks noGrp="1"/>
          </p:cNvSpPr>
          <p:nvPr>
            <p:ph type="ctrTitle"/>
          </p:nvPr>
        </p:nvSpPr>
        <p:spPr/>
        <p:txBody>
          <a:bodyPr/>
          <a:lstStyle/>
          <a:p>
            <a:r>
              <a:rPr lang="da-DK" b="1" dirty="0">
                <a:latin typeface="Times New Roman" panose="02020603050405020304" pitchFamily="18" charset="0"/>
                <a:cs typeface="Times New Roman" panose="02020603050405020304" pitchFamily="18" charset="0"/>
              </a:rPr>
              <a:t>Statistisk Data Analyse</a:t>
            </a:r>
            <a:br>
              <a:rPr lang="da-DK" b="1" dirty="0">
                <a:latin typeface="Times New Roman" panose="02020603050405020304" pitchFamily="18" charset="0"/>
                <a:cs typeface="Times New Roman" panose="02020603050405020304" pitchFamily="18" charset="0"/>
              </a:rPr>
            </a:br>
            <a:r>
              <a:rPr lang="da-DK" dirty="0">
                <a:latin typeface="Times New Roman" panose="02020603050405020304" pitchFamily="18" charset="0"/>
                <a:cs typeface="Times New Roman" panose="02020603050405020304" pitchFamily="18" charset="0"/>
              </a:rPr>
              <a:t>Efterår 2020</a:t>
            </a:r>
          </a:p>
        </p:txBody>
      </p:sp>
      <p:sp>
        <p:nvSpPr>
          <p:cNvPr id="3" name="Undertitel 2">
            <a:extLst>
              <a:ext uri="{FF2B5EF4-FFF2-40B4-BE49-F238E27FC236}">
                <a16:creationId xmlns:a16="http://schemas.microsoft.com/office/drawing/2014/main" id="{EEF2E589-592E-4D3D-BF10-77A2CE3D5D59}"/>
              </a:ext>
            </a:extLst>
          </p:cNvPr>
          <p:cNvSpPr>
            <a:spLocks noGrp="1"/>
          </p:cNvSpPr>
          <p:nvPr>
            <p:ph type="subTitle" idx="1"/>
          </p:nvPr>
        </p:nvSpPr>
        <p:spPr/>
        <p:txBody>
          <a:bodyPr>
            <a:normAutofit/>
          </a:bodyPr>
          <a:lstStyle/>
          <a:p>
            <a:r>
              <a:rPr lang="da-DK" dirty="0">
                <a:latin typeface="Times New Roman" panose="02020603050405020304" pitchFamily="18" charset="0"/>
                <a:cs typeface="Times New Roman" panose="02020603050405020304" pitchFamily="18" charset="0"/>
              </a:rPr>
              <a:t>Modul 03: </a:t>
            </a:r>
          </a:p>
          <a:p>
            <a:r>
              <a:rPr lang="da-DK" sz="5400" b="1" dirty="0">
                <a:latin typeface="Times New Roman" panose="02020603050405020304" pitchFamily="18" charset="0"/>
                <a:cs typeface="Times New Roman" panose="02020603050405020304" pitchFamily="18" charset="0"/>
              </a:rPr>
              <a:t>Sandsynligheder</a:t>
            </a:r>
          </a:p>
          <a:p>
            <a:endParaRPr lang="da-DK" sz="6000" dirty="0"/>
          </a:p>
          <a:p>
            <a:endParaRPr lang="da-DK" dirty="0"/>
          </a:p>
          <a:p>
            <a:endParaRPr lang="da-DK" dirty="0"/>
          </a:p>
          <a:p>
            <a:endParaRPr lang="da-DK" dirty="0"/>
          </a:p>
          <a:p>
            <a:endParaRPr lang="da-DK" dirty="0"/>
          </a:p>
        </p:txBody>
      </p:sp>
      <p:pic>
        <p:nvPicPr>
          <p:cNvPr id="4" name="Billede 3">
            <a:extLst>
              <a:ext uri="{FF2B5EF4-FFF2-40B4-BE49-F238E27FC236}">
                <a16:creationId xmlns:a16="http://schemas.microsoft.com/office/drawing/2014/main" id="{9548B403-8C04-46B1-9125-95B3A30AE8CA}"/>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B41CA336-A92C-47D4-9514-A661C773E680}"/>
              </a:ext>
            </a:extLst>
          </p:cNvPr>
          <p:cNvSpPr>
            <a:spLocks noGrp="1"/>
          </p:cNvSpPr>
          <p:nvPr>
            <p:ph type="sldNum" sz="quarter" idx="12"/>
          </p:nvPr>
        </p:nvSpPr>
        <p:spPr/>
        <p:txBody>
          <a:bodyPr/>
          <a:lstStyle/>
          <a:p>
            <a:fld id="{400415F1-A86A-4911-996E-F3355B57051D}" type="slidenum">
              <a:rPr lang="da-DK" smtClean="0"/>
              <a:t>1</a:t>
            </a:fld>
            <a:endParaRPr lang="da-DK" dirty="0"/>
          </a:p>
        </p:txBody>
      </p:sp>
    </p:spTree>
    <p:extLst>
      <p:ext uri="{BB962C8B-B14F-4D97-AF65-F5344CB8AC3E}">
        <p14:creationId xmlns:p14="http://schemas.microsoft.com/office/powerpoint/2010/main" val="208813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Ikke - disjunkte udfald:</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10</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5173339"/>
              </a:xfrm>
              <a:prstGeom prst="rect">
                <a:avLst/>
              </a:prstGeom>
            </p:spPr>
            <p:txBody>
              <a:bodyPr wrap="square">
                <a:spAutoFit/>
              </a:bodyPr>
              <a:lstStyle/>
              <a:p>
                <a:r>
                  <a:rPr lang="da-DK" sz="2400" b="1" i="1" dirty="0">
                    <a:solidFill>
                      <a:srgbClr val="222222"/>
                    </a:solidFill>
                    <a:latin typeface="Times New Roman" panose="02020603050405020304" pitchFamily="18" charset="0"/>
                    <a:cs typeface="Times New Roman" panose="02020603050405020304" pitchFamily="18" charset="0"/>
                  </a:rPr>
                  <a:t>Eksempelvis:</a:t>
                </a:r>
              </a:p>
              <a:p>
                <a:endParaRPr lang="da-DK" sz="2400" b="1" i="1"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et sæt spillekort</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to hændelser: A: ruder og B: billedkort:</a:t>
                </a: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13</m:t>
                          </m:r>
                        </m:num>
                        <m:den>
                          <m:r>
                            <a:rPr lang="da-DK" sz="2400" b="0" i="1" smtClean="0">
                              <a:solidFill>
                                <a:srgbClr val="222222"/>
                              </a:solidFill>
                              <a:latin typeface="Cambria Math" panose="02040503050406030204" pitchFamily="18" charset="0"/>
                              <a:cs typeface="Times New Roman" panose="02020603050405020304" pitchFamily="18" charset="0"/>
                            </a:rPr>
                            <m:t>52</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4</m:t>
                          </m:r>
                        </m:den>
                      </m:f>
                    </m:oMath>
                  </m:oMathPara>
                </a14:m>
                <a:endParaRPr lang="da-DK" sz="2400" b="0" dirty="0">
                  <a:solidFill>
                    <a:srgbClr val="222222"/>
                  </a:solidFill>
                  <a:latin typeface="Times New Roman" panose="02020603050405020304" pitchFamily="18" charset="0"/>
                  <a:cs typeface="Times New Roman" panose="02020603050405020304" pitchFamily="18" charset="0"/>
                </a:endParaRPr>
              </a:p>
              <a:p>
                <a:endParaRPr lang="da-DK" sz="2400" b="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12</m:t>
                          </m:r>
                        </m:num>
                        <m:den>
                          <m:r>
                            <a:rPr lang="da-DK" sz="2400" b="0" i="1" smtClean="0">
                              <a:solidFill>
                                <a:srgbClr val="222222"/>
                              </a:solidFill>
                              <a:latin typeface="Cambria Math" panose="02040503050406030204" pitchFamily="18" charset="0"/>
                              <a:cs typeface="Times New Roman" panose="02020603050405020304" pitchFamily="18" charset="0"/>
                            </a:rPr>
                            <m:t>52</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3</m:t>
                          </m:r>
                        </m:num>
                        <m:den>
                          <m:r>
                            <a:rPr lang="da-DK" sz="2400" b="0" i="1" smtClean="0">
                              <a:solidFill>
                                <a:srgbClr val="222222"/>
                              </a:solidFill>
                              <a:latin typeface="Cambria Math" panose="02040503050406030204" pitchFamily="18" charset="0"/>
                              <a:cs typeface="Times New Roman" panose="02020603050405020304" pitchFamily="18" charset="0"/>
                            </a:rPr>
                            <m:t>13</m:t>
                          </m:r>
                        </m:den>
                      </m:f>
                    </m:oMath>
                  </m:oMathPara>
                </a14:m>
                <a:endParaRPr lang="da-DK" sz="2400" b="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5173339"/>
              </a:xfrm>
              <a:prstGeom prst="rect">
                <a:avLst/>
              </a:prstGeom>
              <a:blipFill>
                <a:blip r:embed="rId3"/>
                <a:stretch>
                  <a:fillRect l="-811" t="-942"/>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D665F10F-4AA3-4B59-957D-937EE5710305}"/>
              </a:ext>
            </a:extLst>
          </p:cNvPr>
          <p:cNvPicPr>
            <a:picLocks noChangeAspect="1"/>
          </p:cNvPicPr>
          <p:nvPr/>
        </p:nvPicPr>
        <p:blipFill>
          <a:blip r:embed="rId4"/>
          <a:stretch>
            <a:fillRect/>
          </a:stretch>
        </p:blipFill>
        <p:spPr>
          <a:xfrm>
            <a:off x="1847850" y="2800350"/>
            <a:ext cx="8496300" cy="1257300"/>
          </a:xfrm>
          <a:prstGeom prst="rect">
            <a:avLst/>
          </a:prstGeom>
        </p:spPr>
      </p:pic>
    </p:spTree>
    <p:extLst>
      <p:ext uri="{BB962C8B-B14F-4D97-AF65-F5344CB8AC3E}">
        <p14:creationId xmlns:p14="http://schemas.microsoft.com/office/powerpoint/2010/main" val="310242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Ikke - disjunkte udfald:</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11</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5491440"/>
              </a:xfrm>
              <a:prstGeom prst="rect">
                <a:avLst/>
              </a:prstGeom>
            </p:spPr>
            <p:txBody>
              <a:bodyPr wrap="square">
                <a:spAutoFit/>
              </a:bodyPr>
              <a:lstStyle/>
              <a:p>
                <a:r>
                  <a:rPr lang="da-DK" sz="2400" b="1" i="1" dirty="0">
                    <a:solidFill>
                      <a:srgbClr val="222222"/>
                    </a:solidFill>
                    <a:latin typeface="Times New Roman" panose="02020603050405020304" pitchFamily="18" charset="0"/>
                    <a:cs typeface="Times New Roman" panose="02020603050405020304" pitchFamily="18" charset="0"/>
                  </a:rPr>
                  <a:t>Eksempelvis:</a:t>
                </a:r>
              </a:p>
              <a:p>
                <a:endParaRPr lang="da-DK" sz="2400" b="1" i="1"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to hændelser: A: ruder og B: billedkort:</a:t>
                </a:r>
              </a:p>
              <a:p>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13</m:t>
                        </m:r>
                      </m:num>
                      <m:den>
                        <m:r>
                          <a:rPr lang="da-DK" sz="2400" b="0" i="1" smtClean="0">
                            <a:solidFill>
                              <a:srgbClr val="222222"/>
                            </a:solidFill>
                            <a:latin typeface="Cambria Math" panose="02040503050406030204" pitchFamily="18" charset="0"/>
                            <a:cs typeface="Times New Roman" panose="02020603050405020304" pitchFamily="18" charset="0"/>
                          </a:rPr>
                          <m:t>52</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4</m:t>
                        </m:r>
                      </m:den>
                    </m:f>
                  </m:oMath>
                </a14:m>
                <a:r>
                  <a:rPr lang="da-DK" sz="2400" b="0" dirty="0">
                    <a:solidFill>
                      <a:srgbClr val="222222"/>
                    </a:solidFill>
                    <a:latin typeface="Times New Roman" panose="02020603050405020304" pitchFamily="18" charset="0"/>
                    <a:cs typeface="Times New Roman" panose="02020603050405020304" pitchFamily="18" charset="0"/>
                  </a:rPr>
                  <a:t>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12</m:t>
                        </m:r>
                      </m:num>
                      <m:den>
                        <m:r>
                          <a:rPr lang="da-DK" sz="2400" b="0" i="1" smtClean="0">
                            <a:solidFill>
                              <a:srgbClr val="222222"/>
                            </a:solidFill>
                            <a:latin typeface="Cambria Math" panose="02040503050406030204" pitchFamily="18" charset="0"/>
                            <a:cs typeface="Times New Roman" panose="02020603050405020304" pitchFamily="18" charset="0"/>
                          </a:rPr>
                          <m:t>52</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3</m:t>
                        </m:r>
                      </m:num>
                      <m:den>
                        <m:r>
                          <a:rPr lang="da-DK" sz="2400" b="0" i="1" smtClean="0">
                            <a:solidFill>
                              <a:srgbClr val="222222"/>
                            </a:solidFill>
                            <a:latin typeface="Cambria Math" panose="02040503050406030204" pitchFamily="18" charset="0"/>
                            <a:cs typeface="Times New Roman" panose="02020603050405020304" pitchFamily="18" charset="0"/>
                          </a:rPr>
                          <m:t>13</m:t>
                        </m:r>
                      </m:den>
                    </m:f>
                  </m:oMath>
                </a14:m>
                <a:endParaRPr lang="da-DK" sz="2400" b="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Hvad er sandsynligheden for, at vi enten har en ruder eller et billedkort</a:t>
                </a: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13</m:t>
                          </m:r>
                        </m:num>
                        <m:den>
                          <m:r>
                            <a:rPr lang="da-DK" sz="2400" b="0" i="1" smtClean="0">
                              <a:solidFill>
                                <a:srgbClr val="222222"/>
                              </a:solidFill>
                              <a:latin typeface="Cambria Math" panose="02040503050406030204" pitchFamily="18" charset="0"/>
                              <a:cs typeface="Times New Roman" panose="02020603050405020304" pitchFamily="18" charset="0"/>
                            </a:rPr>
                            <m:t>52</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12</m:t>
                          </m:r>
                        </m:num>
                        <m:den>
                          <m:r>
                            <a:rPr lang="da-DK" sz="2400" b="0" i="1" smtClean="0">
                              <a:solidFill>
                                <a:srgbClr val="222222"/>
                              </a:solidFill>
                              <a:latin typeface="Cambria Math" panose="02040503050406030204" pitchFamily="18" charset="0"/>
                              <a:cs typeface="Times New Roman" panose="02020603050405020304" pitchFamily="18" charset="0"/>
                            </a:rPr>
                            <m:t>52</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25</m:t>
                          </m:r>
                        </m:num>
                        <m:den>
                          <m:r>
                            <a:rPr lang="da-DK" sz="2400" b="0" i="1" smtClean="0">
                              <a:solidFill>
                                <a:srgbClr val="222222"/>
                              </a:solidFill>
                              <a:latin typeface="Cambria Math" panose="02040503050406030204" pitchFamily="18" charset="0"/>
                              <a:cs typeface="Times New Roman" panose="02020603050405020304" pitchFamily="18" charset="0"/>
                            </a:rPr>
                            <m:t>52</m:t>
                          </m:r>
                        </m:den>
                      </m:f>
                    </m:oMath>
                  </m:oMathPara>
                </a14:m>
                <a:endParaRPr lang="da-DK" sz="2400" b="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Men her begår vi en fejl, da billedkortene i ruder nu er med to gange. Det vil sige, at hændelsen A og hændelsen B har 3 kort til fælles (ruder knægt, ruder dronning og ruder konge). Dette skrives som: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3</m:t>
                        </m:r>
                      </m:num>
                      <m:den>
                        <m:r>
                          <a:rPr lang="da-DK" sz="2400" b="0" i="1" smtClean="0">
                            <a:solidFill>
                              <a:srgbClr val="222222"/>
                            </a:solidFill>
                            <a:latin typeface="Cambria Math" panose="02040503050406030204" pitchFamily="18" charset="0"/>
                            <a:cs typeface="Times New Roman" panose="02020603050405020304" pitchFamily="18" charset="0"/>
                          </a:rPr>
                          <m:t>52</m:t>
                        </m:r>
                      </m:den>
                    </m:f>
                  </m:oMath>
                </a14:m>
                <a:r>
                  <a:rPr lang="da-DK" sz="2400" dirty="0">
                    <a:solidFill>
                      <a:srgbClr val="222222"/>
                    </a:solidFill>
                    <a:latin typeface="Times New Roman" panose="02020603050405020304" pitchFamily="18" charset="0"/>
                    <a:cs typeface="Times New Roman" panose="02020603050405020304" pitchFamily="18" charset="0"/>
                  </a:rPr>
                  <a:t> </a:t>
                </a:r>
              </a:p>
              <a:p>
                <a:r>
                  <a:rPr lang="da-DK" sz="2400" dirty="0">
                    <a:solidFill>
                      <a:srgbClr val="222222"/>
                    </a:solidFill>
                    <a:latin typeface="Times New Roman" panose="02020603050405020304" pitchFamily="18" charset="0"/>
                    <a:cs typeface="Times New Roman" panose="02020603050405020304" pitchFamily="18" charset="0"/>
                  </a:rPr>
                  <a:t>Disse tre kort skal nu trækkes fra, og vi får:</a:t>
                </a:r>
              </a:p>
              <a:p>
                <a:pPr/>
                <a14:m>
                  <m:oMathPara xmlns:m="http://schemas.openxmlformats.org/officeDocument/2006/math">
                    <m:oMathParaPr>
                      <m:jc m:val="centerGroup"/>
                    </m:oMathParaPr>
                    <m:oMath xmlns:m="http://schemas.openxmlformats.org/officeDocument/2006/math">
                      <m:r>
                        <a:rPr lang="da-DK" sz="2000" b="0" i="1" smtClean="0">
                          <a:solidFill>
                            <a:srgbClr val="222222"/>
                          </a:solidFill>
                          <a:latin typeface="Cambria Math" panose="02040503050406030204" pitchFamily="18" charset="0"/>
                          <a:cs typeface="Times New Roman" panose="02020603050405020304" pitchFamily="18" charset="0"/>
                        </a:rPr>
                        <m:t>𝑃</m:t>
                      </m:r>
                      <m:d>
                        <m:dPr>
                          <m:ctrlPr>
                            <a:rPr lang="da-DK" sz="2000" b="0" i="1" smtClean="0">
                              <a:solidFill>
                                <a:srgbClr val="222222"/>
                              </a:solidFill>
                              <a:latin typeface="Cambria Math" panose="02040503050406030204" pitchFamily="18" charset="0"/>
                              <a:cs typeface="Times New Roman" panose="02020603050405020304" pitchFamily="18" charset="0"/>
                            </a:rPr>
                          </m:ctrlPr>
                        </m:dPr>
                        <m:e>
                          <m:r>
                            <a:rPr lang="da-DK" sz="2000" b="0" i="1" smtClean="0">
                              <a:solidFill>
                                <a:srgbClr val="222222"/>
                              </a:solidFill>
                              <a:latin typeface="Cambria Math" panose="02040503050406030204" pitchFamily="18" charset="0"/>
                              <a:cs typeface="Times New Roman" panose="02020603050405020304" pitchFamily="18" charset="0"/>
                            </a:rPr>
                            <m:t>𝐴</m:t>
                          </m:r>
                        </m:e>
                      </m:d>
                      <m:r>
                        <a:rPr lang="da-DK" sz="2000" b="0" i="1" smtClean="0">
                          <a:solidFill>
                            <a:srgbClr val="222222"/>
                          </a:solidFill>
                          <a:latin typeface="Cambria Math" panose="02040503050406030204" pitchFamily="18" charset="0"/>
                          <a:cs typeface="Times New Roman" panose="02020603050405020304" pitchFamily="18" charset="0"/>
                        </a:rPr>
                        <m:t>+</m:t>
                      </m:r>
                      <m:r>
                        <a:rPr lang="da-DK" sz="2000" b="0" i="1" smtClean="0">
                          <a:solidFill>
                            <a:srgbClr val="222222"/>
                          </a:solidFill>
                          <a:latin typeface="Cambria Math" panose="02040503050406030204" pitchFamily="18" charset="0"/>
                          <a:cs typeface="Times New Roman" panose="02020603050405020304" pitchFamily="18" charset="0"/>
                        </a:rPr>
                        <m:t>𝑃</m:t>
                      </m:r>
                      <m:d>
                        <m:dPr>
                          <m:ctrlPr>
                            <a:rPr lang="da-DK" sz="2000" b="0" i="1" smtClean="0">
                              <a:solidFill>
                                <a:srgbClr val="222222"/>
                              </a:solidFill>
                              <a:latin typeface="Cambria Math" panose="02040503050406030204" pitchFamily="18" charset="0"/>
                              <a:cs typeface="Times New Roman" panose="02020603050405020304" pitchFamily="18" charset="0"/>
                            </a:rPr>
                          </m:ctrlPr>
                        </m:dPr>
                        <m:e>
                          <m:r>
                            <a:rPr lang="da-DK" sz="2000" b="0" i="1" smtClean="0">
                              <a:solidFill>
                                <a:srgbClr val="222222"/>
                              </a:solidFill>
                              <a:latin typeface="Cambria Math" panose="02040503050406030204" pitchFamily="18" charset="0"/>
                              <a:cs typeface="Times New Roman" panose="02020603050405020304" pitchFamily="18" charset="0"/>
                            </a:rPr>
                            <m:t>𝐵</m:t>
                          </m:r>
                        </m:e>
                      </m:d>
                      <m:r>
                        <a:rPr lang="da-DK" sz="2000" b="0" i="1" smtClean="0">
                          <a:solidFill>
                            <a:srgbClr val="222222"/>
                          </a:solidFill>
                          <a:latin typeface="Cambria Math" panose="02040503050406030204" pitchFamily="18" charset="0"/>
                          <a:cs typeface="Times New Roman" panose="02020603050405020304" pitchFamily="18" charset="0"/>
                        </a:rPr>
                        <m:t>−</m:t>
                      </m:r>
                      <m:r>
                        <a:rPr lang="da-DK" sz="2000" b="0" i="1" smtClean="0">
                          <a:solidFill>
                            <a:srgbClr val="222222"/>
                          </a:solidFill>
                          <a:latin typeface="Cambria Math" panose="02040503050406030204" pitchFamily="18" charset="0"/>
                          <a:cs typeface="Times New Roman" panose="02020603050405020304" pitchFamily="18" charset="0"/>
                        </a:rPr>
                        <m:t>𝑃</m:t>
                      </m:r>
                      <m:d>
                        <m:dPr>
                          <m:ctrlPr>
                            <a:rPr lang="da-DK" sz="2000" b="0" i="1" smtClean="0">
                              <a:solidFill>
                                <a:srgbClr val="222222"/>
                              </a:solidFill>
                              <a:latin typeface="Cambria Math" panose="02040503050406030204" pitchFamily="18" charset="0"/>
                              <a:cs typeface="Times New Roman" panose="02020603050405020304" pitchFamily="18" charset="0"/>
                            </a:rPr>
                          </m:ctrlPr>
                        </m:dPr>
                        <m:e>
                          <m:r>
                            <a:rPr lang="da-DK" sz="2000" b="0" i="1" smtClean="0">
                              <a:solidFill>
                                <a:srgbClr val="222222"/>
                              </a:solidFill>
                              <a:latin typeface="Cambria Math" panose="02040503050406030204" pitchFamily="18" charset="0"/>
                              <a:cs typeface="Times New Roman" panose="02020603050405020304" pitchFamily="18" charset="0"/>
                            </a:rPr>
                            <m:t>𝐴</m:t>
                          </m:r>
                          <m:r>
                            <a:rPr lang="da-DK" sz="20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0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000" b="0" i="1" smtClean="0">
                          <a:solidFill>
                            <a:srgbClr val="222222"/>
                          </a:solidFill>
                          <a:latin typeface="Cambria Math" panose="02040503050406030204" pitchFamily="18" charset="0"/>
                          <a:cs typeface="Times New Roman" panose="02020603050405020304" pitchFamily="18" charset="0"/>
                        </a:rPr>
                        <m:t>=</m:t>
                      </m:r>
                      <m:f>
                        <m:fPr>
                          <m:ctrlPr>
                            <a:rPr lang="da-DK" sz="20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ctrlPr>
                        </m:fPr>
                        <m:num>
                          <m:r>
                            <a:rPr lang="da-DK" sz="2000" b="0" i="1" smtClean="0">
                              <a:solidFill>
                                <a:srgbClr val="222222"/>
                              </a:solidFill>
                              <a:latin typeface="Cambria Math" panose="02040503050406030204" pitchFamily="18" charset="0"/>
                              <a:cs typeface="Times New Roman" panose="02020603050405020304" pitchFamily="18" charset="0"/>
                            </a:rPr>
                            <m:t>13</m:t>
                          </m:r>
                        </m:num>
                        <m:den>
                          <m:r>
                            <a:rPr lang="da-DK" sz="2000" b="0" i="1" smtClean="0">
                              <a:solidFill>
                                <a:srgbClr val="222222"/>
                              </a:solidFill>
                              <a:latin typeface="Cambria Math" panose="02040503050406030204" pitchFamily="18" charset="0"/>
                              <a:cs typeface="Times New Roman" panose="02020603050405020304" pitchFamily="18" charset="0"/>
                            </a:rPr>
                            <m:t>52</m:t>
                          </m:r>
                        </m:den>
                      </m:f>
                      <m:r>
                        <a:rPr lang="da-DK" sz="2000" b="0" i="1" smtClean="0">
                          <a:solidFill>
                            <a:srgbClr val="222222"/>
                          </a:solidFill>
                          <a:latin typeface="Cambria Math" panose="02040503050406030204" pitchFamily="18" charset="0"/>
                          <a:cs typeface="Times New Roman" panose="02020603050405020304" pitchFamily="18" charset="0"/>
                        </a:rPr>
                        <m:t>+</m:t>
                      </m:r>
                      <m:f>
                        <m:fPr>
                          <m:ctrlPr>
                            <a:rPr lang="da-DK" sz="2000" b="0" i="1" smtClean="0">
                              <a:solidFill>
                                <a:srgbClr val="222222"/>
                              </a:solidFill>
                              <a:latin typeface="Cambria Math" panose="02040503050406030204" pitchFamily="18" charset="0"/>
                              <a:cs typeface="Times New Roman" panose="02020603050405020304" pitchFamily="18" charset="0"/>
                            </a:rPr>
                          </m:ctrlPr>
                        </m:fPr>
                        <m:num>
                          <m:r>
                            <a:rPr lang="da-DK" sz="2000" b="0" i="1" smtClean="0">
                              <a:solidFill>
                                <a:srgbClr val="222222"/>
                              </a:solidFill>
                              <a:latin typeface="Cambria Math" panose="02040503050406030204" pitchFamily="18" charset="0"/>
                              <a:cs typeface="Times New Roman" panose="02020603050405020304" pitchFamily="18" charset="0"/>
                            </a:rPr>
                            <m:t>12</m:t>
                          </m:r>
                        </m:num>
                        <m:den>
                          <m:r>
                            <a:rPr lang="da-DK" sz="2000" b="0" i="1" smtClean="0">
                              <a:solidFill>
                                <a:srgbClr val="222222"/>
                              </a:solidFill>
                              <a:latin typeface="Cambria Math" panose="02040503050406030204" pitchFamily="18" charset="0"/>
                              <a:cs typeface="Times New Roman" panose="02020603050405020304" pitchFamily="18" charset="0"/>
                            </a:rPr>
                            <m:t>52</m:t>
                          </m:r>
                        </m:den>
                      </m:f>
                      <m:r>
                        <a:rPr lang="da-DK" sz="2000" b="0" i="1" smtClean="0">
                          <a:solidFill>
                            <a:srgbClr val="222222"/>
                          </a:solidFill>
                          <a:latin typeface="Cambria Math" panose="02040503050406030204" pitchFamily="18" charset="0"/>
                          <a:cs typeface="Times New Roman" panose="02020603050405020304" pitchFamily="18" charset="0"/>
                        </a:rPr>
                        <m:t>−</m:t>
                      </m:r>
                      <m:f>
                        <m:fPr>
                          <m:ctrlPr>
                            <a:rPr lang="da-DK" sz="2000" b="0" i="1" smtClean="0">
                              <a:solidFill>
                                <a:srgbClr val="222222"/>
                              </a:solidFill>
                              <a:latin typeface="Cambria Math" panose="02040503050406030204" pitchFamily="18" charset="0"/>
                              <a:cs typeface="Times New Roman" panose="02020603050405020304" pitchFamily="18" charset="0"/>
                            </a:rPr>
                          </m:ctrlPr>
                        </m:fPr>
                        <m:num>
                          <m:r>
                            <a:rPr lang="da-DK" sz="2000" b="0" i="1" smtClean="0">
                              <a:solidFill>
                                <a:srgbClr val="222222"/>
                              </a:solidFill>
                              <a:latin typeface="Cambria Math" panose="02040503050406030204" pitchFamily="18" charset="0"/>
                              <a:cs typeface="Times New Roman" panose="02020603050405020304" pitchFamily="18" charset="0"/>
                            </a:rPr>
                            <m:t>3</m:t>
                          </m:r>
                        </m:num>
                        <m:den>
                          <m:r>
                            <a:rPr lang="da-DK" sz="2000" b="0" i="1" smtClean="0">
                              <a:solidFill>
                                <a:srgbClr val="222222"/>
                              </a:solidFill>
                              <a:latin typeface="Cambria Math" panose="02040503050406030204" pitchFamily="18" charset="0"/>
                              <a:cs typeface="Times New Roman" panose="02020603050405020304" pitchFamily="18" charset="0"/>
                            </a:rPr>
                            <m:t>52</m:t>
                          </m:r>
                        </m:den>
                      </m:f>
                      <m:r>
                        <a:rPr lang="da-DK" sz="2000" b="0" i="1" smtClean="0">
                          <a:solidFill>
                            <a:srgbClr val="222222"/>
                          </a:solidFill>
                          <a:latin typeface="Cambria Math" panose="02040503050406030204" pitchFamily="18" charset="0"/>
                          <a:cs typeface="Times New Roman" panose="02020603050405020304" pitchFamily="18" charset="0"/>
                        </a:rPr>
                        <m:t>=</m:t>
                      </m:r>
                      <m:f>
                        <m:fPr>
                          <m:ctrlPr>
                            <a:rPr lang="da-DK" sz="2000" b="0" i="1" smtClean="0">
                              <a:solidFill>
                                <a:srgbClr val="222222"/>
                              </a:solidFill>
                              <a:latin typeface="Cambria Math" panose="02040503050406030204" pitchFamily="18" charset="0"/>
                              <a:cs typeface="Times New Roman" panose="02020603050405020304" pitchFamily="18" charset="0"/>
                            </a:rPr>
                          </m:ctrlPr>
                        </m:fPr>
                        <m:num>
                          <m:r>
                            <a:rPr lang="da-DK" sz="2000" b="0" i="1" smtClean="0">
                              <a:solidFill>
                                <a:srgbClr val="222222"/>
                              </a:solidFill>
                              <a:latin typeface="Cambria Math" panose="02040503050406030204" pitchFamily="18" charset="0"/>
                              <a:cs typeface="Times New Roman" panose="02020603050405020304" pitchFamily="18" charset="0"/>
                            </a:rPr>
                            <m:t>13+12−3</m:t>
                          </m:r>
                        </m:num>
                        <m:den>
                          <m:r>
                            <a:rPr lang="da-DK" sz="2000" b="0" i="1" smtClean="0">
                              <a:solidFill>
                                <a:srgbClr val="222222"/>
                              </a:solidFill>
                              <a:latin typeface="Cambria Math" panose="02040503050406030204" pitchFamily="18" charset="0"/>
                              <a:cs typeface="Times New Roman" panose="02020603050405020304" pitchFamily="18" charset="0"/>
                            </a:rPr>
                            <m:t>52</m:t>
                          </m:r>
                        </m:den>
                      </m:f>
                      <m:r>
                        <a:rPr lang="da-DK" sz="2000" b="0" i="1" smtClean="0">
                          <a:solidFill>
                            <a:srgbClr val="222222"/>
                          </a:solidFill>
                          <a:latin typeface="Cambria Math" panose="02040503050406030204" pitchFamily="18" charset="0"/>
                          <a:cs typeface="Times New Roman" panose="02020603050405020304" pitchFamily="18" charset="0"/>
                        </a:rPr>
                        <m:t>=</m:t>
                      </m:r>
                      <m:f>
                        <m:fPr>
                          <m:ctrlPr>
                            <a:rPr lang="da-DK" sz="2000" b="0" i="1" smtClean="0">
                              <a:solidFill>
                                <a:srgbClr val="222222"/>
                              </a:solidFill>
                              <a:latin typeface="Cambria Math" panose="02040503050406030204" pitchFamily="18" charset="0"/>
                              <a:cs typeface="Times New Roman" panose="02020603050405020304" pitchFamily="18" charset="0"/>
                            </a:rPr>
                          </m:ctrlPr>
                        </m:fPr>
                        <m:num>
                          <m:r>
                            <a:rPr lang="da-DK" sz="2000" b="0" i="1" smtClean="0">
                              <a:solidFill>
                                <a:srgbClr val="222222"/>
                              </a:solidFill>
                              <a:latin typeface="Cambria Math" panose="02040503050406030204" pitchFamily="18" charset="0"/>
                              <a:cs typeface="Times New Roman" panose="02020603050405020304" pitchFamily="18" charset="0"/>
                            </a:rPr>
                            <m:t>22</m:t>
                          </m:r>
                        </m:num>
                        <m:den>
                          <m:r>
                            <a:rPr lang="da-DK" sz="2000" b="0" i="1" smtClean="0">
                              <a:solidFill>
                                <a:srgbClr val="222222"/>
                              </a:solidFill>
                              <a:latin typeface="Cambria Math" panose="02040503050406030204" pitchFamily="18" charset="0"/>
                              <a:cs typeface="Times New Roman" panose="02020603050405020304" pitchFamily="18" charset="0"/>
                            </a:rPr>
                            <m:t>52</m:t>
                          </m:r>
                        </m:den>
                      </m:f>
                      <m:r>
                        <a:rPr lang="da-DK" sz="2000" b="0" i="1" smtClean="0">
                          <a:solidFill>
                            <a:srgbClr val="222222"/>
                          </a:solidFill>
                          <a:latin typeface="Cambria Math" panose="02040503050406030204" pitchFamily="18" charset="0"/>
                          <a:cs typeface="Times New Roman" panose="02020603050405020304" pitchFamily="18" charset="0"/>
                        </a:rPr>
                        <m:t>=</m:t>
                      </m:r>
                      <m:f>
                        <m:fPr>
                          <m:ctrlPr>
                            <a:rPr lang="da-DK" sz="2000" b="0" i="1" smtClean="0">
                              <a:solidFill>
                                <a:srgbClr val="222222"/>
                              </a:solidFill>
                              <a:latin typeface="Cambria Math" panose="02040503050406030204" pitchFamily="18" charset="0"/>
                              <a:cs typeface="Times New Roman" panose="02020603050405020304" pitchFamily="18" charset="0"/>
                            </a:rPr>
                          </m:ctrlPr>
                        </m:fPr>
                        <m:num>
                          <m:r>
                            <a:rPr lang="da-DK" sz="2000" b="0" i="1" smtClean="0">
                              <a:solidFill>
                                <a:srgbClr val="222222"/>
                              </a:solidFill>
                              <a:latin typeface="Cambria Math" panose="02040503050406030204" pitchFamily="18" charset="0"/>
                              <a:cs typeface="Times New Roman" panose="02020603050405020304" pitchFamily="18" charset="0"/>
                            </a:rPr>
                            <m:t>11</m:t>
                          </m:r>
                        </m:num>
                        <m:den>
                          <m:r>
                            <a:rPr lang="da-DK" sz="2000" b="0" i="1" smtClean="0">
                              <a:solidFill>
                                <a:srgbClr val="222222"/>
                              </a:solidFill>
                              <a:latin typeface="Cambria Math" panose="02040503050406030204" pitchFamily="18" charset="0"/>
                              <a:cs typeface="Times New Roman" panose="02020603050405020304" pitchFamily="18" charset="0"/>
                            </a:rPr>
                            <m:t>26</m:t>
                          </m:r>
                        </m:den>
                      </m:f>
                    </m:oMath>
                  </m:oMathPara>
                </a14:m>
                <a:endParaRPr lang="da-DK" sz="20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5491440"/>
              </a:xfrm>
              <a:prstGeom prst="rect">
                <a:avLst/>
              </a:prstGeom>
              <a:blipFill>
                <a:blip r:embed="rId3"/>
                <a:stretch>
                  <a:fillRect l="-811" t="-888"/>
                </a:stretch>
              </a:blipFill>
            </p:spPr>
            <p:txBody>
              <a:bodyPr/>
              <a:lstStyle/>
              <a:p>
                <a:r>
                  <a:rPr lang="da-DK">
                    <a:noFill/>
                  </a:rPr>
                  <a:t> </a:t>
                </a:r>
              </a:p>
            </p:txBody>
          </p:sp>
        </mc:Fallback>
      </mc:AlternateContent>
    </p:spTree>
    <p:extLst>
      <p:ext uri="{BB962C8B-B14F-4D97-AF65-F5344CB8AC3E}">
        <p14:creationId xmlns:p14="http://schemas.microsoft.com/office/powerpoint/2010/main" val="3989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Ikke - disjunkte udfald:</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12</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4154984"/>
          </a:xfrm>
          <a:prstGeom prst="rect">
            <a:avLst/>
          </a:prstGeom>
        </p:spPr>
        <p:txBody>
          <a:bodyPr wrap="square">
            <a:spAutoFit/>
          </a:bodyPr>
          <a:lstStyle/>
          <a:p>
            <a:r>
              <a:rPr lang="da-DK" sz="2400" b="1" i="1" dirty="0">
                <a:solidFill>
                  <a:srgbClr val="222222"/>
                </a:solidFill>
                <a:latin typeface="Times New Roman" panose="02020603050405020304" pitchFamily="18" charset="0"/>
                <a:cs typeface="Times New Roman" panose="02020603050405020304" pitchFamily="18" charset="0"/>
              </a:rPr>
              <a:t>Venn Diagram til eksemplet:</a:t>
            </a:r>
          </a:p>
          <a:p>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1CA350B5-C441-4365-B244-F705C33CD19C}"/>
              </a:ext>
            </a:extLst>
          </p:cNvPr>
          <p:cNvPicPr>
            <a:picLocks noChangeAspect="1"/>
          </p:cNvPicPr>
          <p:nvPr/>
        </p:nvPicPr>
        <p:blipFill>
          <a:blip r:embed="rId3"/>
          <a:stretch>
            <a:fillRect/>
          </a:stretch>
        </p:blipFill>
        <p:spPr>
          <a:xfrm>
            <a:off x="2171700" y="2714268"/>
            <a:ext cx="5276850" cy="1809750"/>
          </a:xfrm>
          <a:prstGeom prst="rect">
            <a:avLst/>
          </a:prstGeom>
        </p:spPr>
      </p:pic>
    </p:spTree>
    <p:extLst>
      <p:ext uri="{BB962C8B-B14F-4D97-AF65-F5344CB8AC3E}">
        <p14:creationId xmlns:p14="http://schemas.microsoft.com/office/powerpoint/2010/main" val="66080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Generelle additionsregel:</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13</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8217634"/>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Hvis vi har to hændelser, disjunkte eller ikke disjunkte, så vil sandsynligheden for, at mindst en af de to hændelser sker være:</a:t>
                </a:r>
              </a:p>
              <a:p>
                <a:endParaRPr lang="da-DK" sz="2400" b="1" i="1" dirty="0">
                  <a:solidFill>
                    <a:srgbClr val="222222"/>
                  </a:solidFill>
                  <a:latin typeface="Times New Roman" panose="02020603050405020304" pitchFamily="18" charset="0"/>
                  <a:cs typeface="Times New Roman" panose="02020603050405020304" pitchFamily="18" charset="0"/>
                </a:endParaRPr>
              </a:p>
              <a:p>
                <a:r>
                  <a:rPr lang="da-DK" sz="2400" b="1" i="1" dirty="0">
                    <a:solidFill>
                      <a:srgbClr val="222222"/>
                    </a:solidFill>
                    <a:latin typeface="Times New Roman" panose="02020603050405020304" pitchFamily="18" charset="0"/>
                    <a:cs typeface="Times New Roman" panose="02020603050405020304" pitchFamily="18" charset="0"/>
                  </a:rPr>
                  <a:t> </a:t>
                </a:r>
                <a14:m>
                  <m:oMath xmlns:m="http://schemas.openxmlformats.org/officeDocument/2006/math">
                    <m:r>
                      <a:rPr lang="da-DK" sz="2400" b="1" i="1" smtClean="0">
                        <a:solidFill>
                          <a:srgbClr val="222222"/>
                        </a:solidFill>
                        <a:latin typeface="Cambria Math" panose="02040503050406030204" pitchFamily="18" charset="0"/>
                        <a:cs typeface="Times New Roman" panose="02020603050405020304" pitchFamily="18" charset="0"/>
                      </a:rPr>
                      <m:t>𝑷</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1" smtClean="0">
                            <a:solidFill>
                              <a:srgbClr val="222222"/>
                            </a:solidFill>
                            <a:latin typeface="Cambria Math" panose="02040503050406030204" pitchFamily="18" charset="0"/>
                            <a:cs typeface="Times New Roman" panose="02020603050405020304" pitchFamily="18" charset="0"/>
                          </a:rPr>
                          <m:t>𝑨</m:t>
                        </m:r>
                        <m:r>
                          <a:rPr lang="da-DK" sz="2400" b="1" i="1" smtClean="0">
                            <a:solidFill>
                              <a:srgbClr val="222222"/>
                            </a:solidFill>
                            <a:latin typeface="Cambria Math" panose="02040503050406030204" pitchFamily="18" charset="0"/>
                            <a:cs typeface="Times New Roman" panose="02020603050405020304" pitchFamily="18" charset="0"/>
                          </a:rPr>
                          <m:t> </m:t>
                        </m:r>
                        <m:r>
                          <a:rPr lang="da-DK" sz="2400" b="1" i="1" smtClean="0">
                            <a:solidFill>
                              <a:srgbClr val="222222"/>
                            </a:solidFill>
                            <a:latin typeface="Cambria Math" panose="02040503050406030204" pitchFamily="18" charset="0"/>
                            <a:cs typeface="Times New Roman" panose="02020603050405020304" pitchFamily="18" charset="0"/>
                          </a:rPr>
                          <m:t>𝒆𝒍𝒍𝒆𝒓</m:t>
                        </m:r>
                        <m:r>
                          <a:rPr lang="da-DK" sz="2400" b="1" i="1" smtClean="0">
                            <a:solidFill>
                              <a:srgbClr val="222222"/>
                            </a:solidFill>
                            <a:latin typeface="Cambria Math" panose="02040503050406030204" pitchFamily="18" charset="0"/>
                            <a:cs typeface="Times New Roman" panose="02020603050405020304" pitchFamily="18" charset="0"/>
                          </a:rPr>
                          <m:t> </m:t>
                        </m:r>
                        <m:r>
                          <a:rPr lang="da-DK" sz="2400" b="1" i="1" smtClean="0">
                            <a:solidFill>
                              <a:srgbClr val="222222"/>
                            </a:solidFill>
                            <a:latin typeface="Cambria Math" panose="02040503050406030204" pitchFamily="18" charset="0"/>
                            <a:cs typeface="Times New Roman" panose="02020603050405020304" pitchFamily="18" charset="0"/>
                          </a:rPr>
                          <m:t>𝑩</m:t>
                        </m:r>
                      </m:e>
                    </m:d>
                    <m:r>
                      <a:rPr lang="da-DK" sz="2400" b="1" i="1" smtClean="0">
                        <a:solidFill>
                          <a:srgbClr val="222222"/>
                        </a:solidFill>
                        <a:latin typeface="Cambria Math" panose="02040503050406030204" pitchFamily="18" charset="0"/>
                        <a:cs typeface="Times New Roman" panose="02020603050405020304" pitchFamily="18" charset="0"/>
                      </a:rPr>
                      <m:t>=</m:t>
                    </m:r>
                    <m:r>
                      <a:rPr lang="da-DK" sz="2400" b="1" i="1" smtClean="0">
                        <a:solidFill>
                          <a:srgbClr val="222222"/>
                        </a:solidFill>
                        <a:latin typeface="Cambria Math" panose="02040503050406030204" pitchFamily="18" charset="0"/>
                        <a:cs typeface="Times New Roman" panose="02020603050405020304" pitchFamily="18" charset="0"/>
                      </a:rPr>
                      <m:t>𝑷</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1" smtClean="0">
                            <a:solidFill>
                              <a:srgbClr val="222222"/>
                            </a:solidFill>
                            <a:latin typeface="Cambria Math" panose="02040503050406030204" pitchFamily="18" charset="0"/>
                            <a:cs typeface="Times New Roman" panose="02020603050405020304" pitchFamily="18" charset="0"/>
                          </a:rPr>
                          <m:t>𝑨</m:t>
                        </m:r>
                      </m:e>
                    </m:d>
                    <m:r>
                      <a:rPr lang="da-DK" sz="2400" b="1" i="1" smtClean="0">
                        <a:solidFill>
                          <a:srgbClr val="222222"/>
                        </a:solidFill>
                        <a:latin typeface="Cambria Math" panose="02040503050406030204" pitchFamily="18" charset="0"/>
                        <a:cs typeface="Times New Roman" panose="02020603050405020304" pitchFamily="18" charset="0"/>
                      </a:rPr>
                      <m:t>+</m:t>
                    </m:r>
                    <m:r>
                      <a:rPr lang="da-DK" sz="2400" b="1" i="1" smtClean="0">
                        <a:solidFill>
                          <a:srgbClr val="222222"/>
                        </a:solidFill>
                        <a:latin typeface="Cambria Math" panose="02040503050406030204" pitchFamily="18" charset="0"/>
                        <a:cs typeface="Times New Roman" panose="02020603050405020304" pitchFamily="18" charset="0"/>
                      </a:rPr>
                      <m:t>𝑷</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1" smtClean="0">
                            <a:solidFill>
                              <a:srgbClr val="222222"/>
                            </a:solidFill>
                            <a:latin typeface="Cambria Math" panose="02040503050406030204" pitchFamily="18" charset="0"/>
                            <a:cs typeface="Times New Roman" panose="02020603050405020304" pitchFamily="18" charset="0"/>
                          </a:rPr>
                          <m:t>𝑩</m:t>
                        </m:r>
                      </m:e>
                    </m:d>
                    <m:r>
                      <a:rPr lang="da-DK" sz="2400" b="1" i="1" smtClean="0">
                        <a:solidFill>
                          <a:srgbClr val="222222"/>
                        </a:solidFill>
                        <a:latin typeface="Cambria Math" panose="02040503050406030204" pitchFamily="18" charset="0"/>
                        <a:cs typeface="Times New Roman" panose="02020603050405020304" pitchFamily="18" charset="0"/>
                      </a:rPr>
                      <m:t>−</m:t>
                    </m:r>
                    <m:r>
                      <a:rPr lang="da-DK" sz="2400" b="1" i="1" smtClean="0">
                        <a:solidFill>
                          <a:srgbClr val="222222"/>
                        </a:solidFill>
                        <a:latin typeface="Cambria Math" panose="02040503050406030204" pitchFamily="18" charset="0"/>
                        <a:cs typeface="Times New Roman" panose="02020603050405020304" pitchFamily="18" charset="0"/>
                      </a:rPr>
                      <m:t>𝑷</m:t>
                    </m:r>
                    <m:r>
                      <a:rPr lang="da-DK" sz="2400" b="1" i="1" smtClean="0">
                        <a:solidFill>
                          <a:srgbClr val="222222"/>
                        </a:solidFill>
                        <a:latin typeface="Cambria Math" panose="02040503050406030204" pitchFamily="18" charset="0"/>
                        <a:cs typeface="Times New Roman" panose="02020603050405020304" pitchFamily="18" charset="0"/>
                      </a:rPr>
                      <m:t>(</m:t>
                    </m:r>
                    <m:r>
                      <a:rPr lang="da-DK" sz="2400" b="1" i="1" smtClean="0">
                        <a:solidFill>
                          <a:srgbClr val="222222"/>
                        </a:solidFill>
                        <a:latin typeface="Cambria Math" panose="02040503050406030204" pitchFamily="18" charset="0"/>
                        <a:cs typeface="Times New Roman" panose="02020603050405020304" pitchFamily="18" charset="0"/>
                      </a:rPr>
                      <m:t>𝑨</m:t>
                    </m:r>
                    <m:r>
                      <a:rPr lang="da-DK" sz="2400" b="1" i="1" smtClean="0">
                        <a:solidFill>
                          <a:srgbClr val="222222"/>
                        </a:solidFill>
                        <a:latin typeface="Cambria Math" panose="02040503050406030204" pitchFamily="18" charset="0"/>
                        <a:cs typeface="Times New Roman" panose="02020603050405020304" pitchFamily="18" charset="0"/>
                      </a:rPr>
                      <m:t> </m:t>
                    </m:r>
                    <m:r>
                      <a:rPr lang="da-DK" sz="2400" b="1" i="1" smtClean="0">
                        <a:solidFill>
                          <a:srgbClr val="222222"/>
                        </a:solidFill>
                        <a:latin typeface="Cambria Math" panose="02040503050406030204" pitchFamily="18" charset="0"/>
                        <a:cs typeface="Times New Roman" panose="02020603050405020304" pitchFamily="18" charset="0"/>
                      </a:rPr>
                      <m:t>𝒐𝒈</m:t>
                    </m:r>
                    <m:r>
                      <a:rPr lang="da-DK" sz="2400" b="1" i="1" smtClean="0">
                        <a:solidFill>
                          <a:srgbClr val="222222"/>
                        </a:solidFill>
                        <a:latin typeface="Cambria Math" panose="02040503050406030204" pitchFamily="18" charset="0"/>
                        <a:cs typeface="Times New Roman" panose="02020603050405020304" pitchFamily="18" charset="0"/>
                      </a:rPr>
                      <m:t> </m:t>
                    </m:r>
                    <m:r>
                      <a:rPr lang="da-DK" sz="2400" b="1" i="1" smtClean="0">
                        <a:solidFill>
                          <a:srgbClr val="222222"/>
                        </a:solidFill>
                        <a:latin typeface="Cambria Math" panose="02040503050406030204" pitchFamily="18" charset="0"/>
                        <a:cs typeface="Times New Roman" panose="02020603050405020304" pitchFamily="18" charset="0"/>
                      </a:rPr>
                      <m:t>𝑩</m:t>
                    </m:r>
                    <m:r>
                      <a:rPr lang="da-DK" sz="2400" b="1" i="1" smtClean="0">
                        <a:solidFill>
                          <a:srgbClr val="222222"/>
                        </a:solidFill>
                        <a:latin typeface="Cambria Math" panose="02040503050406030204" pitchFamily="18" charset="0"/>
                        <a:cs typeface="Times New Roman" panose="02020603050405020304" pitchFamily="18" charset="0"/>
                      </a:rPr>
                      <m:t>)</m:t>
                    </m:r>
                  </m:oMath>
                </a14:m>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b="1" i="1"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Dette kan også formuleres som følger:</a:t>
                </a:r>
              </a:p>
              <a:p>
                <a:endParaRPr lang="da-DK" sz="2400" dirty="0">
                  <a:solidFill>
                    <a:srgbClr val="222222"/>
                  </a:solidFill>
                  <a:latin typeface="Times New Roman" panose="02020603050405020304" pitchFamily="18" charset="0"/>
                  <a:cs typeface="Times New Roman" panose="02020603050405020304" pitchFamily="18" charset="0"/>
                </a:endParaRPr>
              </a:p>
              <a:p>
                <a14:m>
                  <m:oMath xmlns:m="http://schemas.openxmlformats.org/officeDocument/2006/math">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𝐀</m:t>
                        </m:r>
                        <m:r>
                          <a:rPr lang="da-DK" sz="2400" b="1" i="0" smtClean="0">
                            <a:solidFill>
                              <a:srgbClr val="222222"/>
                            </a:solidFill>
                            <a:latin typeface="Cambria Math" panose="02040503050406030204" pitchFamily="18" charset="0"/>
                            <a:cs typeface="Times New Roman" panose="02020603050405020304" pitchFamily="18" charset="0"/>
                          </a:rPr>
                          <m:t> ∪</m:t>
                        </m:r>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𝐁</m:t>
                        </m:r>
                      </m:e>
                    </m:d>
                    <m:r>
                      <a:rPr lang="da-DK" sz="2400" b="1" i="0" smtClean="0">
                        <a:solidFill>
                          <a:srgbClr val="222222"/>
                        </a:solidFill>
                        <a:latin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𝐀</m:t>
                        </m:r>
                      </m:e>
                    </m:d>
                    <m:r>
                      <a:rPr lang="da-DK" sz="2400" b="1" i="0" smtClean="0">
                        <a:solidFill>
                          <a:srgbClr val="222222"/>
                        </a:solidFill>
                        <a:latin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𝐁</m:t>
                        </m:r>
                      </m:e>
                    </m:d>
                    <m:r>
                      <a:rPr lang="da-DK" sz="2400" b="1" i="0" smtClean="0">
                        <a:solidFill>
                          <a:srgbClr val="222222"/>
                        </a:solidFill>
                        <a:latin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𝐀</m:t>
                        </m:r>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𝐁</m:t>
                        </m:r>
                      </m:e>
                    </m:d>
                  </m:oMath>
                </a14:m>
                <a:r>
                  <a:rPr lang="da-DK" sz="2400" b="1"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a:p>
                <a14:m>
                  <m:oMath xmlns:m="http://schemas.openxmlformats.org/officeDocument/2006/math">
                    <m:r>
                      <a:rPr lang="da-DK" sz="2400" b="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da-DK" sz="2400" dirty="0">
                    <a:solidFill>
                      <a:srgbClr val="222222"/>
                    </a:solidFill>
                    <a:latin typeface="Times New Roman" panose="02020603050405020304" pitchFamily="18" charset="0"/>
                    <a:cs typeface="Times New Roman" panose="02020603050405020304" pitchFamily="18" charset="0"/>
                  </a:rPr>
                  <a:t> </a:t>
                </a:r>
                <a:r>
                  <a:rPr lang="da-DK" sz="2400" b="1" i="1" dirty="0">
                    <a:solidFill>
                      <a:srgbClr val="222222"/>
                    </a:solidFill>
                    <a:latin typeface="Times New Roman" panose="02020603050405020304" pitchFamily="18" charset="0"/>
                    <a:cs typeface="Times New Roman" panose="02020603050405020304" pitchFamily="18" charset="0"/>
                  </a:rPr>
                  <a:t>angiver, at det er fællesmængden</a:t>
                </a:r>
              </a:p>
              <a:p>
                <a14:m>
                  <m:oMath xmlns:m="http://schemas.openxmlformats.org/officeDocument/2006/math">
                    <m:r>
                      <a:rPr lang="da-DK" sz="2400" b="1"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da-DK" sz="2400" b="1" i="1" dirty="0">
                    <a:solidFill>
                      <a:srgbClr val="222222"/>
                    </a:solidFill>
                    <a:latin typeface="Times New Roman" panose="02020603050405020304" pitchFamily="18" charset="0"/>
                    <a:cs typeface="Times New Roman" panose="02020603050405020304" pitchFamily="18" charset="0"/>
                  </a:rPr>
                  <a:t> betyder, at både A og B hænder</a:t>
                </a:r>
              </a:p>
              <a:p>
                <a:endParaRPr lang="da-DK" sz="2400" dirty="0">
                  <a:solidFill>
                    <a:srgbClr val="222222"/>
                  </a:solidFill>
                  <a:latin typeface="Times New Roman" panose="02020603050405020304" pitchFamily="18" charset="0"/>
                  <a:cs typeface="Times New Roman" panose="02020603050405020304" pitchFamily="18" charset="0"/>
                </a:endParaRPr>
              </a:p>
              <a:p>
                <a14:m>
                  <m:oMath xmlns:m="http://schemas.openxmlformats.org/officeDocument/2006/math">
                    <m:r>
                      <a:rPr lang="da-DK" sz="2400" b="1"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da-DK" sz="2400" b="1" i="1" dirty="0">
                    <a:solidFill>
                      <a:srgbClr val="222222"/>
                    </a:solidFill>
                    <a:latin typeface="Times New Roman" panose="02020603050405020304" pitchFamily="18" charset="0"/>
                    <a:cs typeface="Times New Roman" panose="02020603050405020304" pitchFamily="18" charset="0"/>
                  </a:rPr>
                  <a:t> angiver, at det er foreningsmængden</a:t>
                </a:r>
              </a:p>
              <a:p>
                <a14:m>
                  <m:oMath xmlns:m="http://schemas.openxmlformats.org/officeDocument/2006/math">
                    <m:r>
                      <a:rPr lang="da-DK" sz="2400" b="1"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da-DK" sz="2400" b="1" i="1" dirty="0">
                    <a:solidFill>
                      <a:srgbClr val="222222"/>
                    </a:solidFill>
                    <a:latin typeface="Times New Roman" panose="02020603050405020304" pitchFamily="18" charset="0"/>
                    <a:cs typeface="Times New Roman" panose="02020603050405020304" pitchFamily="18" charset="0"/>
                  </a:rPr>
                  <a:t>betyder, at A hænder, B hænder eller både A og B</a:t>
                </a:r>
              </a:p>
              <a:p>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8217634"/>
              </a:xfrm>
              <a:prstGeom prst="rect">
                <a:avLst/>
              </a:prstGeom>
              <a:blipFill>
                <a:blip r:embed="rId3"/>
                <a:stretch>
                  <a:fillRect l="-811" t="-593"/>
                </a:stretch>
              </a:blipFill>
            </p:spPr>
            <p:txBody>
              <a:bodyPr/>
              <a:lstStyle/>
              <a:p>
                <a:r>
                  <a:rPr lang="da-DK">
                    <a:noFill/>
                  </a:rPr>
                  <a:t> </a:t>
                </a:r>
              </a:p>
            </p:txBody>
          </p:sp>
        </mc:Fallback>
      </mc:AlternateContent>
    </p:spTree>
    <p:extLst>
      <p:ext uri="{BB962C8B-B14F-4D97-AF65-F5344CB8AC3E}">
        <p14:creationId xmlns:p14="http://schemas.microsoft.com/office/powerpoint/2010/main" val="64826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Generelle additionsregel:</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14</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6001643"/>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Generelle additionsregel, der altid gælder:</a:t>
                </a:r>
              </a:p>
              <a:p>
                <a:endParaRPr lang="da-DK" sz="2400" dirty="0">
                  <a:solidFill>
                    <a:srgbClr val="222222"/>
                  </a:solidFill>
                  <a:latin typeface="Times New Roman" panose="02020603050405020304" pitchFamily="18" charset="0"/>
                  <a:cs typeface="Times New Roman" panose="02020603050405020304" pitchFamily="18" charset="0"/>
                </a:endParaRPr>
              </a:p>
              <a:p>
                <a14:m>
                  <m:oMath xmlns:m="http://schemas.openxmlformats.org/officeDocument/2006/math">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𝐀</m:t>
                        </m:r>
                        <m:r>
                          <a:rPr lang="da-DK" sz="2400" b="1" i="0" smtClean="0">
                            <a:solidFill>
                              <a:srgbClr val="222222"/>
                            </a:solidFill>
                            <a:latin typeface="Cambria Math" panose="02040503050406030204" pitchFamily="18" charset="0"/>
                            <a:cs typeface="Times New Roman" panose="02020603050405020304" pitchFamily="18" charset="0"/>
                          </a:rPr>
                          <m:t> ∪</m:t>
                        </m:r>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𝐁</m:t>
                        </m:r>
                      </m:e>
                    </m:d>
                    <m:r>
                      <a:rPr lang="da-DK" sz="2400" b="1" i="0" smtClean="0">
                        <a:solidFill>
                          <a:srgbClr val="222222"/>
                        </a:solidFill>
                        <a:latin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𝐀</m:t>
                        </m:r>
                      </m:e>
                    </m:d>
                    <m:r>
                      <a:rPr lang="da-DK" sz="2400" b="1" i="0" smtClean="0">
                        <a:solidFill>
                          <a:srgbClr val="222222"/>
                        </a:solidFill>
                        <a:latin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𝐁</m:t>
                        </m:r>
                      </m:e>
                    </m:d>
                    <m:r>
                      <a:rPr lang="da-DK" sz="2400" b="1" i="0" smtClean="0">
                        <a:solidFill>
                          <a:srgbClr val="222222"/>
                        </a:solidFill>
                        <a:latin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cs typeface="Times New Roman" panose="02020603050405020304" pitchFamily="18" charset="0"/>
                      </a:rPr>
                      <m:t>𝐏</m:t>
                    </m:r>
                    <m:d>
                      <m:dPr>
                        <m:ctrlPr>
                          <a:rPr lang="da-DK" sz="2400" b="1" i="1" smtClean="0">
                            <a:solidFill>
                              <a:srgbClr val="222222"/>
                            </a:solidFill>
                            <a:latin typeface="Cambria Math" panose="02040503050406030204" pitchFamily="18" charset="0"/>
                            <a:cs typeface="Times New Roman" panose="02020603050405020304" pitchFamily="18" charset="0"/>
                          </a:rPr>
                        </m:ctrlPr>
                      </m:dPr>
                      <m:e>
                        <m:r>
                          <a:rPr lang="da-DK" sz="2400" b="1" i="0" smtClean="0">
                            <a:solidFill>
                              <a:srgbClr val="222222"/>
                            </a:solidFill>
                            <a:latin typeface="Cambria Math" panose="02040503050406030204" pitchFamily="18" charset="0"/>
                            <a:cs typeface="Times New Roman" panose="02020603050405020304" pitchFamily="18" charset="0"/>
                          </a:rPr>
                          <m:t>𝐀</m:t>
                        </m:r>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𝐁</m:t>
                        </m:r>
                      </m:e>
                    </m:d>
                  </m:oMath>
                </a14:m>
                <a:r>
                  <a:rPr lang="da-DK" sz="2400" b="1"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Hvis hændelsen A og B er disjunkte, vil </a:t>
                </a:r>
                <a14:m>
                  <m:oMath xmlns:m="http://schemas.openxmlformats.org/officeDocument/2006/math">
                    <m:r>
                      <a:rPr lang="da-DK" sz="2400" b="1">
                        <a:solidFill>
                          <a:srgbClr val="222222"/>
                        </a:solidFill>
                        <a:latin typeface="Cambria Math" panose="02040503050406030204" pitchFamily="18" charset="0"/>
                        <a:cs typeface="Times New Roman" panose="02020603050405020304" pitchFamily="18" charset="0"/>
                      </a:rPr>
                      <m:t>𝐏</m:t>
                    </m:r>
                    <m:d>
                      <m:dPr>
                        <m:ctrlPr>
                          <a:rPr lang="da-DK" sz="2400" b="1" i="1">
                            <a:solidFill>
                              <a:srgbClr val="222222"/>
                            </a:solidFill>
                            <a:latin typeface="Cambria Math" panose="02040503050406030204" pitchFamily="18" charset="0"/>
                            <a:cs typeface="Times New Roman" panose="02020603050405020304" pitchFamily="18" charset="0"/>
                          </a:rPr>
                        </m:ctrlPr>
                      </m:dPr>
                      <m:e>
                        <m:r>
                          <a:rPr lang="da-DK" sz="2400" b="1">
                            <a:solidFill>
                              <a:srgbClr val="222222"/>
                            </a:solidFill>
                            <a:latin typeface="Cambria Math" panose="02040503050406030204" pitchFamily="18" charset="0"/>
                            <a:cs typeface="Times New Roman" panose="02020603050405020304" pitchFamily="18" charset="0"/>
                          </a:rPr>
                          <m:t>𝐀</m:t>
                        </m:r>
                        <m:r>
                          <a:rPr lang="da-DK" sz="2400" b="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𝐁</m:t>
                        </m:r>
                      </m:e>
                    </m:d>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1" i="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𝟎</m:t>
                    </m:r>
                  </m:oMath>
                </a14:m>
                <a:r>
                  <a:rPr lang="da-DK" sz="2400" b="1" dirty="0">
                    <a:solidFill>
                      <a:srgbClr val="222222"/>
                    </a:solidFill>
                    <a:latin typeface="Times New Roman" panose="02020603050405020304" pitchFamily="18" charset="0"/>
                    <a:cs typeface="Times New Roman" panose="02020603050405020304" pitchFamily="18" charset="0"/>
                  </a:rPr>
                  <a:t>, og vi får:</a:t>
                </a:r>
              </a:p>
              <a:p>
                <a:endParaRPr lang="da-DK" sz="2400" b="1" dirty="0">
                  <a:solidFill>
                    <a:srgbClr val="222222"/>
                  </a:solidFill>
                  <a:latin typeface="Times New Roman" panose="02020603050405020304" pitchFamily="18" charset="0"/>
                  <a:cs typeface="Times New Roman" panose="02020603050405020304" pitchFamily="18" charset="0"/>
                </a:endParaRPr>
              </a:p>
              <a:p>
                <a14:m>
                  <m:oMath xmlns:m="http://schemas.openxmlformats.org/officeDocument/2006/math">
                    <m:r>
                      <a:rPr lang="da-DK" sz="2400" b="1">
                        <a:solidFill>
                          <a:srgbClr val="222222"/>
                        </a:solidFill>
                        <a:latin typeface="Cambria Math" panose="02040503050406030204" pitchFamily="18" charset="0"/>
                        <a:cs typeface="Times New Roman" panose="02020603050405020304" pitchFamily="18" charset="0"/>
                      </a:rPr>
                      <m:t>𝐏</m:t>
                    </m:r>
                    <m:d>
                      <m:dPr>
                        <m:ctrlPr>
                          <a:rPr lang="da-DK" sz="2400" b="1" i="1">
                            <a:solidFill>
                              <a:srgbClr val="222222"/>
                            </a:solidFill>
                            <a:latin typeface="Cambria Math" panose="02040503050406030204" pitchFamily="18" charset="0"/>
                            <a:cs typeface="Times New Roman" panose="02020603050405020304" pitchFamily="18" charset="0"/>
                          </a:rPr>
                        </m:ctrlPr>
                      </m:dPr>
                      <m:e>
                        <m:r>
                          <a:rPr lang="da-DK" sz="2400" b="1">
                            <a:solidFill>
                              <a:srgbClr val="222222"/>
                            </a:solidFill>
                            <a:latin typeface="Cambria Math" panose="02040503050406030204" pitchFamily="18" charset="0"/>
                            <a:cs typeface="Times New Roman" panose="02020603050405020304" pitchFamily="18" charset="0"/>
                          </a:rPr>
                          <m:t>𝐀</m:t>
                        </m:r>
                        <m:r>
                          <a:rPr lang="da-DK" sz="2400" b="1">
                            <a:solidFill>
                              <a:srgbClr val="222222"/>
                            </a:solidFill>
                            <a:latin typeface="Cambria Math" panose="02040503050406030204" pitchFamily="18" charset="0"/>
                            <a:cs typeface="Times New Roman" panose="02020603050405020304" pitchFamily="18" charset="0"/>
                          </a:rPr>
                          <m:t> ∪</m:t>
                        </m:r>
                        <m:r>
                          <a:rPr lang="da-DK" sz="2400" b="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𝐁</m:t>
                        </m:r>
                      </m:e>
                    </m:d>
                    <m:r>
                      <a:rPr lang="da-DK" sz="2400" b="1">
                        <a:solidFill>
                          <a:srgbClr val="222222"/>
                        </a:solidFill>
                        <a:latin typeface="Cambria Math" panose="02040503050406030204" pitchFamily="18" charset="0"/>
                        <a:cs typeface="Times New Roman" panose="02020603050405020304" pitchFamily="18" charset="0"/>
                      </a:rPr>
                      <m:t>=</m:t>
                    </m:r>
                    <m:r>
                      <a:rPr lang="da-DK" sz="2400" b="1">
                        <a:solidFill>
                          <a:srgbClr val="222222"/>
                        </a:solidFill>
                        <a:latin typeface="Cambria Math" panose="02040503050406030204" pitchFamily="18" charset="0"/>
                        <a:cs typeface="Times New Roman" panose="02020603050405020304" pitchFamily="18" charset="0"/>
                      </a:rPr>
                      <m:t>𝐏</m:t>
                    </m:r>
                    <m:d>
                      <m:dPr>
                        <m:ctrlPr>
                          <a:rPr lang="da-DK" sz="2400" b="1" i="1">
                            <a:solidFill>
                              <a:srgbClr val="222222"/>
                            </a:solidFill>
                            <a:latin typeface="Cambria Math" panose="02040503050406030204" pitchFamily="18" charset="0"/>
                            <a:cs typeface="Times New Roman" panose="02020603050405020304" pitchFamily="18" charset="0"/>
                          </a:rPr>
                        </m:ctrlPr>
                      </m:dPr>
                      <m:e>
                        <m:r>
                          <a:rPr lang="da-DK" sz="2400" b="1">
                            <a:solidFill>
                              <a:srgbClr val="222222"/>
                            </a:solidFill>
                            <a:latin typeface="Cambria Math" panose="02040503050406030204" pitchFamily="18" charset="0"/>
                            <a:cs typeface="Times New Roman" panose="02020603050405020304" pitchFamily="18" charset="0"/>
                          </a:rPr>
                          <m:t>𝐀</m:t>
                        </m:r>
                      </m:e>
                    </m:d>
                    <m:r>
                      <a:rPr lang="da-DK" sz="2400" b="1">
                        <a:solidFill>
                          <a:srgbClr val="222222"/>
                        </a:solidFill>
                        <a:latin typeface="Cambria Math" panose="02040503050406030204" pitchFamily="18" charset="0"/>
                        <a:cs typeface="Times New Roman" panose="02020603050405020304" pitchFamily="18" charset="0"/>
                      </a:rPr>
                      <m:t>+</m:t>
                    </m:r>
                    <m:r>
                      <a:rPr lang="da-DK" sz="2400" b="1">
                        <a:solidFill>
                          <a:srgbClr val="222222"/>
                        </a:solidFill>
                        <a:latin typeface="Cambria Math" panose="02040503050406030204" pitchFamily="18" charset="0"/>
                        <a:cs typeface="Times New Roman" panose="02020603050405020304" pitchFamily="18" charset="0"/>
                      </a:rPr>
                      <m:t>𝐏</m:t>
                    </m:r>
                    <m:d>
                      <m:dPr>
                        <m:ctrlPr>
                          <a:rPr lang="da-DK" sz="2400" b="1" i="1">
                            <a:solidFill>
                              <a:srgbClr val="222222"/>
                            </a:solidFill>
                            <a:latin typeface="Cambria Math" panose="02040503050406030204" pitchFamily="18" charset="0"/>
                            <a:cs typeface="Times New Roman" panose="02020603050405020304" pitchFamily="18" charset="0"/>
                          </a:rPr>
                        </m:ctrlPr>
                      </m:dPr>
                      <m:e>
                        <m:r>
                          <a:rPr lang="da-DK" sz="2400" b="1">
                            <a:solidFill>
                              <a:srgbClr val="222222"/>
                            </a:solidFill>
                            <a:latin typeface="Cambria Math" panose="02040503050406030204" pitchFamily="18" charset="0"/>
                            <a:cs typeface="Times New Roman" panose="02020603050405020304" pitchFamily="18" charset="0"/>
                          </a:rPr>
                          <m:t>𝐁</m:t>
                        </m:r>
                      </m:e>
                    </m:d>
                  </m:oMath>
                </a14:m>
                <a:r>
                  <a:rPr lang="da-DK" sz="2400" b="1" dirty="0">
                    <a:solidFill>
                      <a:srgbClr val="222222"/>
                    </a:solidFill>
                    <a:latin typeface="Times New Roman" panose="02020603050405020304" pitchFamily="18" charset="0"/>
                    <a:cs typeface="Times New Roman" panose="02020603050405020304" pitchFamily="18" charset="0"/>
                  </a:rPr>
                  <a:t> </a:t>
                </a:r>
              </a:p>
              <a:p>
                <a:endParaRPr lang="da-DK" sz="2400" b="1" dirty="0">
                  <a:solidFill>
                    <a:srgbClr val="222222"/>
                  </a:solidFill>
                  <a:latin typeface="Times New Roman" panose="02020603050405020304" pitchFamily="18" charset="0"/>
                  <a:cs typeface="Times New Roman" panose="02020603050405020304" pitchFamily="18" charset="0"/>
                </a:endParaRPr>
              </a:p>
              <a:p>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6001643"/>
              </a:xfrm>
              <a:prstGeom prst="rect">
                <a:avLst/>
              </a:prstGeom>
              <a:blipFill>
                <a:blip r:embed="rId3"/>
                <a:stretch>
                  <a:fillRect l="-811" t="-812"/>
                </a:stretch>
              </a:blipFill>
            </p:spPr>
            <p:txBody>
              <a:bodyPr/>
              <a:lstStyle/>
              <a:p>
                <a:r>
                  <a:rPr lang="da-DK">
                    <a:noFill/>
                  </a:rPr>
                  <a:t> </a:t>
                </a:r>
              </a:p>
            </p:txBody>
          </p:sp>
        </mc:Fallback>
      </mc:AlternateContent>
    </p:spTree>
    <p:extLst>
      <p:ext uri="{BB962C8B-B14F-4D97-AF65-F5344CB8AC3E}">
        <p14:creationId xmlns:p14="http://schemas.microsoft.com/office/powerpoint/2010/main" val="276175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Sandsynlighedsfordelinger:</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15</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59402" y="1319955"/>
            <a:ext cx="11269662" cy="8833187"/>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En sandsynlighedsfordeling er en tabel med alle disjunkte udfald og deres tilhørende sandsynligheder.</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Eksempel: Summen af øjnene af to terninger:</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000" dirty="0">
                <a:solidFill>
                  <a:srgbClr val="222222"/>
                </a:solidFill>
                <a:latin typeface="Times New Roman" panose="02020603050405020304" pitchFamily="18" charset="0"/>
                <a:cs typeface="Times New Roman" panose="02020603050405020304" pitchFamily="18" charset="0"/>
              </a:rPr>
              <a:t>Summen af to terninger</a:t>
            </a:r>
          </a:p>
          <a:p>
            <a:r>
              <a:rPr lang="da-DK" sz="2000" dirty="0">
                <a:solidFill>
                  <a:srgbClr val="222222"/>
                </a:solidFill>
                <a:latin typeface="Times New Roman" panose="02020603050405020304" pitchFamily="18" charset="0"/>
                <a:cs typeface="Times New Roman" panose="02020603050405020304" pitchFamily="18" charset="0"/>
              </a:rPr>
              <a:t>Sandsynligheden</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Reglerne for sandsynlighedsfordelinger:</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1: Udfaldet, som skal være disjunkt, skal kunne listes</a:t>
            </a:r>
          </a:p>
          <a:p>
            <a:r>
              <a:rPr lang="da-DK" sz="2400" dirty="0">
                <a:solidFill>
                  <a:srgbClr val="222222"/>
                </a:solidFill>
                <a:latin typeface="Times New Roman" panose="02020603050405020304" pitchFamily="18" charset="0"/>
                <a:cs typeface="Times New Roman" panose="02020603050405020304" pitchFamily="18" charset="0"/>
              </a:rPr>
              <a:t>2: Hver sandsynlighed må ligge mellem 0 eller 1</a:t>
            </a:r>
          </a:p>
          <a:p>
            <a:r>
              <a:rPr lang="da-DK" sz="2400" dirty="0">
                <a:solidFill>
                  <a:srgbClr val="222222"/>
                </a:solidFill>
                <a:latin typeface="Times New Roman" panose="02020603050405020304" pitchFamily="18" charset="0"/>
                <a:cs typeface="Times New Roman" panose="02020603050405020304" pitchFamily="18" charset="0"/>
              </a:rPr>
              <a:t>3: Summen af sandsynlighederne må være 1</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b="1" dirty="0">
              <a:solidFill>
                <a:srgbClr val="222222"/>
              </a:solidFill>
              <a:latin typeface="Times New Roman" panose="02020603050405020304" pitchFamily="18" charset="0"/>
              <a:cs typeface="Times New Roman" panose="02020603050405020304" pitchFamily="18" charset="0"/>
            </a:endParaRPr>
          </a:p>
          <a:p>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4C65A7D0-EC38-4AB1-B0DE-D9D7A6D3AD5F}"/>
              </a:ext>
            </a:extLst>
          </p:cNvPr>
          <p:cNvPicPr>
            <a:picLocks noChangeAspect="1"/>
          </p:cNvPicPr>
          <p:nvPr/>
        </p:nvPicPr>
        <p:blipFill>
          <a:blip r:embed="rId3"/>
          <a:stretch>
            <a:fillRect/>
          </a:stretch>
        </p:blipFill>
        <p:spPr>
          <a:xfrm>
            <a:off x="3267075" y="3080543"/>
            <a:ext cx="5657850" cy="942975"/>
          </a:xfrm>
          <a:prstGeom prst="rect">
            <a:avLst/>
          </a:prstGeom>
        </p:spPr>
      </p:pic>
    </p:spTree>
    <p:extLst>
      <p:ext uri="{BB962C8B-B14F-4D97-AF65-F5344CB8AC3E}">
        <p14:creationId xmlns:p14="http://schemas.microsoft.com/office/powerpoint/2010/main" val="331103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Sandsynlighedsfordelinger:</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16</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59402" y="1319955"/>
            <a:ext cx="11269662" cy="4154984"/>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Vi kan afbillede summen af terningerne med tilhørende sandsynlighederne.</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b="1" dirty="0">
              <a:solidFill>
                <a:srgbClr val="222222"/>
              </a:solidFill>
              <a:latin typeface="Times New Roman" panose="02020603050405020304" pitchFamily="18" charset="0"/>
              <a:cs typeface="Times New Roman" panose="02020603050405020304" pitchFamily="18" charset="0"/>
            </a:endParaRPr>
          </a:p>
          <a:p>
            <a:endParaRPr lang="da-DK" sz="2400" b="1" i="1"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4C65A7D0-EC38-4AB1-B0DE-D9D7A6D3AD5F}"/>
              </a:ext>
            </a:extLst>
          </p:cNvPr>
          <p:cNvPicPr>
            <a:picLocks noChangeAspect="1"/>
          </p:cNvPicPr>
          <p:nvPr/>
        </p:nvPicPr>
        <p:blipFill>
          <a:blip r:embed="rId3"/>
          <a:stretch>
            <a:fillRect/>
          </a:stretch>
        </p:blipFill>
        <p:spPr>
          <a:xfrm>
            <a:off x="3267075" y="3080543"/>
            <a:ext cx="5657850" cy="942975"/>
          </a:xfrm>
          <a:prstGeom prst="rect">
            <a:avLst/>
          </a:prstGeom>
        </p:spPr>
      </p:pic>
      <p:pic>
        <p:nvPicPr>
          <p:cNvPr id="3" name="Billede 2">
            <a:extLst>
              <a:ext uri="{FF2B5EF4-FFF2-40B4-BE49-F238E27FC236}">
                <a16:creationId xmlns:a16="http://schemas.microsoft.com/office/drawing/2014/main" id="{C2F3E3A6-09B0-4085-B113-45471CD03242}"/>
              </a:ext>
            </a:extLst>
          </p:cNvPr>
          <p:cNvPicPr>
            <a:picLocks noChangeAspect="1"/>
          </p:cNvPicPr>
          <p:nvPr/>
        </p:nvPicPr>
        <p:blipFill>
          <a:blip r:embed="rId4"/>
          <a:stretch>
            <a:fillRect/>
          </a:stretch>
        </p:blipFill>
        <p:spPr>
          <a:xfrm>
            <a:off x="2176030" y="2645518"/>
            <a:ext cx="6343650" cy="3076575"/>
          </a:xfrm>
          <a:prstGeom prst="rect">
            <a:avLst/>
          </a:prstGeom>
        </p:spPr>
      </p:pic>
    </p:spTree>
    <p:extLst>
      <p:ext uri="{BB962C8B-B14F-4D97-AF65-F5344CB8AC3E}">
        <p14:creationId xmlns:p14="http://schemas.microsoft.com/office/powerpoint/2010/main" val="336885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Komplementærmængde:</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17</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4895379"/>
              </a:xfrm>
              <a:prstGeom prst="rect">
                <a:avLst/>
              </a:prstGeom>
            </p:spPr>
            <p:txBody>
              <a:bodyPr wrap="square">
                <a:spAutoFit/>
              </a:bodyPr>
              <a:lstStyle/>
              <a:p>
                <a:endParaRPr lang="da-DK" sz="2400" b="1" i="1"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vores udfaldsrum U, som er antal øjne på en terning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𝑈</m:t>
                    </m:r>
                    <m:r>
                      <a:rPr lang="da-DK" sz="2400" b="0" i="1" smtClean="0">
                        <a:solidFill>
                          <a:srgbClr val="222222"/>
                        </a:solidFill>
                        <a:latin typeface="Cambria Math" panose="02040503050406030204" pitchFamily="18" charset="0"/>
                        <a:cs typeface="Times New Roman" panose="02020603050405020304" pitchFamily="18" charset="0"/>
                      </a:rPr>
                      <m:t>=</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1;2;3;4;5;6</m:t>
                        </m:r>
                      </m:e>
                    </m:d>
                  </m:oMath>
                </a14:m>
                <a:endParaRPr lang="da-DK" sz="2400" b="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b="0" dirty="0">
                    <a:solidFill>
                      <a:srgbClr val="222222"/>
                    </a:solidFill>
                    <a:latin typeface="Times New Roman" panose="02020603050405020304" pitchFamily="18" charset="0"/>
                    <a:cs typeface="Times New Roman" panose="02020603050405020304" pitchFamily="18" charset="0"/>
                  </a:rPr>
                  <a:t>Vi definerer en hændelse D, som viser øjnene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𝐷</m:t>
                    </m:r>
                    <m:r>
                      <a:rPr lang="da-DK" sz="2400" b="0" i="1" smtClean="0">
                        <a:solidFill>
                          <a:srgbClr val="222222"/>
                        </a:solidFill>
                        <a:latin typeface="Cambria Math" panose="02040503050406030204" pitchFamily="18" charset="0"/>
                        <a:cs typeface="Times New Roman" panose="02020603050405020304" pitchFamily="18" charset="0"/>
                      </a:rPr>
                      <m:t>=</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2;3</m:t>
                        </m:r>
                      </m:e>
                    </m:d>
                  </m:oMath>
                </a14:m>
                <a:endParaRPr lang="da-DK" sz="2400" b="0" dirty="0">
                  <a:solidFill>
                    <a:srgbClr val="222222"/>
                  </a:solidFill>
                  <a:latin typeface="Times New Roman" panose="02020603050405020304" pitchFamily="18" charset="0"/>
                  <a:cs typeface="Times New Roman" panose="02020603050405020304" pitchFamily="18" charset="0"/>
                </a:endParaRPr>
              </a:p>
              <a:p>
                <a:endParaRPr lang="da-DK" sz="2400" b="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kan nu finde komplementærmængde til D: </a:t>
                </a:r>
                <a14:m>
                  <m:oMath xmlns:m="http://schemas.openxmlformats.org/officeDocument/2006/math">
                    <m:sSup>
                      <m:sSupPr>
                        <m:ctrlPr>
                          <a:rPr lang="da-DK" sz="240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𝐷</m:t>
                        </m:r>
                      </m:e>
                      <m:sup>
                        <m:r>
                          <a:rPr lang="da-DK" sz="2400" b="0" i="1" smtClean="0">
                            <a:solidFill>
                              <a:srgbClr val="222222"/>
                            </a:solidFill>
                            <a:latin typeface="Cambria Math" panose="02040503050406030204" pitchFamily="18" charset="0"/>
                            <a:cs typeface="Times New Roman" panose="02020603050405020304" pitchFamily="18" charset="0"/>
                          </a:rPr>
                          <m:t>𝐶</m:t>
                        </m:r>
                      </m:sup>
                    </m:sSup>
                    <m:r>
                      <a:rPr lang="da-DK" sz="2400" b="0" i="1" smtClean="0">
                        <a:solidFill>
                          <a:srgbClr val="222222"/>
                        </a:solidFill>
                        <a:latin typeface="Cambria Math" panose="02040503050406030204" pitchFamily="18" charset="0"/>
                        <a:cs typeface="Times New Roman" panose="02020603050405020304" pitchFamily="18" charset="0"/>
                      </a:rPr>
                      <m:t>={1;4;5;6}</m:t>
                    </m:r>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4895379"/>
              </a:xfrm>
              <a:prstGeom prst="rect">
                <a:avLst/>
              </a:prstGeom>
              <a:blipFill>
                <a:blip r:embed="rId3"/>
                <a:stretch>
                  <a:fillRect l="-811"/>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065037C3-80DC-4E84-97D0-4323BAB454DB}"/>
              </a:ext>
            </a:extLst>
          </p:cNvPr>
          <p:cNvPicPr>
            <a:picLocks noChangeAspect="1"/>
          </p:cNvPicPr>
          <p:nvPr/>
        </p:nvPicPr>
        <p:blipFill>
          <a:blip r:embed="rId4"/>
          <a:stretch>
            <a:fillRect/>
          </a:stretch>
        </p:blipFill>
        <p:spPr>
          <a:xfrm>
            <a:off x="2291814" y="4107610"/>
            <a:ext cx="4972050" cy="1476375"/>
          </a:xfrm>
          <a:prstGeom prst="rect">
            <a:avLst/>
          </a:prstGeom>
        </p:spPr>
      </p:pic>
    </p:spTree>
    <p:extLst>
      <p:ext uri="{BB962C8B-B14F-4D97-AF65-F5344CB8AC3E}">
        <p14:creationId xmlns:p14="http://schemas.microsoft.com/office/powerpoint/2010/main" val="393193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Komplementærmængde:</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18</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6469528"/>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Vi kan nu ved hjælp af La Places formel: </a:t>
                </a: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𝐷</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2</m:t>
                        </m:r>
                      </m:num>
                      <m:den>
                        <m:r>
                          <a:rPr lang="da-DK" sz="2400" i="1">
                            <a:solidFill>
                              <a:srgbClr val="222222"/>
                            </a:solidFill>
                            <a:latin typeface="Cambria Math" panose="02040503050406030204" pitchFamily="18" charset="0"/>
                            <a:cs typeface="Times New Roman" panose="02020603050405020304" pitchFamily="18" charset="0"/>
                          </a:rPr>
                          <m:t>6</m:t>
                        </m:r>
                      </m:den>
                    </m:f>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m:t>
                        </m:r>
                      </m:num>
                      <m:den>
                        <m:r>
                          <a:rPr lang="da-DK" sz="2400" i="1">
                            <a:solidFill>
                              <a:srgbClr val="222222"/>
                            </a:solidFill>
                            <a:latin typeface="Cambria Math" panose="02040503050406030204" pitchFamily="18" charset="0"/>
                            <a:cs typeface="Times New Roman" panose="02020603050405020304" pitchFamily="18" charset="0"/>
                          </a:rPr>
                          <m:t>3</m:t>
                        </m:r>
                      </m:den>
                    </m:f>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får </a:t>
                </a:r>
                <a14:m>
                  <m:oMath xmlns:m="http://schemas.openxmlformats.org/officeDocument/2006/math">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𝐷</m:t>
                        </m:r>
                      </m:e>
                      <m:sup>
                        <m:r>
                          <a:rPr lang="da-DK" sz="2400" i="1">
                            <a:solidFill>
                              <a:srgbClr val="222222"/>
                            </a:solidFill>
                            <a:latin typeface="Cambria Math" panose="02040503050406030204" pitchFamily="18" charset="0"/>
                            <a:cs typeface="Times New Roman" panose="02020603050405020304" pitchFamily="18" charset="0"/>
                          </a:rPr>
                          <m:t>𝐶</m:t>
                        </m:r>
                      </m:sup>
                    </m:sSup>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4</m:t>
                        </m:r>
                      </m:num>
                      <m:den>
                        <m:r>
                          <a:rPr lang="da-DK" sz="2400" i="1">
                            <a:solidFill>
                              <a:srgbClr val="222222"/>
                            </a:solidFill>
                            <a:latin typeface="Cambria Math" panose="02040503050406030204" pitchFamily="18" charset="0"/>
                            <a:cs typeface="Times New Roman" panose="02020603050405020304" pitchFamily="18" charset="0"/>
                          </a:rPr>
                          <m:t>6</m:t>
                        </m:r>
                      </m:den>
                    </m:f>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2</m:t>
                        </m:r>
                      </m:num>
                      <m:den>
                        <m:r>
                          <a:rPr lang="da-DK" sz="2400" i="1">
                            <a:solidFill>
                              <a:srgbClr val="222222"/>
                            </a:solidFill>
                            <a:latin typeface="Cambria Math" panose="02040503050406030204" pitchFamily="18" charset="0"/>
                            <a:cs typeface="Times New Roman" panose="02020603050405020304" pitchFamily="18" charset="0"/>
                          </a:rPr>
                          <m:t>3</m:t>
                        </m:r>
                      </m:den>
                    </m:f>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ser, at  udfaldet af D og udfaldet af komplementær mængden udgør hele udfaldsrummet</a:t>
                </a:r>
              </a:p>
              <a:p>
                <a:r>
                  <a:rPr lang="da-DK" sz="2400" dirty="0">
                    <a:solidFill>
                      <a:srgbClr val="222222"/>
                    </a:solidFill>
                    <a:latin typeface="Times New Roman" panose="02020603050405020304" pitchFamily="18" charset="0"/>
                    <a:cs typeface="Times New Roman" panose="02020603050405020304" pitchFamily="18" charset="0"/>
                  </a:rPr>
                  <a:t>Samtidig ser vi, at </a:t>
                </a: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𝐷</m:t>
                        </m:r>
                      </m:e>
                    </m:d>
                    <m:r>
                      <a:rPr lang="da-DK" sz="2400" i="1">
                        <a:solidFill>
                          <a:srgbClr val="222222"/>
                        </a:solidFill>
                        <a:latin typeface="Cambria Math" panose="02040503050406030204" pitchFamily="18" charset="0"/>
                        <a:cs typeface="Times New Roman" panose="02020603050405020304" pitchFamily="18" charset="0"/>
                      </a:rPr>
                      <m:t>+ </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𝐷</m:t>
                        </m:r>
                      </m:e>
                      <m:sup>
                        <m:r>
                          <a:rPr lang="da-DK" sz="2400" i="1">
                            <a:solidFill>
                              <a:srgbClr val="222222"/>
                            </a:solidFill>
                            <a:latin typeface="Cambria Math" panose="02040503050406030204" pitchFamily="18" charset="0"/>
                            <a:cs typeface="Times New Roman" panose="02020603050405020304" pitchFamily="18" charset="0"/>
                          </a:rPr>
                          <m:t>𝐶</m:t>
                        </m:r>
                      </m:sup>
                    </m:sSup>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m:t>
                        </m:r>
                      </m:num>
                      <m:den>
                        <m:r>
                          <a:rPr lang="da-DK" sz="2400" i="1">
                            <a:solidFill>
                              <a:srgbClr val="222222"/>
                            </a:solidFill>
                            <a:latin typeface="Cambria Math" panose="02040503050406030204" pitchFamily="18" charset="0"/>
                            <a:cs typeface="Times New Roman" panose="02020603050405020304" pitchFamily="18" charset="0"/>
                          </a:rPr>
                          <m:t>3</m:t>
                        </m:r>
                      </m:den>
                    </m:f>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2</m:t>
                        </m:r>
                      </m:num>
                      <m:den>
                        <m:r>
                          <a:rPr lang="da-DK" sz="2400" i="1">
                            <a:solidFill>
                              <a:srgbClr val="222222"/>
                            </a:solidFill>
                            <a:latin typeface="Cambria Math" panose="02040503050406030204" pitchFamily="18" charset="0"/>
                            <a:cs typeface="Times New Roman" panose="02020603050405020304" pitchFamily="18" charset="0"/>
                          </a:rPr>
                          <m:t>3</m:t>
                        </m:r>
                      </m:den>
                    </m:f>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da-DK" sz="2400" dirty="0">
                    <a:solidFill>
                      <a:srgbClr val="222222"/>
                    </a:solidFill>
                    <a:cs typeface="Times New Roman" panose="02020603050405020304" pitchFamily="18" charset="0"/>
                  </a:rPr>
                  <a:t> </a:t>
                </a:r>
                <a14:m>
                  <m:oMath xmlns:m="http://schemas.openxmlformats.org/officeDocument/2006/math">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𝐷</m:t>
                        </m:r>
                      </m:e>
                      <m:sup>
                        <m:r>
                          <a:rPr lang="da-DK" sz="2400" i="1">
                            <a:solidFill>
                              <a:srgbClr val="222222"/>
                            </a:solidFill>
                            <a:latin typeface="Cambria Math" panose="02040503050406030204" pitchFamily="18" charset="0"/>
                            <a:cs typeface="Times New Roman" panose="02020603050405020304" pitchFamily="18" charset="0"/>
                          </a:rPr>
                          <m:t>𝐶</m:t>
                        </m:r>
                      </m:sup>
                    </m:sSup>
                    <m:r>
                      <a:rPr lang="da-DK" sz="2400" i="1">
                        <a:solidFill>
                          <a:srgbClr val="222222"/>
                        </a:solidFill>
                        <a:latin typeface="Cambria Math" panose="02040503050406030204" pitchFamily="18" charset="0"/>
                        <a:cs typeface="Times New Roman" panose="02020603050405020304" pitchFamily="18" charset="0"/>
                      </a:rPr>
                      <m:t>)=</m:t>
                    </m:r>
                  </m:oMath>
                </a14:m>
                <a:r>
                  <a:rPr lang="da-DK" sz="2400" dirty="0">
                    <a:solidFill>
                      <a:srgbClr val="222222"/>
                    </a:solidFill>
                    <a:latin typeface="Times New Roman" panose="02020603050405020304" pitchFamily="18" charset="0"/>
                    <a:cs typeface="Times New Roman" panose="02020603050405020304" pitchFamily="18" charset="0"/>
                  </a:rPr>
                  <a:t>1 -</a:t>
                </a:r>
                <a:r>
                  <a:rPr lang="da-DK" sz="2400" dirty="0">
                    <a:solidFill>
                      <a:srgbClr val="222222"/>
                    </a:solidFill>
                    <a:cs typeface="Times New Roman" panose="02020603050405020304" pitchFamily="18" charset="0"/>
                  </a:rPr>
                  <a:t> </a:t>
                </a: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𝐷</m:t>
                        </m:r>
                      </m:e>
                    </m:d>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Formlen for sandsynligheden for komplementær mængden er:</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𝐷</m:t>
                          </m:r>
                        </m:e>
                      </m:d>
                      <m:r>
                        <a:rPr lang="da-DK" sz="2400" b="0" i="1" smtClean="0">
                          <a:solidFill>
                            <a:srgbClr val="222222"/>
                          </a:solidFill>
                          <a:latin typeface="Cambria Math" panose="02040503050406030204" pitchFamily="18" charset="0"/>
                          <a:cs typeface="Times New Roman" panose="02020603050405020304" pitchFamily="18" charset="0"/>
                        </a:rPr>
                        <m:t>+ </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𝐷</m:t>
                          </m:r>
                        </m:e>
                        <m:sup>
                          <m:r>
                            <a:rPr lang="da-DK" sz="2400" i="1">
                              <a:solidFill>
                                <a:srgbClr val="222222"/>
                              </a:solidFill>
                              <a:latin typeface="Cambria Math" panose="02040503050406030204" pitchFamily="18" charset="0"/>
                              <a:cs typeface="Times New Roman" panose="02020603050405020304" pitchFamily="18" charset="0"/>
                            </a:rPr>
                            <m:t>𝐶</m:t>
                          </m:r>
                        </m:sup>
                      </m:sSup>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da-DK" sz="2400" i="1" dirty="0">
                  <a:solidFill>
                    <a:srgbClr val="222222"/>
                  </a:solidFill>
                  <a:latin typeface="Cambria Math" panose="02040503050406030204" pitchFamily="18" charset="0"/>
                  <a:cs typeface="Times New Roman" panose="02020603050405020304" pitchFamily="18" charset="0"/>
                </a:endParaRPr>
              </a:p>
              <a:p>
                <a:pPr algn="ctr"/>
                <a:endParaRPr lang="da-DK" sz="2400" i="1" dirty="0">
                  <a:solidFill>
                    <a:srgbClr val="222222"/>
                  </a:solidFill>
                  <a:latin typeface="Cambria Math" panose="02040503050406030204" pitchFamily="18" charset="0"/>
                  <a:cs typeface="Times New Roman" panose="02020603050405020304" pitchFamily="18" charset="0"/>
                </a:endParaRPr>
              </a:p>
              <a:p>
                <a:pPr algn="ctr"/>
                <a14:m>
                  <m:oMath xmlns:m="http://schemas.openxmlformats.org/officeDocument/2006/math">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𝐷</m:t>
                        </m:r>
                      </m:e>
                      <m:sup>
                        <m:r>
                          <a:rPr lang="da-DK" sz="2400" i="1">
                            <a:solidFill>
                              <a:srgbClr val="222222"/>
                            </a:solidFill>
                            <a:latin typeface="Cambria Math" panose="02040503050406030204" pitchFamily="18" charset="0"/>
                            <a:cs typeface="Times New Roman" panose="02020603050405020304" pitchFamily="18" charset="0"/>
                          </a:rPr>
                          <m:t>𝐶</m:t>
                        </m:r>
                      </m:sup>
                    </m:sSup>
                    <m:r>
                      <a:rPr lang="da-DK" sz="2400" i="1">
                        <a:solidFill>
                          <a:srgbClr val="222222"/>
                        </a:solidFill>
                        <a:latin typeface="Cambria Math" panose="02040503050406030204" pitchFamily="18" charset="0"/>
                        <a:cs typeface="Times New Roman" panose="02020603050405020304" pitchFamily="18" charset="0"/>
                      </a:rPr>
                      <m:t>)=</m:t>
                    </m:r>
                  </m:oMath>
                </a14:m>
                <a:r>
                  <a:rPr lang="da-DK" sz="2400" dirty="0">
                    <a:solidFill>
                      <a:srgbClr val="222222"/>
                    </a:solidFill>
                    <a:latin typeface="Times New Roman" panose="02020603050405020304" pitchFamily="18" charset="0"/>
                    <a:cs typeface="Times New Roman" panose="02020603050405020304" pitchFamily="18" charset="0"/>
                  </a:rPr>
                  <a:t>1 -</a:t>
                </a:r>
                <a:r>
                  <a:rPr lang="da-DK" sz="2400" dirty="0">
                    <a:solidFill>
                      <a:srgbClr val="222222"/>
                    </a:solidFill>
                    <a:cs typeface="Times New Roman" panose="02020603050405020304" pitchFamily="18" charset="0"/>
                  </a:rPr>
                  <a:t> </a:t>
                </a: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𝐷</m:t>
                        </m:r>
                      </m:e>
                    </m:d>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6469528"/>
              </a:xfrm>
              <a:prstGeom prst="rect">
                <a:avLst/>
              </a:prstGeom>
              <a:blipFill>
                <a:blip r:embed="rId3"/>
                <a:stretch>
                  <a:fillRect l="-811" r="-379"/>
                </a:stretch>
              </a:blipFill>
            </p:spPr>
            <p:txBody>
              <a:bodyPr/>
              <a:lstStyle/>
              <a:p>
                <a:r>
                  <a:rPr lang="da-DK">
                    <a:noFill/>
                  </a:rPr>
                  <a:t> </a:t>
                </a:r>
              </a:p>
            </p:txBody>
          </p:sp>
        </mc:Fallback>
      </mc:AlternateContent>
    </p:spTree>
    <p:extLst>
      <p:ext uri="{BB962C8B-B14F-4D97-AF65-F5344CB8AC3E}">
        <p14:creationId xmlns:p14="http://schemas.microsoft.com/office/powerpoint/2010/main" val="1419918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Uafhængige hændelser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19</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50225" y="1392615"/>
            <a:ext cx="11269662" cy="5262979"/>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Hvis vi har to hændelser, og sandsynligheden for udfaldet for hændelse 2 ikke afhænger  af udfaldet af hændelse 1, så siger vi, at de to hændelser er uafhængige.</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Eksempel. Vi har to terninger, vi kaster terning 1, og bagefter kaster vi terning 2. Hvis udfaldet af terning 2 ikke påvirkes af, udfaldet af terning 1, så siger vi, at udfaldet af terningerne ikke påvirker hinanden, og udfaldene er uafhængige. </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16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Emner, vi skal gennemgå:</a:t>
            </a:r>
            <a:endParaRPr lang="da-DK" dirty="0"/>
          </a:p>
        </p:txBody>
      </p:sp>
      <p:sp>
        <p:nvSpPr>
          <p:cNvPr id="3" name="Pladsholder til indhold 2">
            <a:extLst>
              <a:ext uri="{FF2B5EF4-FFF2-40B4-BE49-F238E27FC236}">
                <a16:creationId xmlns:a16="http://schemas.microsoft.com/office/drawing/2014/main" id="{0AD46CE3-D6F2-4D4F-BDE7-FE1FD122DF36}"/>
              </a:ext>
            </a:extLst>
          </p:cNvPr>
          <p:cNvSpPr>
            <a:spLocks noGrp="1"/>
          </p:cNvSpPr>
          <p:nvPr>
            <p:ph idx="1"/>
          </p:nvPr>
        </p:nvSpPr>
        <p:spPr/>
        <p:txBody>
          <a:bodyPr>
            <a:normAutofit fontScale="77500" lnSpcReduction="20000"/>
          </a:bodyPr>
          <a:lstStyle/>
          <a:p>
            <a:pPr>
              <a:buFontTx/>
              <a:buChar char="-"/>
            </a:pPr>
            <a:r>
              <a:rPr lang="da-DK" sz="3200" b="1" dirty="0">
                <a:latin typeface="Times New Roman" panose="02020603050405020304" pitchFamily="18" charset="0"/>
                <a:cs typeface="Times New Roman" panose="02020603050405020304" pitchFamily="18" charset="0"/>
              </a:rPr>
              <a:t>Introduktion (1. modul).</a:t>
            </a:r>
          </a:p>
          <a:p>
            <a:pPr>
              <a:buFontTx/>
              <a:buChar char="-"/>
            </a:pPr>
            <a:r>
              <a:rPr lang="da-DK" sz="3200" b="1" dirty="0">
                <a:latin typeface="Times New Roman" panose="02020603050405020304" pitchFamily="18" charset="0"/>
                <a:cs typeface="Times New Roman" panose="02020603050405020304" pitchFamily="18" charset="0"/>
              </a:rPr>
              <a:t>Deskriptiv Statistik (2. modul).</a:t>
            </a:r>
          </a:p>
          <a:p>
            <a:pPr>
              <a:buFontTx/>
              <a:buChar char="-"/>
            </a:pPr>
            <a:r>
              <a:rPr lang="da-DK" sz="3200" b="1" dirty="0">
                <a:highlight>
                  <a:srgbClr val="FFFF00"/>
                </a:highlight>
                <a:latin typeface="Times New Roman" panose="02020603050405020304" pitchFamily="18" charset="0"/>
                <a:cs typeface="Times New Roman" panose="02020603050405020304" pitchFamily="18" charset="0"/>
              </a:rPr>
              <a:t>Sandsynlighed (3. modul).</a:t>
            </a:r>
          </a:p>
          <a:p>
            <a:pPr>
              <a:buFontTx/>
              <a:buChar char="-"/>
            </a:pPr>
            <a:r>
              <a:rPr lang="da-DK" sz="3200" b="1" dirty="0">
                <a:latin typeface="Times New Roman" panose="02020603050405020304" pitchFamily="18" charset="0"/>
                <a:cs typeface="Times New Roman" panose="02020603050405020304" pitchFamily="18" charset="0"/>
              </a:rPr>
              <a:t>Fordelinger for stokastiske variable (4. modul).</a:t>
            </a:r>
          </a:p>
          <a:p>
            <a:pPr>
              <a:buFontTx/>
              <a:buChar char="-"/>
            </a:pPr>
            <a:r>
              <a:rPr lang="da-DK" sz="3200" b="1" dirty="0">
                <a:latin typeface="Times New Roman" panose="02020603050405020304" pitchFamily="18" charset="0"/>
                <a:cs typeface="Times New Roman" panose="02020603050405020304" pitchFamily="18" charset="0"/>
              </a:rPr>
              <a:t>Grundlaget for </a:t>
            </a:r>
            <a:r>
              <a:rPr lang="da-DK" sz="3200" b="1" dirty="0" err="1">
                <a:latin typeface="Times New Roman" panose="02020603050405020304" pitchFamily="18" charset="0"/>
                <a:cs typeface="Times New Roman" panose="02020603050405020304" pitchFamily="18" charset="0"/>
              </a:rPr>
              <a:t>inferens</a:t>
            </a:r>
            <a:r>
              <a:rPr lang="da-DK" sz="3200" b="1" dirty="0">
                <a:latin typeface="Times New Roman" panose="02020603050405020304" pitchFamily="18" charset="0"/>
                <a:cs typeface="Times New Roman" panose="02020603050405020304" pitchFamily="18" charset="0"/>
              </a:rPr>
              <a:t> (5. modul).</a:t>
            </a:r>
          </a:p>
          <a:p>
            <a:pPr>
              <a:buFontTx/>
              <a:buChar char="-"/>
            </a:pPr>
            <a:r>
              <a:rPr lang="da-DK" sz="3200" b="1" dirty="0" err="1">
                <a:latin typeface="Times New Roman" panose="02020603050405020304" pitchFamily="18" charset="0"/>
                <a:cs typeface="Times New Roman" panose="02020603050405020304" pitchFamily="18" charset="0"/>
              </a:rPr>
              <a:t>Inferens</a:t>
            </a:r>
            <a:r>
              <a:rPr lang="da-DK" sz="3200" b="1" dirty="0">
                <a:latin typeface="Times New Roman" panose="02020603050405020304" pitchFamily="18" charset="0"/>
                <a:cs typeface="Times New Roman" panose="02020603050405020304" pitchFamily="18" charset="0"/>
              </a:rPr>
              <a:t> for kvalitative data (6. modul og 7. modul).</a:t>
            </a:r>
          </a:p>
          <a:p>
            <a:pPr>
              <a:buFontTx/>
              <a:buChar char="-"/>
            </a:pPr>
            <a:r>
              <a:rPr lang="da-DK" sz="3200" b="1" dirty="0" err="1">
                <a:latin typeface="Times New Roman" panose="02020603050405020304" pitchFamily="18" charset="0"/>
                <a:cs typeface="Times New Roman" panose="02020603050405020304" pitchFamily="18" charset="0"/>
              </a:rPr>
              <a:t>Inferens</a:t>
            </a:r>
            <a:r>
              <a:rPr lang="da-DK" sz="3200" b="1" dirty="0">
                <a:latin typeface="Times New Roman" panose="02020603050405020304" pitchFamily="18" charset="0"/>
                <a:cs typeface="Times New Roman" panose="02020603050405020304" pitchFamily="18" charset="0"/>
              </a:rPr>
              <a:t> for kvantitative data (8. modul og 9. modul).</a:t>
            </a:r>
          </a:p>
          <a:p>
            <a:pPr>
              <a:buFontTx/>
              <a:buChar char="-"/>
            </a:pPr>
            <a:r>
              <a:rPr lang="da-DK" sz="3200" b="1" dirty="0">
                <a:latin typeface="Times New Roman" panose="02020603050405020304" pitchFamily="18" charset="0"/>
                <a:cs typeface="Times New Roman" panose="02020603050405020304" pitchFamily="18" charset="0"/>
              </a:rPr>
              <a:t>Simpel lineær regression (10. modul).</a:t>
            </a:r>
          </a:p>
          <a:p>
            <a:pPr>
              <a:buFontTx/>
              <a:buChar char="-"/>
            </a:pPr>
            <a:r>
              <a:rPr lang="da-DK" sz="3200" b="1" dirty="0">
                <a:latin typeface="Times New Roman" panose="02020603050405020304" pitchFamily="18" charset="0"/>
                <a:cs typeface="Times New Roman" panose="02020603050405020304" pitchFamily="18" charset="0"/>
              </a:rPr>
              <a:t>Multipel lineær regression (11. modul og 12. modul).</a:t>
            </a:r>
          </a:p>
          <a:p>
            <a:pPr>
              <a:buFontTx/>
              <a:buChar char="-"/>
            </a:pPr>
            <a:r>
              <a:rPr lang="da-DK" sz="3200" b="1" dirty="0">
                <a:latin typeface="Times New Roman" panose="02020603050405020304" pitchFamily="18" charset="0"/>
                <a:cs typeface="Times New Roman" panose="02020603050405020304" pitchFamily="18" charset="0"/>
              </a:rPr>
              <a:t>Logistisk regression (13. modul).</a:t>
            </a:r>
          </a:p>
          <a:p>
            <a:pPr>
              <a:buFontTx/>
              <a:buChar char="-"/>
            </a:pPr>
            <a:r>
              <a:rPr lang="da-DK" b="1" dirty="0">
                <a:latin typeface="Times New Roman" panose="02020603050405020304" pitchFamily="18" charset="0"/>
                <a:cs typeface="Times New Roman" panose="02020603050405020304" pitchFamily="18" charset="0"/>
              </a:rPr>
              <a:t>Repetition (14. modul).</a:t>
            </a:r>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B500B3F1-4DF5-4E93-BB5F-B9DED578FF42}"/>
              </a:ext>
            </a:extLst>
          </p:cNvPr>
          <p:cNvSpPr>
            <a:spLocks noGrp="1"/>
          </p:cNvSpPr>
          <p:nvPr>
            <p:ph type="sldNum" sz="quarter" idx="12"/>
          </p:nvPr>
        </p:nvSpPr>
        <p:spPr/>
        <p:txBody>
          <a:bodyPr/>
          <a:lstStyle/>
          <a:p>
            <a:fld id="{400415F1-A86A-4911-996E-F3355B57051D}" type="slidenum">
              <a:rPr lang="da-DK" smtClean="0"/>
              <a:t>2</a:t>
            </a:fld>
            <a:endParaRPr lang="da-DK"/>
          </a:p>
        </p:txBody>
      </p:sp>
    </p:spTree>
    <p:extLst>
      <p:ext uri="{BB962C8B-B14F-4D97-AF65-F5344CB8AC3E}">
        <p14:creationId xmlns:p14="http://schemas.microsoft.com/office/powerpoint/2010/main" val="479802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Uafhængige hændelser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20</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04007"/>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Vi har tre terninger: en rød, en blå og en hvid. Nu vil vi finde sandsynligheden for at hver af de tre terninger viser en 6‘er. Vi så før, at sandsynligheden for at vi har to terninger, som begge viser 6 er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1/36,</m:t>
                    </m:r>
                  </m:oMath>
                </a14:m>
                <a:r>
                  <a:rPr lang="da-DK" sz="2400" dirty="0">
                    <a:solidFill>
                      <a:srgbClr val="222222"/>
                    </a:solidFill>
                    <a:latin typeface="Times New Roman" panose="02020603050405020304" pitchFamily="18" charset="0"/>
                    <a:cs typeface="Times New Roman" panose="02020603050405020304" pitchFamily="18" charset="0"/>
                  </a:rPr>
                  <a:t> hvilket er det samme som </a:t>
                </a:r>
                <a:endParaRPr lang="da-DK" sz="2400" b="0" i="0" dirty="0">
                  <a:solidFill>
                    <a:srgbClr val="222222"/>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da-DK" sz="2400" b="0" i="0" smtClean="0">
                          <a:solidFill>
                            <a:srgbClr val="222222"/>
                          </a:solidFill>
                          <a:latin typeface="Cambria Math" panose="02040503050406030204" pitchFamily="18" charset="0"/>
                          <a:cs typeface="Times New Roman" panose="02020603050405020304" pitchFamily="18" charset="0"/>
                        </a:rPr>
                        <m:t>P</m:t>
                      </m:r>
                      <m:r>
                        <a:rPr lang="da-DK" sz="2400" b="0" i="0" smtClean="0">
                          <a:solidFill>
                            <a:srgbClr val="222222"/>
                          </a:solidFill>
                          <a:latin typeface="Cambria Math" panose="02040503050406030204" pitchFamily="18" charset="0"/>
                          <a:cs typeface="Times New Roman" panose="02020603050405020304" pitchFamily="18" charset="0"/>
                        </a:rPr>
                        <m:t>(</m:t>
                      </m:r>
                      <m:r>
                        <m:rPr>
                          <m:sty m:val="p"/>
                        </m:rPr>
                        <a:rPr lang="da-DK" sz="2400" b="0" i="0" smtClean="0">
                          <a:solidFill>
                            <a:srgbClr val="222222"/>
                          </a:solidFill>
                          <a:latin typeface="Cambria Math" panose="02040503050406030204" pitchFamily="18" charset="0"/>
                          <a:cs typeface="Times New Roman" panose="02020603050405020304" pitchFamily="18" charset="0"/>
                        </a:rPr>
                        <m:t>R</m:t>
                      </m:r>
                      <m:r>
                        <a:rPr lang="da-DK" sz="2400" b="0" i="0" smtClean="0">
                          <a:solidFill>
                            <a:srgbClr val="222222"/>
                          </a:solidFill>
                          <a:latin typeface="Cambria Math" panose="02040503050406030204" pitchFamily="18" charset="0"/>
                          <a:cs typeface="Times New Roman" panose="02020603050405020304" pitchFamily="18" charset="0"/>
                        </a:rPr>
                        <m:t>ø</m:t>
                      </m:r>
                      <m:r>
                        <m:rPr>
                          <m:sty m:val="p"/>
                        </m:rPr>
                        <a:rPr lang="da-DK" sz="2400" b="0" i="0" smtClean="0">
                          <a:solidFill>
                            <a:srgbClr val="222222"/>
                          </a:solidFill>
                          <a:latin typeface="Cambria Math" panose="02040503050406030204" pitchFamily="18" charset="0"/>
                          <a:cs typeface="Times New Roman" panose="02020603050405020304" pitchFamily="18" charset="0"/>
                        </a:rPr>
                        <m:t>d</m:t>
                      </m:r>
                      <m:r>
                        <a:rPr lang="da-DK" sz="2400" b="0" i="0" smtClean="0">
                          <a:solidFill>
                            <a:srgbClr val="222222"/>
                          </a:solidFill>
                          <a:latin typeface="Cambria Math" panose="02040503050406030204" pitchFamily="18" charset="0"/>
                          <a:cs typeface="Times New Roman" panose="02020603050405020304" pitchFamily="18" charset="0"/>
                        </a:rPr>
                        <m:t> </m:t>
                      </m:r>
                      <m:r>
                        <m:rPr>
                          <m:sty m:val="p"/>
                        </m:rPr>
                        <a:rPr lang="da-DK" sz="2400" b="0" i="0" smtClean="0">
                          <a:solidFill>
                            <a:srgbClr val="222222"/>
                          </a:solidFill>
                          <a:latin typeface="Cambria Math" panose="02040503050406030204" pitchFamily="18" charset="0"/>
                          <a:cs typeface="Times New Roman" panose="02020603050405020304" pitchFamily="18" charset="0"/>
                        </a:rPr>
                        <m:t>terning</m:t>
                      </m:r>
                      <m:r>
                        <a:rPr lang="da-DK" sz="2400" b="0" i="0" smtClean="0">
                          <a:solidFill>
                            <a:srgbClr val="222222"/>
                          </a:solidFill>
                          <a:latin typeface="Cambria Math" panose="02040503050406030204" pitchFamily="18" charset="0"/>
                          <a:cs typeface="Times New Roman" panose="02020603050405020304" pitchFamily="18" charset="0"/>
                        </a:rPr>
                        <m:t>= 6)∗</m:t>
                      </m:r>
                      <m:r>
                        <m:rPr>
                          <m:sty m:val="p"/>
                        </m:rPr>
                        <a:rPr lang="da-DK" sz="2400" b="0" i="0" smtClean="0">
                          <a:solidFill>
                            <a:srgbClr val="222222"/>
                          </a:solidFill>
                          <a:latin typeface="Cambria Math" panose="02040503050406030204" pitchFamily="18" charset="0"/>
                          <a:cs typeface="Times New Roman" panose="02020603050405020304" pitchFamily="18" charset="0"/>
                        </a:rPr>
                        <m:t>P</m:t>
                      </m:r>
                      <m:r>
                        <a:rPr lang="da-DK" sz="2400" b="0" i="0" smtClean="0">
                          <a:solidFill>
                            <a:srgbClr val="222222"/>
                          </a:solidFill>
                          <a:latin typeface="Cambria Math" panose="02040503050406030204" pitchFamily="18" charset="0"/>
                          <a:cs typeface="Times New Roman" panose="02020603050405020304" pitchFamily="18" charset="0"/>
                        </a:rPr>
                        <m:t>(</m:t>
                      </m:r>
                      <m:r>
                        <m:rPr>
                          <m:sty m:val="p"/>
                        </m:rPr>
                        <a:rPr lang="da-DK" sz="2400" b="0" i="0" smtClean="0">
                          <a:solidFill>
                            <a:srgbClr val="222222"/>
                          </a:solidFill>
                          <a:latin typeface="Cambria Math" panose="02040503050406030204" pitchFamily="18" charset="0"/>
                          <a:cs typeface="Times New Roman" panose="02020603050405020304" pitchFamily="18" charset="0"/>
                        </a:rPr>
                        <m:t>Bl</m:t>
                      </m:r>
                      <m:r>
                        <a:rPr lang="da-DK" sz="2400" b="0" i="0" smtClean="0">
                          <a:solidFill>
                            <a:srgbClr val="222222"/>
                          </a:solidFill>
                          <a:latin typeface="Cambria Math" panose="02040503050406030204" pitchFamily="18" charset="0"/>
                          <a:cs typeface="Times New Roman" panose="02020603050405020304" pitchFamily="18" charset="0"/>
                        </a:rPr>
                        <m:t>å </m:t>
                      </m:r>
                      <m:r>
                        <m:rPr>
                          <m:sty m:val="p"/>
                        </m:rPr>
                        <a:rPr lang="da-DK" sz="2400" b="0" i="0" smtClean="0">
                          <a:solidFill>
                            <a:srgbClr val="222222"/>
                          </a:solidFill>
                          <a:latin typeface="Cambria Math" panose="02040503050406030204" pitchFamily="18" charset="0"/>
                          <a:cs typeface="Times New Roman" panose="02020603050405020304" pitchFamily="18" charset="0"/>
                        </a:rPr>
                        <m:t>terning</m:t>
                      </m:r>
                      <m:r>
                        <a:rPr lang="da-DK" sz="2400" b="0" i="0" smtClean="0">
                          <a:solidFill>
                            <a:srgbClr val="222222"/>
                          </a:solidFill>
                          <a:latin typeface="Cambria Math" panose="02040503050406030204" pitchFamily="18" charset="0"/>
                          <a:cs typeface="Times New Roman" panose="02020603050405020304" pitchFamily="18" charset="0"/>
                        </a:rPr>
                        <m:t>=6)=</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36</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Hvis vi nu har de tre trekanter, så bliver sandsynligheden for, at hver af de tre trekanter viser en 6’er. Sandsynligheden bliver:</a:t>
                </a:r>
              </a:p>
              <a:p>
                <a:pPr/>
                <a14:m>
                  <m:oMathPara xmlns:m="http://schemas.openxmlformats.org/officeDocument/2006/math">
                    <m:oMathParaPr>
                      <m:jc m:val="centerGroup"/>
                    </m:oMathParaPr>
                    <m:oMath xmlns:m="http://schemas.openxmlformats.org/officeDocument/2006/math">
                      <m:r>
                        <m:rPr>
                          <m:sty m:val="p"/>
                        </m:rPr>
                        <a:rPr lang="da-DK" sz="2400">
                          <a:solidFill>
                            <a:srgbClr val="222222"/>
                          </a:solidFill>
                          <a:latin typeface="Cambria Math" panose="02040503050406030204" pitchFamily="18" charset="0"/>
                          <a:cs typeface="Times New Roman" panose="02020603050405020304" pitchFamily="18" charset="0"/>
                        </a:rPr>
                        <m:t>P</m:t>
                      </m:r>
                      <m:d>
                        <m:dPr>
                          <m:ctrlPr>
                            <a:rPr lang="da-DK" sz="2400" i="1">
                              <a:solidFill>
                                <a:srgbClr val="222222"/>
                              </a:solidFill>
                              <a:latin typeface="Cambria Math" panose="02040503050406030204" pitchFamily="18" charset="0"/>
                              <a:cs typeface="Times New Roman" panose="02020603050405020304" pitchFamily="18" charset="0"/>
                            </a:rPr>
                          </m:ctrlPr>
                        </m:dPr>
                        <m:e>
                          <m:r>
                            <m:rPr>
                              <m:sty m:val="p"/>
                            </m:rPr>
                            <a:rPr lang="da-DK" sz="2400">
                              <a:solidFill>
                                <a:srgbClr val="222222"/>
                              </a:solidFill>
                              <a:latin typeface="Cambria Math" panose="02040503050406030204" pitchFamily="18" charset="0"/>
                              <a:cs typeface="Times New Roman" panose="02020603050405020304" pitchFamily="18" charset="0"/>
                            </a:rPr>
                            <m:t>R</m:t>
                          </m:r>
                          <m:r>
                            <a:rPr lang="da-DK" sz="2400">
                              <a:solidFill>
                                <a:srgbClr val="222222"/>
                              </a:solidFill>
                              <a:latin typeface="Cambria Math" panose="02040503050406030204" pitchFamily="18" charset="0"/>
                              <a:cs typeface="Times New Roman" panose="02020603050405020304" pitchFamily="18" charset="0"/>
                            </a:rPr>
                            <m:t>ø</m:t>
                          </m:r>
                          <m:r>
                            <m:rPr>
                              <m:sty m:val="p"/>
                            </m:rPr>
                            <a:rPr lang="da-DK" sz="2400">
                              <a:solidFill>
                                <a:srgbClr val="222222"/>
                              </a:solidFill>
                              <a:latin typeface="Cambria Math" panose="02040503050406030204" pitchFamily="18" charset="0"/>
                              <a:cs typeface="Times New Roman" panose="02020603050405020304" pitchFamily="18" charset="0"/>
                            </a:rPr>
                            <m:t>d</m:t>
                          </m:r>
                          <m:r>
                            <a:rPr lang="da-DK" sz="2400">
                              <a:solidFill>
                                <a:srgbClr val="222222"/>
                              </a:solidFill>
                              <a:latin typeface="Cambria Math" panose="02040503050406030204" pitchFamily="18" charset="0"/>
                              <a:cs typeface="Times New Roman" panose="02020603050405020304" pitchFamily="18" charset="0"/>
                            </a:rPr>
                            <m:t> </m:t>
                          </m:r>
                          <m:r>
                            <m:rPr>
                              <m:sty m:val="p"/>
                            </m:rPr>
                            <a:rPr lang="da-DK" sz="2400">
                              <a:solidFill>
                                <a:srgbClr val="222222"/>
                              </a:solidFill>
                              <a:latin typeface="Cambria Math" panose="02040503050406030204" pitchFamily="18" charset="0"/>
                              <a:cs typeface="Times New Roman" panose="02020603050405020304" pitchFamily="18" charset="0"/>
                            </a:rPr>
                            <m:t>terning</m:t>
                          </m:r>
                          <m:r>
                            <a:rPr lang="da-DK" sz="2400">
                              <a:solidFill>
                                <a:srgbClr val="222222"/>
                              </a:solidFill>
                              <a:latin typeface="Cambria Math" panose="02040503050406030204" pitchFamily="18" charset="0"/>
                              <a:cs typeface="Times New Roman" panose="02020603050405020304" pitchFamily="18" charset="0"/>
                            </a:rPr>
                            <m:t>= 6</m:t>
                          </m:r>
                        </m:e>
                      </m:d>
                      <m:r>
                        <a:rPr lang="da-DK" sz="2400">
                          <a:solidFill>
                            <a:srgbClr val="222222"/>
                          </a:solidFill>
                          <a:latin typeface="Cambria Math" panose="02040503050406030204" pitchFamily="18" charset="0"/>
                          <a:cs typeface="Times New Roman" panose="02020603050405020304" pitchFamily="18" charset="0"/>
                        </a:rPr>
                        <m:t>∗</m:t>
                      </m:r>
                      <m:r>
                        <m:rPr>
                          <m:sty m:val="p"/>
                        </m:rPr>
                        <a:rPr lang="da-DK" sz="2400">
                          <a:solidFill>
                            <a:srgbClr val="222222"/>
                          </a:solidFill>
                          <a:latin typeface="Cambria Math" panose="02040503050406030204" pitchFamily="18" charset="0"/>
                          <a:cs typeface="Times New Roman" panose="02020603050405020304" pitchFamily="18" charset="0"/>
                        </a:rPr>
                        <m:t>P</m:t>
                      </m:r>
                      <m:d>
                        <m:dPr>
                          <m:ctrlPr>
                            <a:rPr lang="da-DK" sz="2400" i="1">
                              <a:solidFill>
                                <a:srgbClr val="222222"/>
                              </a:solidFill>
                              <a:latin typeface="Cambria Math" panose="02040503050406030204" pitchFamily="18" charset="0"/>
                              <a:cs typeface="Times New Roman" panose="02020603050405020304" pitchFamily="18" charset="0"/>
                            </a:rPr>
                          </m:ctrlPr>
                        </m:dPr>
                        <m:e>
                          <m:r>
                            <m:rPr>
                              <m:sty m:val="p"/>
                            </m:rPr>
                            <a:rPr lang="da-DK" sz="2400">
                              <a:solidFill>
                                <a:srgbClr val="222222"/>
                              </a:solidFill>
                              <a:latin typeface="Cambria Math" panose="02040503050406030204" pitchFamily="18" charset="0"/>
                              <a:cs typeface="Times New Roman" panose="02020603050405020304" pitchFamily="18" charset="0"/>
                            </a:rPr>
                            <m:t>Bl</m:t>
                          </m:r>
                          <m:r>
                            <a:rPr lang="da-DK" sz="2400">
                              <a:solidFill>
                                <a:srgbClr val="222222"/>
                              </a:solidFill>
                              <a:latin typeface="Cambria Math" panose="02040503050406030204" pitchFamily="18" charset="0"/>
                              <a:cs typeface="Times New Roman" panose="02020603050405020304" pitchFamily="18" charset="0"/>
                            </a:rPr>
                            <m:t>å </m:t>
                          </m:r>
                          <m:r>
                            <m:rPr>
                              <m:sty m:val="p"/>
                            </m:rPr>
                            <a:rPr lang="da-DK" sz="2400">
                              <a:solidFill>
                                <a:srgbClr val="222222"/>
                              </a:solidFill>
                              <a:latin typeface="Cambria Math" panose="02040503050406030204" pitchFamily="18" charset="0"/>
                              <a:cs typeface="Times New Roman" panose="02020603050405020304" pitchFamily="18" charset="0"/>
                            </a:rPr>
                            <m:t>terning</m:t>
                          </m:r>
                          <m:r>
                            <a:rPr lang="da-DK" sz="2400">
                              <a:solidFill>
                                <a:srgbClr val="222222"/>
                              </a:solidFill>
                              <a:latin typeface="Cambria Math" panose="02040503050406030204" pitchFamily="18" charset="0"/>
                              <a:cs typeface="Times New Roman" panose="02020603050405020304" pitchFamily="18" charset="0"/>
                            </a:rPr>
                            <m:t>=6</m:t>
                          </m:r>
                        </m:e>
                      </m:d>
                      <m:r>
                        <a:rPr lang="da-DK" sz="2400" b="0" i="0" smtClean="0">
                          <a:solidFill>
                            <a:srgbClr val="222222"/>
                          </a:solidFill>
                          <a:latin typeface="Cambria Math" panose="02040503050406030204" pitchFamily="18" charset="0"/>
                          <a:cs typeface="Times New Roman" panose="02020603050405020304" pitchFamily="18" charset="0"/>
                        </a:rPr>
                        <m:t>∗</m:t>
                      </m:r>
                      <m:r>
                        <m:rPr>
                          <m:sty m:val="p"/>
                        </m:rPr>
                        <a:rPr lang="da-DK" sz="2400" b="0" i="0" smtClean="0">
                          <a:solidFill>
                            <a:srgbClr val="222222"/>
                          </a:solidFill>
                          <a:latin typeface="Cambria Math" panose="02040503050406030204" pitchFamily="18" charset="0"/>
                          <a:cs typeface="Times New Roman" panose="02020603050405020304" pitchFamily="18" charset="0"/>
                        </a:rPr>
                        <m:t>P</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m:rPr>
                              <m:sty m:val="p"/>
                            </m:rPr>
                            <a:rPr lang="da-DK" sz="2400" b="0" i="0" smtClean="0">
                              <a:solidFill>
                                <a:srgbClr val="222222"/>
                              </a:solidFill>
                              <a:latin typeface="Cambria Math" panose="02040503050406030204" pitchFamily="18" charset="0"/>
                              <a:cs typeface="Times New Roman" panose="02020603050405020304" pitchFamily="18" charset="0"/>
                            </a:rPr>
                            <m:t>Hvid</m:t>
                          </m:r>
                          <m:r>
                            <a:rPr lang="da-DK" sz="2400" b="0" i="0" smtClean="0">
                              <a:solidFill>
                                <a:srgbClr val="222222"/>
                              </a:solidFill>
                              <a:latin typeface="Cambria Math" panose="02040503050406030204" pitchFamily="18" charset="0"/>
                              <a:cs typeface="Times New Roman" panose="02020603050405020304" pitchFamily="18" charset="0"/>
                            </a:rPr>
                            <m:t> </m:t>
                          </m:r>
                          <m:r>
                            <m:rPr>
                              <m:sty m:val="p"/>
                            </m:rPr>
                            <a:rPr lang="da-DK" sz="2400" b="0" i="0" smtClean="0">
                              <a:solidFill>
                                <a:srgbClr val="222222"/>
                              </a:solidFill>
                              <a:latin typeface="Cambria Math" panose="02040503050406030204" pitchFamily="18" charset="0"/>
                              <a:cs typeface="Times New Roman" panose="02020603050405020304" pitchFamily="18" charset="0"/>
                            </a:rPr>
                            <m:t>terning</m:t>
                          </m:r>
                          <m:r>
                            <a:rPr lang="da-DK" sz="2400" b="0" i="0" smtClean="0">
                              <a:solidFill>
                                <a:srgbClr val="222222"/>
                              </a:solidFill>
                              <a:latin typeface="Cambria Math" panose="02040503050406030204" pitchFamily="18" charset="0"/>
                              <a:cs typeface="Times New Roman" panose="02020603050405020304" pitchFamily="18" charset="0"/>
                            </a:rPr>
                            <m:t>=6</m:t>
                          </m:r>
                        </m:e>
                      </m:d>
                      <m:r>
                        <a:rPr lang="da-DK" sz="2400">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m:t>
                          </m:r>
                        </m:num>
                        <m:den>
                          <m:r>
                            <a:rPr lang="da-DK" sz="2400" i="1">
                              <a:solidFill>
                                <a:srgbClr val="222222"/>
                              </a:solidFill>
                              <a:latin typeface="Cambria Math" panose="02040503050406030204" pitchFamily="18" charset="0"/>
                              <a:cs typeface="Times New Roman" panose="02020603050405020304" pitchFamily="18" charset="0"/>
                            </a:rPr>
                            <m:t>6</m:t>
                          </m:r>
                        </m:den>
                      </m:f>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m:t>
                          </m:r>
                        </m:num>
                        <m:den>
                          <m:r>
                            <a:rPr lang="da-DK" sz="2400" i="1">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216</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804007"/>
              </a:xfrm>
              <a:prstGeom prst="rect">
                <a:avLst/>
              </a:prstGeom>
              <a:blipFill>
                <a:blip r:embed="rId3"/>
                <a:stretch>
                  <a:fillRect l="-811" t="-1014" r="-1244"/>
                </a:stretch>
              </a:blipFill>
            </p:spPr>
            <p:txBody>
              <a:bodyPr/>
              <a:lstStyle/>
              <a:p>
                <a:r>
                  <a:rPr lang="da-DK">
                    <a:noFill/>
                  </a:rPr>
                  <a:t> </a:t>
                </a:r>
              </a:p>
            </p:txBody>
          </p:sp>
        </mc:Fallback>
      </mc:AlternateContent>
    </p:spTree>
    <p:extLst>
      <p:ext uri="{BB962C8B-B14F-4D97-AF65-F5344CB8AC3E}">
        <p14:creationId xmlns:p14="http://schemas.microsoft.com/office/powerpoint/2010/main" val="318796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8" y="136525"/>
            <a:ext cx="11179879" cy="1325563"/>
          </a:xfrm>
        </p:spPr>
        <p:txBody>
          <a:bodyPr>
            <a:normAutofit/>
          </a:bodyPr>
          <a:lstStyle/>
          <a:p>
            <a:r>
              <a:rPr lang="da-DK" sz="4000" b="1" dirty="0">
                <a:latin typeface="Times New Roman" panose="02020603050405020304" pitchFamily="18" charset="0"/>
                <a:cs typeface="Times New Roman" panose="02020603050405020304" pitchFamily="18" charset="0"/>
              </a:rPr>
              <a:t>Multiplikationsregler for uafhængige hændelser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21</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8217634"/>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Vi kan generalisere dette:</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Hvis vi har to forskellige og uafhængige hændelser, så kan produktet af deres separate sandsynligheder beregnes som:</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𝑜𝑔</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𝐵</m:t>
                      </m:r>
                      <m:r>
                        <a:rPr lang="da-DK" sz="2400" b="0" i="1" smtClean="0">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Tilsvarende, hvis vi har </a:t>
                </a:r>
                <a:r>
                  <a:rPr lang="da-DK" sz="2400" i="1" dirty="0">
                    <a:solidFill>
                      <a:srgbClr val="222222"/>
                    </a:solidFill>
                    <a:latin typeface="Times New Roman" panose="02020603050405020304" pitchFamily="18" charset="0"/>
                    <a:cs typeface="Times New Roman" panose="02020603050405020304" pitchFamily="18" charset="0"/>
                  </a:rPr>
                  <a:t>k </a:t>
                </a:r>
                <a:r>
                  <a:rPr lang="da-DK" sz="2400" dirty="0">
                    <a:solidFill>
                      <a:srgbClr val="222222"/>
                    </a:solidFill>
                    <a:latin typeface="Times New Roman" panose="02020603050405020304" pitchFamily="18" charset="0"/>
                    <a:cs typeface="Times New Roman" panose="02020603050405020304" pitchFamily="18" charset="0"/>
                  </a:rPr>
                  <a:t>hændelser </a:t>
                </a:r>
                <a14:m>
                  <m:oMath xmlns:m="http://schemas.openxmlformats.org/officeDocument/2006/math">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3</m:t>
                        </m:r>
                      </m:sub>
                    </m:sSub>
                    <m:r>
                      <a:rPr lang="da-DK" sz="2400" b="0" i="1" smtClean="0">
                        <a:solidFill>
                          <a:srgbClr val="222222"/>
                        </a:solidFill>
                        <a:latin typeface="Cambria Math" panose="02040503050406030204" pitchFamily="18" charset="0"/>
                        <a:cs typeface="Times New Roman" panose="02020603050405020304" pitchFamily="18" charset="0"/>
                      </a:rPr>
                      <m:t>,…..,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oMath>
                </a14:m>
                <a:r>
                  <a:rPr lang="da-DK" sz="2400" dirty="0">
                    <a:solidFill>
                      <a:srgbClr val="222222"/>
                    </a:solidFill>
                    <a:latin typeface="Times New Roman" panose="02020603050405020304" pitchFamily="18" charset="0"/>
                    <a:cs typeface="Times New Roman" panose="02020603050405020304" pitchFamily="18" charset="0"/>
                  </a:rPr>
                  <a:t> fra </a:t>
                </a:r>
                <a:r>
                  <a:rPr lang="da-DK" sz="2400" i="1" dirty="0">
                    <a:solidFill>
                      <a:srgbClr val="222222"/>
                    </a:solidFill>
                    <a:latin typeface="Times New Roman" panose="02020603050405020304" pitchFamily="18" charset="0"/>
                    <a:cs typeface="Times New Roman" panose="02020603050405020304" pitchFamily="18" charset="0"/>
                  </a:rPr>
                  <a:t>k</a:t>
                </a:r>
                <a:r>
                  <a:rPr lang="da-DK" sz="2400" dirty="0">
                    <a:solidFill>
                      <a:srgbClr val="222222"/>
                    </a:solidFill>
                    <a:latin typeface="Times New Roman" panose="02020603050405020304" pitchFamily="18" charset="0"/>
                    <a:cs typeface="Times New Roman" panose="02020603050405020304" pitchFamily="18" charset="0"/>
                  </a:rPr>
                  <a:t>  uafhængige hændelser, så vil sandsynligheden for at alle hænder være:</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3</m:t>
                              </m:r>
                            </m:sub>
                          </m:sSub>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3</m:t>
                              </m:r>
                            </m:sub>
                          </m:sSub>
                        </m:e>
                      </m:d>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e>
                      </m:d>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Bemærk, at ovenstående anvendes til at vurdere, hvorvidt to eller flere </a:t>
                </a:r>
              </a:p>
              <a:p>
                <a:r>
                  <a:rPr lang="da-DK" sz="2400" dirty="0">
                    <a:solidFill>
                      <a:srgbClr val="222222"/>
                    </a:solidFill>
                    <a:latin typeface="Times New Roman" panose="02020603050405020304" pitchFamily="18" charset="0"/>
                    <a:cs typeface="Times New Roman" panose="02020603050405020304" pitchFamily="18" charset="0"/>
                  </a:rPr>
                  <a:t>hændelser er uafhængige.</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8217634"/>
              </a:xfrm>
              <a:prstGeom prst="rect">
                <a:avLst/>
              </a:prstGeom>
              <a:blipFill>
                <a:blip r:embed="rId3"/>
                <a:stretch>
                  <a:fillRect l="-811" t="-593" r="-1298"/>
                </a:stretch>
              </a:blipFill>
            </p:spPr>
            <p:txBody>
              <a:bodyPr/>
              <a:lstStyle/>
              <a:p>
                <a:r>
                  <a:rPr lang="da-DK">
                    <a:noFill/>
                  </a:rPr>
                  <a:t> </a:t>
                </a:r>
              </a:p>
            </p:txBody>
          </p:sp>
        </mc:Fallback>
      </mc:AlternateContent>
    </p:spTree>
    <p:extLst>
      <p:ext uri="{BB962C8B-B14F-4D97-AF65-F5344CB8AC3E}">
        <p14:creationId xmlns:p14="http://schemas.microsoft.com/office/powerpoint/2010/main" val="1284828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8" y="136525"/>
            <a:ext cx="11179879" cy="1325563"/>
          </a:xfrm>
        </p:spPr>
        <p:txBody>
          <a:bodyPr>
            <a:normAutofit/>
          </a:bodyPr>
          <a:lstStyle/>
          <a:p>
            <a:r>
              <a:rPr lang="da-DK" sz="4000" b="1" dirty="0">
                <a:latin typeface="Times New Roman" panose="02020603050405020304" pitchFamily="18" charset="0"/>
                <a:cs typeface="Times New Roman" panose="02020603050405020304" pitchFamily="18" charset="0"/>
              </a:rPr>
              <a:t>Krydstabulerede data</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22</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154984"/>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Vi ser på et eksempel:</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data, hvor foto opdeles i mode og ikke-mode. Vi benytter </a:t>
            </a:r>
            <a:r>
              <a:rPr lang="da-DK" sz="2400" dirty="0" err="1">
                <a:solidFill>
                  <a:srgbClr val="222222"/>
                </a:solidFill>
                <a:latin typeface="Times New Roman" panose="02020603050405020304" pitchFamily="18" charset="0"/>
                <a:cs typeface="Times New Roman" panose="02020603050405020304" pitchFamily="18" charset="0"/>
              </a:rPr>
              <a:t>machine</a:t>
            </a:r>
            <a:r>
              <a:rPr lang="da-DK" sz="2400" dirty="0">
                <a:solidFill>
                  <a:srgbClr val="222222"/>
                </a:solidFill>
                <a:latin typeface="Times New Roman" panose="02020603050405020304" pitchFamily="18" charset="0"/>
                <a:cs typeface="Times New Roman" panose="02020603050405020304" pitchFamily="18" charset="0"/>
              </a:rPr>
              <a:t> learning til at vurdere, og vi anvender et panel af mennesker til at vurdere. Ved at krydstabulere data fås:</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graphicFrame>
        <p:nvGraphicFramePr>
          <p:cNvPr id="6" name="Tabel 5">
            <a:extLst>
              <a:ext uri="{FF2B5EF4-FFF2-40B4-BE49-F238E27FC236}">
                <a16:creationId xmlns:a16="http://schemas.microsoft.com/office/drawing/2014/main" id="{16B97599-07A6-4D11-A636-345A75C5DC23}"/>
              </a:ext>
            </a:extLst>
          </p:cNvPr>
          <p:cNvGraphicFramePr>
            <a:graphicFrameLocks noGrp="1"/>
          </p:cNvGraphicFramePr>
          <p:nvPr>
            <p:extLst>
              <p:ext uri="{D42A27DB-BD31-4B8C-83A1-F6EECF244321}">
                <p14:modId xmlns:p14="http://schemas.microsoft.com/office/powerpoint/2010/main" val="513166195"/>
              </p:ext>
            </p:extLst>
          </p:nvPr>
        </p:nvGraphicFramePr>
        <p:xfrm>
          <a:off x="2088661" y="3087370"/>
          <a:ext cx="8616540" cy="1854200"/>
        </p:xfrm>
        <a:graphic>
          <a:graphicData uri="http://schemas.openxmlformats.org/drawingml/2006/table">
            <a:tbl>
              <a:tblPr firstRow="1" bandRow="1">
                <a:tableStyleId>{5C22544A-7EE6-4342-B048-85BDC9FD1C3A}</a:tableStyleId>
              </a:tblPr>
              <a:tblGrid>
                <a:gridCol w="1723308">
                  <a:extLst>
                    <a:ext uri="{9D8B030D-6E8A-4147-A177-3AD203B41FA5}">
                      <a16:colId xmlns:a16="http://schemas.microsoft.com/office/drawing/2014/main" val="3505120720"/>
                    </a:ext>
                  </a:extLst>
                </a:gridCol>
                <a:gridCol w="2064921">
                  <a:extLst>
                    <a:ext uri="{9D8B030D-6E8A-4147-A177-3AD203B41FA5}">
                      <a16:colId xmlns:a16="http://schemas.microsoft.com/office/drawing/2014/main" val="2282755222"/>
                    </a:ext>
                  </a:extLst>
                </a:gridCol>
                <a:gridCol w="1381695">
                  <a:extLst>
                    <a:ext uri="{9D8B030D-6E8A-4147-A177-3AD203B41FA5}">
                      <a16:colId xmlns:a16="http://schemas.microsoft.com/office/drawing/2014/main" val="895800479"/>
                    </a:ext>
                  </a:extLst>
                </a:gridCol>
                <a:gridCol w="1723308">
                  <a:extLst>
                    <a:ext uri="{9D8B030D-6E8A-4147-A177-3AD203B41FA5}">
                      <a16:colId xmlns:a16="http://schemas.microsoft.com/office/drawing/2014/main" val="798714168"/>
                    </a:ext>
                  </a:extLst>
                </a:gridCol>
                <a:gridCol w="1723308">
                  <a:extLst>
                    <a:ext uri="{9D8B030D-6E8A-4147-A177-3AD203B41FA5}">
                      <a16:colId xmlns:a16="http://schemas.microsoft.com/office/drawing/2014/main" val="2987960502"/>
                    </a:ext>
                  </a:extLst>
                </a:gridCol>
              </a:tblGrid>
              <a:tr h="370840">
                <a:tc>
                  <a:txBody>
                    <a:bodyPr/>
                    <a:lstStyle/>
                    <a:p>
                      <a:endParaRPr lang="da-DK" dirty="0"/>
                    </a:p>
                  </a:txBody>
                  <a:tcPr/>
                </a:tc>
                <a:tc>
                  <a:txBody>
                    <a:bodyPr/>
                    <a:lstStyle/>
                    <a:p>
                      <a:endParaRPr lang="da-DK"/>
                    </a:p>
                  </a:txBody>
                  <a:tcPr/>
                </a:tc>
                <a:tc>
                  <a:txBody>
                    <a:bodyPr/>
                    <a:lstStyle/>
                    <a:p>
                      <a:r>
                        <a:rPr lang="da-DK" dirty="0"/>
                        <a:t>Sandt</a:t>
                      </a:r>
                    </a:p>
                  </a:txBody>
                  <a:tcPr/>
                </a:tc>
                <a:tc>
                  <a:txBody>
                    <a:bodyPr/>
                    <a:lstStyle/>
                    <a:p>
                      <a:endParaRPr lang="da-DK"/>
                    </a:p>
                  </a:txBody>
                  <a:tcPr/>
                </a:tc>
                <a:tc>
                  <a:txBody>
                    <a:bodyPr/>
                    <a:lstStyle/>
                    <a:p>
                      <a:endParaRPr lang="da-DK"/>
                    </a:p>
                  </a:txBody>
                  <a:tcPr/>
                </a:tc>
                <a:extLst>
                  <a:ext uri="{0D108BD9-81ED-4DB2-BD59-A6C34878D82A}">
                    <a16:rowId xmlns:a16="http://schemas.microsoft.com/office/drawing/2014/main" val="1022339137"/>
                  </a:ext>
                </a:extLst>
              </a:tr>
              <a:tr h="370840">
                <a:tc>
                  <a:txBody>
                    <a:bodyPr/>
                    <a:lstStyle/>
                    <a:p>
                      <a:endParaRPr lang="da-DK" dirty="0"/>
                    </a:p>
                  </a:txBody>
                  <a:tcPr/>
                </a:tc>
                <a:tc>
                  <a:txBody>
                    <a:bodyPr/>
                    <a:lstStyle/>
                    <a:p>
                      <a:endParaRPr lang="da-DK"/>
                    </a:p>
                  </a:txBody>
                  <a:tcPr/>
                </a:tc>
                <a:tc>
                  <a:txBody>
                    <a:bodyPr/>
                    <a:lstStyle/>
                    <a:p>
                      <a:r>
                        <a:rPr lang="da-DK" dirty="0"/>
                        <a:t>Mode</a:t>
                      </a:r>
                    </a:p>
                  </a:txBody>
                  <a:tcPr/>
                </a:tc>
                <a:tc>
                  <a:txBody>
                    <a:bodyPr/>
                    <a:lstStyle/>
                    <a:p>
                      <a:r>
                        <a:rPr lang="da-DK" dirty="0"/>
                        <a:t>Ikke mode</a:t>
                      </a:r>
                    </a:p>
                  </a:txBody>
                  <a:tcPr/>
                </a:tc>
                <a:tc>
                  <a:txBody>
                    <a:bodyPr/>
                    <a:lstStyle/>
                    <a:p>
                      <a:r>
                        <a:rPr lang="da-DK" dirty="0"/>
                        <a:t>Total</a:t>
                      </a:r>
                    </a:p>
                  </a:txBody>
                  <a:tcPr/>
                </a:tc>
                <a:extLst>
                  <a:ext uri="{0D108BD9-81ED-4DB2-BD59-A6C34878D82A}">
                    <a16:rowId xmlns:a16="http://schemas.microsoft.com/office/drawing/2014/main" val="582493879"/>
                  </a:ext>
                </a:extLst>
              </a:tr>
              <a:tr h="370840">
                <a:tc>
                  <a:txBody>
                    <a:bodyPr/>
                    <a:lstStyle/>
                    <a:p>
                      <a:r>
                        <a:rPr lang="da-DK" dirty="0" err="1"/>
                        <a:t>Machin.learning</a:t>
                      </a:r>
                      <a:endParaRPr lang="da-DK" dirty="0"/>
                    </a:p>
                  </a:txBody>
                  <a:tcPr/>
                </a:tc>
                <a:tc>
                  <a:txBody>
                    <a:bodyPr/>
                    <a:lstStyle/>
                    <a:p>
                      <a:r>
                        <a:rPr lang="da-DK" dirty="0" err="1"/>
                        <a:t>Forudsigelse_mode</a:t>
                      </a:r>
                      <a:endParaRPr lang="da-DK" dirty="0"/>
                    </a:p>
                  </a:txBody>
                  <a:tcPr/>
                </a:tc>
                <a:tc>
                  <a:txBody>
                    <a:bodyPr/>
                    <a:lstStyle/>
                    <a:p>
                      <a:r>
                        <a:rPr lang="da-DK" dirty="0"/>
                        <a:t>197</a:t>
                      </a:r>
                    </a:p>
                  </a:txBody>
                  <a:tcPr/>
                </a:tc>
                <a:tc>
                  <a:txBody>
                    <a:bodyPr/>
                    <a:lstStyle/>
                    <a:p>
                      <a:r>
                        <a:rPr lang="da-DK" dirty="0"/>
                        <a:t>22</a:t>
                      </a:r>
                    </a:p>
                  </a:txBody>
                  <a:tcPr/>
                </a:tc>
                <a:tc>
                  <a:txBody>
                    <a:bodyPr/>
                    <a:lstStyle/>
                    <a:p>
                      <a:r>
                        <a:rPr lang="da-DK" dirty="0"/>
                        <a:t>219</a:t>
                      </a:r>
                    </a:p>
                  </a:txBody>
                  <a:tcPr/>
                </a:tc>
                <a:extLst>
                  <a:ext uri="{0D108BD9-81ED-4DB2-BD59-A6C34878D82A}">
                    <a16:rowId xmlns:a16="http://schemas.microsoft.com/office/drawing/2014/main" val="1188129454"/>
                  </a:ext>
                </a:extLst>
              </a:tr>
              <a:tr h="370840">
                <a:tc>
                  <a:txBody>
                    <a:bodyPr/>
                    <a:lstStyle/>
                    <a:p>
                      <a:endParaRPr lang="da-DK"/>
                    </a:p>
                  </a:txBody>
                  <a:tcPr/>
                </a:tc>
                <a:tc>
                  <a:txBody>
                    <a:bodyPr/>
                    <a:lstStyle/>
                    <a:p>
                      <a:r>
                        <a:rPr lang="da-DK" dirty="0" err="1"/>
                        <a:t>Forudsigelse_nej</a:t>
                      </a:r>
                      <a:endParaRPr lang="da-DK" dirty="0"/>
                    </a:p>
                  </a:txBody>
                  <a:tcPr/>
                </a:tc>
                <a:tc>
                  <a:txBody>
                    <a:bodyPr/>
                    <a:lstStyle/>
                    <a:p>
                      <a:r>
                        <a:rPr lang="da-DK" dirty="0"/>
                        <a:t>112</a:t>
                      </a:r>
                    </a:p>
                  </a:txBody>
                  <a:tcPr/>
                </a:tc>
                <a:tc>
                  <a:txBody>
                    <a:bodyPr/>
                    <a:lstStyle/>
                    <a:p>
                      <a:r>
                        <a:rPr lang="da-DK" dirty="0"/>
                        <a:t>1491</a:t>
                      </a:r>
                    </a:p>
                  </a:txBody>
                  <a:tcPr/>
                </a:tc>
                <a:tc>
                  <a:txBody>
                    <a:bodyPr/>
                    <a:lstStyle/>
                    <a:p>
                      <a:r>
                        <a:rPr lang="da-DK" dirty="0"/>
                        <a:t>1603</a:t>
                      </a:r>
                    </a:p>
                  </a:txBody>
                  <a:tcPr/>
                </a:tc>
                <a:extLst>
                  <a:ext uri="{0D108BD9-81ED-4DB2-BD59-A6C34878D82A}">
                    <a16:rowId xmlns:a16="http://schemas.microsoft.com/office/drawing/2014/main" val="320601594"/>
                  </a:ext>
                </a:extLst>
              </a:tr>
              <a:tr h="370840">
                <a:tc>
                  <a:txBody>
                    <a:bodyPr/>
                    <a:lstStyle/>
                    <a:p>
                      <a:endParaRPr lang="da-DK"/>
                    </a:p>
                  </a:txBody>
                  <a:tcPr/>
                </a:tc>
                <a:tc>
                  <a:txBody>
                    <a:bodyPr/>
                    <a:lstStyle/>
                    <a:p>
                      <a:r>
                        <a:rPr lang="da-DK" dirty="0"/>
                        <a:t>Total</a:t>
                      </a:r>
                    </a:p>
                  </a:txBody>
                  <a:tcPr/>
                </a:tc>
                <a:tc>
                  <a:txBody>
                    <a:bodyPr/>
                    <a:lstStyle/>
                    <a:p>
                      <a:r>
                        <a:rPr lang="da-DK" dirty="0"/>
                        <a:t>309</a:t>
                      </a:r>
                    </a:p>
                  </a:txBody>
                  <a:tcPr/>
                </a:tc>
                <a:tc>
                  <a:txBody>
                    <a:bodyPr/>
                    <a:lstStyle/>
                    <a:p>
                      <a:r>
                        <a:rPr lang="da-DK" dirty="0"/>
                        <a:t>1513</a:t>
                      </a:r>
                    </a:p>
                  </a:txBody>
                  <a:tcPr/>
                </a:tc>
                <a:tc>
                  <a:txBody>
                    <a:bodyPr/>
                    <a:lstStyle/>
                    <a:p>
                      <a:r>
                        <a:rPr lang="da-DK" dirty="0"/>
                        <a:t>1822</a:t>
                      </a:r>
                    </a:p>
                  </a:txBody>
                  <a:tcPr/>
                </a:tc>
                <a:extLst>
                  <a:ext uri="{0D108BD9-81ED-4DB2-BD59-A6C34878D82A}">
                    <a16:rowId xmlns:a16="http://schemas.microsoft.com/office/drawing/2014/main" val="1474443153"/>
                  </a:ext>
                </a:extLst>
              </a:tr>
            </a:tbl>
          </a:graphicData>
        </a:graphic>
      </p:graphicFrame>
    </p:spTree>
    <p:extLst>
      <p:ext uri="{BB962C8B-B14F-4D97-AF65-F5344CB8AC3E}">
        <p14:creationId xmlns:p14="http://schemas.microsoft.com/office/powerpoint/2010/main" val="3872103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8" y="136525"/>
            <a:ext cx="11179879" cy="1325563"/>
          </a:xfrm>
        </p:spPr>
        <p:txBody>
          <a:bodyPr>
            <a:normAutofit/>
          </a:bodyPr>
          <a:lstStyle/>
          <a:p>
            <a:r>
              <a:rPr lang="da-DK" sz="4000" b="1" dirty="0">
                <a:latin typeface="Times New Roman" panose="02020603050405020304" pitchFamily="18" charset="0"/>
                <a:cs typeface="Times New Roman" panose="02020603050405020304" pitchFamily="18" charset="0"/>
              </a:rPr>
              <a:t>Betinget sandsynligheder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23</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04007"/>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Vi vil nu beregne sandsynligheden for, at givet at billedet er et </a:t>
                </a:r>
                <a:r>
                  <a:rPr lang="da-DK" sz="2400" dirty="0" err="1">
                    <a:solidFill>
                      <a:srgbClr val="222222"/>
                    </a:solidFill>
                    <a:latin typeface="Times New Roman" panose="02020603050405020304" pitchFamily="18" charset="0"/>
                    <a:cs typeface="Times New Roman" panose="02020603050405020304" pitchFamily="18" charset="0"/>
                  </a:rPr>
                  <a:t>modebillede</a:t>
                </a:r>
                <a:r>
                  <a:rPr lang="da-DK" sz="2400" dirty="0">
                    <a:solidFill>
                      <a:srgbClr val="222222"/>
                    </a:solidFill>
                    <a:latin typeface="Times New Roman" panose="02020603050405020304" pitchFamily="18" charset="0"/>
                    <a:cs typeface="Times New Roman" panose="02020603050405020304" pitchFamily="18" charset="0"/>
                  </a:rPr>
                  <a:t>, hvad er så sandsynligheden for, at </a:t>
                </a:r>
                <a:r>
                  <a:rPr lang="da-DK" sz="2400" dirty="0" err="1">
                    <a:solidFill>
                      <a:srgbClr val="222222"/>
                    </a:solidFill>
                    <a:latin typeface="Times New Roman" panose="02020603050405020304" pitchFamily="18" charset="0"/>
                    <a:cs typeface="Times New Roman" panose="02020603050405020304" pitchFamily="18" charset="0"/>
                  </a:rPr>
                  <a:t>mach_learning</a:t>
                </a:r>
                <a:r>
                  <a:rPr lang="da-DK" sz="2400" dirty="0">
                    <a:solidFill>
                      <a:srgbClr val="222222"/>
                    </a:solidFill>
                    <a:latin typeface="Times New Roman" panose="02020603050405020304" pitchFamily="18" charset="0"/>
                    <a:cs typeface="Times New Roman" panose="02020603050405020304" pitchFamily="18" charset="0"/>
                  </a:rPr>
                  <a:t> tolker billedet som mode:</a:t>
                </a: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𝑚𝑎𝑐h</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𝑙𝑒𝑎𝑟𝑛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𝑔𝑖𝑣𝑒𝑡</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𝑎𝑡</m:t>
                          </m:r>
                          <m:func>
                            <m:funcPr>
                              <m:ctrlPr>
                                <a:rPr lang="da-DK" sz="2400" b="0" i="1" smtClean="0">
                                  <a:solidFill>
                                    <a:srgbClr val="222222"/>
                                  </a:solidFill>
                                  <a:latin typeface="Cambria Math" panose="02040503050406030204" pitchFamily="18" charset="0"/>
                                  <a:cs typeface="Times New Roman" panose="02020603050405020304" pitchFamily="18" charset="0"/>
                                </a:rPr>
                              </m:ctrlPr>
                            </m:funcPr>
                            <m:fName>
                              <m:r>
                                <m:rPr>
                                  <m:sty m:val="p"/>
                                </m:rPr>
                                <a:rPr lang="da-DK" sz="2400" b="0" i="0" smtClean="0">
                                  <a:solidFill>
                                    <a:srgbClr val="222222"/>
                                  </a:solidFill>
                                  <a:latin typeface="Cambria Math" panose="02040503050406030204" pitchFamily="18" charset="0"/>
                                  <a:cs typeface="Times New Roman" panose="02020603050405020304" pitchFamily="18" charset="0"/>
                                </a:rPr>
                                <m:t>det</m:t>
                              </m:r>
                            </m:fName>
                            <m:e>
                              <m:r>
                                <a:rPr lang="da-DK" sz="2400" b="0" i="1" smtClean="0">
                                  <a:solidFill>
                                    <a:srgbClr val="222222"/>
                                  </a:solidFill>
                                  <a:latin typeface="Cambria Math" panose="02040503050406030204" pitchFamily="18" charset="0"/>
                                  <a:cs typeface="Times New Roman" panose="02020603050405020304" pitchFamily="18" charset="0"/>
                                </a:rPr>
                                <m:t>𝑒𝑟</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𝑚𝑜𝑑𝑒</m:t>
                              </m:r>
                            </m:e>
                          </m:func>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197</m:t>
                          </m:r>
                        </m:num>
                        <m:den>
                          <m:r>
                            <a:rPr lang="da-DK" sz="2400" b="0" i="1" smtClean="0">
                              <a:solidFill>
                                <a:srgbClr val="222222"/>
                              </a:solidFill>
                              <a:latin typeface="Cambria Math" panose="02040503050406030204" pitchFamily="18" charset="0"/>
                              <a:cs typeface="Times New Roman" panose="02020603050405020304" pitchFamily="18" charset="0"/>
                            </a:rPr>
                            <m:t>309</m:t>
                          </m:r>
                        </m:den>
                      </m:f>
                      <m:r>
                        <a:rPr lang="da-DK" sz="2400" b="0" i="1" smtClean="0">
                          <a:solidFill>
                            <a:srgbClr val="222222"/>
                          </a:solidFill>
                          <a:latin typeface="Cambria Math" panose="02040503050406030204" pitchFamily="18" charset="0"/>
                          <a:cs typeface="Times New Roman" panose="02020603050405020304" pitchFamily="18" charset="0"/>
                        </a:rPr>
                        <m:t>=0,6375</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𝑚𝑜𝑑𝑒𝑏𝑖𝑙𝑙𝑒𝑑𝑒</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𝑔𝑖𝑣𝑒𝑡</m:t>
                          </m:r>
                          <m:r>
                            <a:rPr lang="da-DK" sz="2400" i="1">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𝑚𝑎𝑐h</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𝑙𝑒𝑎𝑟𝑛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𝑠𝑖𝑔𝑒𝑟</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𝑖𝑘𝑘𝑒</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𝑚𝑜𝑑𝑒</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112</m:t>
                          </m:r>
                        </m:num>
                        <m:den>
                          <m:r>
                            <a:rPr lang="da-DK" sz="2400" b="0" i="1" smtClean="0">
                              <a:solidFill>
                                <a:srgbClr val="222222"/>
                              </a:solidFill>
                              <a:latin typeface="Cambria Math" panose="02040503050406030204" pitchFamily="18" charset="0"/>
                              <a:cs typeface="Times New Roman" panose="02020603050405020304" pitchFamily="18" charset="0"/>
                            </a:rPr>
                            <m:t>1603</m:t>
                          </m:r>
                        </m:den>
                      </m:f>
                      <m:r>
                        <a:rPr lang="da-DK" sz="2400" i="1">
                          <a:solidFill>
                            <a:srgbClr val="222222"/>
                          </a:solidFill>
                          <a:latin typeface="Cambria Math" panose="02040503050406030204" pitchFamily="18" charset="0"/>
                          <a:cs typeface="Times New Roman" panose="02020603050405020304" pitchFamily="18" charset="0"/>
                        </a:rPr>
                        <m:t>=0,</m:t>
                      </m:r>
                      <m:r>
                        <a:rPr lang="da-DK" sz="2400" b="0" i="1" smtClean="0">
                          <a:solidFill>
                            <a:srgbClr val="222222"/>
                          </a:solidFill>
                          <a:latin typeface="Cambria Math" panose="02040503050406030204" pitchFamily="18" charset="0"/>
                          <a:cs typeface="Times New Roman" panose="02020603050405020304" pitchFamily="18" charset="0"/>
                        </a:rPr>
                        <m:t>0</m:t>
                      </m:r>
                      <m:r>
                        <a:rPr lang="da-DK" sz="2400" i="1">
                          <a:solidFill>
                            <a:srgbClr val="222222"/>
                          </a:solidFill>
                          <a:latin typeface="Cambria Math" panose="02040503050406030204" pitchFamily="18" charset="0"/>
                          <a:cs typeface="Times New Roman" panose="02020603050405020304" pitchFamily="18" charset="0"/>
                        </a:rPr>
                        <m:t>6</m:t>
                      </m:r>
                      <m:r>
                        <a:rPr lang="da-DK" sz="2400" b="0" i="1" smtClean="0">
                          <a:solidFill>
                            <a:srgbClr val="222222"/>
                          </a:solidFill>
                          <a:latin typeface="Cambria Math" panose="02040503050406030204" pitchFamily="18" charset="0"/>
                          <a:cs typeface="Times New Roman" panose="02020603050405020304" pitchFamily="18" charset="0"/>
                        </a:rPr>
                        <m:t>99</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804007"/>
              </a:xfrm>
              <a:prstGeom prst="rect">
                <a:avLst/>
              </a:prstGeom>
              <a:blipFill>
                <a:blip r:embed="rId3"/>
                <a:stretch>
                  <a:fillRect l="-811" t="-1014"/>
                </a:stretch>
              </a:blipFill>
            </p:spPr>
            <p:txBody>
              <a:bodyPr/>
              <a:lstStyle/>
              <a:p>
                <a:r>
                  <a:rPr lang="da-DK">
                    <a:noFill/>
                  </a:rPr>
                  <a:t> </a:t>
                </a:r>
              </a:p>
            </p:txBody>
          </p:sp>
        </mc:Fallback>
      </mc:AlternateContent>
      <p:graphicFrame>
        <p:nvGraphicFramePr>
          <p:cNvPr id="6" name="Tabel 5">
            <a:extLst>
              <a:ext uri="{FF2B5EF4-FFF2-40B4-BE49-F238E27FC236}">
                <a16:creationId xmlns:a16="http://schemas.microsoft.com/office/drawing/2014/main" id="{16B97599-07A6-4D11-A636-345A75C5DC23}"/>
              </a:ext>
            </a:extLst>
          </p:cNvPr>
          <p:cNvGraphicFramePr>
            <a:graphicFrameLocks noGrp="1"/>
          </p:cNvGraphicFramePr>
          <p:nvPr>
            <p:extLst>
              <p:ext uri="{D42A27DB-BD31-4B8C-83A1-F6EECF244321}">
                <p14:modId xmlns:p14="http://schemas.microsoft.com/office/powerpoint/2010/main" val="2434976789"/>
              </p:ext>
            </p:extLst>
          </p:nvPr>
        </p:nvGraphicFramePr>
        <p:xfrm>
          <a:off x="1098709" y="4418616"/>
          <a:ext cx="8615144" cy="1848948"/>
        </p:xfrm>
        <a:graphic>
          <a:graphicData uri="http://schemas.openxmlformats.org/drawingml/2006/table">
            <a:tbl>
              <a:tblPr firstRow="1" bandRow="1">
                <a:tableStyleId>{5C22544A-7EE6-4342-B048-85BDC9FD1C3A}</a:tableStyleId>
              </a:tblPr>
              <a:tblGrid>
                <a:gridCol w="1723029">
                  <a:extLst>
                    <a:ext uri="{9D8B030D-6E8A-4147-A177-3AD203B41FA5}">
                      <a16:colId xmlns:a16="http://schemas.microsoft.com/office/drawing/2014/main" val="3505120720"/>
                    </a:ext>
                  </a:extLst>
                </a:gridCol>
                <a:gridCol w="2064586">
                  <a:extLst>
                    <a:ext uri="{9D8B030D-6E8A-4147-A177-3AD203B41FA5}">
                      <a16:colId xmlns:a16="http://schemas.microsoft.com/office/drawing/2014/main" val="2282755222"/>
                    </a:ext>
                  </a:extLst>
                </a:gridCol>
                <a:gridCol w="1381471">
                  <a:extLst>
                    <a:ext uri="{9D8B030D-6E8A-4147-A177-3AD203B41FA5}">
                      <a16:colId xmlns:a16="http://schemas.microsoft.com/office/drawing/2014/main" val="895800479"/>
                    </a:ext>
                  </a:extLst>
                </a:gridCol>
                <a:gridCol w="1723029">
                  <a:extLst>
                    <a:ext uri="{9D8B030D-6E8A-4147-A177-3AD203B41FA5}">
                      <a16:colId xmlns:a16="http://schemas.microsoft.com/office/drawing/2014/main" val="798714168"/>
                    </a:ext>
                  </a:extLst>
                </a:gridCol>
                <a:gridCol w="1723029">
                  <a:extLst>
                    <a:ext uri="{9D8B030D-6E8A-4147-A177-3AD203B41FA5}">
                      <a16:colId xmlns:a16="http://schemas.microsoft.com/office/drawing/2014/main" val="2987960502"/>
                    </a:ext>
                  </a:extLst>
                </a:gridCol>
              </a:tblGrid>
              <a:tr h="308022">
                <a:tc>
                  <a:txBody>
                    <a:bodyPr/>
                    <a:lstStyle/>
                    <a:p>
                      <a:endParaRPr lang="da-DK" dirty="0"/>
                    </a:p>
                  </a:txBody>
                  <a:tcPr/>
                </a:tc>
                <a:tc>
                  <a:txBody>
                    <a:bodyPr/>
                    <a:lstStyle/>
                    <a:p>
                      <a:endParaRPr lang="da-DK"/>
                    </a:p>
                  </a:txBody>
                  <a:tcPr/>
                </a:tc>
                <a:tc>
                  <a:txBody>
                    <a:bodyPr/>
                    <a:lstStyle/>
                    <a:p>
                      <a:r>
                        <a:rPr lang="da-DK" dirty="0"/>
                        <a:t>Sandt</a:t>
                      </a:r>
                    </a:p>
                  </a:txBody>
                  <a:tcPr/>
                </a:tc>
                <a:tc>
                  <a:txBody>
                    <a:bodyPr/>
                    <a:lstStyle/>
                    <a:p>
                      <a:endParaRPr lang="da-DK"/>
                    </a:p>
                  </a:txBody>
                  <a:tcPr/>
                </a:tc>
                <a:tc>
                  <a:txBody>
                    <a:bodyPr/>
                    <a:lstStyle/>
                    <a:p>
                      <a:endParaRPr lang="da-DK"/>
                    </a:p>
                  </a:txBody>
                  <a:tcPr/>
                </a:tc>
                <a:extLst>
                  <a:ext uri="{0D108BD9-81ED-4DB2-BD59-A6C34878D82A}">
                    <a16:rowId xmlns:a16="http://schemas.microsoft.com/office/drawing/2014/main" val="1022339137"/>
                  </a:ext>
                </a:extLst>
              </a:tr>
              <a:tr h="370797">
                <a:tc>
                  <a:txBody>
                    <a:bodyPr/>
                    <a:lstStyle/>
                    <a:p>
                      <a:endParaRPr lang="da-DK" dirty="0"/>
                    </a:p>
                  </a:txBody>
                  <a:tcPr/>
                </a:tc>
                <a:tc>
                  <a:txBody>
                    <a:bodyPr/>
                    <a:lstStyle/>
                    <a:p>
                      <a:endParaRPr lang="da-DK"/>
                    </a:p>
                  </a:txBody>
                  <a:tcPr/>
                </a:tc>
                <a:tc>
                  <a:txBody>
                    <a:bodyPr/>
                    <a:lstStyle/>
                    <a:p>
                      <a:r>
                        <a:rPr lang="da-DK" dirty="0"/>
                        <a:t>Mode</a:t>
                      </a:r>
                    </a:p>
                  </a:txBody>
                  <a:tcPr/>
                </a:tc>
                <a:tc>
                  <a:txBody>
                    <a:bodyPr/>
                    <a:lstStyle/>
                    <a:p>
                      <a:r>
                        <a:rPr lang="da-DK" dirty="0"/>
                        <a:t>Ikke mode</a:t>
                      </a:r>
                    </a:p>
                  </a:txBody>
                  <a:tcPr/>
                </a:tc>
                <a:tc>
                  <a:txBody>
                    <a:bodyPr/>
                    <a:lstStyle/>
                    <a:p>
                      <a:r>
                        <a:rPr lang="da-DK" dirty="0"/>
                        <a:t>Total</a:t>
                      </a:r>
                    </a:p>
                  </a:txBody>
                  <a:tcPr/>
                </a:tc>
                <a:extLst>
                  <a:ext uri="{0D108BD9-81ED-4DB2-BD59-A6C34878D82A}">
                    <a16:rowId xmlns:a16="http://schemas.microsoft.com/office/drawing/2014/main" val="582493879"/>
                  </a:ext>
                </a:extLst>
              </a:tr>
              <a:tr h="370797">
                <a:tc>
                  <a:txBody>
                    <a:bodyPr/>
                    <a:lstStyle/>
                    <a:p>
                      <a:r>
                        <a:rPr lang="da-DK" dirty="0" err="1"/>
                        <a:t>Machin.learning</a:t>
                      </a:r>
                      <a:endParaRPr lang="da-DK" dirty="0"/>
                    </a:p>
                  </a:txBody>
                  <a:tcPr/>
                </a:tc>
                <a:tc>
                  <a:txBody>
                    <a:bodyPr/>
                    <a:lstStyle/>
                    <a:p>
                      <a:r>
                        <a:rPr lang="da-DK" dirty="0" err="1"/>
                        <a:t>Forudsigelse_mode</a:t>
                      </a:r>
                      <a:endParaRPr lang="da-DK" dirty="0"/>
                    </a:p>
                  </a:txBody>
                  <a:tcPr/>
                </a:tc>
                <a:tc>
                  <a:txBody>
                    <a:bodyPr/>
                    <a:lstStyle/>
                    <a:p>
                      <a:r>
                        <a:rPr lang="da-DK" dirty="0"/>
                        <a:t>197</a:t>
                      </a:r>
                    </a:p>
                  </a:txBody>
                  <a:tcPr/>
                </a:tc>
                <a:tc>
                  <a:txBody>
                    <a:bodyPr/>
                    <a:lstStyle/>
                    <a:p>
                      <a:r>
                        <a:rPr lang="da-DK" dirty="0"/>
                        <a:t>22</a:t>
                      </a:r>
                    </a:p>
                  </a:txBody>
                  <a:tcPr/>
                </a:tc>
                <a:tc>
                  <a:txBody>
                    <a:bodyPr/>
                    <a:lstStyle/>
                    <a:p>
                      <a:r>
                        <a:rPr lang="da-DK" dirty="0"/>
                        <a:t>219</a:t>
                      </a:r>
                    </a:p>
                  </a:txBody>
                  <a:tcPr/>
                </a:tc>
                <a:extLst>
                  <a:ext uri="{0D108BD9-81ED-4DB2-BD59-A6C34878D82A}">
                    <a16:rowId xmlns:a16="http://schemas.microsoft.com/office/drawing/2014/main" val="1188129454"/>
                  </a:ext>
                </a:extLst>
              </a:tr>
              <a:tr h="370797">
                <a:tc>
                  <a:txBody>
                    <a:bodyPr/>
                    <a:lstStyle/>
                    <a:p>
                      <a:endParaRPr lang="da-DK" dirty="0"/>
                    </a:p>
                  </a:txBody>
                  <a:tcPr/>
                </a:tc>
                <a:tc>
                  <a:txBody>
                    <a:bodyPr/>
                    <a:lstStyle/>
                    <a:p>
                      <a:r>
                        <a:rPr lang="da-DK" dirty="0" err="1"/>
                        <a:t>Forudsigelse_nej</a:t>
                      </a:r>
                      <a:endParaRPr lang="da-DK" dirty="0"/>
                    </a:p>
                  </a:txBody>
                  <a:tcPr/>
                </a:tc>
                <a:tc>
                  <a:txBody>
                    <a:bodyPr/>
                    <a:lstStyle/>
                    <a:p>
                      <a:r>
                        <a:rPr lang="da-DK" dirty="0"/>
                        <a:t>112</a:t>
                      </a:r>
                    </a:p>
                  </a:txBody>
                  <a:tcPr/>
                </a:tc>
                <a:tc>
                  <a:txBody>
                    <a:bodyPr/>
                    <a:lstStyle/>
                    <a:p>
                      <a:r>
                        <a:rPr lang="da-DK" dirty="0"/>
                        <a:t>1491</a:t>
                      </a:r>
                    </a:p>
                  </a:txBody>
                  <a:tcPr/>
                </a:tc>
                <a:tc>
                  <a:txBody>
                    <a:bodyPr/>
                    <a:lstStyle/>
                    <a:p>
                      <a:r>
                        <a:rPr lang="da-DK" dirty="0"/>
                        <a:t>1603</a:t>
                      </a:r>
                    </a:p>
                  </a:txBody>
                  <a:tcPr/>
                </a:tc>
                <a:extLst>
                  <a:ext uri="{0D108BD9-81ED-4DB2-BD59-A6C34878D82A}">
                    <a16:rowId xmlns:a16="http://schemas.microsoft.com/office/drawing/2014/main" val="320601594"/>
                  </a:ext>
                </a:extLst>
              </a:tr>
              <a:tr h="370797">
                <a:tc>
                  <a:txBody>
                    <a:bodyPr/>
                    <a:lstStyle/>
                    <a:p>
                      <a:endParaRPr lang="da-DK" dirty="0"/>
                    </a:p>
                  </a:txBody>
                  <a:tcPr/>
                </a:tc>
                <a:tc>
                  <a:txBody>
                    <a:bodyPr/>
                    <a:lstStyle/>
                    <a:p>
                      <a:r>
                        <a:rPr lang="da-DK" dirty="0"/>
                        <a:t>Total</a:t>
                      </a:r>
                    </a:p>
                  </a:txBody>
                  <a:tcPr/>
                </a:tc>
                <a:tc>
                  <a:txBody>
                    <a:bodyPr/>
                    <a:lstStyle/>
                    <a:p>
                      <a:r>
                        <a:rPr lang="da-DK" dirty="0"/>
                        <a:t>309</a:t>
                      </a:r>
                    </a:p>
                  </a:txBody>
                  <a:tcPr/>
                </a:tc>
                <a:tc>
                  <a:txBody>
                    <a:bodyPr/>
                    <a:lstStyle/>
                    <a:p>
                      <a:r>
                        <a:rPr lang="da-DK" dirty="0"/>
                        <a:t>1513</a:t>
                      </a:r>
                    </a:p>
                  </a:txBody>
                  <a:tcPr/>
                </a:tc>
                <a:tc>
                  <a:txBody>
                    <a:bodyPr/>
                    <a:lstStyle/>
                    <a:p>
                      <a:r>
                        <a:rPr lang="da-DK" dirty="0"/>
                        <a:t>1822</a:t>
                      </a:r>
                    </a:p>
                  </a:txBody>
                  <a:tcPr/>
                </a:tc>
                <a:extLst>
                  <a:ext uri="{0D108BD9-81ED-4DB2-BD59-A6C34878D82A}">
                    <a16:rowId xmlns:a16="http://schemas.microsoft.com/office/drawing/2014/main" val="1474443153"/>
                  </a:ext>
                </a:extLst>
              </a:tr>
            </a:tbl>
          </a:graphicData>
        </a:graphic>
      </p:graphicFrame>
    </p:spTree>
    <p:extLst>
      <p:ext uri="{BB962C8B-B14F-4D97-AF65-F5344CB8AC3E}">
        <p14:creationId xmlns:p14="http://schemas.microsoft.com/office/powerpoint/2010/main" val="144437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8" y="136525"/>
            <a:ext cx="11179879" cy="1325563"/>
          </a:xfrm>
        </p:spPr>
        <p:txBody>
          <a:bodyPr>
            <a:normAutofit/>
          </a:bodyPr>
          <a:lstStyle/>
          <a:p>
            <a:r>
              <a:rPr lang="da-DK" sz="4000" b="1" dirty="0">
                <a:latin typeface="Times New Roman" panose="02020603050405020304" pitchFamily="18" charset="0"/>
                <a:cs typeface="Times New Roman" panose="02020603050405020304" pitchFamily="18" charset="0"/>
              </a:rPr>
              <a:t>Marginale og forenet sandsynligheder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24</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48828"/>
              </a:xfrm>
              <a:prstGeom prst="rect">
                <a:avLst/>
              </a:prstGeom>
            </p:spPr>
            <p:txBody>
              <a:bodyPr wrap="square">
                <a:spAutoFit/>
              </a:bodyPr>
              <a:lstStyle/>
              <a:p>
                <a:r>
                  <a:rPr lang="da-DK" sz="2400" i="1" dirty="0">
                    <a:solidFill>
                      <a:srgbClr val="222222"/>
                    </a:solidFill>
                    <a:latin typeface="Cambria Math" panose="02040503050406030204" pitchFamily="18" charset="0"/>
                    <a:cs typeface="Times New Roman" panose="02020603050405020304" pitchFamily="18" charset="0"/>
                  </a:rPr>
                  <a:t>Marginal og forenet sandsynligheder</a:t>
                </a:r>
              </a:p>
              <a:p>
                <a:endParaRPr lang="da-DK" sz="2400" i="1" dirty="0">
                  <a:solidFill>
                    <a:srgbClr val="222222"/>
                  </a:solidFill>
                  <a:latin typeface="Cambria Math" panose="02040503050406030204" pitchFamily="18" charset="0"/>
                  <a:cs typeface="Times New Roman" panose="02020603050405020304" pitchFamily="18" charset="0"/>
                </a:endParaRPr>
              </a:p>
              <a:p>
                <a:r>
                  <a:rPr lang="da-DK" sz="2400" dirty="0">
                    <a:solidFill>
                      <a:srgbClr val="222222"/>
                    </a:solidFill>
                    <a:latin typeface="Cambria Math" panose="02040503050406030204" pitchFamily="18" charset="0"/>
                    <a:cs typeface="Times New Roman" panose="02020603050405020304" pitchFamily="18" charset="0"/>
                  </a:rPr>
                  <a:t>Hvis vi har en enkelt variabel, så er der tale om en marginal sandsynlighed. </a:t>
                </a:r>
              </a:p>
              <a:p>
                <a:r>
                  <a:rPr lang="da-DK" sz="2400" dirty="0">
                    <a:solidFill>
                      <a:srgbClr val="222222"/>
                    </a:solidFill>
                    <a:latin typeface="Cambria Math" panose="02040503050406030204" pitchFamily="18" charset="0"/>
                    <a:cs typeface="Times New Roman" panose="02020603050405020304" pitchFamily="18" charset="0"/>
                  </a:rPr>
                  <a:t>Sandsynligheden for udfald for to eller flere variable eller processer kaldes for forenet sandsynlighed</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𝑚𝑜𝑑𝑒𝑏𝑖𝑙𝑙𝑒𝑑𝑒</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309</m:t>
                          </m:r>
                        </m:num>
                        <m:den>
                          <m:r>
                            <a:rPr lang="da-DK" sz="2400" b="0" i="1" smtClean="0">
                              <a:solidFill>
                                <a:srgbClr val="222222"/>
                              </a:solidFill>
                              <a:latin typeface="Cambria Math" panose="02040503050406030204" pitchFamily="18" charset="0"/>
                              <a:cs typeface="Times New Roman" panose="02020603050405020304" pitchFamily="18" charset="0"/>
                            </a:rPr>
                            <m:t>1822</m:t>
                          </m:r>
                        </m:den>
                      </m:f>
                      <m:r>
                        <a:rPr lang="da-DK" sz="2400" i="1">
                          <a:solidFill>
                            <a:srgbClr val="222222"/>
                          </a:solidFill>
                          <a:latin typeface="Cambria Math" panose="02040503050406030204" pitchFamily="18" charset="0"/>
                          <a:cs typeface="Times New Roman" panose="02020603050405020304" pitchFamily="18" charset="0"/>
                        </a:rPr>
                        <m:t>=0,</m:t>
                      </m:r>
                      <m:r>
                        <a:rPr lang="da-DK" sz="2400" b="0" i="1" smtClean="0">
                          <a:solidFill>
                            <a:srgbClr val="222222"/>
                          </a:solidFill>
                          <a:latin typeface="Cambria Math" panose="02040503050406030204" pitchFamily="18" charset="0"/>
                          <a:cs typeface="Times New Roman" panose="02020603050405020304" pitchFamily="18" charset="0"/>
                        </a:rPr>
                        <m:t>1696</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848828"/>
              </a:xfrm>
              <a:prstGeom prst="rect">
                <a:avLst/>
              </a:prstGeom>
              <a:blipFill>
                <a:blip r:embed="rId3"/>
                <a:stretch>
                  <a:fillRect l="-811" t="-1005"/>
                </a:stretch>
              </a:blipFill>
            </p:spPr>
            <p:txBody>
              <a:bodyPr/>
              <a:lstStyle/>
              <a:p>
                <a:r>
                  <a:rPr lang="da-DK">
                    <a:noFill/>
                  </a:rPr>
                  <a:t> </a:t>
                </a:r>
              </a:p>
            </p:txBody>
          </p:sp>
        </mc:Fallback>
      </mc:AlternateContent>
      <p:graphicFrame>
        <p:nvGraphicFramePr>
          <p:cNvPr id="6" name="Tabel 5">
            <a:extLst>
              <a:ext uri="{FF2B5EF4-FFF2-40B4-BE49-F238E27FC236}">
                <a16:creationId xmlns:a16="http://schemas.microsoft.com/office/drawing/2014/main" id="{16B97599-07A6-4D11-A636-345A75C5DC23}"/>
              </a:ext>
            </a:extLst>
          </p:cNvPr>
          <p:cNvGraphicFramePr>
            <a:graphicFrameLocks noGrp="1"/>
          </p:cNvGraphicFramePr>
          <p:nvPr>
            <p:extLst>
              <p:ext uri="{D42A27DB-BD31-4B8C-83A1-F6EECF244321}">
                <p14:modId xmlns:p14="http://schemas.microsoft.com/office/powerpoint/2010/main" val="3330292798"/>
              </p:ext>
            </p:extLst>
          </p:nvPr>
        </p:nvGraphicFramePr>
        <p:xfrm>
          <a:off x="1098709" y="4418616"/>
          <a:ext cx="8615144" cy="1848948"/>
        </p:xfrm>
        <a:graphic>
          <a:graphicData uri="http://schemas.openxmlformats.org/drawingml/2006/table">
            <a:tbl>
              <a:tblPr firstRow="1" bandRow="1">
                <a:tableStyleId>{5C22544A-7EE6-4342-B048-85BDC9FD1C3A}</a:tableStyleId>
              </a:tblPr>
              <a:tblGrid>
                <a:gridCol w="1723029">
                  <a:extLst>
                    <a:ext uri="{9D8B030D-6E8A-4147-A177-3AD203B41FA5}">
                      <a16:colId xmlns:a16="http://schemas.microsoft.com/office/drawing/2014/main" val="3505120720"/>
                    </a:ext>
                  </a:extLst>
                </a:gridCol>
                <a:gridCol w="2064586">
                  <a:extLst>
                    <a:ext uri="{9D8B030D-6E8A-4147-A177-3AD203B41FA5}">
                      <a16:colId xmlns:a16="http://schemas.microsoft.com/office/drawing/2014/main" val="2282755222"/>
                    </a:ext>
                  </a:extLst>
                </a:gridCol>
                <a:gridCol w="1381471">
                  <a:extLst>
                    <a:ext uri="{9D8B030D-6E8A-4147-A177-3AD203B41FA5}">
                      <a16:colId xmlns:a16="http://schemas.microsoft.com/office/drawing/2014/main" val="895800479"/>
                    </a:ext>
                  </a:extLst>
                </a:gridCol>
                <a:gridCol w="1723029">
                  <a:extLst>
                    <a:ext uri="{9D8B030D-6E8A-4147-A177-3AD203B41FA5}">
                      <a16:colId xmlns:a16="http://schemas.microsoft.com/office/drawing/2014/main" val="798714168"/>
                    </a:ext>
                  </a:extLst>
                </a:gridCol>
                <a:gridCol w="1723029">
                  <a:extLst>
                    <a:ext uri="{9D8B030D-6E8A-4147-A177-3AD203B41FA5}">
                      <a16:colId xmlns:a16="http://schemas.microsoft.com/office/drawing/2014/main" val="2987960502"/>
                    </a:ext>
                  </a:extLst>
                </a:gridCol>
              </a:tblGrid>
              <a:tr h="308022">
                <a:tc>
                  <a:txBody>
                    <a:bodyPr/>
                    <a:lstStyle/>
                    <a:p>
                      <a:endParaRPr lang="da-DK" dirty="0"/>
                    </a:p>
                  </a:txBody>
                  <a:tcPr/>
                </a:tc>
                <a:tc>
                  <a:txBody>
                    <a:bodyPr/>
                    <a:lstStyle/>
                    <a:p>
                      <a:endParaRPr lang="da-DK"/>
                    </a:p>
                  </a:txBody>
                  <a:tcPr/>
                </a:tc>
                <a:tc>
                  <a:txBody>
                    <a:bodyPr/>
                    <a:lstStyle/>
                    <a:p>
                      <a:r>
                        <a:rPr lang="da-DK" dirty="0"/>
                        <a:t>Sandt</a:t>
                      </a:r>
                    </a:p>
                  </a:txBody>
                  <a:tcPr/>
                </a:tc>
                <a:tc>
                  <a:txBody>
                    <a:bodyPr/>
                    <a:lstStyle/>
                    <a:p>
                      <a:endParaRPr lang="da-DK"/>
                    </a:p>
                  </a:txBody>
                  <a:tcPr/>
                </a:tc>
                <a:tc>
                  <a:txBody>
                    <a:bodyPr/>
                    <a:lstStyle/>
                    <a:p>
                      <a:endParaRPr lang="da-DK"/>
                    </a:p>
                  </a:txBody>
                  <a:tcPr/>
                </a:tc>
                <a:extLst>
                  <a:ext uri="{0D108BD9-81ED-4DB2-BD59-A6C34878D82A}">
                    <a16:rowId xmlns:a16="http://schemas.microsoft.com/office/drawing/2014/main" val="1022339137"/>
                  </a:ext>
                </a:extLst>
              </a:tr>
              <a:tr h="370797">
                <a:tc>
                  <a:txBody>
                    <a:bodyPr/>
                    <a:lstStyle/>
                    <a:p>
                      <a:endParaRPr lang="da-DK" dirty="0"/>
                    </a:p>
                  </a:txBody>
                  <a:tcPr/>
                </a:tc>
                <a:tc>
                  <a:txBody>
                    <a:bodyPr/>
                    <a:lstStyle/>
                    <a:p>
                      <a:endParaRPr lang="da-DK"/>
                    </a:p>
                  </a:txBody>
                  <a:tcPr/>
                </a:tc>
                <a:tc>
                  <a:txBody>
                    <a:bodyPr/>
                    <a:lstStyle/>
                    <a:p>
                      <a:r>
                        <a:rPr lang="da-DK" dirty="0"/>
                        <a:t>Mode</a:t>
                      </a:r>
                    </a:p>
                  </a:txBody>
                  <a:tcPr/>
                </a:tc>
                <a:tc>
                  <a:txBody>
                    <a:bodyPr/>
                    <a:lstStyle/>
                    <a:p>
                      <a:r>
                        <a:rPr lang="da-DK" dirty="0"/>
                        <a:t>Ikke mode</a:t>
                      </a:r>
                    </a:p>
                  </a:txBody>
                  <a:tcPr/>
                </a:tc>
                <a:tc>
                  <a:txBody>
                    <a:bodyPr/>
                    <a:lstStyle/>
                    <a:p>
                      <a:r>
                        <a:rPr lang="da-DK" dirty="0"/>
                        <a:t>Total</a:t>
                      </a:r>
                    </a:p>
                  </a:txBody>
                  <a:tcPr/>
                </a:tc>
                <a:extLst>
                  <a:ext uri="{0D108BD9-81ED-4DB2-BD59-A6C34878D82A}">
                    <a16:rowId xmlns:a16="http://schemas.microsoft.com/office/drawing/2014/main" val="582493879"/>
                  </a:ext>
                </a:extLst>
              </a:tr>
              <a:tr h="370797">
                <a:tc>
                  <a:txBody>
                    <a:bodyPr/>
                    <a:lstStyle/>
                    <a:p>
                      <a:r>
                        <a:rPr lang="da-DK" dirty="0" err="1"/>
                        <a:t>Machin.learning</a:t>
                      </a:r>
                      <a:endParaRPr lang="da-DK" dirty="0"/>
                    </a:p>
                  </a:txBody>
                  <a:tcPr/>
                </a:tc>
                <a:tc>
                  <a:txBody>
                    <a:bodyPr/>
                    <a:lstStyle/>
                    <a:p>
                      <a:r>
                        <a:rPr lang="da-DK" dirty="0" err="1"/>
                        <a:t>Forudsigelse_mode</a:t>
                      </a:r>
                      <a:endParaRPr lang="da-DK" dirty="0"/>
                    </a:p>
                  </a:txBody>
                  <a:tcPr/>
                </a:tc>
                <a:tc>
                  <a:txBody>
                    <a:bodyPr/>
                    <a:lstStyle/>
                    <a:p>
                      <a:r>
                        <a:rPr lang="da-DK" dirty="0"/>
                        <a:t>197</a:t>
                      </a:r>
                    </a:p>
                  </a:txBody>
                  <a:tcPr/>
                </a:tc>
                <a:tc>
                  <a:txBody>
                    <a:bodyPr/>
                    <a:lstStyle/>
                    <a:p>
                      <a:r>
                        <a:rPr lang="da-DK" dirty="0"/>
                        <a:t>22</a:t>
                      </a:r>
                    </a:p>
                  </a:txBody>
                  <a:tcPr/>
                </a:tc>
                <a:tc>
                  <a:txBody>
                    <a:bodyPr/>
                    <a:lstStyle/>
                    <a:p>
                      <a:r>
                        <a:rPr lang="da-DK" dirty="0"/>
                        <a:t>219</a:t>
                      </a:r>
                    </a:p>
                  </a:txBody>
                  <a:tcPr/>
                </a:tc>
                <a:extLst>
                  <a:ext uri="{0D108BD9-81ED-4DB2-BD59-A6C34878D82A}">
                    <a16:rowId xmlns:a16="http://schemas.microsoft.com/office/drawing/2014/main" val="1188129454"/>
                  </a:ext>
                </a:extLst>
              </a:tr>
              <a:tr h="370797">
                <a:tc>
                  <a:txBody>
                    <a:bodyPr/>
                    <a:lstStyle/>
                    <a:p>
                      <a:endParaRPr lang="da-DK" dirty="0"/>
                    </a:p>
                  </a:txBody>
                  <a:tcPr/>
                </a:tc>
                <a:tc>
                  <a:txBody>
                    <a:bodyPr/>
                    <a:lstStyle/>
                    <a:p>
                      <a:r>
                        <a:rPr lang="da-DK" dirty="0" err="1"/>
                        <a:t>Forudsigelse_nej</a:t>
                      </a:r>
                      <a:endParaRPr lang="da-DK" dirty="0"/>
                    </a:p>
                  </a:txBody>
                  <a:tcPr/>
                </a:tc>
                <a:tc>
                  <a:txBody>
                    <a:bodyPr/>
                    <a:lstStyle/>
                    <a:p>
                      <a:r>
                        <a:rPr lang="da-DK" dirty="0"/>
                        <a:t>112</a:t>
                      </a:r>
                    </a:p>
                  </a:txBody>
                  <a:tcPr/>
                </a:tc>
                <a:tc>
                  <a:txBody>
                    <a:bodyPr/>
                    <a:lstStyle/>
                    <a:p>
                      <a:r>
                        <a:rPr lang="da-DK" dirty="0"/>
                        <a:t>1491</a:t>
                      </a:r>
                    </a:p>
                  </a:txBody>
                  <a:tcPr/>
                </a:tc>
                <a:tc>
                  <a:txBody>
                    <a:bodyPr/>
                    <a:lstStyle/>
                    <a:p>
                      <a:r>
                        <a:rPr lang="da-DK" dirty="0"/>
                        <a:t>1603</a:t>
                      </a:r>
                    </a:p>
                  </a:txBody>
                  <a:tcPr/>
                </a:tc>
                <a:extLst>
                  <a:ext uri="{0D108BD9-81ED-4DB2-BD59-A6C34878D82A}">
                    <a16:rowId xmlns:a16="http://schemas.microsoft.com/office/drawing/2014/main" val="320601594"/>
                  </a:ext>
                </a:extLst>
              </a:tr>
              <a:tr h="370797">
                <a:tc>
                  <a:txBody>
                    <a:bodyPr/>
                    <a:lstStyle/>
                    <a:p>
                      <a:endParaRPr lang="da-DK" dirty="0"/>
                    </a:p>
                  </a:txBody>
                  <a:tcPr/>
                </a:tc>
                <a:tc>
                  <a:txBody>
                    <a:bodyPr/>
                    <a:lstStyle/>
                    <a:p>
                      <a:r>
                        <a:rPr lang="da-DK" dirty="0"/>
                        <a:t>Total</a:t>
                      </a:r>
                    </a:p>
                  </a:txBody>
                  <a:tcPr/>
                </a:tc>
                <a:tc>
                  <a:txBody>
                    <a:bodyPr/>
                    <a:lstStyle/>
                    <a:p>
                      <a:r>
                        <a:rPr lang="da-DK" dirty="0"/>
                        <a:t>309</a:t>
                      </a:r>
                    </a:p>
                  </a:txBody>
                  <a:tcPr/>
                </a:tc>
                <a:tc>
                  <a:txBody>
                    <a:bodyPr/>
                    <a:lstStyle/>
                    <a:p>
                      <a:r>
                        <a:rPr lang="da-DK" dirty="0"/>
                        <a:t>1513</a:t>
                      </a:r>
                    </a:p>
                  </a:txBody>
                  <a:tcPr/>
                </a:tc>
                <a:tc>
                  <a:txBody>
                    <a:bodyPr/>
                    <a:lstStyle/>
                    <a:p>
                      <a:r>
                        <a:rPr lang="da-DK" dirty="0"/>
                        <a:t>1822</a:t>
                      </a:r>
                    </a:p>
                  </a:txBody>
                  <a:tcPr/>
                </a:tc>
                <a:extLst>
                  <a:ext uri="{0D108BD9-81ED-4DB2-BD59-A6C34878D82A}">
                    <a16:rowId xmlns:a16="http://schemas.microsoft.com/office/drawing/2014/main" val="1474443153"/>
                  </a:ext>
                </a:extLst>
              </a:tr>
            </a:tbl>
          </a:graphicData>
        </a:graphic>
      </p:graphicFrame>
    </p:spTree>
    <p:extLst>
      <p:ext uri="{BB962C8B-B14F-4D97-AF65-F5344CB8AC3E}">
        <p14:creationId xmlns:p14="http://schemas.microsoft.com/office/powerpoint/2010/main" val="111086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8" y="136525"/>
            <a:ext cx="11179879" cy="1325563"/>
          </a:xfrm>
        </p:spPr>
        <p:txBody>
          <a:bodyPr>
            <a:normAutofit/>
          </a:bodyPr>
          <a:lstStyle/>
          <a:p>
            <a:r>
              <a:rPr lang="da-DK" sz="4000" b="1" dirty="0">
                <a:latin typeface="Times New Roman" panose="02020603050405020304" pitchFamily="18" charset="0"/>
                <a:cs typeface="Times New Roman" panose="02020603050405020304" pitchFamily="18" charset="0"/>
              </a:rPr>
              <a:t>Marginale og forenet sandsynligheder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25</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049139"/>
              </a:xfrm>
              <a:prstGeom prst="rect">
                <a:avLst/>
              </a:prstGeom>
            </p:spPr>
            <p:txBody>
              <a:bodyPr wrap="square">
                <a:spAutoFit/>
              </a:bodyPr>
              <a:lstStyle/>
              <a:p>
                <a:r>
                  <a:rPr lang="da-DK" sz="2400" i="1" dirty="0">
                    <a:solidFill>
                      <a:srgbClr val="222222"/>
                    </a:solidFill>
                    <a:latin typeface="Cambria Math" panose="02040503050406030204" pitchFamily="18" charset="0"/>
                    <a:cs typeface="Times New Roman" panose="02020603050405020304" pitchFamily="18" charset="0"/>
                  </a:rPr>
                  <a:t>Marginal og forenet sandsynligheder</a:t>
                </a:r>
              </a:p>
              <a:p>
                <a:endParaRPr lang="da-DK" sz="2400" i="1" dirty="0">
                  <a:solidFill>
                    <a:srgbClr val="222222"/>
                  </a:solidFill>
                  <a:latin typeface="Cambria Math" panose="02040503050406030204" pitchFamily="18" charset="0"/>
                  <a:cs typeface="Times New Roman" panose="02020603050405020304" pitchFamily="18" charset="0"/>
                </a:endParaRPr>
              </a:p>
              <a:p>
                <a:r>
                  <a:rPr lang="da-DK" sz="2400" dirty="0">
                    <a:solidFill>
                      <a:srgbClr val="222222"/>
                    </a:solidFill>
                    <a:latin typeface="Cambria Math" panose="02040503050406030204" pitchFamily="18" charset="0"/>
                    <a:cs typeface="Times New Roman" panose="02020603050405020304" pitchFamily="18" charset="0"/>
                  </a:rPr>
                  <a:t>Hvis vi har en enkelt variabel, så er der tale om en marginal sandsynlighed. </a:t>
                </a:r>
              </a:p>
              <a:p>
                <a:r>
                  <a:rPr lang="da-DK" sz="2400" dirty="0">
                    <a:solidFill>
                      <a:srgbClr val="222222"/>
                    </a:solidFill>
                    <a:latin typeface="Cambria Math" panose="02040503050406030204" pitchFamily="18" charset="0"/>
                    <a:cs typeface="Times New Roman" panose="02020603050405020304" pitchFamily="18" charset="0"/>
                  </a:rPr>
                  <a:t>Sandsynligheden for udfald for to eller flere variable eller processer kaldes for forenet sandsynlighed</a:t>
                </a:r>
              </a:p>
              <a:p>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𝑚𝑜𝑑𝑒𝑏𝑖𝑙𝑙𝑒𝑑𝑒</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309</m:t>
                        </m:r>
                      </m:num>
                      <m:den>
                        <m:r>
                          <a:rPr lang="da-DK" sz="2400" b="0" i="1" smtClean="0">
                            <a:solidFill>
                              <a:srgbClr val="222222"/>
                            </a:solidFill>
                            <a:latin typeface="Cambria Math" panose="02040503050406030204" pitchFamily="18" charset="0"/>
                            <a:cs typeface="Times New Roman" panose="02020603050405020304" pitchFamily="18" charset="0"/>
                          </a:rPr>
                          <m:t>1822</m:t>
                        </m:r>
                      </m:den>
                    </m:f>
                    <m:r>
                      <a:rPr lang="da-DK" sz="2400" i="1">
                        <a:solidFill>
                          <a:srgbClr val="222222"/>
                        </a:solidFill>
                        <a:latin typeface="Cambria Math" panose="02040503050406030204" pitchFamily="18" charset="0"/>
                        <a:cs typeface="Times New Roman" panose="02020603050405020304" pitchFamily="18" charset="0"/>
                      </a:rPr>
                      <m:t>=0,</m:t>
                    </m:r>
                    <m:r>
                      <a:rPr lang="da-DK" sz="2400" b="0" i="1" smtClean="0">
                        <a:solidFill>
                          <a:srgbClr val="222222"/>
                        </a:solidFill>
                        <a:latin typeface="Cambria Math" panose="02040503050406030204" pitchFamily="18" charset="0"/>
                        <a:cs typeface="Times New Roman" panose="02020603050405020304" pitchFamily="18" charset="0"/>
                      </a:rPr>
                      <m:t>1696</m:t>
                    </m:r>
                  </m:oMath>
                </a14:m>
                <a:r>
                  <a:rPr lang="da-DK" sz="2400" dirty="0">
                    <a:solidFill>
                      <a:srgbClr val="222222"/>
                    </a:solidFill>
                    <a:latin typeface="Times New Roman" panose="02020603050405020304" pitchFamily="18" charset="0"/>
                    <a:cs typeface="Times New Roman" panose="02020603050405020304" pitchFamily="18" charset="0"/>
                  </a:rPr>
                  <a:t>   </a:t>
                </a: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𝑖𝑘𝑘𝑒</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𝑚𝑜𝑑𝑒𝑏𝑖𝑙𝑙𝑒𝑑𝑒</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1513</m:t>
                        </m:r>
                      </m:num>
                      <m:den>
                        <m:r>
                          <a:rPr lang="da-DK" sz="2400" i="1">
                            <a:solidFill>
                              <a:srgbClr val="222222"/>
                            </a:solidFill>
                            <a:latin typeface="Cambria Math" panose="02040503050406030204" pitchFamily="18" charset="0"/>
                            <a:cs typeface="Times New Roman" panose="02020603050405020304" pitchFamily="18" charset="0"/>
                          </a:rPr>
                          <m:t>1822</m:t>
                        </m:r>
                      </m:den>
                    </m:f>
                    <m:r>
                      <a:rPr lang="da-DK" sz="2400" i="1">
                        <a:solidFill>
                          <a:srgbClr val="222222"/>
                        </a:solidFill>
                        <a:latin typeface="Cambria Math" panose="02040503050406030204" pitchFamily="18" charset="0"/>
                        <a:cs typeface="Times New Roman" panose="02020603050405020304" pitchFamily="18" charset="0"/>
                      </a:rPr>
                      <m:t>=0,</m:t>
                    </m:r>
                    <m:r>
                      <a:rPr lang="da-DK" sz="2400" b="0" i="1" smtClean="0">
                        <a:solidFill>
                          <a:srgbClr val="222222"/>
                        </a:solidFill>
                        <a:latin typeface="Cambria Math" panose="02040503050406030204" pitchFamily="18" charset="0"/>
                        <a:cs typeface="Times New Roman" panose="02020603050405020304" pitchFamily="18" charset="0"/>
                      </a:rPr>
                      <m:t>8304</m:t>
                    </m:r>
                  </m:oMath>
                </a14:m>
                <a:r>
                  <a:rPr lang="da-DK" sz="2400" dirty="0">
                    <a:solidFill>
                      <a:srgbClr val="222222"/>
                    </a:solidFill>
                    <a:latin typeface="Times New Roman" panose="02020603050405020304" pitchFamily="18" charset="0"/>
                    <a:cs typeface="Times New Roman" panose="02020603050405020304" pitchFamily="18" charset="0"/>
                  </a:rPr>
                  <a:t>   </a:t>
                </a:r>
              </a:p>
              <a:p>
                <a:r>
                  <a:rPr lang="da-DK" sz="2400" dirty="0">
                    <a:solidFill>
                      <a:srgbClr val="222222"/>
                    </a:solidFill>
                    <a:latin typeface="Times New Roman" panose="02020603050405020304" pitchFamily="18" charset="0"/>
                    <a:cs typeface="Times New Roman" panose="02020603050405020304" pitchFamily="18" charset="0"/>
                  </a:rPr>
                  <a:t>Forenet </a:t>
                </a:r>
                <a:r>
                  <a:rPr lang="da-DK" sz="2400" dirty="0" err="1">
                    <a:solidFill>
                      <a:srgbClr val="222222"/>
                    </a:solidFill>
                    <a:latin typeface="Times New Roman" panose="02020603050405020304" pitchFamily="18" charset="0"/>
                    <a:cs typeface="Times New Roman" panose="02020603050405020304" pitchFamily="18" charset="0"/>
                  </a:rPr>
                  <a:t>ssh</a:t>
                </a:r>
                <a:r>
                  <a:rPr lang="da-DK" sz="2400" dirty="0">
                    <a:solidFill>
                      <a:srgbClr val="222222"/>
                    </a:solidFill>
                    <a:latin typeface="Times New Roman" panose="02020603050405020304" pitchFamily="18" charset="0"/>
                    <a:cs typeface="Times New Roman" panose="02020603050405020304" pitchFamily="18" charset="0"/>
                  </a:rPr>
                  <a:t>:			Marginal </a:t>
                </a:r>
                <a:r>
                  <a:rPr lang="da-DK" sz="2400" dirty="0" err="1">
                    <a:solidFill>
                      <a:srgbClr val="222222"/>
                    </a:solidFill>
                    <a:latin typeface="Times New Roman" panose="02020603050405020304" pitchFamily="18" charset="0"/>
                    <a:cs typeface="Times New Roman" panose="02020603050405020304" pitchFamily="18" charset="0"/>
                  </a:rPr>
                  <a:t>ssh</a:t>
                </a:r>
                <a:r>
                  <a:rPr lang="da-DK" sz="2400" dirty="0">
                    <a:solidFill>
                      <a:srgbClr val="222222"/>
                    </a:solidFill>
                    <a:latin typeface="Times New Roman" panose="02020603050405020304" pitchFamily="18" charset="0"/>
                    <a:cs typeface="Times New Roman" panose="02020603050405020304" pitchFamily="18" charset="0"/>
                  </a:rPr>
                  <a:t>:</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049139"/>
              </a:xfrm>
              <a:prstGeom prst="rect">
                <a:avLst/>
              </a:prstGeom>
              <a:blipFill>
                <a:blip r:embed="rId3"/>
                <a:stretch>
                  <a:fillRect l="-811" t="-965"/>
                </a:stretch>
              </a:blipFill>
            </p:spPr>
            <p:txBody>
              <a:bodyPr/>
              <a:lstStyle/>
              <a:p>
                <a:r>
                  <a:rPr lang="da-DK">
                    <a:noFill/>
                  </a:rPr>
                  <a:t> </a:t>
                </a:r>
              </a:p>
            </p:txBody>
          </p:sp>
        </mc:Fallback>
      </mc:AlternateContent>
      <p:graphicFrame>
        <p:nvGraphicFramePr>
          <p:cNvPr id="6" name="Tabel 5">
            <a:extLst>
              <a:ext uri="{FF2B5EF4-FFF2-40B4-BE49-F238E27FC236}">
                <a16:creationId xmlns:a16="http://schemas.microsoft.com/office/drawing/2014/main" id="{16B97599-07A6-4D11-A636-345A75C5DC23}"/>
              </a:ext>
            </a:extLst>
          </p:cNvPr>
          <p:cNvGraphicFramePr>
            <a:graphicFrameLocks noGrp="1"/>
          </p:cNvGraphicFramePr>
          <p:nvPr>
            <p:extLst>
              <p:ext uri="{D42A27DB-BD31-4B8C-83A1-F6EECF244321}">
                <p14:modId xmlns:p14="http://schemas.microsoft.com/office/powerpoint/2010/main" val="2746109295"/>
              </p:ext>
            </p:extLst>
          </p:nvPr>
        </p:nvGraphicFramePr>
        <p:xfrm>
          <a:off x="1098709" y="4418616"/>
          <a:ext cx="8615144" cy="1848948"/>
        </p:xfrm>
        <a:graphic>
          <a:graphicData uri="http://schemas.openxmlformats.org/drawingml/2006/table">
            <a:tbl>
              <a:tblPr firstRow="1" bandRow="1">
                <a:tableStyleId>{5C22544A-7EE6-4342-B048-85BDC9FD1C3A}</a:tableStyleId>
              </a:tblPr>
              <a:tblGrid>
                <a:gridCol w="1723029">
                  <a:extLst>
                    <a:ext uri="{9D8B030D-6E8A-4147-A177-3AD203B41FA5}">
                      <a16:colId xmlns:a16="http://schemas.microsoft.com/office/drawing/2014/main" val="3505120720"/>
                    </a:ext>
                  </a:extLst>
                </a:gridCol>
                <a:gridCol w="2064586">
                  <a:extLst>
                    <a:ext uri="{9D8B030D-6E8A-4147-A177-3AD203B41FA5}">
                      <a16:colId xmlns:a16="http://schemas.microsoft.com/office/drawing/2014/main" val="2282755222"/>
                    </a:ext>
                  </a:extLst>
                </a:gridCol>
                <a:gridCol w="1381471">
                  <a:extLst>
                    <a:ext uri="{9D8B030D-6E8A-4147-A177-3AD203B41FA5}">
                      <a16:colId xmlns:a16="http://schemas.microsoft.com/office/drawing/2014/main" val="895800479"/>
                    </a:ext>
                  </a:extLst>
                </a:gridCol>
                <a:gridCol w="1723029">
                  <a:extLst>
                    <a:ext uri="{9D8B030D-6E8A-4147-A177-3AD203B41FA5}">
                      <a16:colId xmlns:a16="http://schemas.microsoft.com/office/drawing/2014/main" val="798714168"/>
                    </a:ext>
                  </a:extLst>
                </a:gridCol>
                <a:gridCol w="1723029">
                  <a:extLst>
                    <a:ext uri="{9D8B030D-6E8A-4147-A177-3AD203B41FA5}">
                      <a16:colId xmlns:a16="http://schemas.microsoft.com/office/drawing/2014/main" val="2987960502"/>
                    </a:ext>
                  </a:extLst>
                </a:gridCol>
              </a:tblGrid>
              <a:tr h="308022">
                <a:tc>
                  <a:txBody>
                    <a:bodyPr/>
                    <a:lstStyle/>
                    <a:p>
                      <a:endParaRPr lang="da-DK" dirty="0"/>
                    </a:p>
                  </a:txBody>
                  <a:tcPr/>
                </a:tc>
                <a:tc>
                  <a:txBody>
                    <a:bodyPr/>
                    <a:lstStyle/>
                    <a:p>
                      <a:endParaRPr lang="da-DK"/>
                    </a:p>
                  </a:txBody>
                  <a:tcPr/>
                </a:tc>
                <a:tc>
                  <a:txBody>
                    <a:bodyPr/>
                    <a:lstStyle/>
                    <a:p>
                      <a:r>
                        <a:rPr lang="da-DK" dirty="0"/>
                        <a:t>Sandt</a:t>
                      </a:r>
                    </a:p>
                  </a:txBody>
                  <a:tcPr/>
                </a:tc>
                <a:tc>
                  <a:txBody>
                    <a:bodyPr/>
                    <a:lstStyle/>
                    <a:p>
                      <a:endParaRPr lang="da-DK"/>
                    </a:p>
                  </a:txBody>
                  <a:tcPr/>
                </a:tc>
                <a:tc>
                  <a:txBody>
                    <a:bodyPr/>
                    <a:lstStyle/>
                    <a:p>
                      <a:endParaRPr lang="da-DK"/>
                    </a:p>
                  </a:txBody>
                  <a:tcPr/>
                </a:tc>
                <a:extLst>
                  <a:ext uri="{0D108BD9-81ED-4DB2-BD59-A6C34878D82A}">
                    <a16:rowId xmlns:a16="http://schemas.microsoft.com/office/drawing/2014/main" val="1022339137"/>
                  </a:ext>
                </a:extLst>
              </a:tr>
              <a:tr h="370797">
                <a:tc>
                  <a:txBody>
                    <a:bodyPr/>
                    <a:lstStyle/>
                    <a:p>
                      <a:endParaRPr lang="da-DK" dirty="0"/>
                    </a:p>
                  </a:txBody>
                  <a:tcPr/>
                </a:tc>
                <a:tc>
                  <a:txBody>
                    <a:bodyPr/>
                    <a:lstStyle/>
                    <a:p>
                      <a:endParaRPr lang="da-DK"/>
                    </a:p>
                  </a:txBody>
                  <a:tcPr/>
                </a:tc>
                <a:tc>
                  <a:txBody>
                    <a:bodyPr/>
                    <a:lstStyle/>
                    <a:p>
                      <a:r>
                        <a:rPr lang="da-DK" dirty="0"/>
                        <a:t>Mode</a:t>
                      </a:r>
                    </a:p>
                  </a:txBody>
                  <a:tcPr/>
                </a:tc>
                <a:tc>
                  <a:txBody>
                    <a:bodyPr/>
                    <a:lstStyle/>
                    <a:p>
                      <a:r>
                        <a:rPr lang="da-DK" dirty="0"/>
                        <a:t>Ikke mode</a:t>
                      </a:r>
                    </a:p>
                  </a:txBody>
                  <a:tcPr/>
                </a:tc>
                <a:tc>
                  <a:txBody>
                    <a:bodyPr/>
                    <a:lstStyle/>
                    <a:p>
                      <a:r>
                        <a:rPr lang="da-DK" dirty="0"/>
                        <a:t>Total</a:t>
                      </a:r>
                    </a:p>
                  </a:txBody>
                  <a:tcPr/>
                </a:tc>
                <a:extLst>
                  <a:ext uri="{0D108BD9-81ED-4DB2-BD59-A6C34878D82A}">
                    <a16:rowId xmlns:a16="http://schemas.microsoft.com/office/drawing/2014/main" val="582493879"/>
                  </a:ext>
                </a:extLst>
              </a:tr>
              <a:tr h="370797">
                <a:tc>
                  <a:txBody>
                    <a:bodyPr/>
                    <a:lstStyle/>
                    <a:p>
                      <a:r>
                        <a:rPr lang="da-DK" dirty="0" err="1"/>
                        <a:t>Machin.learning</a:t>
                      </a:r>
                      <a:endParaRPr lang="da-DK" dirty="0"/>
                    </a:p>
                  </a:txBody>
                  <a:tcPr/>
                </a:tc>
                <a:tc>
                  <a:txBody>
                    <a:bodyPr/>
                    <a:lstStyle/>
                    <a:p>
                      <a:r>
                        <a:rPr lang="da-DK" dirty="0" err="1"/>
                        <a:t>Forudsigelse_mode</a:t>
                      </a:r>
                      <a:endParaRPr lang="da-DK" dirty="0"/>
                    </a:p>
                  </a:txBody>
                  <a:tcPr/>
                </a:tc>
                <a:tc>
                  <a:txBody>
                    <a:bodyPr/>
                    <a:lstStyle/>
                    <a:p>
                      <a:r>
                        <a:rPr lang="da-DK" dirty="0"/>
                        <a:t>0,1081</a:t>
                      </a:r>
                    </a:p>
                  </a:txBody>
                  <a:tcPr/>
                </a:tc>
                <a:tc>
                  <a:txBody>
                    <a:bodyPr/>
                    <a:lstStyle/>
                    <a:p>
                      <a:r>
                        <a:rPr lang="da-DK" dirty="0"/>
                        <a:t>0,0121</a:t>
                      </a:r>
                    </a:p>
                  </a:txBody>
                  <a:tcPr/>
                </a:tc>
                <a:tc>
                  <a:txBody>
                    <a:bodyPr/>
                    <a:lstStyle/>
                    <a:p>
                      <a:r>
                        <a:rPr lang="da-DK" dirty="0"/>
                        <a:t>0,1202</a:t>
                      </a:r>
                    </a:p>
                  </a:txBody>
                  <a:tcPr/>
                </a:tc>
                <a:extLst>
                  <a:ext uri="{0D108BD9-81ED-4DB2-BD59-A6C34878D82A}">
                    <a16:rowId xmlns:a16="http://schemas.microsoft.com/office/drawing/2014/main" val="1188129454"/>
                  </a:ext>
                </a:extLst>
              </a:tr>
              <a:tr h="370797">
                <a:tc>
                  <a:txBody>
                    <a:bodyPr/>
                    <a:lstStyle/>
                    <a:p>
                      <a:endParaRPr lang="da-DK" dirty="0"/>
                    </a:p>
                  </a:txBody>
                  <a:tcPr/>
                </a:tc>
                <a:tc>
                  <a:txBody>
                    <a:bodyPr/>
                    <a:lstStyle/>
                    <a:p>
                      <a:r>
                        <a:rPr lang="da-DK" dirty="0" err="1"/>
                        <a:t>Forudsigelse_nej</a:t>
                      </a:r>
                      <a:endParaRPr lang="da-DK" dirty="0"/>
                    </a:p>
                  </a:txBody>
                  <a:tcPr/>
                </a:tc>
                <a:tc>
                  <a:txBody>
                    <a:bodyPr/>
                    <a:lstStyle/>
                    <a:p>
                      <a:r>
                        <a:rPr lang="da-DK" dirty="0"/>
                        <a:t>0,0615</a:t>
                      </a:r>
                    </a:p>
                  </a:txBody>
                  <a:tcPr/>
                </a:tc>
                <a:tc>
                  <a:txBody>
                    <a:bodyPr/>
                    <a:lstStyle/>
                    <a:p>
                      <a:r>
                        <a:rPr lang="da-DK" dirty="0"/>
                        <a:t>0,8183</a:t>
                      </a:r>
                    </a:p>
                  </a:txBody>
                  <a:tcPr/>
                </a:tc>
                <a:tc>
                  <a:txBody>
                    <a:bodyPr/>
                    <a:lstStyle/>
                    <a:p>
                      <a:r>
                        <a:rPr lang="da-DK" dirty="0"/>
                        <a:t>0,8798</a:t>
                      </a:r>
                    </a:p>
                  </a:txBody>
                  <a:tcPr/>
                </a:tc>
                <a:extLst>
                  <a:ext uri="{0D108BD9-81ED-4DB2-BD59-A6C34878D82A}">
                    <a16:rowId xmlns:a16="http://schemas.microsoft.com/office/drawing/2014/main" val="320601594"/>
                  </a:ext>
                </a:extLst>
              </a:tr>
              <a:tr h="370797">
                <a:tc>
                  <a:txBody>
                    <a:bodyPr/>
                    <a:lstStyle/>
                    <a:p>
                      <a:endParaRPr lang="da-DK" dirty="0"/>
                    </a:p>
                  </a:txBody>
                  <a:tcPr/>
                </a:tc>
                <a:tc>
                  <a:txBody>
                    <a:bodyPr/>
                    <a:lstStyle/>
                    <a:p>
                      <a:r>
                        <a:rPr lang="da-DK" dirty="0"/>
                        <a:t>Total</a:t>
                      </a:r>
                    </a:p>
                  </a:txBody>
                  <a:tcPr/>
                </a:tc>
                <a:tc>
                  <a:txBody>
                    <a:bodyPr/>
                    <a:lstStyle/>
                    <a:p>
                      <a:r>
                        <a:rPr lang="da-DK" dirty="0"/>
                        <a:t>0,1696</a:t>
                      </a:r>
                    </a:p>
                  </a:txBody>
                  <a:tcPr/>
                </a:tc>
                <a:tc>
                  <a:txBody>
                    <a:bodyPr/>
                    <a:lstStyle/>
                    <a:p>
                      <a:r>
                        <a:rPr lang="da-DK" dirty="0"/>
                        <a:t>0,8304</a:t>
                      </a:r>
                    </a:p>
                  </a:txBody>
                  <a:tcPr/>
                </a:tc>
                <a:tc>
                  <a:txBody>
                    <a:bodyPr/>
                    <a:lstStyle/>
                    <a:p>
                      <a:r>
                        <a:rPr lang="da-DK" dirty="0"/>
                        <a:t>1,0000</a:t>
                      </a:r>
                    </a:p>
                  </a:txBody>
                  <a:tcPr/>
                </a:tc>
                <a:extLst>
                  <a:ext uri="{0D108BD9-81ED-4DB2-BD59-A6C34878D82A}">
                    <a16:rowId xmlns:a16="http://schemas.microsoft.com/office/drawing/2014/main" val="1474443153"/>
                  </a:ext>
                </a:extLst>
              </a:tr>
            </a:tbl>
          </a:graphicData>
        </a:graphic>
      </p:graphicFrame>
      <p:cxnSp>
        <p:nvCxnSpPr>
          <p:cNvPr id="9" name="Lige pilforbindelse 8">
            <a:extLst>
              <a:ext uri="{FF2B5EF4-FFF2-40B4-BE49-F238E27FC236}">
                <a16:creationId xmlns:a16="http://schemas.microsoft.com/office/drawing/2014/main" id="{A1BD9AB5-1B95-4CCC-8054-7ECBD3FBD9AA}"/>
              </a:ext>
            </a:extLst>
          </p:cNvPr>
          <p:cNvCxnSpPr/>
          <p:nvPr/>
        </p:nvCxnSpPr>
        <p:spPr>
          <a:xfrm>
            <a:off x="2660073" y="4138895"/>
            <a:ext cx="2054431" cy="141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Lige pilforbindelse 10">
            <a:extLst>
              <a:ext uri="{FF2B5EF4-FFF2-40B4-BE49-F238E27FC236}">
                <a16:creationId xmlns:a16="http://schemas.microsoft.com/office/drawing/2014/main" id="{7509CF77-A176-43A3-BD50-A437338A86A3}"/>
              </a:ext>
            </a:extLst>
          </p:cNvPr>
          <p:cNvCxnSpPr/>
          <p:nvPr/>
        </p:nvCxnSpPr>
        <p:spPr>
          <a:xfrm>
            <a:off x="6329548" y="3966358"/>
            <a:ext cx="1662546" cy="137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630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8" y="136525"/>
            <a:ext cx="11179879" cy="1325563"/>
          </a:xfrm>
        </p:spPr>
        <p:txBody>
          <a:bodyPr>
            <a:normAutofit/>
          </a:bodyPr>
          <a:lstStyle/>
          <a:p>
            <a:r>
              <a:rPr lang="da-DK" sz="4000" b="1" dirty="0">
                <a:latin typeface="Times New Roman" panose="02020603050405020304" pitchFamily="18" charset="0"/>
                <a:cs typeface="Times New Roman" panose="02020603050405020304" pitchFamily="18" charset="0"/>
              </a:rPr>
              <a:t>Forenet sandsynligheder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26</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046988"/>
          </a:xfrm>
          <a:prstGeom prst="rect">
            <a:avLst/>
          </a:prstGeom>
        </p:spPr>
        <p:txBody>
          <a:bodyPr wrap="square">
            <a:spAutoFit/>
          </a:bodyPr>
          <a:lstStyle/>
          <a:p>
            <a:r>
              <a:rPr lang="da-DK" sz="2400" i="1" dirty="0">
                <a:solidFill>
                  <a:srgbClr val="222222"/>
                </a:solidFill>
                <a:latin typeface="Cambria Math" panose="02040503050406030204" pitchFamily="18" charset="0"/>
                <a:cs typeface="Times New Roman" panose="02020603050405020304" pitchFamily="18" charset="0"/>
              </a:rPr>
              <a:t>Forenet sandsynligheder</a:t>
            </a:r>
          </a:p>
          <a:p>
            <a:endParaRPr lang="da-DK" sz="2400" i="1" dirty="0">
              <a:solidFill>
                <a:srgbClr val="222222"/>
              </a:solidFill>
              <a:latin typeface="Cambria Math" panose="020405030504060302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Forenet sandsynlighed:			</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graphicFrame>
        <p:nvGraphicFramePr>
          <p:cNvPr id="6" name="Tabel 5">
            <a:extLst>
              <a:ext uri="{FF2B5EF4-FFF2-40B4-BE49-F238E27FC236}">
                <a16:creationId xmlns:a16="http://schemas.microsoft.com/office/drawing/2014/main" id="{16B97599-07A6-4D11-A636-345A75C5DC23}"/>
              </a:ext>
            </a:extLst>
          </p:cNvPr>
          <p:cNvGraphicFramePr>
            <a:graphicFrameLocks noGrp="1"/>
          </p:cNvGraphicFramePr>
          <p:nvPr/>
        </p:nvGraphicFramePr>
        <p:xfrm>
          <a:off x="1098709" y="4418616"/>
          <a:ext cx="8615144" cy="1848948"/>
        </p:xfrm>
        <a:graphic>
          <a:graphicData uri="http://schemas.openxmlformats.org/drawingml/2006/table">
            <a:tbl>
              <a:tblPr firstRow="1" bandRow="1">
                <a:tableStyleId>{5C22544A-7EE6-4342-B048-85BDC9FD1C3A}</a:tableStyleId>
              </a:tblPr>
              <a:tblGrid>
                <a:gridCol w="1723029">
                  <a:extLst>
                    <a:ext uri="{9D8B030D-6E8A-4147-A177-3AD203B41FA5}">
                      <a16:colId xmlns:a16="http://schemas.microsoft.com/office/drawing/2014/main" val="3505120720"/>
                    </a:ext>
                  </a:extLst>
                </a:gridCol>
                <a:gridCol w="2064586">
                  <a:extLst>
                    <a:ext uri="{9D8B030D-6E8A-4147-A177-3AD203B41FA5}">
                      <a16:colId xmlns:a16="http://schemas.microsoft.com/office/drawing/2014/main" val="2282755222"/>
                    </a:ext>
                  </a:extLst>
                </a:gridCol>
                <a:gridCol w="1381471">
                  <a:extLst>
                    <a:ext uri="{9D8B030D-6E8A-4147-A177-3AD203B41FA5}">
                      <a16:colId xmlns:a16="http://schemas.microsoft.com/office/drawing/2014/main" val="895800479"/>
                    </a:ext>
                  </a:extLst>
                </a:gridCol>
                <a:gridCol w="1723029">
                  <a:extLst>
                    <a:ext uri="{9D8B030D-6E8A-4147-A177-3AD203B41FA5}">
                      <a16:colId xmlns:a16="http://schemas.microsoft.com/office/drawing/2014/main" val="798714168"/>
                    </a:ext>
                  </a:extLst>
                </a:gridCol>
                <a:gridCol w="1723029">
                  <a:extLst>
                    <a:ext uri="{9D8B030D-6E8A-4147-A177-3AD203B41FA5}">
                      <a16:colId xmlns:a16="http://schemas.microsoft.com/office/drawing/2014/main" val="2987960502"/>
                    </a:ext>
                  </a:extLst>
                </a:gridCol>
              </a:tblGrid>
              <a:tr h="308022">
                <a:tc>
                  <a:txBody>
                    <a:bodyPr/>
                    <a:lstStyle/>
                    <a:p>
                      <a:endParaRPr lang="da-DK" dirty="0"/>
                    </a:p>
                  </a:txBody>
                  <a:tcPr/>
                </a:tc>
                <a:tc>
                  <a:txBody>
                    <a:bodyPr/>
                    <a:lstStyle/>
                    <a:p>
                      <a:endParaRPr lang="da-DK"/>
                    </a:p>
                  </a:txBody>
                  <a:tcPr/>
                </a:tc>
                <a:tc>
                  <a:txBody>
                    <a:bodyPr/>
                    <a:lstStyle/>
                    <a:p>
                      <a:r>
                        <a:rPr lang="da-DK" dirty="0"/>
                        <a:t>Sandt</a:t>
                      </a:r>
                    </a:p>
                  </a:txBody>
                  <a:tcPr/>
                </a:tc>
                <a:tc>
                  <a:txBody>
                    <a:bodyPr/>
                    <a:lstStyle/>
                    <a:p>
                      <a:endParaRPr lang="da-DK"/>
                    </a:p>
                  </a:txBody>
                  <a:tcPr/>
                </a:tc>
                <a:tc>
                  <a:txBody>
                    <a:bodyPr/>
                    <a:lstStyle/>
                    <a:p>
                      <a:endParaRPr lang="da-DK"/>
                    </a:p>
                  </a:txBody>
                  <a:tcPr/>
                </a:tc>
                <a:extLst>
                  <a:ext uri="{0D108BD9-81ED-4DB2-BD59-A6C34878D82A}">
                    <a16:rowId xmlns:a16="http://schemas.microsoft.com/office/drawing/2014/main" val="1022339137"/>
                  </a:ext>
                </a:extLst>
              </a:tr>
              <a:tr h="370797">
                <a:tc>
                  <a:txBody>
                    <a:bodyPr/>
                    <a:lstStyle/>
                    <a:p>
                      <a:endParaRPr lang="da-DK" dirty="0"/>
                    </a:p>
                  </a:txBody>
                  <a:tcPr/>
                </a:tc>
                <a:tc>
                  <a:txBody>
                    <a:bodyPr/>
                    <a:lstStyle/>
                    <a:p>
                      <a:endParaRPr lang="da-DK"/>
                    </a:p>
                  </a:txBody>
                  <a:tcPr/>
                </a:tc>
                <a:tc>
                  <a:txBody>
                    <a:bodyPr/>
                    <a:lstStyle/>
                    <a:p>
                      <a:r>
                        <a:rPr lang="da-DK" dirty="0"/>
                        <a:t>Mode</a:t>
                      </a:r>
                    </a:p>
                  </a:txBody>
                  <a:tcPr/>
                </a:tc>
                <a:tc>
                  <a:txBody>
                    <a:bodyPr/>
                    <a:lstStyle/>
                    <a:p>
                      <a:r>
                        <a:rPr lang="da-DK" dirty="0"/>
                        <a:t>Ikke mode</a:t>
                      </a:r>
                    </a:p>
                  </a:txBody>
                  <a:tcPr/>
                </a:tc>
                <a:tc>
                  <a:txBody>
                    <a:bodyPr/>
                    <a:lstStyle/>
                    <a:p>
                      <a:r>
                        <a:rPr lang="da-DK" dirty="0"/>
                        <a:t>Total</a:t>
                      </a:r>
                    </a:p>
                  </a:txBody>
                  <a:tcPr/>
                </a:tc>
                <a:extLst>
                  <a:ext uri="{0D108BD9-81ED-4DB2-BD59-A6C34878D82A}">
                    <a16:rowId xmlns:a16="http://schemas.microsoft.com/office/drawing/2014/main" val="582493879"/>
                  </a:ext>
                </a:extLst>
              </a:tr>
              <a:tr h="370797">
                <a:tc>
                  <a:txBody>
                    <a:bodyPr/>
                    <a:lstStyle/>
                    <a:p>
                      <a:r>
                        <a:rPr lang="da-DK" dirty="0" err="1"/>
                        <a:t>Machin.learning</a:t>
                      </a:r>
                      <a:endParaRPr lang="da-DK" dirty="0"/>
                    </a:p>
                  </a:txBody>
                  <a:tcPr/>
                </a:tc>
                <a:tc>
                  <a:txBody>
                    <a:bodyPr/>
                    <a:lstStyle/>
                    <a:p>
                      <a:r>
                        <a:rPr lang="da-DK" dirty="0" err="1"/>
                        <a:t>Forudsigelse_mode</a:t>
                      </a:r>
                      <a:endParaRPr lang="da-DK" dirty="0"/>
                    </a:p>
                  </a:txBody>
                  <a:tcPr/>
                </a:tc>
                <a:tc>
                  <a:txBody>
                    <a:bodyPr/>
                    <a:lstStyle/>
                    <a:p>
                      <a:r>
                        <a:rPr lang="da-DK" dirty="0"/>
                        <a:t>0,1081</a:t>
                      </a:r>
                    </a:p>
                  </a:txBody>
                  <a:tcPr/>
                </a:tc>
                <a:tc>
                  <a:txBody>
                    <a:bodyPr/>
                    <a:lstStyle/>
                    <a:p>
                      <a:r>
                        <a:rPr lang="da-DK" dirty="0"/>
                        <a:t>0,0121</a:t>
                      </a:r>
                    </a:p>
                  </a:txBody>
                  <a:tcPr/>
                </a:tc>
                <a:tc>
                  <a:txBody>
                    <a:bodyPr/>
                    <a:lstStyle/>
                    <a:p>
                      <a:r>
                        <a:rPr lang="da-DK" dirty="0"/>
                        <a:t>0,1202</a:t>
                      </a:r>
                    </a:p>
                  </a:txBody>
                  <a:tcPr/>
                </a:tc>
                <a:extLst>
                  <a:ext uri="{0D108BD9-81ED-4DB2-BD59-A6C34878D82A}">
                    <a16:rowId xmlns:a16="http://schemas.microsoft.com/office/drawing/2014/main" val="1188129454"/>
                  </a:ext>
                </a:extLst>
              </a:tr>
              <a:tr h="370797">
                <a:tc>
                  <a:txBody>
                    <a:bodyPr/>
                    <a:lstStyle/>
                    <a:p>
                      <a:endParaRPr lang="da-DK" dirty="0"/>
                    </a:p>
                  </a:txBody>
                  <a:tcPr/>
                </a:tc>
                <a:tc>
                  <a:txBody>
                    <a:bodyPr/>
                    <a:lstStyle/>
                    <a:p>
                      <a:r>
                        <a:rPr lang="da-DK" dirty="0" err="1"/>
                        <a:t>Forudsigelse_nej</a:t>
                      </a:r>
                      <a:endParaRPr lang="da-DK" dirty="0"/>
                    </a:p>
                  </a:txBody>
                  <a:tcPr/>
                </a:tc>
                <a:tc>
                  <a:txBody>
                    <a:bodyPr/>
                    <a:lstStyle/>
                    <a:p>
                      <a:r>
                        <a:rPr lang="da-DK" dirty="0"/>
                        <a:t>0,0615</a:t>
                      </a:r>
                    </a:p>
                  </a:txBody>
                  <a:tcPr/>
                </a:tc>
                <a:tc>
                  <a:txBody>
                    <a:bodyPr/>
                    <a:lstStyle/>
                    <a:p>
                      <a:r>
                        <a:rPr lang="da-DK" dirty="0"/>
                        <a:t>0,8183</a:t>
                      </a:r>
                    </a:p>
                  </a:txBody>
                  <a:tcPr/>
                </a:tc>
                <a:tc>
                  <a:txBody>
                    <a:bodyPr/>
                    <a:lstStyle/>
                    <a:p>
                      <a:r>
                        <a:rPr lang="da-DK" dirty="0"/>
                        <a:t>0,8798</a:t>
                      </a:r>
                    </a:p>
                  </a:txBody>
                  <a:tcPr/>
                </a:tc>
                <a:extLst>
                  <a:ext uri="{0D108BD9-81ED-4DB2-BD59-A6C34878D82A}">
                    <a16:rowId xmlns:a16="http://schemas.microsoft.com/office/drawing/2014/main" val="320601594"/>
                  </a:ext>
                </a:extLst>
              </a:tr>
              <a:tr h="370797">
                <a:tc>
                  <a:txBody>
                    <a:bodyPr/>
                    <a:lstStyle/>
                    <a:p>
                      <a:endParaRPr lang="da-DK" dirty="0"/>
                    </a:p>
                  </a:txBody>
                  <a:tcPr/>
                </a:tc>
                <a:tc>
                  <a:txBody>
                    <a:bodyPr/>
                    <a:lstStyle/>
                    <a:p>
                      <a:r>
                        <a:rPr lang="da-DK" dirty="0"/>
                        <a:t>Total</a:t>
                      </a:r>
                    </a:p>
                  </a:txBody>
                  <a:tcPr/>
                </a:tc>
                <a:tc>
                  <a:txBody>
                    <a:bodyPr/>
                    <a:lstStyle/>
                    <a:p>
                      <a:r>
                        <a:rPr lang="da-DK" dirty="0"/>
                        <a:t>0,1696</a:t>
                      </a:r>
                    </a:p>
                  </a:txBody>
                  <a:tcPr/>
                </a:tc>
                <a:tc>
                  <a:txBody>
                    <a:bodyPr/>
                    <a:lstStyle/>
                    <a:p>
                      <a:r>
                        <a:rPr lang="da-DK" dirty="0"/>
                        <a:t>0,8304</a:t>
                      </a:r>
                    </a:p>
                  </a:txBody>
                  <a:tcPr/>
                </a:tc>
                <a:tc>
                  <a:txBody>
                    <a:bodyPr/>
                    <a:lstStyle/>
                    <a:p>
                      <a:r>
                        <a:rPr lang="da-DK" dirty="0"/>
                        <a:t>1,0000</a:t>
                      </a:r>
                    </a:p>
                  </a:txBody>
                  <a:tcPr/>
                </a:tc>
                <a:extLst>
                  <a:ext uri="{0D108BD9-81ED-4DB2-BD59-A6C34878D82A}">
                    <a16:rowId xmlns:a16="http://schemas.microsoft.com/office/drawing/2014/main" val="1474443153"/>
                  </a:ext>
                </a:extLst>
              </a:tr>
            </a:tbl>
          </a:graphicData>
        </a:graphic>
      </p:graphicFrame>
      <p:pic>
        <p:nvPicPr>
          <p:cNvPr id="3" name="Billede 2">
            <a:extLst>
              <a:ext uri="{FF2B5EF4-FFF2-40B4-BE49-F238E27FC236}">
                <a16:creationId xmlns:a16="http://schemas.microsoft.com/office/drawing/2014/main" id="{F1C20D8E-4287-476C-A664-901DAD937148}"/>
              </a:ext>
            </a:extLst>
          </p:cNvPr>
          <p:cNvPicPr>
            <a:picLocks noChangeAspect="1"/>
          </p:cNvPicPr>
          <p:nvPr/>
        </p:nvPicPr>
        <p:blipFill>
          <a:blip r:embed="rId3"/>
          <a:stretch>
            <a:fillRect/>
          </a:stretch>
        </p:blipFill>
        <p:spPr>
          <a:xfrm>
            <a:off x="2671762" y="2505075"/>
            <a:ext cx="6848475" cy="1847850"/>
          </a:xfrm>
          <a:prstGeom prst="rect">
            <a:avLst/>
          </a:prstGeom>
        </p:spPr>
      </p:pic>
    </p:spTree>
    <p:extLst>
      <p:ext uri="{BB962C8B-B14F-4D97-AF65-F5344CB8AC3E}">
        <p14:creationId xmlns:p14="http://schemas.microsoft.com/office/powerpoint/2010/main" val="391530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8" y="136525"/>
            <a:ext cx="11179879" cy="1325563"/>
          </a:xfrm>
        </p:spPr>
        <p:txBody>
          <a:bodyPr>
            <a:normAutofit/>
          </a:bodyPr>
          <a:lstStyle/>
          <a:p>
            <a:r>
              <a:rPr lang="da-DK" sz="4000" b="1" dirty="0">
                <a:latin typeface="Times New Roman" panose="02020603050405020304" pitchFamily="18" charset="0"/>
                <a:cs typeface="Times New Roman" panose="02020603050405020304" pitchFamily="18" charset="0"/>
              </a:rPr>
              <a:t>Marginale sandsynligheder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27</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154984"/>
          </a:xfrm>
          <a:prstGeom prst="rect">
            <a:avLst/>
          </a:prstGeom>
        </p:spPr>
        <p:txBody>
          <a:bodyPr wrap="square">
            <a:spAutoFit/>
          </a:bodyPr>
          <a:lstStyle/>
          <a:p>
            <a:r>
              <a:rPr lang="da-DK" sz="2400" i="1" dirty="0">
                <a:solidFill>
                  <a:srgbClr val="222222"/>
                </a:solidFill>
                <a:latin typeface="Cambria Math" panose="02040503050406030204" pitchFamily="18" charset="0"/>
                <a:cs typeface="Times New Roman" panose="02020603050405020304" pitchFamily="18" charset="0"/>
              </a:rPr>
              <a:t>Marginale sandsynligheder</a:t>
            </a:r>
          </a:p>
          <a:p>
            <a:endParaRPr lang="da-DK" sz="2400" i="1" dirty="0">
              <a:solidFill>
                <a:srgbClr val="222222"/>
              </a:solidFill>
              <a:latin typeface="Cambria Math" panose="020405030504060302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Marginale sandsynlighed:</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P(</a:t>
            </a:r>
            <a:r>
              <a:rPr lang="da-DK" sz="2400" dirty="0" err="1">
                <a:solidFill>
                  <a:srgbClr val="222222"/>
                </a:solidFill>
                <a:latin typeface="Times New Roman" panose="02020603050405020304" pitchFamily="18" charset="0"/>
                <a:cs typeface="Times New Roman" panose="02020603050405020304" pitchFamily="18" charset="0"/>
              </a:rPr>
              <a:t>Forudsigels</a:t>
            </a:r>
            <a:r>
              <a:rPr lang="da-DK" sz="2400" dirty="0">
                <a:solidFill>
                  <a:srgbClr val="222222"/>
                </a:solidFill>
                <a:latin typeface="Times New Roman" panose="02020603050405020304" pitchFamily="18" charset="0"/>
                <a:cs typeface="Times New Roman" panose="02020603050405020304" pitchFamily="18" charset="0"/>
              </a:rPr>
              <a:t>- mode)    =   0,1202		P(Mode)    =        0,1696  </a:t>
            </a:r>
          </a:p>
          <a:p>
            <a:r>
              <a:rPr lang="da-DK" sz="2400" dirty="0">
                <a:solidFill>
                  <a:srgbClr val="222222"/>
                </a:solidFill>
                <a:latin typeface="Times New Roman" panose="02020603050405020304" pitchFamily="18" charset="0"/>
                <a:cs typeface="Times New Roman" panose="02020603050405020304" pitchFamily="18" charset="0"/>
              </a:rPr>
              <a:t>P(Ikke forudsige- mode) = 0,8798		P(Ikke - mode) = 0,8304	</a:t>
            </a:r>
          </a:p>
          <a:p>
            <a:r>
              <a:rPr lang="da-DK" sz="2400" dirty="0">
                <a:solidFill>
                  <a:srgbClr val="222222"/>
                </a:solidFill>
                <a:latin typeface="Times New Roman" panose="02020603050405020304" pitchFamily="18" charset="0"/>
                <a:cs typeface="Times New Roman" panose="02020603050405020304" pitchFamily="18" charset="0"/>
              </a:rPr>
              <a:t>I alt                                  = 1,0000                  I alt                  = 1,0000</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graphicFrame>
        <p:nvGraphicFramePr>
          <p:cNvPr id="6" name="Tabel 5">
            <a:extLst>
              <a:ext uri="{FF2B5EF4-FFF2-40B4-BE49-F238E27FC236}">
                <a16:creationId xmlns:a16="http://schemas.microsoft.com/office/drawing/2014/main" id="{16B97599-07A6-4D11-A636-345A75C5DC23}"/>
              </a:ext>
            </a:extLst>
          </p:cNvPr>
          <p:cNvGraphicFramePr>
            <a:graphicFrameLocks noGrp="1"/>
          </p:cNvGraphicFramePr>
          <p:nvPr/>
        </p:nvGraphicFramePr>
        <p:xfrm>
          <a:off x="1098709" y="4418616"/>
          <a:ext cx="8615144" cy="1848948"/>
        </p:xfrm>
        <a:graphic>
          <a:graphicData uri="http://schemas.openxmlformats.org/drawingml/2006/table">
            <a:tbl>
              <a:tblPr firstRow="1" bandRow="1">
                <a:tableStyleId>{5C22544A-7EE6-4342-B048-85BDC9FD1C3A}</a:tableStyleId>
              </a:tblPr>
              <a:tblGrid>
                <a:gridCol w="1723029">
                  <a:extLst>
                    <a:ext uri="{9D8B030D-6E8A-4147-A177-3AD203B41FA5}">
                      <a16:colId xmlns:a16="http://schemas.microsoft.com/office/drawing/2014/main" val="3505120720"/>
                    </a:ext>
                  </a:extLst>
                </a:gridCol>
                <a:gridCol w="2064586">
                  <a:extLst>
                    <a:ext uri="{9D8B030D-6E8A-4147-A177-3AD203B41FA5}">
                      <a16:colId xmlns:a16="http://schemas.microsoft.com/office/drawing/2014/main" val="2282755222"/>
                    </a:ext>
                  </a:extLst>
                </a:gridCol>
                <a:gridCol w="1381471">
                  <a:extLst>
                    <a:ext uri="{9D8B030D-6E8A-4147-A177-3AD203B41FA5}">
                      <a16:colId xmlns:a16="http://schemas.microsoft.com/office/drawing/2014/main" val="895800479"/>
                    </a:ext>
                  </a:extLst>
                </a:gridCol>
                <a:gridCol w="1723029">
                  <a:extLst>
                    <a:ext uri="{9D8B030D-6E8A-4147-A177-3AD203B41FA5}">
                      <a16:colId xmlns:a16="http://schemas.microsoft.com/office/drawing/2014/main" val="798714168"/>
                    </a:ext>
                  </a:extLst>
                </a:gridCol>
                <a:gridCol w="1723029">
                  <a:extLst>
                    <a:ext uri="{9D8B030D-6E8A-4147-A177-3AD203B41FA5}">
                      <a16:colId xmlns:a16="http://schemas.microsoft.com/office/drawing/2014/main" val="2987960502"/>
                    </a:ext>
                  </a:extLst>
                </a:gridCol>
              </a:tblGrid>
              <a:tr h="308022">
                <a:tc>
                  <a:txBody>
                    <a:bodyPr/>
                    <a:lstStyle/>
                    <a:p>
                      <a:endParaRPr lang="da-DK" dirty="0"/>
                    </a:p>
                  </a:txBody>
                  <a:tcPr/>
                </a:tc>
                <a:tc>
                  <a:txBody>
                    <a:bodyPr/>
                    <a:lstStyle/>
                    <a:p>
                      <a:endParaRPr lang="da-DK"/>
                    </a:p>
                  </a:txBody>
                  <a:tcPr/>
                </a:tc>
                <a:tc>
                  <a:txBody>
                    <a:bodyPr/>
                    <a:lstStyle/>
                    <a:p>
                      <a:r>
                        <a:rPr lang="da-DK" dirty="0"/>
                        <a:t>Sandt</a:t>
                      </a:r>
                    </a:p>
                  </a:txBody>
                  <a:tcPr/>
                </a:tc>
                <a:tc>
                  <a:txBody>
                    <a:bodyPr/>
                    <a:lstStyle/>
                    <a:p>
                      <a:endParaRPr lang="da-DK"/>
                    </a:p>
                  </a:txBody>
                  <a:tcPr/>
                </a:tc>
                <a:tc>
                  <a:txBody>
                    <a:bodyPr/>
                    <a:lstStyle/>
                    <a:p>
                      <a:endParaRPr lang="da-DK"/>
                    </a:p>
                  </a:txBody>
                  <a:tcPr/>
                </a:tc>
                <a:extLst>
                  <a:ext uri="{0D108BD9-81ED-4DB2-BD59-A6C34878D82A}">
                    <a16:rowId xmlns:a16="http://schemas.microsoft.com/office/drawing/2014/main" val="1022339137"/>
                  </a:ext>
                </a:extLst>
              </a:tr>
              <a:tr h="370797">
                <a:tc>
                  <a:txBody>
                    <a:bodyPr/>
                    <a:lstStyle/>
                    <a:p>
                      <a:endParaRPr lang="da-DK" dirty="0"/>
                    </a:p>
                  </a:txBody>
                  <a:tcPr/>
                </a:tc>
                <a:tc>
                  <a:txBody>
                    <a:bodyPr/>
                    <a:lstStyle/>
                    <a:p>
                      <a:endParaRPr lang="da-DK"/>
                    </a:p>
                  </a:txBody>
                  <a:tcPr/>
                </a:tc>
                <a:tc>
                  <a:txBody>
                    <a:bodyPr/>
                    <a:lstStyle/>
                    <a:p>
                      <a:r>
                        <a:rPr lang="da-DK" dirty="0"/>
                        <a:t>Mode</a:t>
                      </a:r>
                    </a:p>
                  </a:txBody>
                  <a:tcPr/>
                </a:tc>
                <a:tc>
                  <a:txBody>
                    <a:bodyPr/>
                    <a:lstStyle/>
                    <a:p>
                      <a:r>
                        <a:rPr lang="da-DK" dirty="0"/>
                        <a:t>Ikke mode</a:t>
                      </a:r>
                    </a:p>
                  </a:txBody>
                  <a:tcPr/>
                </a:tc>
                <a:tc>
                  <a:txBody>
                    <a:bodyPr/>
                    <a:lstStyle/>
                    <a:p>
                      <a:r>
                        <a:rPr lang="da-DK" dirty="0"/>
                        <a:t>Total</a:t>
                      </a:r>
                    </a:p>
                  </a:txBody>
                  <a:tcPr/>
                </a:tc>
                <a:extLst>
                  <a:ext uri="{0D108BD9-81ED-4DB2-BD59-A6C34878D82A}">
                    <a16:rowId xmlns:a16="http://schemas.microsoft.com/office/drawing/2014/main" val="582493879"/>
                  </a:ext>
                </a:extLst>
              </a:tr>
              <a:tr h="370797">
                <a:tc>
                  <a:txBody>
                    <a:bodyPr/>
                    <a:lstStyle/>
                    <a:p>
                      <a:r>
                        <a:rPr lang="da-DK" dirty="0" err="1"/>
                        <a:t>Machin.learning</a:t>
                      </a:r>
                      <a:endParaRPr lang="da-DK" dirty="0"/>
                    </a:p>
                  </a:txBody>
                  <a:tcPr/>
                </a:tc>
                <a:tc>
                  <a:txBody>
                    <a:bodyPr/>
                    <a:lstStyle/>
                    <a:p>
                      <a:r>
                        <a:rPr lang="da-DK" dirty="0" err="1"/>
                        <a:t>Forudsigelse_mode</a:t>
                      </a:r>
                      <a:endParaRPr lang="da-DK" dirty="0"/>
                    </a:p>
                  </a:txBody>
                  <a:tcPr/>
                </a:tc>
                <a:tc>
                  <a:txBody>
                    <a:bodyPr/>
                    <a:lstStyle/>
                    <a:p>
                      <a:r>
                        <a:rPr lang="da-DK" dirty="0"/>
                        <a:t>0,1081</a:t>
                      </a:r>
                    </a:p>
                  </a:txBody>
                  <a:tcPr/>
                </a:tc>
                <a:tc>
                  <a:txBody>
                    <a:bodyPr/>
                    <a:lstStyle/>
                    <a:p>
                      <a:r>
                        <a:rPr lang="da-DK" dirty="0"/>
                        <a:t>0,0121</a:t>
                      </a:r>
                    </a:p>
                  </a:txBody>
                  <a:tcPr/>
                </a:tc>
                <a:tc>
                  <a:txBody>
                    <a:bodyPr/>
                    <a:lstStyle/>
                    <a:p>
                      <a:r>
                        <a:rPr lang="da-DK" dirty="0"/>
                        <a:t>0,1202</a:t>
                      </a:r>
                    </a:p>
                  </a:txBody>
                  <a:tcPr/>
                </a:tc>
                <a:extLst>
                  <a:ext uri="{0D108BD9-81ED-4DB2-BD59-A6C34878D82A}">
                    <a16:rowId xmlns:a16="http://schemas.microsoft.com/office/drawing/2014/main" val="1188129454"/>
                  </a:ext>
                </a:extLst>
              </a:tr>
              <a:tr h="370797">
                <a:tc>
                  <a:txBody>
                    <a:bodyPr/>
                    <a:lstStyle/>
                    <a:p>
                      <a:endParaRPr lang="da-DK" dirty="0"/>
                    </a:p>
                  </a:txBody>
                  <a:tcPr/>
                </a:tc>
                <a:tc>
                  <a:txBody>
                    <a:bodyPr/>
                    <a:lstStyle/>
                    <a:p>
                      <a:r>
                        <a:rPr lang="da-DK" dirty="0" err="1"/>
                        <a:t>Forudsigelse_nej</a:t>
                      </a:r>
                      <a:endParaRPr lang="da-DK" dirty="0"/>
                    </a:p>
                  </a:txBody>
                  <a:tcPr/>
                </a:tc>
                <a:tc>
                  <a:txBody>
                    <a:bodyPr/>
                    <a:lstStyle/>
                    <a:p>
                      <a:r>
                        <a:rPr lang="da-DK" dirty="0"/>
                        <a:t>0,0615</a:t>
                      </a:r>
                    </a:p>
                  </a:txBody>
                  <a:tcPr/>
                </a:tc>
                <a:tc>
                  <a:txBody>
                    <a:bodyPr/>
                    <a:lstStyle/>
                    <a:p>
                      <a:r>
                        <a:rPr lang="da-DK" dirty="0"/>
                        <a:t>0,8183</a:t>
                      </a:r>
                    </a:p>
                  </a:txBody>
                  <a:tcPr/>
                </a:tc>
                <a:tc>
                  <a:txBody>
                    <a:bodyPr/>
                    <a:lstStyle/>
                    <a:p>
                      <a:r>
                        <a:rPr lang="da-DK" dirty="0"/>
                        <a:t>0,8798</a:t>
                      </a:r>
                    </a:p>
                  </a:txBody>
                  <a:tcPr/>
                </a:tc>
                <a:extLst>
                  <a:ext uri="{0D108BD9-81ED-4DB2-BD59-A6C34878D82A}">
                    <a16:rowId xmlns:a16="http://schemas.microsoft.com/office/drawing/2014/main" val="320601594"/>
                  </a:ext>
                </a:extLst>
              </a:tr>
              <a:tr h="370797">
                <a:tc>
                  <a:txBody>
                    <a:bodyPr/>
                    <a:lstStyle/>
                    <a:p>
                      <a:endParaRPr lang="da-DK" dirty="0"/>
                    </a:p>
                  </a:txBody>
                  <a:tcPr/>
                </a:tc>
                <a:tc>
                  <a:txBody>
                    <a:bodyPr/>
                    <a:lstStyle/>
                    <a:p>
                      <a:r>
                        <a:rPr lang="da-DK" dirty="0"/>
                        <a:t>Total</a:t>
                      </a:r>
                    </a:p>
                  </a:txBody>
                  <a:tcPr/>
                </a:tc>
                <a:tc>
                  <a:txBody>
                    <a:bodyPr/>
                    <a:lstStyle/>
                    <a:p>
                      <a:r>
                        <a:rPr lang="da-DK" dirty="0"/>
                        <a:t>0,1696</a:t>
                      </a:r>
                    </a:p>
                  </a:txBody>
                  <a:tcPr/>
                </a:tc>
                <a:tc>
                  <a:txBody>
                    <a:bodyPr/>
                    <a:lstStyle/>
                    <a:p>
                      <a:r>
                        <a:rPr lang="da-DK" dirty="0"/>
                        <a:t>0,8304</a:t>
                      </a:r>
                    </a:p>
                  </a:txBody>
                  <a:tcPr/>
                </a:tc>
                <a:tc>
                  <a:txBody>
                    <a:bodyPr/>
                    <a:lstStyle/>
                    <a:p>
                      <a:r>
                        <a:rPr lang="da-DK" dirty="0"/>
                        <a:t>1,0000</a:t>
                      </a:r>
                    </a:p>
                  </a:txBody>
                  <a:tcPr/>
                </a:tc>
                <a:extLst>
                  <a:ext uri="{0D108BD9-81ED-4DB2-BD59-A6C34878D82A}">
                    <a16:rowId xmlns:a16="http://schemas.microsoft.com/office/drawing/2014/main" val="1474443153"/>
                  </a:ext>
                </a:extLst>
              </a:tr>
            </a:tbl>
          </a:graphicData>
        </a:graphic>
      </p:graphicFrame>
    </p:spTree>
    <p:extLst>
      <p:ext uri="{BB962C8B-B14F-4D97-AF65-F5344CB8AC3E}">
        <p14:creationId xmlns:p14="http://schemas.microsoft.com/office/powerpoint/2010/main" val="2738194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Betinget sandsynlighed</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28</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093189"/>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Hvad er sandsynligheden for at mode givet at mach-</a:t>
                </a:r>
                <a:r>
                  <a:rPr lang="da-DK" sz="2400" dirty="0" err="1">
                    <a:solidFill>
                      <a:srgbClr val="222222"/>
                    </a:solidFill>
                    <a:latin typeface="Times New Roman" panose="02020603050405020304" pitchFamily="18" charset="0"/>
                    <a:cs typeface="Times New Roman" panose="02020603050405020304" pitchFamily="18" charset="0"/>
                  </a:rPr>
                  <a:t>learn</a:t>
                </a:r>
                <a:r>
                  <a:rPr lang="da-DK" sz="2400" dirty="0">
                    <a:solidFill>
                      <a:srgbClr val="222222"/>
                    </a:solidFill>
                    <a:latin typeface="Times New Roman" panose="02020603050405020304" pitchFamily="18" charset="0"/>
                    <a:cs typeface="Times New Roman" panose="02020603050405020304" pitchFamily="18" charset="0"/>
                  </a:rPr>
                  <a:t> har sagt det er mode:</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P(mode givet mach-learning er forudsat) = </a:t>
                </a:r>
                <a14:m>
                  <m:oMath xmlns:m="http://schemas.openxmlformats.org/officeDocument/2006/math">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197</m:t>
                        </m:r>
                      </m:num>
                      <m:den>
                        <m:r>
                          <a:rPr lang="da-DK" sz="2400" b="0" i="1" smtClean="0">
                            <a:solidFill>
                              <a:srgbClr val="222222"/>
                            </a:solidFill>
                            <a:latin typeface="Cambria Math" panose="02040503050406030204" pitchFamily="18" charset="0"/>
                            <a:cs typeface="Times New Roman" panose="02020603050405020304" pitchFamily="18" charset="0"/>
                          </a:rPr>
                          <m:t>219</m:t>
                        </m:r>
                      </m:den>
                    </m:f>
                    <m:r>
                      <a:rPr lang="da-DK" sz="2400" b="0" i="1" smtClean="0">
                        <a:solidFill>
                          <a:srgbClr val="222222"/>
                        </a:solidFill>
                        <a:latin typeface="Cambria Math" panose="02040503050406030204" pitchFamily="18" charset="0"/>
                        <a:cs typeface="Times New Roman" panose="02020603050405020304" pitchFamily="18" charset="0"/>
                      </a:rPr>
                      <m:t>=0,900</m:t>
                    </m:r>
                  </m:oMath>
                </a14:m>
                <a:r>
                  <a:rPr lang="da-DK" sz="2400"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P(</a:t>
                </a:r>
                <a14:m>
                  <m:oMath xmlns:m="http://schemas.openxmlformats.org/officeDocument/2006/math">
                    <m:d>
                      <m:dPr>
                        <m:begChr m:val=""/>
                        <m:endChr m:val="|"/>
                        <m:ctrlPr>
                          <a:rPr lang="da-DK" sz="240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𝑚𝑜𝑑𝑒</m:t>
                        </m:r>
                      </m:e>
                    </m:d>
                  </m:oMath>
                </a14:m>
                <a:r>
                  <a:rPr lang="da-DK" sz="2400" dirty="0">
                    <a:solidFill>
                      <a:srgbClr val="222222"/>
                    </a:solidFill>
                    <a:latin typeface="Times New Roman" panose="02020603050405020304" pitchFamily="18" charset="0"/>
                    <a:cs typeface="Times New Roman" panose="02020603050405020304" pitchFamily="18" charset="0"/>
                  </a:rPr>
                  <a:t> mach-learning er forudsat) = </a:t>
                </a:r>
                <a14:m>
                  <m:oMath xmlns:m="http://schemas.openxmlformats.org/officeDocument/2006/math">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197</m:t>
                        </m:r>
                      </m:num>
                      <m:den>
                        <m:r>
                          <a:rPr lang="da-DK" sz="2400" i="1">
                            <a:solidFill>
                              <a:srgbClr val="222222"/>
                            </a:solidFill>
                            <a:latin typeface="Cambria Math" panose="02040503050406030204" pitchFamily="18" charset="0"/>
                            <a:cs typeface="Times New Roman" panose="02020603050405020304" pitchFamily="18" charset="0"/>
                          </a:rPr>
                          <m:t>219</m:t>
                        </m:r>
                      </m:den>
                    </m:f>
                    <m:r>
                      <a:rPr lang="da-DK" sz="2400" i="1">
                        <a:solidFill>
                          <a:srgbClr val="222222"/>
                        </a:solidFill>
                        <a:latin typeface="Cambria Math" panose="02040503050406030204" pitchFamily="18" charset="0"/>
                        <a:cs typeface="Times New Roman" panose="02020603050405020304" pitchFamily="18" charset="0"/>
                      </a:rPr>
                      <m:t>=0,900</m:t>
                    </m:r>
                  </m:oMath>
                </a14:m>
                <a:r>
                  <a:rPr lang="da-DK" sz="2400" dirty="0">
                    <a:solidFill>
                      <a:srgbClr val="222222"/>
                    </a:solidFill>
                    <a:latin typeface="Times New Roman" panose="02020603050405020304" pitchFamily="18" charset="0"/>
                    <a:cs typeface="Times New Roman" panose="02020603050405020304" pitchFamily="18" charset="0"/>
                  </a:rPr>
                  <a:t> </a:t>
                </a:r>
              </a:p>
              <a:p>
                <a:r>
                  <a:rPr lang="da-DK" sz="2400" dirty="0">
                    <a:solidFill>
                      <a:srgbClr val="222222"/>
                    </a:solidFill>
                    <a:latin typeface="Times New Roman" panose="02020603050405020304" pitchFamily="18" charset="0"/>
                    <a:cs typeface="Times New Roman" panose="02020603050405020304" pitchFamily="18" charset="0"/>
                  </a:rPr>
                  <a:t>Vi kan faktisk se, at det svarer til:</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P(</a:t>
                </a:r>
                <a14:m>
                  <m:oMath xmlns:m="http://schemas.openxmlformats.org/officeDocument/2006/math">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𝑚𝑜𝑑𝑒</m:t>
                        </m:r>
                      </m:e>
                    </m:d>
                  </m:oMath>
                </a14:m>
                <a:r>
                  <a:rPr lang="da-DK" sz="2400" dirty="0">
                    <a:solidFill>
                      <a:srgbClr val="222222"/>
                    </a:solidFill>
                    <a:latin typeface="Times New Roman" panose="02020603050405020304" pitchFamily="18" charset="0"/>
                    <a:cs typeface="Times New Roman" panose="02020603050405020304" pitchFamily="18" charset="0"/>
                  </a:rPr>
                  <a:t> mach-learning er forudsat) = </a:t>
                </a:r>
                <a14:m>
                  <m:oMath xmlns:m="http://schemas.openxmlformats.org/officeDocument/2006/math">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197</m:t>
                        </m:r>
                      </m:num>
                      <m:den>
                        <m:r>
                          <a:rPr lang="da-DK" sz="2400" i="1">
                            <a:solidFill>
                              <a:srgbClr val="222222"/>
                            </a:solidFill>
                            <a:latin typeface="Cambria Math" panose="02040503050406030204" pitchFamily="18" charset="0"/>
                            <a:cs typeface="Times New Roman" panose="02020603050405020304" pitchFamily="18" charset="0"/>
                          </a:rPr>
                          <m:t>219</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197</m:t>
                        </m:r>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1822</m:t>
                        </m:r>
                        <m:r>
                          <m:rPr>
                            <m:nor/>
                          </m:rPr>
                          <a:rPr lang="da-DK" sz="2400" dirty="0">
                            <a:solidFill>
                              <a:srgbClr val="222222"/>
                            </a:solidFill>
                            <a:latin typeface="Times New Roman" panose="02020603050405020304" pitchFamily="18" charset="0"/>
                            <a:cs typeface="Times New Roman" panose="02020603050405020304" pitchFamily="18" charset="0"/>
                          </a:rPr>
                          <m:t> </m:t>
                        </m:r>
                      </m:num>
                      <m:den>
                        <m:r>
                          <a:rPr lang="da-DK" sz="2400" b="0" i="1" smtClean="0">
                            <a:solidFill>
                              <a:srgbClr val="222222"/>
                            </a:solidFill>
                            <a:latin typeface="Cambria Math" panose="02040503050406030204" pitchFamily="18" charset="0"/>
                            <a:cs typeface="Times New Roman" panose="02020603050405020304" pitchFamily="18" charset="0"/>
                          </a:rPr>
                          <m:t>219/1822</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𝑚𝑜𝑑𝑒</m:t>
                            </m:r>
                            <m:r>
                              <a:rPr lang="da-DK" sz="2400" b="0" i="1" smtClean="0">
                                <a:solidFill>
                                  <a:srgbClr val="222222"/>
                                </a:solidFill>
                                <a:latin typeface="Cambria Math" panose="02040503050406030204" pitchFamily="18" charset="0"/>
                                <a:cs typeface="Times New Roman" panose="02020603050405020304" pitchFamily="18" charset="0"/>
                              </a:rPr>
                              <m:t> ∩ </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𝑚𝑎𝑐h</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𝑙𝑒𝑎𝑟𝑛</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𝑒𝑟</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𝑓𝑜𝑟𝑢𝑑𝑠𝑎𝑡</m:t>
                            </m:r>
                          </m:e>
                        </m:d>
                      </m:num>
                      <m:den>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𝑚𝑎𝑐h</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𝑙𝑒𝑎𝑟𝑛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𝑒𝑟</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𝑓𝑜𝑟𝑢𝑑𝑠𝑎𝑡</m:t>
                        </m:r>
                        <m:r>
                          <a:rPr lang="da-DK" sz="2400" b="0" i="1" smtClean="0">
                            <a:solidFill>
                              <a:srgbClr val="222222"/>
                            </a:solidFill>
                            <a:latin typeface="Cambria Math" panose="02040503050406030204" pitchFamily="18" charset="0"/>
                            <a:cs typeface="Times New Roman" panose="02020603050405020304" pitchFamily="18" charset="0"/>
                          </a:rPr>
                          <m:t>)</m:t>
                        </m:r>
                      </m:den>
                    </m:f>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Generelt:</a:t>
                </a: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e>
                          </m:d>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b="0" i="1" smtClean="0">
                              <a:solidFill>
                                <a:srgbClr val="222222"/>
                              </a:solidFill>
                              <a:latin typeface="Cambria Math" panose="02040503050406030204" pitchFamily="18" charset="0"/>
                              <a:cs typeface="Times New Roman" panose="02020603050405020304" pitchFamily="18" charset="0"/>
                            </a:rPr>
                            <m:t>)</m:t>
                          </m:r>
                        </m:num>
                        <m:den>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𝐵</m:t>
                          </m:r>
                          <m:r>
                            <a:rPr lang="da-DK" sz="2400" b="0" i="1" smtClean="0">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093189"/>
              </a:xfrm>
              <a:prstGeom prst="rect">
                <a:avLst/>
              </a:prstGeom>
              <a:blipFill>
                <a:blip r:embed="rId3"/>
                <a:stretch>
                  <a:fillRect l="-811" t="-957"/>
                </a:stretch>
              </a:blipFill>
            </p:spPr>
            <p:txBody>
              <a:bodyPr/>
              <a:lstStyle/>
              <a:p>
                <a:r>
                  <a:rPr lang="da-DK">
                    <a:noFill/>
                  </a:rPr>
                  <a:t> </a:t>
                </a:r>
              </a:p>
            </p:txBody>
          </p:sp>
        </mc:Fallback>
      </mc:AlternateContent>
    </p:spTree>
    <p:extLst>
      <p:ext uri="{BB962C8B-B14F-4D97-AF65-F5344CB8AC3E}">
        <p14:creationId xmlns:p14="http://schemas.microsoft.com/office/powerpoint/2010/main" val="2017442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Generel Multiplikationsregel :</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29</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554645"/>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 Gælder uanset om variablene er afhængige eller uafhængige</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havde:</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Herudaf fås:</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𝐵</m:t>
                      </m:r>
                      <m:r>
                        <a:rPr lang="da-DK" sz="2400" b="0" i="1" smtClean="0">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Eller:</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554645"/>
              </a:xfrm>
              <a:prstGeom prst="rect">
                <a:avLst/>
              </a:prstGeom>
              <a:blipFill>
                <a:blip r:embed="rId3"/>
                <a:stretch>
                  <a:fillRect l="-811" t="-1070" b="-2941"/>
                </a:stretch>
              </a:blipFill>
            </p:spPr>
            <p:txBody>
              <a:bodyPr/>
              <a:lstStyle/>
              <a:p>
                <a:r>
                  <a:rPr lang="da-DK">
                    <a:noFill/>
                  </a:rPr>
                  <a:t> </a:t>
                </a:r>
              </a:p>
            </p:txBody>
          </p:sp>
        </mc:Fallback>
      </mc:AlternateContent>
    </p:spTree>
    <p:extLst>
      <p:ext uri="{BB962C8B-B14F-4D97-AF65-F5344CB8AC3E}">
        <p14:creationId xmlns:p14="http://schemas.microsoft.com/office/powerpoint/2010/main" val="249036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D9B5F-C5E9-4B49-9D3B-AA22635D5931}"/>
              </a:ext>
            </a:extLst>
          </p:cNvPr>
          <p:cNvSpPr>
            <a:spLocks noGrp="1"/>
          </p:cNvSpPr>
          <p:nvPr>
            <p:ph type="ctrTitle"/>
          </p:nvPr>
        </p:nvSpPr>
        <p:spPr>
          <a:xfrm>
            <a:off x="1524000" y="1122363"/>
            <a:ext cx="9144000" cy="1277937"/>
          </a:xfrm>
        </p:spPr>
        <p:txBody>
          <a:bodyPr>
            <a:normAutofit fontScale="90000"/>
          </a:bodyPr>
          <a:lstStyle/>
          <a:p>
            <a:pPr algn="l"/>
            <a:r>
              <a:rPr lang="da-DK" b="1" dirty="0">
                <a:latin typeface="Times New Roman" panose="02020603050405020304" pitchFamily="18" charset="0"/>
                <a:cs typeface="Times New Roman" panose="02020603050405020304" pitchFamily="18" charset="0"/>
              </a:rPr>
              <a:t>Struktur:</a:t>
            </a:r>
            <a:br>
              <a:rPr lang="da-DK" sz="4000" dirty="0">
                <a:latin typeface="Times New Roman" panose="02020603050405020304" pitchFamily="18" charset="0"/>
                <a:cs typeface="Times New Roman" panose="02020603050405020304" pitchFamily="18" charset="0"/>
              </a:rPr>
            </a:br>
            <a:endParaRPr lang="da-DK" sz="4000" dirty="0">
              <a:latin typeface="Times New Roman" panose="02020603050405020304" pitchFamily="18" charset="0"/>
              <a:cs typeface="Times New Roman" panose="02020603050405020304" pitchFamily="18" charset="0"/>
            </a:endParaRPr>
          </a:p>
        </p:txBody>
      </p:sp>
      <p:sp>
        <p:nvSpPr>
          <p:cNvPr id="3" name="Undertitel 2">
            <a:extLst>
              <a:ext uri="{FF2B5EF4-FFF2-40B4-BE49-F238E27FC236}">
                <a16:creationId xmlns:a16="http://schemas.microsoft.com/office/drawing/2014/main" id="{EEF2E589-592E-4D3D-BF10-77A2CE3D5D59}"/>
              </a:ext>
            </a:extLst>
          </p:cNvPr>
          <p:cNvSpPr>
            <a:spLocks noGrp="1"/>
          </p:cNvSpPr>
          <p:nvPr>
            <p:ph type="subTitle" idx="1"/>
          </p:nvPr>
        </p:nvSpPr>
        <p:spPr>
          <a:xfrm>
            <a:off x="1400175" y="2725737"/>
            <a:ext cx="9144000" cy="2484437"/>
          </a:xfrm>
        </p:spPr>
        <p:txBody>
          <a:bodyPr>
            <a:normAutofit fontScale="47500" lnSpcReduction="20000"/>
          </a:bodyPr>
          <a:lstStyle/>
          <a:p>
            <a:pPr algn="l"/>
            <a:r>
              <a:rPr lang="da-DK" sz="5400" dirty="0">
                <a:latin typeface="Times New Roman" panose="02020603050405020304" pitchFamily="18" charset="0"/>
                <a:cs typeface="Times New Roman" panose="02020603050405020304" pitchFamily="18" charset="0"/>
              </a:rPr>
              <a:t>0: Indledning</a:t>
            </a:r>
          </a:p>
          <a:p>
            <a:pPr algn="l"/>
            <a:r>
              <a:rPr lang="da-DK" sz="5400" dirty="0">
                <a:latin typeface="Times New Roman" panose="02020603050405020304" pitchFamily="18" charset="0"/>
                <a:cs typeface="Times New Roman" panose="02020603050405020304" pitchFamily="18" charset="0"/>
              </a:rPr>
              <a:t>1: Hvad er en sandsynlighed</a:t>
            </a:r>
          </a:p>
          <a:p>
            <a:pPr algn="l"/>
            <a:r>
              <a:rPr lang="da-DK" sz="5400" dirty="0">
                <a:latin typeface="Times New Roman" panose="02020603050405020304" pitchFamily="18" charset="0"/>
                <a:cs typeface="Times New Roman" panose="02020603050405020304" pitchFamily="18" charset="0"/>
              </a:rPr>
              <a:t>2: Betinget sandsynlighed</a:t>
            </a:r>
          </a:p>
          <a:p>
            <a:pPr algn="l"/>
            <a:r>
              <a:rPr lang="da-DK" sz="5400" dirty="0">
                <a:latin typeface="Times New Roman" panose="02020603050405020304" pitchFamily="18" charset="0"/>
                <a:cs typeface="Times New Roman" panose="02020603050405020304" pitchFamily="18" charset="0"/>
              </a:rPr>
              <a:t>3: Stikprøve fra en lille population – næste gang</a:t>
            </a:r>
          </a:p>
          <a:p>
            <a:pPr algn="l"/>
            <a:r>
              <a:rPr lang="da-DK" sz="5400" dirty="0">
                <a:latin typeface="Times New Roman" panose="02020603050405020304" pitchFamily="18" charset="0"/>
                <a:cs typeface="Times New Roman" panose="02020603050405020304" pitchFamily="18" charset="0"/>
              </a:rPr>
              <a:t>4: Lineære sammenhænge</a:t>
            </a:r>
          </a:p>
          <a:p>
            <a:pPr algn="l"/>
            <a:r>
              <a:rPr lang="da-DK" sz="5400" dirty="0">
                <a:latin typeface="Times New Roman" panose="02020603050405020304" pitchFamily="18" charset="0"/>
                <a:cs typeface="Times New Roman" panose="02020603050405020304" pitchFamily="18" charset="0"/>
              </a:rPr>
              <a:t>5: Kontinuerlige fordelinger – næste gang</a:t>
            </a:r>
          </a:p>
          <a:p>
            <a:pPr algn="l"/>
            <a:endParaRPr lang="da-DK" sz="6000" dirty="0"/>
          </a:p>
          <a:p>
            <a:endParaRPr lang="da-DK" dirty="0"/>
          </a:p>
          <a:p>
            <a:endParaRPr lang="da-DK" dirty="0"/>
          </a:p>
          <a:p>
            <a:endParaRPr lang="da-DK" dirty="0"/>
          </a:p>
          <a:p>
            <a:endParaRPr lang="da-DK" dirty="0"/>
          </a:p>
        </p:txBody>
      </p:sp>
      <p:pic>
        <p:nvPicPr>
          <p:cNvPr id="4" name="Billede 3">
            <a:extLst>
              <a:ext uri="{FF2B5EF4-FFF2-40B4-BE49-F238E27FC236}">
                <a16:creationId xmlns:a16="http://schemas.microsoft.com/office/drawing/2014/main" id="{9548B403-8C04-46B1-9125-95B3A30AE8CA}"/>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0500935D-9D82-413C-BDFC-C55D7C17A699}"/>
              </a:ext>
            </a:extLst>
          </p:cNvPr>
          <p:cNvSpPr>
            <a:spLocks noGrp="1"/>
          </p:cNvSpPr>
          <p:nvPr>
            <p:ph type="sldNum" sz="quarter" idx="12"/>
          </p:nvPr>
        </p:nvSpPr>
        <p:spPr/>
        <p:txBody>
          <a:bodyPr/>
          <a:lstStyle/>
          <a:p>
            <a:fld id="{400415F1-A86A-4911-996E-F3355B57051D}" type="slidenum">
              <a:rPr lang="da-DK" smtClean="0"/>
              <a:t>3</a:t>
            </a:fld>
            <a:endParaRPr lang="da-DK"/>
          </a:p>
        </p:txBody>
      </p:sp>
    </p:spTree>
    <p:extLst>
      <p:ext uri="{BB962C8B-B14F-4D97-AF65-F5344CB8AC3E}">
        <p14:creationId xmlns:p14="http://schemas.microsoft.com/office/powerpoint/2010/main" val="379352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Generel Multiplikationsregel :</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30</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336910"/>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 Gælder uanset om variablene er afhængige eller uafhængige</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at:</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Ved uafhængighed får vi:</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𝐵</m:t>
                      </m:r>
                      <m:r>
                        <a:rPr lang="da-DK" sz="2400" b="0" i="1" smtClean="0">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og dermed</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num>
                        <m:den>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𝐵</m:t>
                          </m:r>
                          <m:r>
                            <a:rPr lang="da-DK" sz="2400" b="0" i="1" smtClean="0">
                              <a:solidFill>
                                <a:srgbClr val="222222"/>
                              </a:solidFill>
                              <a:latin typeface="Cambria Math" panose="02040503050406030204" pitchFamily="18" charset="0"/>
                              <a:cs typeface="Times New Roman" panose="02020603050405020304" pitchFamily="18" charset="0"/>
                            </a:rPr>
                            <m:t>)</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r>
                            <m:rPr>
                              <m:nor/>
                            </m:rPr>
                            <a:rPr lang="da-DK" sz="2400" dirty="0">
                              <a:solidFill>
                                <a:srgbClr val="222222"/>
                              </a:solidFill>
                              <a:latin typeface="Times New Roman" panose="02020603050405020304" pitchFamily="18" charset="0"/>
                              <a:cs typeface="Times New Roman" panose="02020603050405020304" pitchFamily="18" charset="0"/>
                            </a:rPr>
                            <m:t> </m:t>
                          </m:r>
                        </m:num>
                        <m:den>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𝐵</m:t>
                          </m:r>
                          <m:r>
                            <a:rPr lang="da-DK" sz="2400" b="0" i="1" smtClean="0">
                              <a:solidFill>
                                <a:srgbClr val="222222"/>
                              </a:solidFill>
                              <a:latin typeface="Cambria Math" panose="02040503050406030204" pitchFamily="18" charset="0"/>
                              <a:cs typeface="Times New Roman" panose="02020603050405020304" pitchFamily="18" charset="0"/>
                            </a:rPr>
                            <m:t>)</m:t>
                          </m:r>
                        </m:den>
                      </m:f>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Med andre ord: den betingede sandsynlighed af A givet B er lig med </a:t>
                </a:r>
              </a:p>
              <a:p>
                <a:r>
                  <a:rPr lang="da-DK" sz="2400" dirty="0">
                    <a:solidFill>
                      <a:srgbClr val="222222"/>
                    </a:solidFill>
                    <a:latin typeface="Times New Roman" panose="02020603050405020304" pitchFamily="18" charset="0"/>
                    <a:cs typeface="Times New Roman" panose="02020603050405020304" pitchFamily="18" charset="0"/>
                  </a:rPr>
                  <a:t>sandsynligheden for A, da hændelserne A og B er uafhængige.</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336910"/>
              </a:xfrm>
              <a:prstGeom prst="rect">
                <a:avLst/>
              </a:prstGeom>
              <a:blipFill>
                <a:blip r:embed="rId3"/>
                <a:stretch>
                  <a:fillRect l="-811" t="-913" b="-1598"/>
                </a:stretch>
              </a:blipFill>
            </p:spPr>
            <p:txBody>
              <a:bodyPr/>
              <a:lstStyle/>
              <a:p>
                <a:r>
                  <a:rPr lang="da-DK">
                    <a:noFill/>
                  </a:rPr>
                  <a:t> </a:t>
                </a:r>
              </a:p>
            </p:txBody>
          </p:sp>
        </mc:Fallback>
      </mc:AlternateContent>
    </p:spTree>
    <p:extLst>
      <p:ext uri="{BB962C8B-B14F-4D97-AF65-F5344CB8AC3E}">
        <p14:creationId xmlns:p14="http://schemas.microsoft.com/office/powerpoint/2010/main" val="3836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Generel Multiplikationsregel :</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31</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087838"/>
                <a:ext cx="11269662" cy="5642763"/>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Eksempel ved uafhængighed </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A at du slår en 6’er med terning 1, og B at du slår en 6’er med terning 2:</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at:</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To terningekast fra tidligere så vi:</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36</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og dermed</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smtClean="0">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1/36</m:t>
                          </m:r>
                        </m:num>
                        <m:den>
                          <m:r>
                            <a:rPr lang="da-DK" sz="2400" b="0" i="1" smtClean="0">
                              <a:solidFill>
                                <a:srgbClr val="222222"/>
                              </a:solidFill>
                              <a:latin typeface="Cambria Math" panose="02040503050406030204" pitchFamily="18" charset="0"/>
                              <a:cs typeface="Times New Roman" panose="02020603050405020304" pitchFamily="18" charset="0"/>
                            </a:rPr>
                            <m:t>1/6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Med andre ord: den betingede sandsynlighed af A givet B er lig med </a:t>
                </a:r>
              </a:p>
              <a:p>
                <a:r>
                  <a:rPr lang="da-DK" sz="2400" dirty="0">
                    <a:solidFill>
                      <a:srgbClr val="222222"/>
                    </a:solidFill>
                    <a:latin typeface="Times New Roman" panose="02020603050405020304" pitchFamily="18" charset="0"/>
                    <a:cs typeface="Times New Roman" panose="02020603050405020304" pitchFamily="18" charset="0"/>
                  </a:rPr>
                  <a:t>sandsynligheden for A, da hændelserne A og B er uafhængige.</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087838"/>
                <a:ext cx="11269662" cy="5642763"/>
              </a:xfrm>
              <a:prstGeom prst="rect">
                <a:avLst/>
              </a:prstGeom>
              <a:blipFill>
                <a:blip r:embed="rId3"/>
                <a:stretch>
                  <a:fillRect l="-811" t="-864" b="-1512"/>
                </a:stretch>
              </a:blipFill>
            </p:spPr>
            <p:txBody>
              <a:bodyPr/>
              <a:lstStyle/>
              <a:p>
                <a:r>
                  <a:rPr lang="da-DK">
                    <a:noFill/>
                  </a:rPr>
                  <a:t> </a:t>
                </a:r>
              </a:p>
            </p:txBody>
          </p:sp>
        </mc:Fallback>
      </mc:AlternateContent>
    </p:spTree>
    <p:extLst>
      <p:ext uri="{BB962C8B-B14F-4D97-AF65-F5344CB8AC3E}">
        <p14:creationId xmlns:p14="http://schemas.microsoft.com/office/powerpoint/2010/main" val="768088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Summen af betingede sandsynligheder: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32</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7665753"/>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Lad </a:t>
                </a:r>
                <a14:m>
                  <m:oMath xmlns:m="http://schemas.openxmlformats.org/officeDocument/2006/math">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r>
                      <a:rPr lang="da-DK" sz="2400" b="0" i="1" smtClean="0">
                        <a:solidFill>
                          <a:srgbClr val="222222"/>
                        </a:solidFill>
                        <a:latin typeface="Cambria Math" panose="02040503050406030204" pitchFamily="18" charset="0"/>
                        <a:cs typeface="Times New Roman" panose="02020603050405020304" pitchFamily="18" charset="0"/>
                      </a:rPr>
                      <m:t>,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3</m:t>
                        </m:r>
                      </m:sub>
                    </m:sSub>
                    <m:r>
                      <a:rPr lang="da-DK" sz="2400" b="0" i="1" smtClean="0">
                        <a:solidFill>
                          <a:srgbClr val="222222"/>
                        </a:solidFill>
                        <a:latin typeface="Cambria Math" panose="02040503050406030204" pitchFamily="18" charset="0"/>
                        <a:cs typeface="Times New Roman" panose="02020603050405020304" pitchFamily="18" charset="0"/>
                      </a:rPr>
                      <m:t>, ….,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r>
                      <a:rPr lang="da-DK" sz="2400" b="0" i="1" smtClean="0">
                        <a:solidFill>
                          <a:srgbClr val="222222"/>
                        </a:solidFill>
                        <a:latin typeface="Cambria Math" panose="02040503050406030204" pitchFamily="18" charset="0"/>
                        <a:cs typeface="Times New Roman" panose="02020603050405020304" pitchFamily="18" charset="0"/>
                      </a:rPr>
                      <m:t> </m:t>
                    </m:r>
                  </m:oMath>
                </a14:m>
                <a:r>
                  <a:rPr lang="da-DK" sz="2400" dirty="0">
                    <a:solidFill>
                      <a:srgbClr val="222222"/>
                    </a:solidFill>
                    <a:latin typeface="Times New Roman" panose="02020603050405020304" pitchFamily="18" charset="0"/>
                    <a:cs typeface="Times New Roman" panose="02020603050405020304" pitchFamily="18" charset="0"/>
                  </a:rPr>
                  <a:t>viser alle de disjunkte udfald for en variabel. Hvis B er en hændelse, så får vi:</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e>
                        </m:d>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e>
                        </m:d>
                        <m:r>
                          <a:rPr lang="da-DK" sz="2400" i="1">
                            <a:solidFill>
                              <a:srgbClr val="222222"/>
                            </a:solidFill>
                            <a:latin typeface="Cambria Math" panose="02040503050406030204" pitchFamily="18" charset="0"/>
                            <a:cs typeface="Times New Roman" panose="02020603050405020304" pitchFamily="18" charset="0"/>
                          </a:rPr>
                          <m:t>𝐵</m:t>
                        </m:r>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3</m:t>
                                </m:r>
                              </m:sub>
                            </m:sSub>
                          </m:e>
                        </m:d>
                        <m:r>
                          <a:rPr lang="da-DK" sz="2400" i="1">
                            <a:solidFill>
                              <a:srgbClr val="222222"/>
                            </a:solidFill>
                            <a:latin typeface="Cambria Math" panose="02040503050406030204" pitchFamily="18" charset="0"/>
                            <a:cs typeface="Times New Roman" panose="02020603050405020304" pitchFamily="18" charset="0"/>
                          </a:rPr>
                          <m:t>𝐵</m:t>
                        </m:r>
                      </m:e>
                    </m:d>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e>
                        </m:d>
                        <m:r>
                          <a:rPr lang="da-DK" sz="2400" i="1">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=1</m:t>
                    </m:r>
                  </m:oMath>
                </a14:m>
                <a:endParaRPr lang="da-DK" sz="2400" b="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Reglen for komplementaritet er </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i="1">
                            <a:solidFill>
                              <a:srgbClr val="222222"/>
                            </a:solidFill>
                            <a:latin typeface="Cambria Math" panose="02040503050406030204" pitchFamily="18" charset="0"/>
                            <a:cs typeface="Times New Roman" panose="02020603050405020304" pitchFamily="18" charset="0"/>
                          </a:rPr>
                          <m:t>𝐵</m:t>
                        </m:r>
                      </m:e>
                    </m:d>
                    <m:r>
                      <a:rPr lang="da-DK" sz="2400" i="1">
                        <a:solidFill>
                          <a:srgbClr val="222222"/>
                        </a:solidFill>
                        <a:latin typeface="Cambria Math" panose="02040503050406030204" pitchFamily="18" charset="0"/>
                        <a:cs typeface="Times New Roman" panose="02020603050405020304" pitchFamily="18" charset="0"/>
                      </a:rPr>
                      <m:t>=1</m:t>
                    </m:r>
                  </m:oMath>
                </a14:m>
                <a:r>
                  <a:rPr lang="da-DK" sz="2400" dirty="0">
                    <a:solidFill>
                      <a:srgbClr val="222222"/>
                    </a:solidFill>
                    <a:latin typeface="Times New Roman" panose="02020603050405020304" pitchFamily="18" charset="0"/>
                    <a:cs typeface="Times New Roman" panose="02020603050405020304" pitchFamily="18" charset="0"/>
                  </a:rPr>
                  <a:t> - </a:t>
                </a: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p>
                              <m:sSupPr>
                                <m:ctrlPr>
                                  <a:rPr lang="da-DK" sz="240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𝐴</m:t>
                                </m:r>
                              </m:e>
                              <m:sup>
                                <m:r>
                                  <a:rPr lang="da-DK" sz="2400" b="0" i="1" smtClean="0">
                                    <a:solidFill>
                                      <a:srgbClr val="222222"/>
                                    </a:solidFill>
                                    <a:latin typeface="Cambria Math" panose="02040503050406030204" pitchFamily="18" charset="0"/>
                                    <a:cs typeface="Times New Roman" panose="02020603050405020304" pitchFamily="18" charset="0"/>
                                  </a:rPr>
                                  <m:t>𝐶</m:t>
                                </m:r>
                              </m:sup>
                            </m:sSup>
                          </m:e>
                        </m:d>
                        <m:r>
                          <a:rPr lang="da-DK" sz="2400" i="1">
                            <a:solidFill>
                              <a:srgbClr val="222222"/>
                            </a:solidFill>
                            <a:latin typeface="Cambria Math" panose="02040503050406030204" pitchFamily="18" charset="0"/>
                            <a:cs typeface="Times New Roman" panose="02020603050405020304" pitchFamily="18" charset="0"/>
                          </a:rPr>
                          <m:t>𝐵</m:t>
                        </m:r>
                      </m:e>
                    </m:d>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7665753"/>
              </a:xfrm>
              <a:prstGeom prst="rect">
                <a:avLst/>
              </a:prstGeom>
              <a:blipFill>
                <a:blip r:embed="rId3"/>
                <a:stretch>
                  <a:fillRect l="-811" t="-636"/>
                </a:stretch>
              </a:blipFill>
            </p:spPr>
            <p:txBody>
              <a:bodyPr/>
              <a:lstStyle/>
              <a:p>
                <a:r>
                  <a:rPr lang="da-DK">
                    <a:noFill/>
                  </a:rPr>
                  <a:t> </a:t>
                </a:r>
              </a:p>
            </p:txBody>
          </p:sp>
        </mc:Fallback>
      </mc:AlternateContent>
    </p:spTree>
    <p:extLst>
      <p:ext uri="{BB962C8B-B14F-4D97-AF65-F5344CB8AC3E}">
        <p14:creationId xmlns:p14="http://schemas.microsoft.com/office/powerpoint/2010/main" val="363284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Tælletræ:</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33</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93647"/>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To udfald: </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Overlever eller dør</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Får vaccine eller får ikke vaccine</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laver en krydstabuleringstabel og får: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Frekvensopdelt: (Eksempel: 238/6224=0,0382)</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1FD4D471-BFB2-4C30-99FD-608806C48DA1}"/>
              </a:ext>
            </a:extLst>
          </p:cNvPr>
          <p:cNvPicPr>
            <a:picLocks noChangeAspect="1"/>
          </p:cNvPicPr>
          <p:nvPr/>
        </p:nvPicPr>
        <p:blipFill>
          <a:blip r:embed="rId3"/>
          <a:stretch>
            <a:fillRect/>
          </a:stretch>
        </p:blipFill>
        <p:spPr>
          <a:xfrm>
            <a:off x="2694709" y="3017755"/>
            <a:ext cx="5638800" cy="1438275"/>
          </a:xfrm>
          <a:prstGeom prst="rect">
            <a:avLst/>
          </a:prstGeom>
        </p:spPr>
      </p:pic>
      <p:pic>
        <p:nvPicPr>
          <p:cNvPr id="3" name="Billede 2">
            <a:extLst>
              <a:ext uri="{FF2B5EF4-FFF2-40B4-BE49-F238E27FC236}">
                <a16:creationId xmlns:a16="http://schemas.microsoft.com/office/drawing/2014/main" id="{8B85D044-580E-475A-A256-F595F1E31005}"/>
              </a:ext>
            </a:extLst>
          </p:cNvPr>
          <p:cNvPicPr>
            <a:picLocks noChangeAspect="1"/>
          </p:cNvPicPr>
          <p:nvPr/>
        </p:nvPicPr>
        <p:blipFill>
          <a:blip r:embed="rId4"/>
          <a:stretch>
            <a:fillRect/>
          </a:stretch>
        </p:blipFill>
        <p:spPr>
          <a:xfrm>
            <a:off x="3443287" y="4786790"/>
            <a:ext cx="5305425" cy="1609725"/>
          </a:xfrm>
          <a:prstGeom prst="rect">
            <a:avLst/>
          </a:prstGeom>
        </p:spPr>
      </p:pic>
      <p:cxnSp>
        <p:nvCxnSpPr>
          <p:cNvPr id="9" name="Lige pilforbindelse 8">
            <a:extLst>
              <a:ext uri="{FF2B5EF4-FFF2-40B4-BE49-F238E27FC236}">
                <a16:creationId xmlns:a16="http://schemas.microsoft.com/office/drawing/2014/main" id="{BA6D4E3F-DE0A-48A0-A457-7F3DC03DF0B7}"/>
              </a:ext>
            </a:extLst>
          </p:cNvPr>
          <p:cNvCxnSpPr/>
          <p:nvPr/>
        </p:nvCxnSpPr>
        <p:spPr>
          <a:xfrm flipH="1">
            <a:off x="5759532" y="4786790"/>
            <a:ext cx="178130" cy="568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42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Tælletræ:      </a:t>
            </a:r>
            <a:r>
              <a:rPr lang="da-DK" sz="1200" b="1" dirty="0">
                <a:solidFill>
                  <a:srgbClr val="FF0000"/>
                </a:solidFill>
                <a:latin typeface="Times New Roman" panose="02020603050405020304" pitchFamily="18" charset="0"/>
                <a:cs typeface="Times New Roman" panose="02020603050405020304" pitchFamily="18" charset="0"/>
              </a:rPr>
              <a:t>Resultat er betinget </a:t>
            </a:r>
            <a:r>
              <a:rPr lang="da-DK" sz="1200" b="1" dirty="0" err="1">
                <a:solidFill>
                  <a:srgbClr val="FF0000"/>
                </a:solidFill>
                <a:latin typeface="Times New Roman" panose="02020603050405020304" pitchFamily="18" charset="0"/>
                <a:cs typeface="Times New Roman" panose="02020603050405020304" pitchFamily="18" charset="0"/>
              </a:rPr>
              <a:t>ssh</a:t>
            </a:r>
            <a:r>
              <a:rPr lang="da-DK" sz="1200" b="1" dirty="0">
                <a:solidFill>
                  <a:srgbClr val="FF0000"/>
                </a:solidFill>
                <a:latin typeface="Times New Roman" panose="02020603050405020304" pitchFamily="18" charset="0"/>
                <a:cs typeface="Times New Roman" panose="02020603050405020304" pitchFamily="18" charset="0"/>
              </a:rPr>
              <a:t>                         </a:t>
            </a:r>
            <a:r>
              <a:rPr lang="da-DK" sz="3200" b="1" dirty="0">
                <a:latin typeface="Times New Roman" panose="02020603050405020304" pitchFamily="18" charset="0"/>
                <a:cs typeface="Times New Roman" panose="02020603050405020304" pitchFamily="18" charset="0"/>
              </a:rPr>
              <a:t>238/244 = 0,9754              </a:t>
            </a:r>
            <a:endParaRPr lang="da-DK" sz="32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34</a:t>
            </a:fld>
            <a:endParaRPr lang="da-DK"/>
          </a:p>
        </p:txBody>
      </p:sp>
      <p:pic>
        <p:nvPicPr>
          <p:cNvPr id="6" name="Billede 5">
            <a:extLst>
              <a:ext uri="{FF2B5EF4-FFF2-40B4-BE49-F238E27FC236}">
                <a16:creationId xmlns:a16="http://schemas.microsoft.com/office/drawing/2014/main" id="{B9955071-9901-4063-9DAB-1F41DC4C51B9}"/>
              </a:ext>
            </a:extLst>
          </p:cNvPr>
          <p:cNvPicPr>
            <a:picLocks noChangeAspect="1"/>
          </p:cNvPicPr>
          <p:nvPr/>
        </p:nvPicPr>
        <p:blipFill>
          <a:blip r:embed="rId3"/>
          <a:stretch>
            <a:fillRect/>
          </a:stretch>
        </p:blipFill>
        <p:spPr>
          <a:xfrm>
            <a:off x="1428750" y="1200150"/>
            <a:ext cx="9334500" cy="4226873"/>
          </a:xfrm>
          <a:prstGeom prst="rect">
            <a:avLst/>
          </a:prstGeom>
        </p:spPr>
      </p:pic>
      <p:cxnSp>
        <p:nvCxnSpPr>
          <p:cNvPr id="7" name="Lige pilforbindelse 6">
            <a:extLst>
              <a:ext uri="{FF2B5EF4-FFF2-40B4-BE49-F238E27FC236}">
                <a16:creationId xmlns:a16="http://schemas.microsoft.com/office/drawing/2014/main" id="{37340CD7-F2D2-45D3-AEC6-AC668846803D}"/>
              </a:ext>
            </a:extLst>
          </p:cNvPr>
          <p:cNvCxnSpPr/>
          <p:nvPr/>
        </p:nvCxnSpPr>
        <p:spPr>
          <a:xfrm flipH="1">
            <a:off x="7695210" y="1200150"/>
            <a:ext cx="1555668" cy="78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Lige pilforbindelse 8">
            <a:extLst>
              <a:ext uri="{FF2B5EF4-FFF2-40B4-BE49-F238E27FC236}">
                <a16:creationId xmlns:a16="http://schemas.microsoft.com/office/drawing/2014/main" id="{B3691855-69BA-4C5F-85E5-0503D8849DFD}"/>
              </a:ext>
            </a:extLst>
          </p:cNvPr>
          <p:cNvCxnSpPr/>
          <p:nvPr/>
        </p:nvCxnSpPr>
        <p:spPr>
          <a:xfrm>
            <a:off x="4702629" y="958087"/>
            <a:ext cx="1852550" cy="64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182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err="1">
                <a:latin typeface="Times New Roman" panose="02020603050405020304" pitchFamily="18" charset="0"/>
                <a:cs typeface="Times New Roman" panose="02020603050405020304" pitchFamily="18" charset="0"/>
              </a:rPr>
              <a:t>Bayes</a:t>
            </a:r>
            <a:r>
              <a:rPr lang="da-DK" sz="4000" b="1" dirty="0">
                <a:latin typeface="Times New Roman" panose="02020603050405020304" pitchFamily="18" charset="0"/>
                <a:cs typeface="Times New Roman" panose="02020603050405020304" pitchFamily="18" charset="0"/>
              </a:rPr>
              <a:t> formel:</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35</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323637"/>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Bayes formel anvendes, hvis vi har en betinget sandsynlighed, eksempel:</a:t>
                </a:r>
              </a:p>
              <a:p>
                <a:pPr marL="342900"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𝑣𝑖𝑑𝑒𝑛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𝑜𝑚</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𝑣𝑎𝑟𝑖𝑎𝑏𝑒𝑙</m:t>
                    </m:r>
                    <m:r>
                      <a:rPr lang="da-DK" sz="2400" b="0" i="1" smtClean="0">
                        <a:solidFill>
                          <a:srgbClr val="222222"/>
                        </a:solidFill>
                        <a:latin typeface="Cambria Math" panose="02040503050406030204" pitchFamily="18" charset="0"/>
                        <a:cs typeface="Times New Roman" panose="02020603050405020304" pitchFamily="18" charset="0"/>
                      </a:rPr>
                      <m:t> </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1</m:t>
                        </m:r>
                      </m:e>
                    </m:d>
                    <m:r>
                      <a:rPr lang="da-DK" sz="2400" b="0" i="1" smtClean="0">
                        <a:solidFill>
                          <a:srgbClr val="222222"/>
                        </a:solidFill>
                        <a:latin typeface="Cambria Math" panose="02040503050406030204" pitchFamily="18" charset="0"/>
                        <a:cs typeface="Times New Roman" panose="02020603050405020304" pitchFamily="18" charset="0"/>
                      </a:rPr>
                      <m:t>𝑣𝑖𝑑𝑒𝑛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𝑜𝑚</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𝑣𝑎𝑟𝑖𝑎𝑏𝑒𝑙</m:t>
                    </m:r>
                    <m:r>
                      <a:rPr lang="da-DK" sz="2400" b="0" i="1" smtClean="0">
                        <a:solidFill>
                          <a:srgbClr val="222222"/>
                        </a:solidFill>
                        <a:latin typeface="Cambria Math" panose="02040503050406030204" pitchFamily="18" charset="0"/>
                        <a:cs typeface="Times New Roman" panose="02020603050405020304" pitchFamily="18" charset="0"/>
                      </a:rPr>
                      <m:t> 2)</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ønsker derimod viden om:</a:t>
                </a:r>
              </a:p>
              <a:p>
                <a:pPr marL="342900"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𝑣𝑖𝑑𝑒𝑛</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𝑜𝑚</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𝑣𝑎𝑟𝑖𝑎𝑏𝑒𝑙</m:t>
                    </m:r>
                    <m:r>
                      <a:rPr lang="da-DK" sz="2400" i="1">
                        <a:solidFill>
                          <a:srgbClr val="222222"/>
                        </a:solidFill>
                        <a:latin typeface="Cambria Math" panose="02040503050406030204" pitchFamily="18" charset="0"/>
                        <a:cs typeface="Times New Roman" panose="02020603050405020304" pitchFamily="18" charset="0"/>
                      </a:rPr>
                      <m:t> </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2</m:t>
                        </m:r>
                      </m:e>
                    </m:d>
                    <m:r>
                      <a:rPr lang="da-DK" sz="2400" i="1">
                        <a:solidFill>
                          <a:srgbClr val="222222"/>
                        </a:solidFill>
                        <a:latin typeface="Cambria Math" panose="02040503050406030204" pitchFamily="18" charset="0"/>
                        <a:cs typeface="Times New Roman" panose="02020603050405020304" pitchFamily="18" charset="0"/>
                      </a:rPr>
                      <m:t>𝑣𝑖𝑑𝑒𝑛</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𝑜𝑚</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𝑣𝑎𝑟𝑖𝑎𝑏𝑒𝑙</m:t>
                    </m:r>
                    <m:r>
                      <a:rPr lang="da-DK" sz="2400" i="1">
                        <a:solidFill>
                          <a:srgbClr val="222222"/>
                        </a:solidFill>
                        <a:latin typeface="Cambria Math" panose="02040503050406030204" pitchFamily="18" charset="0"/>
                        <a:cs typeface="Times New Roman" panose="02020603050405020304" pitchFamily="18" charset="0"/>
                      </a:rPr>
                      <m:t> 1)</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Vi kender:</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Vi ønsker:</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cs typeface="Times New Roman" panose="02020603050405020304" pitchFamily="18" charset="0"/>
                            </a:rPr>
                            <m:t>)</m:t>
                          </m:r>
                        </m:den>
                      </m:f>
                      <m:r>
                        <a:rPr lang="da-DK" sz="2400" i="1">
                          <a:solidFill>
                            <a:srgbClr val="222222"/>
                          </a:solidFill>
                          <a:latin typeface="Cambria Math" panose="02040503050406030204" pitchFamily="18" charset="0"/>
                          <a:cs typeface="Times New Roman" panose="02020603050405020304" pitchFamily="18" charset="0"/>
                        </a:rPr>
                        <m:t> </m:t>
                      </m:r>
                    </m:oMath>
                  </m:oMathPara>
                </a14:m>
                <a:endParaRPr lang="da-DK" sz="2400" i="1" dirty="0">
                  <a:solidFill>
                    <a:srgbClr val="222222"/>
                  </a:solidFill>
                  <a:latin typeface="Cambria Math" panose="02040503050406030204" pitchFamily="18" charset="0"/>
                  <a:cs typeface="Times New Roman" panose="02020603050405020304" pitchFamily="18" charset="0"/>
                </a:endParaRPr>
              </a:p>
              <a:p>
                <a:r>
                  <a:rPr lang="da-DK" sz="2400" dirty="0">
                    <a:solidFill>
                      <a:srgbClr val="222222"/>
                    </a:solidFill>
                    <a:latin typeface="Cambria Math" panose="02040503050406030204" pitchFamily="18" charset="0"/>
                    <a:cs typeface="Times New Roman" panose="02020603050405020304" pitchFamily="18" charset="0"/>
                  </a:rPr>
                  <a:t>- Vi ved:  </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323637"/>
              </a:xfrm>
              <a:prstGeom prst="rect">
                <a:avLst/>
              </a:prstGeom>
              <a:blipFill>
                <a:blip r:embed="rId3"/>
                <a:stretch>
                  <a:fillRect l="-811" t="-4348" b="-16133"/>
                </a:stretch>
              </a:blipFill>
            </p:spPr>
            <p:txBody>
              <a:bodyPr/>
              <a:lstStyle/>
              <a:p>
                <a:r>
                  <a:rPr lang="da-DK">
                    <a:noFill/>
                  </a:rPr>
                  <a:t> </a:t>
                </a:r>
              </a:p>
            </p:txBody>
          </p:sp>
        </mc:Fallback>
      </mc:AlternateContent>
    </p:spTree>
    <p:extLst>
      <p:ext uri="{BB962C8B-B14F-4D97-AF65-F5344CB8AC3E}">
        <p14:creationId xmlns:p14="http://schemas.microsoft.com/office/powerpoint/2010/main" val="1275376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err="1">
                <a:latin typeface="Times New Roman" panose="02020603050405020304" pitchFamily="18" charset="0"/>
                <a:cs typeface="Times New Roman" panose="02020603050405020304" pitchFamily="18" charset="0"/>
              </a:rPr>
              <a:t>Bayes</a:t>
            </a:r>
            <a:r>
              <a:rPr lang="da-DK" sz="4000" b="1" dirty="0">
                <a:latin typeface="Times New Roman" panose="02020603050405020304" pitchFamily="18" charset="0"/>
                <a:cs typeface="Times New Roman" panose="02020603050405020304" pitchFamily="18" charset="0"/>
              </a:rPr>
              <a:t> formel for to udfald:</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36</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542671"/>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Formlen er: </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Da:</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den>
                      </m:f>
                      <m:r>
                        <a:rPr lang="da-DK" sz="2400" i="1">
                          <a:solidFill>
                            <a:srgbClr val="222222"/>
                          </a:solidFill>
                          <a:latin typeface="Cambria Math" panose="02040503050406030204" pitchFamily="18" charset="0"/>
                          <a:cs typeface="Times New Roman" panose="02020603050405020304" pitchFamily="18" charset="0"/>
                        </a:rPr>
                        <m:t> </m:t>
                      </m:r>
                    </m:oMath>
                  </m:oMathPara>
                </a14:m>
                <a:endParaRPr lang="da-DK" sz="2400" i="1" dirty="0">
                  <a:solidFill>
                    <a:srgbClr val="222222"/>
                  </a:solidFill>
                  <a:latin typeface="Cambria Math" panose="02040503050406030204" pitchFamily="18" charset="0"/>
                  <a:cs typeface="Times New Roman" panose="02020603050405020304" pitchFamily="18" charset="0"/>
                </a:endParaRPr>
              </a:p>
              <a:p>
                <a:r>
                  <a:rPr lang="da-DK" sz="2400" dirty="0">
                    <a:solidFill>
                      <a:srgbClr val="222222"/>
                    </a:solidFill>
                    <a:latin typeface="Cambria Math" panose="02040503050406030204" pitchFamily="18" charset="0"/>
                    <a:cs typeface="Times New Roman" panose="02020603050405020304" pitchFamily="18" charset="0"/>
                  </a:rPr>
                  <a:t>- Gælder:  </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får: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cs typeface="Times New Roman" panose="02020603050405020304" pitchFamily="18" charset="0"/>
                          </a:rPr>
                          <m:t>)</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r>
                          <m:rPr>
                            <m:nor/>
                          </m:rPr>
                          <a:rPr lang="da-DK" sz="2400" dirty="0">
                            <a:solidFill>
                              <a:srgbClr val="222222"/>
                            </a:solidFill>
                            <a:latin typeface="Times New Roman" panose="02020603050405020304" pitchFamily="18" charset="0"/>
                            <a:cs typeface="Times New Roman" panose="02020603050405020304" pitchFamily="18" charset="0"/>
                          </a:rPr>
                          <m:t> </m:t>
                        </m:r>
                      </m:num>
                      <m:den>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cs typeface="Times New Roman" panose="02020603050405020304" pitchFamily="18" charset="0"/>
                          </a:rPr>
                          <m:t>)</m:t>
                        </m:r>
                      </m:den>
                    </m:f>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Hvilket er </a:t>
                </a:r>
                <a:r>
                  <a:rPr lang="da-DK" sz="2400" dirty="0" err="1">
                    <a:solidFill>
                      <a:srgbClr val="222222"/>
                    </a:solidFill>
                    <a:latin typeface="Times New Roman" panose="02020603050405020304" pitchFamily="18" charset="0"/>
                    <a:cs typeface="Times New Roman" panose="02020603050405020304" pitchFamily="18" charset="0"/>
                  </a:rPr>
                  <a:t>Bayes</a:t>
                </a:r>
                <a:r>
                  <a:rPr lang="da-DK" sz="2400" dirty="0">
                    <a:solidFill>
                      <a:srgbClr val="222222"/>
                    </a:solidFill>
                    <a:latin typeface="Times New Roman" panose="02020603050405020304" pitchFamily="18" charset="0"/>
                    <a:cs typeface="Times New Roman" panose="02020603050405020304" pitchFamily="18" charset="0"/>
                  </a:rPr>
                  <a:t> formel for to variable</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542671"/>
              </a:xfrm>
              <a:prstGeom prst="rect">
                <a:avLst/>
              </a:prstGeom>
              <a:blipFill>
                <a:blip r:embed="rId3"/>
                <a:stretch>
                  <a:fillRect l="-811"/>
                </a:stretch>
              </a:blipFill>
            </p:spPr>
            <p:txBody>
              <a:bodyPr/>
              <a:lstStyle/>
              <a:p>
                <a:r>
                  <a:rPr lang="da-DK">
                    <a:noFill/>
                  </a:rPr>
                  <a:t> </a:t>
                </a:r>
              </a:p>
            </p:txBody>
          </p:sp>
        </mc:Fallback>
      </mc:AlternateContent>
    </p:spTree>
    <p:extLst>
      <p:ext uri="{BB962C8B-B14F-4D97-AF65-F5344CB8AC3E}">
        <p14:creationId xmlns:p14="http://schemas.microsoft.com/office/powerpoint/2010/main" val="3346640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71694" y="136525"/>
            <a:ext cx="10515600" cy="1325563"/>
          </a:xfrm>
        </p:spPr>
        <p:txBody>
          <a:bodyPr>
            <a:normAutofit/>
          </a:bodyPr>
          <a:lstStyle/>
          <a:p>
            <a:r>
              <a:rPr lang="da-DK" sz="4000" b="1" dirty="0" err="1">
                <a:latin typeface="Times New Roman" panose="02020603050405020304" pitchFamily="18" charset="0"/>
                <a:cs typeface="Times New Roman" panose="02020603050405020304" pitchFamily="18" charset="0"/>
              </a:rPr>
              <a:t>Bayes</a:t>
            </a:r>
            <a:r>
              <a:rPr lang="da-DK" sz="4000" b="1" dirty="0">
                <a:latin typeface="Times New Roman" panose="02020603050405020304" pitchFamily="18" charset="0"/>
                <a:cs typeface="Times New Roman" panose="02020603050405020304" pitchFamily="18" charset="0"/>
              </a:rPr>
              <a:t> formel - generel:</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37</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120743"/>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Formlen ved to udfald er: </a:t>
                </a: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𝐵</m:t>
                                  </m:r>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𝐵</m:t>
                          </m:r>
                          <m:r>
                            <a:rPr lang="da-DK" sz="2400" i="1">
                              <a:solidFill>
                                <a:srgbClr val="222222"/>
                              </a:solidFill>
                              <a:latin typeface="Cambria Math" panose="02040503050406030204" pitchFamily="18" charset="0"/>
                              <a:cs typeface="Times New Roman" panose="02020603050405020304" pitchFamily="18" charset="0"/>
                            </a:rPr>
                            <m:t>)</m:t>
                          </m:r>
                          <m:r>
                            <m:rPr>
                              <m:nor/>
                            </m:rPr>
                            <a:rPr lang="da-DK" sz="2400" dirty="0">
                              <a:solidFill>
                                <a:srgbClr val="222222"/>
                              </a:solidFill>
                              <a:latin typeface="Times New Roman" panose="02020603050405020304" pitchFamily="18" charset="0"/>
                              <a:cs typeface="Times New Roman" panose="02020603050405020304" pitchFamily="18" charset="0"/>
                            </a:rPr>
                            <m:t> </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Formlen ved flere udfald:</a:t>
                </a:r>
              </a:p>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1</m:t>
                                </m:r>
                              </m:sub>
                            </m:sSub>
                          </m:e>
                        </m:d>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1</m:t>
                                    </m:r>
                                  </m:sub>
                                </m:sSub>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1</m:t>
                            </m:r>
                          </m:sub>
                        </m:sSub>
                        <m:r>
                          <a:rPr lang="da-DK" sz="2400" i="1">
                            <a:solidFill>
                              <a:srgbClr val="222222"/>
                            </a:solidFill>
                            <a:latin typeface="Cambria Math" panose="02040503050406030204" pitchFamily="18" charset="0"/>
                            <a:cs typeface="Times New Roman" panose="02020603050405020304" pitchFamily="18" charset="0"/>
                          </a:rPr>
                          <m:t>)</m:t>
                        </m:r>
                        <m:r>
                          <m:rPr>
                            <m:nor/>
                          </m:rPr>
                          <a:rPr lang="da-DK" sz="2400" dirty="0">
                            <a:solidFill>
                              <a:srgbClr val="222222"/>
                            </a:solidFill>
                            <a:latin typeface="Times New Roman" panose="02020603050405020304" pitchFamily="18" charset="0"/>
                            <a:cs typeface="Times New Roman" panose="02020603050405020304" pitchFamily="18" charset="0"/>
                          </a:rPr>
                          <m:t> </m:t>
                        </m:r>
                      </m:num>
                      <m:den>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𝐴</m:t>
                        </m:r>
                        <m:r>
                          <a:rPr lang="da-DK" sz="2400" i="1">
                            <a:solidFill>
                              <a:srgbClr val="222222"/>
                            </a:solidFill>
                            <a:latin typeface="Cambria Math" panose="02040503050406030204" pitchFamily="18" charset="0"/>
                            <a:cs typeface="Times New Roman" panose="02020603050405020304" pitchFamily="18" charset="0"/>
                          </a:rPr>
                          <m:t>)</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i="1">
                                        <a:solidFill>
                                          <a:srgbClr val="222222"/>
                                        </a:solidFill>
                                        <a:latin typeface="Cambria Math" panose="02040503050406030204" pitchFamily="18" charset="0"/>
                                        <a:cs typeface="Times New Roman" panose="02020603050405020304" pitchFamily="18" charset="0"/>
                                      </a:rPr>
                                      <m:t>1</m:t>
                                    </m:r>
                                  </m:sub>
                                </m:sSub>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r>
                          <a:rPr lang="da-DK" sz="2400" i="1">
                            <a:solidFill>
                              <a:srgbClr val="222222"/>
                            </a:solidFill>
                            <a:latin typeface="Cambria Math" panose="02040503050406030204" pitchFamily="18" charset="0"/>
                            <a:cs typeface="Times New Roman" panose="02020603050405020304" pitchFamily="18" charset="0"/>
                          </a:rPr>
                          <m:t>(</m:t>
                        </m:r>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i="1">
                                <a:solidFill>
                                  <a:srgbClr val="222222"/>
                                </a:solidFill>
                                <a:latin typeface="Cambria Math" panose="02040503050406030204" pitchFamily="18" charset="0"/>
                                <a:cs typeface="Times New Roman" panose="02020603050405020304" pitchFamily="18" charset="0"/>
                              </a:rPr>
                              <m:t>1</m:t>
                            </m:r>
                          </m:sub>
                        </m:sSub>
                        <m:r>
                          <a:rPr lang="da-DK" sz="2400" i="1">
                            <a:solidFill>
                              <a:srgbClr val="222222"/>
                            </a:solidFill>
                            <a:latin typeface="Cambria Math" panose="02040503050406030204" pitchFamily="18" charset="0"/>
                            <a:cs typeface="Times New Roman" panose="02020603050405020304" pitchFamily="18" charset="0"/>
                          </a:rPr>
                          <m:t>)</m:t>
                        </m:r>
                      </m:num>
                      <m:den>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i="1">
                                        <a:solidFill>
                                          <a:srgbClr val="222222"/>
                                        </a:solidFill>
                                        <a:latin typeface="Cambria Math" panose="02040503050406030204" pitchFamily="18" charset="0"/>
                                        <a:cs typeface="Times New Roman" panose="02020603050405020304" pitchFamily="18" charset="0"/>
                                      </a:rPr>
                                      <m:t>1</m:t>
                                    </m:r>
                                  </m:sub>
                                </m:sSub>
                              </m:e>
                            </m:d>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1</m:t>
                                </m:r>
                              </m:sub>
                            </m:sSub>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2</m:t>
                                    </m:r>
                                  </m:sub>
                                </m:sSub>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2</m:t>
                                </m:r>
                              </m:sub>
                            </m:sSub>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3</m:t>
                                    </m:r>
                                  </m:sub>
                                </m:sSub>
                              </m:e>
                            </m:d>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3</m:t>
                                </m:r>
                              </m:sub>
                            </m:sSub>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𝐴</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e>
                            </m:d>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𝐵</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e>
                        </m:d>
                      </m:den>
                    </m:f>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Eksempel: A er mænd, og B1 er personer i alderen 20 – 25 år</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120743"/>
              </a:xfrm>
              <a:prstGeom prst="rect">
                <a:avLst/>
              </a:prstGeom>
              <a:blipFill>
                <a:blip r:embed="rId3"/>
                <a:stretch>
                  <a:fillRect l="-811" b="-2515"/>
                </a:stretch>
              </a:blipFill>
            </p:spPr>
            <p:txBody>
              <a:bodyPr/>
              <a:lstStyle/>
              <a:p>
                <a:r>
                  <a:rPr lang="da-DK">
                    <a:noFill/>
                  </a:rPr>
                  <a:t> </a:t>
                </a:r>
              </a:p>
            </p:txBody>
          </p:sp>
        </mc:Fallback>
      </mc:AlternateContent>
    </p:spTree>
    <p:extLst>
      <p:ext uri="{BB962C8B-B14F-4D97-AF65-F5344CB8AC3E}">
        <p14:creationId xmlns:p14="http://schemas.microsoft.com/office/powerpoint/2010/main" val="2396687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err="1">
                <a:latin typeface="Times New Roman" panose="02020603050405020304" pitchFamily="18" charset="0"/>
                <a:cs typeface="Times New Roman" panose="02020603050405020304" pitchFamily="18" charset="0"/>
              </a:rPr>
              <a:t>Bayes</a:t>
            </a:r>
            <a:r>
              <a:rPr lang="da-DK" sz="4000" b="1" dirty="0">
                <a:latin typeface="Times New Roman" panose="02020603050405020304" pitchFamily="18" charset="0"/>
                <a:cs typeface="Times New Roman" panose="02020603050405020304" pitchFamily="18" charset="0"/>
              </a:rPr>
              <a:t> formel – Eksempel</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38</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201424"/>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A1 er at der holdes et sportsarrangement, A2 at der afholdes et foredrag og A3 at der ikke er nogen arrangementer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B at parkeringspladserne er optagne</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har </a:t>
            </a:r>
          </a:p>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får </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200" dirty="0">
                <a:solidFill>
                  <a:srgbClr val="222222"/>
                </a:solidFill>
                <a:latin typeface="Times New Roman" panose="02020603050405020304" pitchFamily="18" charset="0"/>
                <a:cs typeface="Times New Roman" panose="02020603050405020304" pitchFamily="18" charset="0"/>
              </a:rPr>
              <a:t>Ergo 56 % chance for, at der afholdes et sportsarrangement, når vi ved, at </a:t>
            </a:r>
          </a:p>
          <a:p>
            <a:r>
              <a:rPr lang="da-DK" sz="2200" dirty="0">
                <a:solidFill>
                  <a:srgbClr val="222222"/>
                </a:solidFill>
                <a:latin typeface="Times New Roman" panose="02020603050405020304" pitchFamily="18" charset="0"/>
                <a:cs typeface="Times New Roman" panose="02020603050405020304" pitchFamily="18" charset="0"/>
              </a:rPr>
              <a:t>parkeringspladserne er optagne</a:t>
            </a:r>
          </a:p>
        </p:txBody>
      </p:sp>
      <p:pic>
        <p:nvPicPr>
          <p:cNvPr id="3" name="Billede 2">
            <a:extLst>
              <a:ext uri="{FF2B5EF4-FFF2-40B4-BE49-F238E27FC236}">
                <a16:creationId xmlns:a16="http://schemas.microsoft.com/office/drawing/2014/main" id="{F20E920A-E728-471A-AE6B-C563A4688DB5}"/>
              </a:ext>
            </a:extLst>
          </p:cNvPr>
          <p:cNvPicPr>
            <a:picLocks noChangeAspect="1"/>
          </p:cNvPicPr>
          <p:nvPr/>
        </p:nvPicPr>
        <p:blipFill>
          <a:blip r:embed="rId3"/>
          <a:stretch>
            <a:fillRect/>
          </a:stretch>
        </p:blipFill>
        <p:spPr>
          <a:xfrm>
            <a:off x="2406299" y="3653711"/>
            <a:ext cx="6429375" cy="695325"/>
          </a:xfrm>
          <a:prstGeom prst="rect">
            <a:avLst/>
          </a:prstGeom>
        </p:spPr>
      </p:pic>
      <p:pic>
        <p:nvPicPr>
          <p:cNvPr id="6" name="Billede 5">
            <a:extLst>
              <a:ext uri="{FF2B5EF4-FFF2-40B4-BE49-F238E27FC236}">
                <a16:creationId xmlns:a16="http://schemas.microsoft.com/office/drawing/2014/main" id="{6F27D6E5-85C4-4225-89F7-B9BF93F64DA8}"/>
              </a:ext>
            </a:extLst>
          </p:cNvPr>
          <p:cNvPicPr>
            <a:picLocks noChangeAspect="1"/>
          </p:cNvPicPr>
          <p:nvPr/>
        </p:nvPicPr>
        <p:blipFill>
          <a:blip r:embed="rId4"/>
          <a:stretch>
            <a:fillRect/>
          </a:stretch>
        </p:blipFill>
        <p:spPr>
          <a:xfrm>
            <a:off x="2406299" y="4549423"/>
            <a:ext cx="6457950" cy="1381125"/>
          </a:xfrm>
          <a:prstGeom prst="rect">
            <a:avLst/>
          </a:prstGeom>
        </p:spPr>
      </p:pic>
    </p:spTree>
    <p:extLst>
      <p:ext uri="{BB962C8B-B14F-4D97-AF65-F5344CB8AC3E}">
        <p14:creationId xmlns:p14="http://schemas.microsoft.com/office/powerpoint/2010/main" val="382778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Lille stikprøve uden tilbagelægning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39</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1200329"/>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Her taler vi om den </a:t>
            </a:r>
            <a:r>
              <a:rPr lang="da-DK" sz="2400" dirty="0" err="1">
                <a:solidFill>
                  <a:srgbClr val="222222"/>
                </a:solidFill>
                <a:latin typeface="Times New Roman" panose="02020603050405020304" pitchFamily="18" charset="0"/>
                <a:cs typeface="Times New Roman" panose="02020603050405020304" pitchFamily="18" charset="0"/>
              </a:rPr>
              <a:t>hypergeometriske</a:t>
            </a:r>
            <a:r>
              <a:rPr lang="da-DK" sz="2400" dirty="0">
                <a:solidFill>
                  <a:srgbClr val="222222"/>
                </a:solidFill>
                <a:latin typeface="Times New Roman" panose="02020603050405020304" pitchFamily="18" charset="0"/>
                <a:cs typeface="Times New Roman" panose="02020603050405020304" pitchFamily="18" charset="0"/>
              </a:rPr>
              <a:t> fordeling, som gennemgås i kapitel 4 sammen med de andre diskrete fordelinger.</a:t>
            </a:r>
          </a:p>
        </p:txBody>
      </p:sp>
    </p:spTree>
    <p:extLst>
      <p:ext uri="{BB962C8B-B14F-4D97-AF65-F5344CB8AC3E}">
        <p14:creationId xmlns:p14="http://schemas.microsoft.com/office/powerpoint/2010/main" val="183585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Sandsynlighed:</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5384294"/>
              </a:xfrm>
              <a:prstGeom prst="rect">
                <a:avLst/>
              </a:prstGeom>
            </p:spPr>
            <p:txBody>
              <a:bodyPr wrap="square">
                <a:spAutoFit/>
              </a:bodyPr>
              <a:lstStyle/>
              <a:p>
                <a:r>
                  <a:rPr lang="da-DK" sz="2400" b="1" i="1" dirty="0">
                    <a:solidFill>
                      <a:srgbClr val="222222"/>
                    </a:solidFill>
                    <a:latin typeface="Times New Roman" panose="02020603050405020304" pitchFamily="18" charset="0"/>
                    <a:cs typeface="Times New Roman" panose="02020603050405020304" pitchFamily="18" charset="0"/>
                  </a:rPr>
                  <a:t>Sandsynlighed: </a:t>
                </a:r>
                <a:r>
                  <a:rPr lang="da-DK" sz="2400" dirty="0">
                    <a:solidFill>
                      <a:srgbClr val="222222"/>
                    </a:solidFill>
                    <a:latin typeface="Times New Roman" panose="02020603050405020304" pitchFamily="18" charset="0"/>
                    <a:cs typeface="Times New Roman" panose="02020603050405020304" pitchFamily="18" charset="0"/>
                  </a:rPr>
                  <a:t>	</a:t>
                </a:r>
              </a:p>
              <a:p>
                <a:r>
                  <a:rPr lang="da-DK" sz="2400" dirty="0">
                    <a:solidFill>
                      <a:srgbClr val="222222"/>
                    </a:solidFill>
                    <a:latin typeface="Times New Roman" panose="02020603050405020304" pitchFamily="18" charset="0"/>
                    <a:cs typeface="Times New Roman" panose="02020603050405020304" pitchFamily="18" charset="0"/>
                  </a:rPr>
                  <a:t>	- er andelen af gange, som udfaldet hænder, hvis vi observerer en vilkårlig proces et uendeligt antal gange.</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Om sandsynligheder gælder følgende:</a:t>
                </a:r>
              </a:p>
              <a:p>
                <a:endParaRPr lang="da-DK" sz="2400" dirty="0">
                  <a:solidFill>
                    <a:srgbClr val="222222"/>
                  </a:solidFill>
                  <a:latin typeface="Times New Roman" panose="02020603050405020304" pitchFamily="18" charset="0"/>
                  <a:cs typeface="Times New Roman" panose="02020603050405020304" pitchFamily="18" charset="0"/>
                </a:endParaRPr>
              </a:p>
              <a:p>
                <a:pPr marL="457200" indent="-457200">
                  <a:buAutoNum type="arabicPeriod"/>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0≤</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𝑥</m:t>
                            </m:r>
                          </m:e>
                          <m:sub>
                            <m:r>
                              <a:rPr lang="da-DK" sz="2400" b="0" i="1" smtClean="0">
                                <a:solidFill>
                                  <a:srgbClr val="222222"/>
                                </a:solidFill>
                                <a:latin typeface="Cambria Math" panose="02040503050406030204" pitchFamily="18" charset="0"/>
                                <a:cs typeface="Times New Roman" panose="02020603050405020304" pitchFamily="18" charset="0"/>
                              </a:rPr>
                              <m:t>𝑖</m:t>
                            </m:r>
                          </m:sub>
                        </m:sSub>
                      </m:e>
                    </m:d>
                    <m:r>
                      <a:rPr lang="da-DK" sz="2400" b="0" i="1" smtClean="0">
                        <a:solidFill>
                          <a:srgbClr val="222222"/>
                        </a:solidFill>
                        <a:latin typeface="Cambria Math" panose="02040503050406030204" pitchFamily="18" charset="0"/>
                        <a:cs typeface="Times New Roman" panose="02020603050405020304" pitchFamily="18" charset="0"/>
                      </a:rPr>
                      <m:t>≤1</m:t>
                    </m:r>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cs typeface="Times New Roman" panose="02020603050405020304" pitchFamily="18" charset="0"/>
                  </a:rPr>
                  <a:t>2.a	For diskrete udfald	</a:t>
                </a:r>
                <a14:m>
                  <m:oMath xmlns:m="http://schemas.openxmlformats.org/officeDocument/2006/math">
                    <m:nary>
                      <m:naryPr>
                        <m:chr m:val="∑"/>
                        <m:ctrlPr>
                          <a:rPr lang="da-DK" sz="2400" i="1" smtClean="0">
                            <a:solidFill>
                              <a:srgbClr val="222222"/>
                            </a:solidFill>
                            <a:latin typeface="Cambria Math" panose="02040503050406030204" pitchFamily="18" charset="0"/>
                            <a:cs typeface="Times New Roman" panose="02020603050405020304" pitchFamily="18" charset="0"/>
                          </a:rPr>
                        </m:ctrlPr>
                      </m:naryPr>
                      <m:sub>
                        <m:r>
                          <m:rPr>
                            <m:brk m:alnAt="23"/>
                          </m:rPr>
                          <a:rPr lang="da-DK" sz="2400" b="0" i="1" smtClean="0">
                            <a:solidFill>
                              <a:srgbClr val="222222"/>
                            </a:solidFill>
                            <a:latin typeface="Cambria Math" panose="02040503050406030204" pitchFamily="18" charset="0"/>
                            <a:cs typeface="Times New Roman" panose="02020603050405020304" pitchFamily="18" charset="0"/>
                          </a:rPr>
                          <m:t>𝑖</m:t>
                        </m:r>
                        <m:r>
                          <a:rPr lang="da-DK" sz="2400" b="0" i="1" smtClean="0">
                            <a:solidFill>
                              <a:srgbClr val="222222"/>
                            </a:solidFill>
                            <a:latin typeface="Cambria Math" panose="02040503050406030204" pitchFamily="18" charset="0"/>
                            <a:cs typeface="Times New Roman" panose="02020603050405020304" pitchFamily="18" charset="0"/>
                          </a:rPr>
                          <m:t>=1</m:t>
                        </m:r>
                      </m:sub>
                      <m:sup>
                        <m:r>
                          <a:rPr lang="da-DK" sz="2400" b="0" i="1" smtClean="0">
                            <a:solidFill>
                              <a:srgbClr val="222222"/>
                            </a:solidFill>
                            <a:latin typeface="Cambria Math" panose="02040503050406030204" pitchFamily="18" charset="0"/>
                            <a:cs typeface="Times New Roman" panose="02020603050405020304" pitchFamily="18" charset="0"/>
                          </a:rPr>
                          <m:t>𝑈</m:t>
                        </m:r>
                      </m:sup>
                      <m:e>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𝑥</m:t>
                                </m:r>
                              </m:e>
                              <m:sub>
                                <m:r>
                                  <a:rPr lang="da-DK" sz="2400" b="0" i="1" smtClean="0">
                                    <a:solidFill>
                                      <a:srgbClr val="222222"/>
                                    </a:solidFill>
                                    <a:latin typeface="Cambria Math" panose="02040503050406030204" pitchFamily="18" charset="0"/>
                                    <a:cs typeface="Times New Roman" panose="02020603050405020304" pitchFamily="18" charset="0"/>
                                  </a:rPr>
                                  <m:t>𝑖</m:t>
                                </m:r>
                              </m:sub>
                            </m:sSub>
                          </m:e>
                        </m:d>
                        <m:r>
                          <a:rPr lang="da-DK" sz="2400" b="0" i="1" smtClean="0">
                            <a:solidFill>
                              <a:srgbClr val="222222"/>
                            </a:solidFill>
                            <a:latin typeface="Cambria Math" panose="02040503050406030204" pitchFamily="18" charset="0"/>
                            <a:cs typeface="Times New Roman" panose="02020603050405020304" pitchFamily="18" charset="0"/>
                          </a:rPr>
                          <m:t>=1</m:t>
                        </m:r>
                      </m:e>
                    </m:nary>
                  </m:oMath>
                </a14:m>
                <a:endParaRPr lang="da-DK" sz="2400" dirty="0">
                  <a:solidFill>
                    <a:srgbClr val="222222"/>
                  </a:solidFill>
                  <a:cs typeface="Times New Roman" panose="02020603050405020304" pitchFamily="18" charset="0"/>
                </a:endParaRPr>
              </a:p>
              <a:p>
                <a:r>
                  <a:rPr lang="da-DK" sz="2400" dirty="0">
                    <a:solidFill>
                      <a:srgbClr val="222222"/>
                    </a:solidFill>
                    <a:cs typeface="Times New Roman" panose="02020603050405020304" pitchFamily="18" charset="0"/>
                  </a:rPr>
                  <a:t>2.b	For kontinuerlige udfald</a:t>
                </a:r>
                <a14:m>
                  <m:oMath xmlns:m="http://schemas.openxmlformats.org/officeDocument/2006/math">
                    <m:nary>
                      <m:naryPr>
                        <m:ctrlPr>
                          <a:rPr lang="da-DK" sz="2400" i="1" smtClean="0">
                            <a:solidFill>
                              <a:srgbClr val="222222"/>
                            </a:solidFill>
                            <a:latin typeface="Cambria Math" panose="02040503050406030204" pitchFamily="18" charset="0"/>
                            <a:cs typeface="Times New Roman" panose="02020603050405020304" pitchFamily="18" charset="0"/>
                          </a:rPr>
                        </m:ctrlPr>
                      </m:naryPr>
                      <m:sub>
                        <m:r>
                          <m:rPr>
                            <m:brk m:alnAt="23"/>
                          </m:rP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sub>
                      <m:sup>
                        <m:r>
                          <a:rPr lang="da-DK" sz="240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m:t>
                        </m:r>
                      </m:sup>
                      <m:e>
                        <m:r>
                          <a:rPr lang="da-DK" sz="2400" b="0" i="1" smtClean="0">
                            <a:solidFill>
                              <a:srgbClr val="222222"/>
                            </a:solidFill>
                            <a:latin typeface="Cambria Math" panose="02040503050406030204" pitchFamily="18" charset="0"/>
                            <a:cs typeface="Times New Roman" panose="02020603050405020304" pitchFamily="18" charset="0"/>
                          </a:rPr>
                          <m:t>𝑓</m:t>
                        </m:r>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𝑥</m:t>
                            </m:r>
                          </m:e>
                          <m:sub>
                            <m:r>
                              <a:rPr lang="da-DK" sz="2400" b="0" i="1" smtClean="0">
                                <a:solidFill>
                                  <a:srgbClr val="222222"/>
                                </a:solidFill>
                                <a:latin typeface="Cambria Math" panose="02040503050406030204" pitchFamily="18" charset="0"/>
                                <a:cs typeface="Times New Roman" panose="02020603050405020304" pitchFamily="18" charset="0"/>
                              </a:rPr>
                              <m:t>𝑖</m:t>
                            </m:r>
                          </m:sub>
                        </m:sSub>
                        <m:r>
                          <a:rPr lang="da-DK" sz="2400" b="0" i="1" smtClean="0">
                            <a:solidFill>
                              <a:srgbClr val="222222"/>
                            </a:solidFill>
                            <a:latin typeface="Cambria Math" panose="02040503050406030204" pitchFamily="18" charset="0"/>
                            <a:cs typeface="Times New Roman" panose="02020603050405020304" pitchFamily="18" charset="0"/>
                          </a:rPr>
                          <m:t>)</m:t>
                        </m:r>
                      </m:e>
                    </m:nary>
                    <m:r>
                      <a:rPr lang="da-DK" sz="2400" b="0" i="1" smtClean="0">
                        <a:solidFill>
                          <a:srgbClr val="222222"/>
                        </a:solidFill>
                        <a:latin typeface="Cambria Math" panose="02040503050406030204" pitchFamily="18" charset="0"/>
                        <a:cs typeface="Times New Roman" panose="02020603050405020304" pitchFamily="18" charset="0"/>
                      </a:rPr>
                      <m:t>=1</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457200" indent="-457200">
                  <a:buAutoNum type="arabicPeriod"/>
                </a:pPr>
                <a:endParaRPr lang="da-DK" sz="2400" dirty="0">
                  <a:solidFill>
                    <a:srgbClr val="222222"/>
                  </a:solidFill>
                  <a:latin typeface="Times New Roman" panose="02020603050405020304" pitchFamily="18" charset="0"/>
                  <a:cs typeface="Times New Roman" panose="02020603050405020304" pitchFamily="18" charset="0"/>
                </a:endParaRPr>
              </a:p>
              <a:p>
                <a:pPr marL="457200" indent="-457200">
                  <a:buAutoNum type="arabicPeriod"/>
                </a:pPr>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Med andre ord, så ligger sandsynligheden mellem 0 og 1</a:t>
                </a:r>
              </a:p>
              <a:p>
                <a:r>
                  <a:rPr lang="da-DK" sz="2400" dirty="0">
                    <a:solidFill>
                      <a:srgbClr val="222222"/>
                    </a:solidFill>
                    <a:latin typeface="Times New Roman" panose="02020603050405020304" pitchFamily="18" charset="0"/>
                    <a:cs typeface="Times New Roman" panose="02020603050405020304" pitchFamily="18" charset="0"/>
                  </a:rPr>
                  <a:t>	Summen af alle sandsynligheder er lig med 1.</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5384294"/>
              </a:xfrm>
              <a:prstGeom prst="rect">
                <a:avLst/>
              </a:prstGeom>
              <a:blipFill>
                <a:blip r:embed="rId3"/>
                <a:stretch>
                  <a:fillRect l="-811" t="-905" b="-1584"/>
                </a:stretch>
              </a:blipFill>
            </p:spPr>
            <p:txBody>
              <a:bodyPr/>
              <a:lstStyle/>
              <a:p>
                <a:r>
                  <a:rPr lang="da-DK">
                    <a:noFill/>
                  </a:rPr>
                  <a:t> </a:t>
                </a:r>
              </a:p>
            </p:txBody>
          </p:sp>
        </mc:Fallback>
      </mc:AlternateContent>
    </p:spTree>
    <p:extLst>
      <p:ext uri="{BB962C8B-B14F-4D97-AF65-F5344CB8AC3E}">
        <p14:creationId xmlns:p14="http://schemas.microsoft.com/office/powerpoint/2010/main" val="3028180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40</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785652"/>
          </a:xfrm>
          <a:prstGeom prst="rect">
            <a:avLst/>
          </a:prstGeom>
        </p:spPr>
        <p:txBody>
          <a:bodyPr wrap="square">
            <a:spAutoFit/>
          </a:bodyPr>
          <a:lstStyle/>
          <a:p>
            <a:pPr marL="342900" indent="-342900">
              <a:buFontTx/>
              <a:buChar char="-"/>
            </a:pPr>
            <a:r>
              <a:rPr lang="da-DK" sz="2400" b="1" i="1" dirty="0">
                <a:solidFill>
                  <a:srgbClr val="222222"/>
                </a:solidFill>
                <a:latin typeface="Times New Roman" panose="02020603050405020304" pitchFamily="18" charset="0"/>
                <a:cs typeface="Times New Roman" panose="02020603050405020304" pitchFamily="18" charset="0"/>
              </a:rPr>
              <a:t>En stokastisk variabel </a:t>
            </a:r>
            <a:r>
              <a:rPr lang="da-DK" sz="2400" dirty="0">
                <a:solidFill>
                  <a:srgbClr val="222222"/>
                </a:solidFill>
                <a:latin typeface="Times New Roman" panose="02020603050405020304" pitchFamily="18" charset="0"/>
                <a:cs typeface="Times New Roman" panose="02020603050405020304" pitchFamily="18" charset="0"/>
              </a:rPr>
              <a:t>er en variabel, hvor udfaldsrummet er numerisk.</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Bemærk, at stokastiske variable angives med store bogstaver. Typiske X, Y og Z.</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deler op i to grupper: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1. Diskrete stokastiske variable</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2. Kontinuerlige stokastiske variable</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413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 Forventede værdier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41</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93647"/>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Eksempel, hvor den diskrete stokastiske variabel er fortjeneste.</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 Vi forventer at fortjene:</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Kan opfattes som </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Vægtstangsprincippet</a:t>
            </a:r>
          </a:p>
        </p:txBody>
      </p:sp>
      <p:pic>
        <p:nvPicPr>
          <p:cNvPr id="3" name="Billede 2">
            <a:extLst>
              <a:ext uri="{FF2B5EF4-FFF2-40B4-BE49-F238E27FC236}">
                <a16:creationId xmlns:a16="http://schemas.microsoft.com/office/drawing/2014/main" id="{6E620BD1-2891-4519-AB9D-3737AE919511}"/>
              </a:ext>
            </a:extLst>
          </p:cNvPr>
          <p:cNvPicPr>
            <a:picLocks noChangeAspect="1"/>
          </p:cNvPicPr>
          <p:nvPr/>
        </p:nvPicPr>
        <p:blipFill>
          <a:blip r:embed="rId3"/>
          <a:stretch>
            <a:fillRect/>
          </a:stretch>
        </p:blipFill>
        <p:spPr>
          <a:xfrm>
            <a:off x="2377663" y="1850509"/>
            <a:ext cx="4705350" cy="1123950"/>
          </a:xfrm>
          <a:prstGeom prst="rect">
            <a:avLst/>
          </a:prstGeom>
        </p:spPr>
      </p:pic>
      <p:pic>
        <p:nvPicPr>
          <p:cNvPr id="6" name="Billede 5">
            <a:extLst>
              <a:ext uri="{FF2B5EF4-FFF2-40B4-BE49-F238E27FC236}">
                <a16:creationId xmlns:a16="http://schemas.microsoft.com/office/drawing/2014/main" id="{0121AB69-D72A-4C53-8A32-4C3EADB5B59D}"/>
              </a:ext>
            </a:extLst>
          </p:cNvPr>
          <p:cNvPicPr>
            <a:picLocks noChangeAspect="1"/>
          </p:cNvPicPr>
          <p:nvPr/>
        </p:nvPicPr>
        <p:blipFill>
          <a:blip r:embed="rId4"/>
          <a:stretch>
            <a:fillRect/>
          </a:stretch>
        </p:blipFill>
        <p:spPr>
          <a:xfrm>
            <a:off x="1981200" y="3238163"/>
            <a:ext cx="6629400" cy="838200"/>
          </a:xfrm>
          <a:prstGeom prst="rect">
            <a:avLst/>
          </a:prstGeom>
        </p:spPr>
      </p:pic>
      <p:pic>
        <p:nvPicPr>
          <p:cNvPr id="8" name="Billede 7">
            <a:extLst>
              <a:ext uri="{FF2B5EF4-FFF2-40B4-BE49-F238E27FC236}">
                <a16:creationId xmlns:a16="http://schemas.microsoft.com/office/drawing/2014/main" id="{B7F58407-D7C0-42EF-A828-8EE46657E120}"/>
              </a:ext>
            </a:extLst>
          </p:cNvPr>
          <p:cNvPicPr>
            <a:picLocks noChangeAspect="1"/>
          </p:cNvPicPr>
          <p:nvPr/>
        </p:nvPicPr>
        <p:blipFill>
          <a:blip r:embed="rId5"/>
          <a:stretch>
            <a:fillRect/>
          </a:stretch>
        </p:blipFill>
        <p:spPr>
          <a:xfrm>
            <a:off x="7620889" y="4174491"/>
            <a:ext cx="4311633" cy="2212219"/>
          </a:xfrm>
          <a:prstGeom prst="rect">
            <a:avLst/>
          </a:prstGeom>
        </p:spPr>
      </p:pic>
      <p:pic>
        <p:nvPicPr>
          <p:cNvPr id="9" name="Billede 8">
            <a:extLst>
              <a:ext uri="{FF2B5EF4-FFF2-40B4-BE49-F238E27FC236}">
                <a16:creationId xmlns:a16="http://schemas.microsoft.com/office/drawing/2014/main" id="{3B88E72C-5B72-439D-8956-E2BF4624AEDB}"/>
              </a:ext>
            </a:extLst>
          </p:cNvPr>
          <p:cNvPicPr>
            <a:picLocks noChangeAspect="1"/>
          </p:cNvPicPr>
          <p:nvPr/>
        </p:nvPicPr>
        <p:blipFill>
          <a:blip r:embed="rId6"/>
          <a:stretch>
            <a:fillRect/>
          </a:stretch>
        </p:blipFill>
        <p:spPr>
          <a:xfrm>
            <a:off x="2267839" y="4136120"/>
            <a:ext cx="5353050" cy="1304925"/>
          </a:xfrm>
          <a:prstGeom prst="rect">
            <a:avLst/>
          </a:prstGeom>
        </p:spPr>
      </p:pic>
    </p:spTree>
    <p:extLst>
      <p:ext uri="{BB962C8B-B14F-4D97-AF65-F5344CB8AC3E}">
        <p14:creationId xmlns:p14="http://schemas.microsoft.com/office/powerpoint/2010/main" val="1591111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 Forventede værdier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42</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046988"/>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Generelt kan den forventede værdi for en diskret stokastisk variabel beregnes som:</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hvor vi også anvender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𝜇</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3046988"/>
              </a:xfrm>
              <a:prstGeom prst="rect">
                <a:avLst/>
              </a:prstGeom>
              <a:blipFill>
                <a:blip r:embed="rId3"/>
                <a:stretch>
                  <a:fillRect l="-703" t="-1600"/>
                </a:stretch>
              </a:blipFill>
            </p:spPr>
            <p:txBody>
              <a:bodyPr/>
              <a:lstStyle/>
              <a:p>
                <a:r>
                  <a:rPr lang="da-DK">
                    <a:noFill/>
                  </a:rPr>
                  <a:t> </a:t>
                </a:r>
              </a:p>
            </p:txBody>
          </p:sp>
        </mc:Fallback>
      </mc:AlternateContent>
      <p:pic>
        <p:nvPicPr>
          <p:cNvPr id="8" name="Billede 7">
            <a:extLst>
              <a:ext uri="{FF2B5EF4-FFF2-40B4-BE49-F238E27FC236}">
                <a16:creationId xmlns:a16="http://schemas.microsoft.com/office/drawing/2014/main" id="{CABF8B90-61C3-42A2-BA31-904E9862D5DA}"/>
              </a:ext>
            </a:extLst>
          </p:cNvPr>
          <p:cNvPicPr>
            <a:picLocks noChangeAspect="1"/>
          </p:cNvPicPr>
          <p:nvPr/>
        </p:nvPicPr>
        <p:blipFill>
          <a:blip r:embed="rId4"/>
          <a:stretch>
            <a:fillRect/>
          </a:stretch>
        </p:blipFill>
        <p:spPr>
          <a:xfrm>
            <a:off x="1704232" y="2094290"/>
            <a:ext cx="5695950" cy="1247775"/>
          </a:xfrm>
          <a:prstGeom prst="rect">
            <a:avLst/>
          </a:prstGeom>
        </p:spPr>
      </p:pic>
    </p:spTree>
    <p:extLst>
      <p:ext uri="{BB962C8B-B14F-4D97-AF65-F5344CB8AC3E}">
        <p14:creationId xmlns:p14="http://schemas.microsoft.com/office/powerpoint/2010/main" val="1696417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 Variansen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43</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93647"/>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 Generelt kan variansen for en diskret stokastisk variabel beregnes som:</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 </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hvor vi også anvender </a:t>
                </a:r>
                <a14:m>
                  <m:oMath xmlns:m="http://schemas.openxmlformats.org/officeDocument/2006/math">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i="1" smtClean="0">
                            <a:solidFill>
                              <a:srgbClr val="222222"/>
                            </a:solidFill>
                            <a:latin typeface="Cambria Math" panose="02040503050406030204" pitchFamily="18" charset="0"/>
                            <a:cs typeface="Times New Roman" panose="02020603050405020304" pitchFamily="18" charset="0"/>
                          </a:rPr>
                          <m:t>𝜎</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𝑣𝑎𝑟</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893647"/>
              </a:xfrm>
              <a:prstGeom prst="rect">
                <a:avLst/>
              </a:prstGeom>
              <a:blipFill>
                <a:blip r:embed="rId3"/>
                <a:stretch>
                  <a:fillRect l="-811" t="-996"/>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78B8F119-A5CD-489A-8B97-917B4DC1B842}"/>
              </a:ext>
            </a:extLst>
          </p:cNvPr>
          <p:cNvPicPr>
            <a:picLocks noChangeAspect="1"/>
          </p:cNvPicPr>
          <p:nvPr/>
        </p:nvPicPr>
        <p:blipFill>
          <a:blip r:embed="rId4"/>
          <a:stretch>
            <a:fillRect/>
          </a:stretch>
        </p:blipFill>
        <p:spPr>
          <a:xfrm>
            <a:off x="2266640" y="1959768"/>
            <a:ext cx="6067425" cy="1628775"/>
          </a:xfrm>
          <a:prstGeom prst="rect">
            <a:avLst/>
          </a:prstGeom>
        </p:spPr>
      </p:pic>
    </p:spTree>
    <p:extLst>
      <p:ext uri="{BB962C8B-B14F-4D97-AF65-F5344CB8AC3E}">
        <p14:creationId xmlns:p14="http://schemas.microsoft.com/office/powerpoint/2010/main" val="2803949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 Varians</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44</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6001643"/>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Vores eksempel:</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 </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Spredningen eller standardafvigelsen beregnes ved at tage kvadratroden af variansen.</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45818798-BD1A-451F-8FC3-5767A6ADBE53}"/>
              </a:ext>
            </a:extLst>
          </p:cNvPr>
          <p:cNvPicPr>
            <a:picLocks noChangeAspect="1"/>
          </p:cNvPicPr>
          <p:nvPr/>
        </p:nvPicPr>
        <p:blipFill>
          <a:blip r:embed="rId3"/>
          <a:stretch>
            <a:fillRect/>
          </a:stretch>
        </p:blipFill>
        <p:spPr>
          <a:xfrm>
            <a:off x="1258413" y="1870487"/>
            <a:ext cx="6991350" cy="2190750"/>
          </a:xfrm>
          <a:prstGeom prst="rect">
            <a:avLst/>
          </a:prstGeom>
        </p:spPr>
      </p:pic>
      <p:pic>
        <p:nvPicPr>
          <p:cNvPr id="6" name="Billede 5">
            <a:extLst>
              <a:ext uri="{FF2B5EF4-FFF2-40B4-BE49-F238E27FC236}">
                <a16:creationId xmlns:a16="http://schemas.microsoft.com/office/drawing/2014/main" id="{3F2DE101-24BE-4811-8958-8374CC3B4129}"/>
              </a:ext>
            </a:extLst>
          </p:cNvPr>
          <p:cNvPicPr>
            <a:picLocks noChangeAspect="1"/>
          </p:cNvPicPr>
          <p:nvPr/>
        </p:nvPicPr>
        <p:blipFill>
          <a:blip r:embed="rId4"/>
          <a:stretch>
            <a:fillRect/>
          </a:stretch>
        </p:blipFill>
        <p:spPr>
          <a:xfrm>
            <a:off x="2466109" y="5289172"/>
            <a:ext cx="2438400" cy="352425"/>
          </a:xfrm>
          <a:prstGeom prst="rect">
            <a:avLst/>
          </a:prstGeom>
        </p:spPr>
      </p:pic>
    </p:spTree>
    <p:extLst>
      <p:ext uri="{BB962C8B-B14F-4D97-AF65-F5344CB8AC3E}">
        <p14:creationId xmlns:p14="http://schemas.microsoft.com/office/powerpoint/2010/main" val="1229073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 Lineære kombinationer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60087" y="5672631"/>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45</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262979"/>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Vores eksempel:</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hvor W er rejsetider for hele ugen, </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hvor </a:t>
                </a:r>
                <a14:m>
                  <m:oMath xmlns:m="http://schemas.openxmlformats.org/officeDocument/2006/math">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𝑋</m:t>
                        </m:r>
                      </m:e>
                      <m:sub>
                        <m:r>
                          <a:rPr lang="da-DK" sz="2400" b="0" i="1" smtClean="0">
                            <a:solidFill>
                              <a:srgbClr val="222222"/>
                            </a:solidFill>
                            <a:latin typeface="Cambria Math" panose="02040503050406030204" pitchFamily="18" charset="0"/>
                            <a:cs typeface="Times New Roman" panose="02020603050405020304" pitchFamily="18" charset="0"/>
                          </a:rPr>
                          <m:t>1</m:t>
                        </m:r>
                      </m:sub>
                    </m:sSub>
                  </m:oMath>
                </a14:m>
                <a:r>
                  <a:rPr lang="da-DK" sz="2400" dirty="0">
                    <a:solidFill>
                      <a:srgbClr val="222222"/>
                    </a:solidFill>
                    <a:latin typeface="Times New Roman" panose="02020603050405020304" pitchFamily="18" charset="0"/>
                    <a:cs typeface="Times New Roman" panose="02020603050405020304" pitchFamily="18" charset="0"/>
                  </a:rPr>
                  <a:t> er rejsetiden mandag, </a:t>
                </a:r>
                <a14:m>
                  <m:oMath xmlns:m="http://schemas.openxmlformats.org/officeDocument/2006/math">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𝑋</m:t>
                        </m:r>
                      </m:e>
                      <m:sub>
                        <m:r>
                          <a:rPr lang="da-DK" sz="2400" b="0" i="1" smtClean="0">
                            <a:solidFill>
                              <a:srgbClr val="222222"/>
                            </a:solidFill>
                            <a:latin typeface="Cambria Math" panose="02040503050406030204" pitchFamily="18" charset="0"/>
                            <a:cs typeface="Times New Roman" panose="02020603050405020304" pitchFamily="18" charset="0"/>
                          </a:rPr>
                          <m:t>2</m:t>
                        </m:r>
                      </m:sub>
                    </m:sSub>
                  </m:oMath>
                </a14:m>
                <a:r>
                  <a:rPr lang="da-DK" sz="2400" dirty="0">
                    <a:solidFill>
                      <a:srgbClr val="222222"/>
                    </a:solidFill>
                    <a:latin typeface="Times New Roman" panose="02020603050405020304" pitchFamily="18" charset="0"/>
                    <a:cs typeface="Times New Roman" panose="02020603050405020304" pitchFamily="18" charset="0"/>
                  </a:rPr>
                  <a:t> er rejsetiden tirsdag, </a:t>
                </a:r>
                <a14:m>
                  <m:oMath xmlns:m="http://schemas.openxmlformats.org/officeDocument/2006/math">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𝑋</m:t>
                        </m:r>
                      </m:e>
                      <m:sub>
                        <m:r>
                          <a:rPr lang="da-DK" sz="2400" b="0" i="1" smtClean="0">
                            <a:solidFill>
                              <a:srgbClr val="222222"/>
                            </a:solidFill>
                            <a:latin typeface="Cambria Math" panose="02040503050406030204" pitchFamily="18" charset="0"/>
                            <a:cs typeface="Times New Roman" panose="02020603050405020304" pitchFamily="18" charset="0"/>
                          </a:rPr>
                          <m:t>3</m:t>
                        </m:r>
                      </m:sub>
                    </m:sSub>
                  </m:oMath>
                </a14:m>
                <a:r>
                  <a:rPr lang="da-DK" sz="2400" dirty="0">
                    <a:solidFill>
                      <a:srgbClr val="222222"/>
                    </a:solidFill>
                    <a:latin typeface="Times New Roman" panose="02020603050405020304" pitchFamily="18" charset="0"/>
                    <a:cs typeface="Times New Roman" panose="02020603050405020304" pitchFamily="18" charset="0"/>
                  </a:rPr>
                  <a:t> er rejsetiden onsdag, etc.</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forventede rejsetid for hele ugen, det vil sige den forventede værdi af W, når den forventede rejsetid for de forskellige rejsetider de pågældende dage er 18 minutter er: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262979"/>
              </a:xfrm>
              <a:prstGeom prst="rect">
                <a:avLst/>
              </a:prstGeom>
              <a:blipFill>
                <a:blip r:embed="rId3"/>
                <a:stretch>
                  <a:fillRect l="-703" t="-926"/>
                </a:stretch>
              </a:blipFill>
            </p:spPr>
            <p:txBody>
              <a:bodyPr/>
              <a:lstStyle/>
              <a:p>
                <a:r>
                  <a:rPr lang="da-DK">
                    <a:noFill/>
                  </a:rPr>
                  <a:t> </a:t>
                </a:r>
              </a:p>
            </p:txBody>
          </p:sp>
        </mc:Fallback>
      </mc:AlternateContent>
      <p:pic>
        <p:nvPicPr>
          <p:cNvPr id="8" name="Billede 7">
            <a:extLst>
              <a:ext uri="{FF2B5EF4-FFF2-40B4-BE49-F238E27FC236}">
                <a16:creationId xmlns:a16="http://schemas.microsoft.com/office/drawing/2014/main" id="{F265D758-E4B4-4D80-82E3-B8C0379C4E0D}"/>
              </a:ext>
            </a:extLst>
          </p:cNvPr>
          <p:cNvPicPr>
            <a:picLocks noChangeAspect="1"/>
          </p:cNvPicPr>
          <p:nvPr/>
        </p:nvPicPr>
        <p:blipFill>
          <a:blip r:embed="rId4"/>
          <a:stretch>
            <a:fillRect/>
          </a:stretch>
        </p:blipFill>
        <p:spPr>
          <a:xfrm>
            <a:off x="2179119" y="2057431"/>
            <a:ext cx="3714750" cy="561975"/>
          </a:xfrm>
          <a:prstGeom prst="rect">
            <a:avLst/>
          </a:prstGeom>
        </p:spPr>
      </p:pic>
      <p:pic>
        <p:nvPicPr>
          <p:cNvPr id="9" name="Billede 8">
            <a:extLst>
              <a:ext uri="{FF2B5EF4-FFF2-40B4-BE49-F238E27FC236}">
                <a16:creationId xmlns:a16="http://schemas.microsoft.com/office/drawing/2014/main" id="{A0859C1B-A844-4AE5-BD24-81920D2B9E14}"/>
              </a:ext>
            </a:extLst>
          </p:cNvPr>
          <p:cNvPicPr>
            <a:picLocks noChangeAspect="1"/>
          </p:cNvPicPr>
          <p:nvPr/>
        </p:nvPicPr>
        <p:blipFill>
          <a:blip r:embed="rId5"/>
          <a:stretch>
            <a:fillRect/>
          </a:stretch>
        </p:blipFill>
        <p:spPr>
          <a:xfrm>
            <a:off x="1889289" y="4934443"/>
            <a:ext cx="5848350" cy="1190625"/>
          </a:xfrm>
          <a:prstGeom prst="rect">
            <a:avLst/>
          </a:prstGeom>
        </p:spPr>
      </p:pic>
    </p:spTree>
    <p:extLst>
      <p:ext uri="{BB962C8B-B14F-4D97-AF65-F5344CB8AC3E}">
        <p14:creationId xmlns:p14="http://schemas.microsoft.com/office/powerpoint/2010/main" val="2730242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 Lineære kombinationer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60087" y="5672631"/>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46</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7508146"/>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Ved vægtninger fås:</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Hvis X og Y er stokastiske variable, så er en lineær kombination af de stokastiske variable givet ved:</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𝑍</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𝑎</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𝑏</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𝑌</m:t>
                    </m:r>
                  </m:oMath>
                </a14:m>
                <a:endParaRPr lang="da-DK" sz="2400" b="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hvor a og b er faste tal.</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Middelværdien eller den forventede værdi af den lineære kombination er: </a:t>
                </a:r>
              </a:p>
              <a:p>
                <a:pPr marL="342900" indent="-342900">
                  <a:buFontTx/>
                  <a:buChar char="-"/>
                </a:pPr>
                <a14:m>
                  <m:oMath xmlns:m="http://schemas.openxmlformats.org/officeDocument/2006/math">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𝜇</m:t>
                        </m:r>
                      </m:e>
                      <m:sub>
                        <m:r>
                          <a:rPr lang="da-DK" sz="2400" b="0" i="1" smtClean="0">
                            <a:solidFill>
                              <a:srgbClr val="222222"/>
                            </a:solidFill>
                            <a:latin typeface="Cambria Math" panose="02040503050406030204" pitchFamily="18" charset="0"/>
                            <a:cs typeface="Times New Roman" panose="02020603050405020304" pitchFamily="18" charset="0"/>
                          </a:rPr>
                          <m:t>𝑧</m:t>
                        </m:r>
                      </m:sub>
                    </m:sSub>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𝑍</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𝑎</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𝑏</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𝑌</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𝑎</m:t>
                    </m:r>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𝜇</m:t>
                        </m:r>
                      </m:e>
                      <m:sub>
                        <m:r>
                          <a:rPr lang="da-DK" sz="2400" b="0" i="1" smtClean="0">
                            <a:solidFill>
                              <a:srgbClr val="222222"/>
                            </a:solidFill>
                            <a:latin typeface="Cambria Math" panose="02040503050406030204" pitchFamily="18" charset="0"/>
                            <a:cs typeface="Times New Roman" panose="02020603050405020304" pitchFamily="18" charset="0"/>
                          </a:rPr>
                          <m:t>𝑥</m:t>
                        </m:r>
                      </m:sub>
                    </m:sSub>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𝑏</m:t>
                    </m:r>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𝜇</m:t>
                        </m:r>
                      </m:e>
                      <m:sub>
                        <m:r>
                          <a:rPr lang="da-DK" sz="2400" b="0" i="1" smtClean="0">
                            <a:solidFill>
                              <a:srgbClr val="222222"/>
                            </a:solidFill>
                            <a:latin typeface="Cambria Math" panose="02040503050406030204" pitchFamily="18" charset="0"/>
                            <a:cs typeface="Times New Roman" panose="02020603050405020304" pitchFamily="18" charset="0"/>
                          </a:rPr>
                          <m:t>𝑦</m:t>
                        </m:r>
                      </m:sub>
                    </m:sSub>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7508146"/>
              </a:xfrm>
              <a:prstGeom prst="rect">
                <a:avLst/>
              </a:prstGeom>
              <a:blipFill>
                <a:blip r:embed="rId3"/>
                <a:stretch>
                  <a:fillRect l="-811" t="-649"/>
                </a:stretch>
              </a:blipFill>
            </p:spPr>
            <p:txBody>
              <a:bodyPr/>
              <a:lstStyle/>
              <a:p>
                <a:r>
                  <a:rPr lang="da-DK">
                    <a:noFill/>
                  </a:rPr>
                  <a:t> </a:t>
                </a:r>
              </a:p>
            </p:txBody>
          </p:sp>
        </mc:Fallback>
      </mc:AlternateContent>
    </p:spTree>
    <p:extLst>
      <p:ext uri="{BB962C8B-B14F-4D97-AF65-F5344CB8AC3E}">
        <p14:creationId xmlns:p14="http://schemas.microsoft.com/office/powerpoint/2010/main" val="250434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Stokastiske variable: Lineære kombinationer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60087" y="5672631"/>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47</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336204"/>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 Hvis X og Y er stokastiske variable, så er en lineær kombination af de stokastiske variable givet ved: hvor a a og b er faste vægtninger:</a:t>
                </a: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𝑍</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𝑎</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𝑏</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𝑌</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Variansen for den lineære kombination er ved uafhængighed mellem X og Y:</a:t>
                </a:r>
              </a:p>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𝑉𝐴𝑅</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𝑍</m:t>
                    </m:r>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𝑎</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𝑏</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𝑌</m:t>
                        </m:r>
                      </m:e>
                    </m:d>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𝑎</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sSubSup>
                      <m:sSubSupPr>
                        <m:ctrlPr>
                          <a:rPr lang="da-DK" sz="2400" b="0" i="1" smtClean="0">
                            <a:solidFill>
                              <a:srgbClr val="222222"/>
                            </a:solidFill>
                            <a:latin typeface="Cambria Math" panose="02040503050406030204" pitchFamily="18" charset="0"/>
                            <a:cs typeface="Times New Roman" panose="02020603050405020304" pitchFamily="18" charset="0"/>
                          </a:rPr>
                        </m:ctrlPr>
                      </m:sSubSupPr>
                      <m:e>
                        <m:r>
                          <a:rPr lang="da-DK" sz="2400" b="0" i="1" smtClean="0">
                            <a:solidFill>
                              <a:srgbClr val="222222"/>
                            </a:solidFill>
                            <a:latin typeface="Cambria Math" panose="02040503050406030204" pitchFamily="18" charset="0"/>
                            <a:cs typeface="Times New Roman" panose="02020603050405020304" pitchFamily="18" charset="0"/>
                          </a:rPr>
                          <m:t>𝜎</m:t>
                        </m:r>
                      </m:e>
                      <m:sub>
                        <m:r>
                          <a:rPr lang="da-DK" sz="2400" b="0" i="1" smtClean="0">
                            <a:solidFill>
                              <a:srgbClr val="222222"/>
                            </a:solidFill>
                            <a:latin typeface="Cambria Math" panose="02040503050406030204" pitchFamily="18" charset="0"/>
                            <a:cs typeface="Times New Roman" panose="02020603050405020304" pitchFamily="18" charset="0"/>
                          </a:rPr>
                          <m:t>𝑥</m:t>
                        </m:r>
                      </m:sub>
                      <m:sup>
                        <m:r>
                          <a:rPr lang="da-DK" sz="2400" b="0" i="1" smtClean="0">
                            <a:solidFill>
                              <a:srgbClr val="222222"/>
                            </a:solidFill>
                            <a:latin typeface="Cambria Math" panose="02040503050406030204" pitchFamily="18" charset="0"/>
                            <a:cs typeface="Times New Roman" panose="02020603050405020304" pitchFamily="18" charset="0"/>
                          </a:rPr>
                          <m:t>2</m:t>
                        </m:r>
                      </m:sup>
                    </m:sSubSup>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𝑏</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sSubSup>
                      <m:sSubSupPr>
                        <m:ctrlPr>
                          <a:rPr lang="da-DK" sz="2400" b="0" i="1" smtClean="0">
                            <a:solidFill>
                              <a:srgbClr val="222222"/>
                            </a:solidFill>
                            <a:latin typeface="Cambria Math" panose="02040503050406030204" pitchFamily="18" charset="0"/>
                            <a:cs typeface="Times New Roman" panose="02020603050405020304" pitchFamily="18" charset="0"/>
                          </a:rPr>
                        </m:ctrlPr>
                      </m:sSubSupPr>
                      <m:e>
                        <m:r>
                          <a:rPr lang="da-DK" sz="2400" b="0" i="1" smtClean="0">
                            <a:solidFill>
                              <a:srgbClr val="222222"/>
                            </a:solidFill>
                            <a:latin typeface="Cambria Math" panose="02040503050406030204" pitchFamily="18" charset="0"/>
                            <a:cs typeface="Times New Roman" panose="02020603050405020304" pitchFamily="18" charset="0"/>
                          </a:rPr>
                          <m:t>𝜎</m:t>
                        </m:r>
                      </m:e>
                      <m:sub>
                        <m:r>
                          <a:rPr lang="da-DK" sz="2400" b="0" i="1" smtClean="0">
                            <a:solidFill>
                              <a:srgbClr val="222222"/>
                            </a:solidFill>
                            <a:latin typeface="Cambria Math" panose="02040503050406030204" pitchFamily="18" charset="0"/>
                            <a:cs typeface="Times New Roman" panose="02020603050405020304" pitchFamily="18" charset="0"/>
                          </a:rPr>
                          <m:t>𝑦</m:t>
                        </m:r>
                      </m:sub>
                      <m:sup>
                        <m:r>
                          <a:rPr lang="da-DK" sz="2400" b="0" i="1" smtClean="0">
                            <a:solidFill>
                              <a:srgbClr val="222222"/>
                            </a:solidFill>
                            <a:latin typeface="Cambria Math" panose="02040503050406030204" pitchFamily="18" charset="0"/>
                            <a:cs typeface="Times New Roman" panose="02020603050405020304" pitchFamily="18" charset="0"/>
                          </a:rPr>
                          <m:t>2</m:t>
                        </m:r>
                      </m:sup>
                    </m:sSubSup>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Variansen for den lineære kombination er ved afhængighed mellem X og Y:</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𝑍</m:t>
                        </m:r>
                      </m:e>
                    </m:d>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𝑎</m:t>
                        </m:r>
                      </m:e>
                      <m:sup>
                        <m:r>
                          <a:rPr lang="da-DK" sz="2400" i="1">
                            <a:solidFill>
                              <a:srgbClr val="222222"/>
                            </a:solidFill>
                            <a:latin typeface="Cambria Math" panose="02040503050406030204" pitchFamily="18" charset="0"/>
                            <a:cs typeface="Times New Roman" panose="02020603050405020304" pitchFamily="18" charset="0"/>
                          </a:rPr>
                          <m:t>2</m:t>
                        </m:r>
                      </m:sup>
                    </m:sSup>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𝑋</m:t>
                        </m:r>
                      </m:e>
                    </m:d>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𝑏</m:t>
                        </m:r>
                      </m:e>
                      <m:sup>
                        <m:r>
                          <a:rPr lang="da-DK" sz="2400" i="1">
                            <a:solidFill>
                              <a:srgbClr val="222222"/>
                            </a:solidFill>
                            <a:latin typeface="Cambria Math" panose="02040503050406030204" pitchFamily="18" charset="0"/>
                            <a:cs typeface="Times New Roman" panose="02020603050405020304" pitchFamily="18" charset="0"/>
                          </a:rPr>
                          <m:t>2</m:t>
                        </m:r>
                      </m:sup>
                    </m:sSup>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𝑌</m:t>
                        </m:r>
                      </m:e>
                    </m:d>
                    <m:r>
                      <a:rPr lang="da-DK" sz="2400" b="0" i="1" smtClean="0">
                        <a:solidFill>
                          <a:srgbClr val="222222"/>
                        </a:solidFill>
                        <a:latin typeface="Cambria Math" panose="02040503050406030204" pitchFamily="18" charset="0"/>
                        <a:cs typeface="Times New Roman" panose="02020603050405020304" pitchFamily="18" charset="0"/>
                      </a:rPr>
                      <m:t>+2∗</m:t>
                    </m:r>
                    <m:r>
                      <a:rPr lang="da-DK" sz="2400" b="0" i="1" smtClean="0">
                        <a:solidFill>
                          <a:srgbClr val="222222"/>
                        </a:solidFill>
                        <a:latin typeface="Cambria Math" panose="02040503050406030204" pitchFamily="18" charset="0"/>
                        <a:cs typeface="Times New Roman" panose="02020603050405020304" pitchFamily="18" charset="0"/>
                      </a:rPr>
                      <m:t>𝑐𝑜𝑣</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𝑌</m:t>
                        </m:r>
                      </m:e>
                    </m:d>
                  </m:oMath>
                </a14:m>
                <a:endParaRPr lang="da-DK" sz="2400" b="0" i="1" dirty="0">
                  <a:solidFill>
                    <a:srgbClr val="222222"/>
                  </a:solidFill>
                  <a:latin typeface="Cambria Math" panose="02040503050406030204" pitchFamily="18" charset="0"/>
                  <a:cs typeface="Times New Roman" panose="02020603050405020304" pitchFamily="18" charset="0"/>
                </a:endParaRPr>
              </a:p>
              <a:p>
                <a:pPr marL="342900"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𝑎</m:t>
                        </m:r>
                      </m:e>
                      <m:sup>
                        <m:r>
                          <a:rPr lang="da-DK" sz="2400" i="1">
                            <a:solidFill>
                              <a:srgbClr val="222222"/>
                            </a:solidFill>
                            <a:latin typeface="Cambria Math" panose="02040503050406030204" pitchFamily="18" charset="0"/>
                            <a:cs typeface="Times New Roman" panose="02020603050405020304" pitchFamily="18" charset="0"/>
                          </a:rPr>
                          <m:t>2</m:t>
                        </m:r>
                      </m:sup>
                    </m:sSup>
                    <m:r>
                      <a:rPr lang="da-DK" sz="2400" i="1">
                        <a:solidFill>
                          <a:srgbClr val="222222"/>
                        </a:solidFill>
                        <a:latin typeface="Cambria Math" panose="02040503050406030204" pitchFamily="18" charset="0"/>
                        <a:cs typeface="Times New Roman" panose="02020603050405020304" pitchFamily="18" charset="0"/>
                      </a:rPr>
                      <m:t>∗</m:t>
                    </m:r>
                    <m:sSubSup>
                      <m:sSubSupPr>
                        <m:ctrlPr>
                          <a:rPr lang="da-DK" sz="2400" i="1">
                            <a:solidFill>
                              <a:srgbClr val="222222"/>
                            </a:solidFill>
                            <a:latin typeface="Cambria Math" panose="02040503050406030204" pitchFamily="18" charset="0"/>
                            <a:cs typeface="Times New Roman" panose="02020603050405020304" pitchFamily="18" charset="0"/>
                          </a:rPr>
                        </m:ctrlPr>
                      </m:sSubSupPr>
                      <m:e>
                        <m:r>
                          <a:rPr lang="da-DK" sz="2400" i="1">
                            <a:solidFill>
                              <a:srgbClr val="222222"/>
                            </a:solidFill>
                            <a:latin typeface="Cambria Math" panose="02040503050406030204" pitchFamily="18" charset="0"/>
                            <a:cs typeface="Times New Roman" panose="02020603050405020304" pitchFamily="18" charset="0"/>
                          </a:rPr>
                          <m:t>𝜎</m:t>
                        </m:r>
                      </m:e>
                      <m:sub>
                        <m:r>
                          <a:rPr lang="da-DK" sz="2400" i="1">
                            <a:solidFill>
                              <a:srgbClr val="222222"/>
                            </a:solidFill>
                            <a:latin typeface="Cambria Math" panose="02040503050406030204" pitchFamily="18" charset="0"/>
                            <a:cs typeface="Times New Roman" panose="02020603050405020304" pitchFamily="18" charset="0"/>
                          </a:rPr>
                          <m:t>𝑥</m:t>
                        </m:r>
                      </m:sub>
                      <m:sup>
                        <m:r>
                          <a:rPr lang="da-DK" sz="2400" i="1">
                            <a:solidFill>
                              <a:srgbClr val="222222"/>
                            </a:solidFill>
                            <a:latin typeface="Cambria Math" panose="02040503050406030204" pitchFamily="18" charset="0"/>
                            <a:cs typeface="Times New Roman" panose="02020603050405020304" pitchFamily="18" charset="0"/>
                          </a:rPr>
                          <m:t>2</m:t>
                        </m:r>
                      </m:sup>
                    </m:sSubSup>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𝑏</m:t>
                        </m:r>
                      </m:e>
                      <m:sup>
                        <m:r>
                          <a:rPr lang="da-DK" sz="2400" i="1">
                            <a:solidFill>
                              <a:srgbClr val="222222"/>
                            </a:solidFill>
                            <a:latin typeface="Cambria Math" panose="02040503050406030204" pitchFamily="18" charset="0"/>
                            <a:cs typeface="Times New Roman" panose="02020603050405020304" pitchFamily="18" charset="0"/>
                          </a:rPr>
                          <m:t>2</m:t>
                        </m:r>
                      </m:sup>
                    </m:sSup>
                    <m:r>
                      <a:rPr lang="da-DK" sz="2400" i="1">
                        <a:solidFill>
                          <a:srgbClr val="222222"/>
                        </a:solidFill>
                        <a:latin typeface="Cambria Math" panose="02040503050406030204" pitchFamily="18" charset="0"/>
                        <a:cs typeface="Times New Roman" panose="02020603050405020304" pitchFamily="18" charset="0"/>
                      </a:rPr>
                      <m:t>∗</m:t>
                    </m:r>
                    <m:sSubSup>
                      <m:sSubSupPr>
                        <m:ctrlPr>
                          <a:rPr lang="da-DK" sz="2400" i="1">
                            <a:solidFill>
                              <a:srgbClr val="222222"/>
                            </a:solidFill>
                            <a:latin typeface="Cambria Math" panose="02040503050406030204" pitchFamily="18" charset="0"/>
                            <a:cs typeface="Times New Roman" panose="02020603050405020304" pitchFamily="18" charset="0"/>
                          </a:rPr>
                        </m:ctrlPr>
                      </m:sSubSupPr>
                      <m:e>
                        <m:r>
                          <a:rPr lang="da-DK" sz="2400" i="1">
                            <a:solidFill>
                              <a:srgbClr val="222222"/>
                            </a:solidFill>
                            <a:latin typeface="Cambria Math" panose="02040503050406030204" pitchFamily="18" charset="0"/>
                            <a:cs typeface="Times New Roman" panose="02020603050405020304" pitchFamily="18" charset="0"/>
                          </a:rPr>
                          <m:t>𝜎</m:t>
                        </m:r>
                      </m:e>
                      <m:sub>
                        <m:r>
                          <a:rPr lang="da-DK" sz="2400" i="1">
                            <a:solidFill>
                              <a:srgbClr val="222222"/>
                            </a:solidFill>
                            <a:latin typeface="Cambria Math" panose="02040503050406030204" pitchFamily="18" charset="0"/>
                            <a:cs typeface="Times New Roman" panose="02020603050405020304" pitchFamily="18" charset="0"/>
                          </a:rPr>
                          <m:t>𝑦</m:t>
                        </m:r>
                      </m:sub>
                      <m:sup>
                        <m:r>
                          <a:rPr lang="da-DK" sz="2400" i="1">
                            <a:solidFill>
                              <a:srgbClr val="222222"/>
                            </a:solidFill>
                            <a:latin typeface="Cambria Math" panose="02040503050406030204" pitchFamily="18" charset="0"/>
                            <a:cs typeface="Times New Roman" panose="02020603050405020304" pitchFamily="18" charset="0"/>
                          </a:rPr>
                          <m:t>2</m:t>
                        </m:r>
                      </m:sup>
                    </m:sSubSup>
                    <m:r>
                      <a:rPr lang="da-DK" sz="2400" b="0" i="1" smtClean="0">
                        <a:solidFill>
                          <a:srgbClr val="222222"/>
                        </a:solidFill>
                        <a:latin typeface="Cambria Math" panose="02040503050406030204" pitchFamily="18" charset="0"/>
                        <a:cs typeface="Times New Roman" panose="02020603050405020304" pitchFamily="18" charset="0"/>
                      </a:rPr>
                      <m:t>+2∗</m:t>
                    </m:r>
                    <m:r>
                      <a:rPr lang="da-DK" sz="2400" b="0" i="1" smtClean="0">
                        <a:solidFill>
                          <a:srgbClr val="222222"/>
                        </a:solidFill>
                        <a:latin typeface="Cambria Math" panose="02040503050406030204" pitchFamily="18" charset="0"/>
                        <a:cs typeface="Times New Roman" panose="02020603050405020304" pitchFamily="18" charset="0"/>
                      </a:rPr>
                      <m:t>𝑐𝑜𝑣</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𝑌</m:t>
                        </m:r>
                      </m:e>
                    </m:d>
                  </m:oMath>
                </a14:m>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lvl="1"/>
                <a:r>
                  <a:rPr lang="da-DK" sz="2400" dirty="0">
                    <a:solidFill>
                      <a:srgbClr val="222222"/>
                    </a:solidFill>
                    <a:latin typeface="Times New Roman" panose="02020603050405020304" pitchFamily="18" charset="0"/>
                    <a:cs typeface="Times New Roman" panose="02020603050405020304" pitchFamily="18" charset="0"/>
                  </a:rPr>
                  <a:t>hvor </a:t>
                </a:r>
                <a:r>
                  <a:rPr lang="da-DK" sz="2400" dirty="0" err="1">
                    <a:solidFill>
                      <a:srgbClr val="222222"/>
                    </a:solidFill>
                    <a:latin typeface="Times New Roman" panose="02020603050405020304" pitchFamily="18" charset="0"/>
                    <a:cs typeface="Times New Roman" panose="02020603050405020304" pitchFamily="18" charset="0"/>
                  </a:rPr>
                  <a:t>cov</a:t>
                </a:r>
                <a:r>
                  <a:rPr lang="da-DK" sz="2400" dirty="0">
                    <a:solidFill>
                      <a:srgbClr val="222222"/>
                    </a:solidFill>
                    <a:latin typeface="Times New Roman" panose="02020603050405020304" pitchFamily="18" charset="0"/>
                    <a:cs typeface="Times New Roman" panose="02020603050405020304" pitchFamily="18" charset="0"/>
                  </a:rPr>
                  <a:t> er positiv, hvis X og Y er positivt korrelerede</a:t>
                </a:r>
              </a:p>
              <a:p>
                <a:pPr lvl="1"/>
                <a:r>
                  <a:rPr lang="da-DK" sz="2400" dirty="0">
                    <a:solidFill>
                      <a:srgbClr val="222222"/>
                    </a:solidFill>
                    <a:latin typeface="Times New Roman" panose="02020603050405020304" pitchFamily="18" charset="0"/>
                    <a:cs typeface="Times New Roman" panose="02020603050405020304" pitchFamily="18" charset="0"/>
                  </a:rPr>
                  <a:t>hvor </a:t>
                </a:r>
                <a:r>
                  <a:rPr lang="da-DK" sz="2400" dirty="0" err="1">
                    <a:solidFill>
                      <a:srgbClr val="222222"/>
                    </a:solidFill>
                    <a:latin typeface="Times New Roman" panose="02020603050405020304" pitchFamily="18" charset="0"/>
                    <a:cs typeface="Times New Roman" panose="02020603050405020304" pitchFamily="18" charset="0"/>
                  </a:rPr>
                  <a:t>cov</a:t>
                </a:r>
                <a:r>
                  <a:rPr lang="da-DK" sz="2400" dirty="0">
                    <a:solidFill>
                      <a:srgbClr val="222222"/>
                    </a:solidFill>
                    <a:latin typeface="Times New Roman" panose="02020603050405020304" pitchFamily="18" charset="0"/>
                    <a:cs typeface="Times New Roman" panose="02020603050405020304" pitchFamily="18" charset="0"/>
                  </a:rPr>
                  <a:t> er negativ, hvis X og Y er negativt korrelerede</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336204"/>
              </a:xfrm>
              <a:prstGeom prst="rect">
                <a:avLst/>
              </a:prstGeom>
              <a:blipFill>
                <a:blip r:embed="rId3"/>
                <a:stretch>
                  <a:fillRect l="-811" t="-913" b="-1598"/>
                </a:stretch>
              </a:blipFill>
            </p:spPr>
            <p:txBody>
              <a:bodyPr/>
              <a:lstStyle/>
              <a:p>
                <a:r>
                  <a:rPr lang="da-DK">
                    <a:noFill/>
                  </a:rPr>
                  <a:t> </a:t>
                </a:r>
              </a:p>
            </p:txBody>
          </p:sp>
        </mc:Fallback>
      </mc:AlternateContent>
    </p:spTree>
    <p:extLst>
      <p:ext uri="{BB962C8B-B14F-4D97-AF65-F5344CB8AC3E}">
        <p14:creationId xmlns:p14="http://schemas.microsoft.com/office/powerpoint/2010/main" val="65053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438150" y="866775"/>
            <a:ext cx="10515600" cy="4848223"/>
          </a:xfrm>
        </p:spPr>
        <p:txBody>
          <a:bodyPr>
            <a:normAutofit/>
          </a:bodyPr>
          <a:lstStyle/>
          <a:p>
            <a:r>
              <a:rPr lang="da-DK" b="1" dirty="0">
                <a:latin typeface="Times New Roman" panose="02020603050405020304" pitchFamily="18" charset="0"/>
                <a:cs typeface="Times New Roman" panose="02020603050405020304" pitchFamily="18" charset="0"/>
              </a:rPr>
              <a:t>Til næste uge:</a:t>
            </a:r>
            <a:br>
              <a:rPr lang="da-DK" b="1" dirty="0">
                <a:latin typeface="Times New Roman" panose="02020603050405020304" pitchFamily="18" charset="0"/>
                <a:cs typeface="Times New Roman" panose="02020603050405020304" pitchFamily="18" charset="0"/>
              </a:rPr>
            </a:b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 Læs kapitel 3</a:t>
            </a: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 Vi gennemgår kapitel 4 i næste uge</a:t>
            </a:r>
            <a:br>
              <a:rPr lang="da-DK" b="1" dirty="0">
                <a:latin typeface="Times New Roman" panose="02020603050405020304" pitchFamily="18" charset="0"/>
                <a:cs typeface="Times New Roman" panose="02020603050405020304" pitchFamily="18" charset="0"/>
              </a:rPr>
            </a:b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God læsning</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48</a:t>
            </a:fld>
            <a:endParaRPr lang="da-DK"/>
          </a:p>
        </p:txBody>
      </p:sp>
    </p:spTree>
    <p:extLst>
      <p:ext uri="{BB962C8B-B14F-4D97-AF65-F5344CB8AC3E}">
        <p14:creationId xmlns:p14="http://schemas.microsoft.com/office/powerpoint/2010/main" val="371077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Store tals lov:</a:t>
            </a: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 eksempel med kast af terning:</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5</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971549" y="1859340"/>
                <a:ext cx="10134601" cy="3121752"/>
              </a:xfrm>
              <a:prstGeom prst="rect">
                <a:avLst/>
              </a:prstGeom>
            </p:spPr>
            <p:txBody>
              <a:bodyPr wrap="square">
                <a:spAutoFit/>
              </a:bodyPr>
              <a:lstStyle/>
              <a:p>
                <a:r>
                  <a:rPr lang="da-DK" dirty="0">
                    <a:solidFill>
                      <a:srgbClr val="222222"/>
                    </a:solidFill>
                    <a:latin typeface="Times New Roman" panose="02020603050405020304" pitchFamily="18" charset="0"/>
                    <a:cs typeface="Times New Roman" panose="02020603050405020304" pitchFamily="18" charset="0"/>
                  </a:rPr>
                  <a:t>Vi antager, at vores stokastiske variabel er antallet af gange, vi slår en 6’er med en terning:</a:t>
                </a:r>
              </a:p>
              <a:p>
                <a:endParaRPr lang="da-DK" dirty="0">
                  <a:solidFill>
                    <a:srgbClr val="222222"/>
                  </a:solidFill>
                  <a:latin typeface="Times New Roman" panose="02020603050405020304" pitchFamily="18" charset="0"/>
                  <a:cs typeface="Times New Roman" panose="02020603050405020304" pitchFamily="18" charset="0"/>
                </a:endParaRPr>
              </a:p>
              <a:p>
                <a:r>
                  <a:rPr lang="da-DK" dirty="0">
                    <a:solidFill>
                      <a:srgbClr val="222222"/>
                    </a:solidFill>
                    <a:latin typeface="Times New Roman" panose="02020603050405020304" pitchFamily="18" charset="0"/>
                    <a:cs typeface="Times New Roman" panose="02020603050405020304" pitchFamily="18" charset="0"/>
                  </a:rPr>
                  <a:t>Nu vil vi vise en figur over frekvensen af antallet af 6’ere, idet vi øger n, som er antallet af kast.</a:t>
                </a:r>
              </a:p>
              <a:p>
                <a:endParaRPr lang="da-DK"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acc>
                        <m:accPr>
                          <m:chr m:val="̂"/>
                          <m:ctrlPr>
                            <a:rPr lang="da-DK" b="0" i="1" smtClean="0">
                              <a:solidFill>
                                <a:srgbClr val="222222"/>
                              </a:solidFill>
                              <a:latin typeface="Cambria Math" panose="02040503050406030204" pitchFamily="18" charset="0"/>
                              <a:cs typeface="Times New Roman" panose="02020603050405020304" pitchFamily="18" charset="0"/>
                            </a:rPr>
                          </m:ctrlPr>
                        </m:accPr>
                        <m:e>
                          <m:r>
                            <a:rPr lang="da-DK" b="0" i="1" smtClean="0">
                              <a:solidFill>
                                <a:srgbClr val="222222"/>
                              </a:solidFill>
                              <a:latin typeface="Cambria Math" panose="02040503050406030204" pitchFamily="18" charset="0"/>
                              <a:cs typeface="Times New Roman" panose="02020603050405020304" pitchFamily="18" charset="0"/>
                            </a:rPr>
                            <m:t>𝑝</m:t>
                          </m:r>
                        </m:e>
                      </m:acc>
                      <m:d>
                        <m:dPr>
                          <m:ctrlPr>
                            <a:rPr lang="da-DK" b="0" i="1" smtClean="0">
                              <a:solidFill>
                                <a:srgbClr val="222222"/>
                              </a:solidFill>
                              <a:latin typeface="Cambria Math" panose="02040503050406030204" pitchFamily="18" charset="0"/>
                              <a:cs typeface="Times New Roman" panose="02020603050405020304" pitchFamily="18" charset="0"/>
                            </a:rPr>
                          </m:ctrlPr>
                        </m:dPr>
                        <m:e>
                          <m:r>
                            <a:rPr lang="da-DK" b="0" i="1" smtClean="0">
                              <a:solidFill>
                                <a:srgbClr val="222222"/>
                              </a:solidFill>
                              <a:latin typeface="Cambria Math" panose="02040503050406030204" pitchFamily="18" charset="0"/>
                              <a:cs typeface="Times New Roman" panose="02020603050405020304" pitchFamily="18" charset="0"/>
                            </a:rPr>
                            <m:t>𝑥</m:t>
                          </m:r>
                        </m:e>
                      </m:d>
                      <m:r>
                        <a:rPr lang="da-DK" b="0" i="1" smtClean="0">
                          <a:solidFill>
                            <a:srgbClr val="222222"/>
                          </a:solidFill>
                          <a:latin typeface="Cambria Math" panose="02040503050406030204" pitchFamily="18" charset="0"/>
                          <a:cs typeface="Times New Roman" panose="02020603050405020304" pitchFamily="18" charset="0"/>
                        </a:rPr>
                        <m:t>=</m:t>
                      </m:r>
                      <m:f>
                        <m:fPr>
                          <m:ctrlPr>
                            <a:rPr lang="da-DK" b="0" i="1" smtClean="0">
                              <a:solidFill>
                                <a:srgbClr val="222222"/>
                              </a:solidFill>
                              <a:latin typeface="Cambria Math" panose="02040503050406030204" pitchFamily="18" charset="0"/>
                              <a:cs typeface="Times New Roman" panose="02020603050405020304" pitchFamily="18" charset="0"/>
                            </a:rPr>
                          </m:ctrlPr>
                        </m:fPr>
                        <m:num>
                          <m:r>
                            <a:rPr lang="da-DK" i="1">
                              <a:solidFill>
                                <a:srgbClr val="222222"/>
                              </a:solidFill>
                              <a:latin typeface="Cambria Math" panose="02040503050406030204" pitchFamily="18" charset="0"/>
                              <a:cs typeface="Times New Roman" panose="02020603050405020304" pitchFamily="18" charset="0"/>
                            </a:rPr>
                            <m:t>h𝑦𝑝𝑝𝑖𝑔h𝑒𝑑𝑒𝑛</m:t>
                          </m:r>
                          <m:r>
                            <a:rPr lang="da-DK" i="1">
                              <a:solidFill>
                                <a:srgbClr val="222222"/>
                              </a:solidFill>
                              <a:latin typeface="Cambria Math" panose="02040503050406030204" pitchFamily="18" charset="0"/>
                              <a:cs typeface="Times New Roman" panose="02020603050405020304" pitchFamily="18" charset="0"/>
                            </a:rPr>
                            <m:t> </m:t>
                          </m:r>
                          <m:r>
                            <a:rPr lang="da-DK" i="1">
                              <a:solidFill>
                                <a:srgbClr val="222222"/>
                              </a:solidFill>
                              <a:latin typeface="Cambria Math" panose="02040503050406030204" pitchFamily="18" charset="0"/>
                              <a:cs typeface="Times New Roman" panose="02020603050405020304" pitchFamily="18" charset="0"/>
                            </a:rPr>
                            <m:t>𝑎𝑓</m:t>
                          </m:r>
                          <m:r>
                            <a:rPr lang="da-DK" i="1">
                              <a:solidFill>
                                <a:srgbClr val="222222"/>
                              </a:solidFill>
                              <a:latin typeface="Cambria Math" panose="02040503050406030204" pitchFamily="18" charset="0"/>
                              <a:cs typeface="Times New Roman" panose="02020603050405020304" pitchFamily="18" charset="0"/>
                            </a:rPr>
                            <m:t> </m:t>
                          </m:r>
                          <m:r>
                            <a:rPr lang="da-DK" i="1">
                              <a:solidFill>
                                <a:srgbClr val="222222"/>
                              </a:solidFill>
                              <a:latin typeface="Cambria Math" panose="02040503050406030204" pitchFamily="18" charset="0"/>
                              <a:cs typeface="Times New Roman" panose="02020603050405020304" pitchFamily="18" charset="0"/>
                            </a:rPr>
                            <m:t>𝑎𝑛𝑡𝑎𝑙𝑙𝑒𝑡</m:t>
                          </m:r>
                          <m:r>
                            <a:rPr lang="da-DK" i="1">
                              <a:solidFill>
                                <a:srgbClr val="222222"/>
                              </a:solidFill>
                              <a:latin typeface="Cambria Math" panose="02040503050406030204" pitchFamily="18" charset="0"/>
                              <a:cs typeface="Times New Roman" panose="02020603050405020304" pitchFamily="18" charset="0"/>
                            </a:rPr>
                            <m:t> </m:t>
                          </m:r>
                          <m:r>
                            <a:rPr lang="da-DK" i="1">
                              <a:solidFill>
                                <a:srgbClr val="222222"/>
                              </a:solidFill>
                              <a:latin typeface="Cambria Math" panose="02040503050406030204" pitchFamily="18" charset="0"/>
                              <a:cs typeface="Times New Roman" panose="02020603050405020304" pitchFamily="18" charset="0"/>
                            </a:rPr>
                            <m:t>𝑎𝑓</m:t>
                          </m:r>
                          <m:r>
                            <a:rPr lang="da-DK" i="1">
                              <a:solidFill>
                                <a:srgbClr val="222222"/>
                              </a:solidFill>
                              <a:latin typeface="Cambria Math" panose="02040503050406030204" pitchFamily="18" charset="0"/>
                              <a:cs typeface="Times New Roman" panose="02020603050405020304" pitchFamily="18" charset="0"/>
                            </a:rPr>
                            <m:t> </m:t>
                          </m:r>
                          <m:sSup>
                            <m:sSupPr>
                              <m:ctrlPr>
                                <a:rPr lang="da-DK" i="1">
                                  <a:solidFill>
                                    <a:srgbClr val="222222"/>
                                  </a:solidFill>
                                  <a:latin typeface="Cambria Math" panose="02040503050406030204" pitchFamily="18" charset="0"/>
                                  <a:cs typeface="Times New Roman" panose="02020603050405020304" pitchFamily="18" charset="0"/>
                                </a:rPr>
                              </m:ctrlPr>
                            </m:sSupPr>
                            <m:e>
                              <m:r>
                                <a:rPr lang="da-DK" i="1">
                                  <a:solidFill>
                                    <a:srgbClr val="222222"/>
                                  </a:solidFill>
                                  <a:latin typeface="Cambria Math" panose="02040503050406030204" pitchFamily="18" charset="0"/>
                                  <a:cs typeface="Times New Roman" panose="02020603050405020304" pitchFamily="18" charset="0"/>
                                </a:rPr>
                                <m:t>6</m:t>
                              </m:r>
                            </m:e>
                            <m:sup>
                              <m:r>
                                <a:rPr lang="da-DK" i="1">
                                  <a:solidFill>
                                    <a:srgbClr val="222222"/>
                                  </a:solidFill>
                                  <a:latin typeface="Cambria Math" panose="02040503050406030204" pitchFamily="18" charset="0"/>
                                  <a:cs typeface="Times New Roman" panose="02020603050405020304" pitchFamily="18" charset="0"/>
                                </a:rPr>
                                <m:t>′</m:t>
                              </m:r>
                            </m:sup>
                          </m:sSup>
                          <m:r>
                            <a:rPr lang="da-DK" i="1">
                              <a:solidFill>
                                <a:srgbClr val="222222"/>
                              </a:solidFill>
                              <a:latin typeface="Cambria Math" panose="02040503050406030204" pitchFamily="18" charset="0"/>
                              <a:cs typeface="Times New Roman" panose="02020603050405020304" pitchFamily="18" charset="0"/>
                            </a:rPr>
                            <m:t>𝑒𝑟𝑒</m:t>
                          </m:r>
                        </m:num>
                        <m:den>
                          <m:r>
                            <a:rPr lang="da-DK" b="0" i="1" smtClean="0">
                              <a:solidFill>
                                <a:srgbClr val="222222"/>
                              </a:solidFill>
                              <a:latin typeface="Cambria Math" panose="02040503050406030204" pitchFamily="18" charset="0"/>
                              <a:cs typeface="Times New Roman" panose="02020603050405020304" pitchFamily="18" charset="0"/>
                            </a:rPr>
                            <m:t>𝑛</m:t>
                          </m:r>
                        </m:den>
                      </m:f>
                    </m:oMath>
                  </m:oMathPara>
                </a14:m>
                <a:endParaRPr lang="da-DK" dirty="0">
                  <a:solidFill>
                    <a:srgbClr val="222222"/>
                  </a:solidFill>
                  <a:latin typeface="Times New Roman" panose="02020603050405020304" pitchFamily="18" charset="0"/>
                  <a:cs typeface="Times New Roman" panose="02020603050405020304" pitchFamily="18" charset="0"/>
                </a:endParaRPr>
              </a:p>
              <a:p>
                <a:endParaRPr lang="da-DK" b="0" i="0" u="none" strike="noStrike" dirty="0">
                  <a:solidFill>
                    <a:srgbClr val="222222"/>
                  </a:solidFill>
                  <a:effectLst/>
                  <a:latin typeface="Arial" panose="020B0604020202020204" pitchFamily="34" charset="0"/>
                </a:endParaRPr>
              </a:p>
              <a:p>
                <a:r>
                  <a:rPr lang="da-DK" dirty="0">
                    <a:solidFill>
                      <a:srgbClr val="222222"/>
                    </a:solidFill>
                    <a:latin typeface="Times New Roman" panose="02020603050405020304" pitchFamily="18" charset="0"/>
                    <a:cs typeface="Times New Roman" panose="02020603050405020304" pitchFamily="18" charset="0"/>
                  </a:rPr>
                  <a:t>Når antallet af kast går mod uendeligt, så vil </a:t>
                </a:r>
                <a14:m>
                  <m:oMath xmlns:m="http://schemas.openxmlformats.org/officeDocument/2006/math">
                    <m:acc>
                      <m:accPr>
                        <m:chr m:val="̂"/>
                        <m:ctrlPr>
                          <a:rPr lang="da-DK" i="1">
                            <a:solidFill>
                              <a:srgbClr val="222222"/>
                            </a:solidFill>
                            <a:latin typeface="Cambria Math" panose="02040503050406030204" pitchFamily="18" charset="0"/>
                            <a:cs typeface="Times New Roman" panose="02020603050405020304" pitchFamily="18" charset="0"/>
                          </a:rPr>
                        </m:ctrlPr>
                      </m:accPr>
                      <m:e>
                        <m:r>
                          <a:rPr lang="da-DK" i="1">
                            <a:solidFill>
                              <a:srgbClr val="222222"/>
                            </a:solidFill>
                            <a:latin typeface="Cambria Math" panose="02040503050406030204" pitchFamily="18" charset="0"/>
                            <a:cs typeface="Times New Roman" panose="02020603050405020304" pitchFamily="18" charset="0"/>
                          </a:rPr>
                          <m:t>𝑝</m:t>
                        </m:r>
                      </m:e>
                    </m:acc>
                    <m:d>
                      <m:dPr>
                        <m:ctrlPr>
                          <a:rPr lang="da-DK" b="0" i="1" smtClean="0">
                            <a:solidFill>
                              <a:srgbClr val="222222"/>
                            </a:solidFill>
                            <a:latin typeface="Cambria Math" panose="02040503050406030204" pitchFamily="18" charset="0"/>
                            <a:cs typeface="Times New Roman" panose="02020603050405020304" pitchFamily="18" charset="0"/>
                          </a:rPr>
                        </m:ctrlPr>
                      </m:dPr>
                      <m:e>
                        <m:r>
                          <a:rPr lang="da-DK" b="0" i="1" smtClean="0">
                            <a:solidFill>
                              <a:srgbClr val="222222"/>
                            </a:solidFill>
                            <a:latin typeface="Cambria Math" panose="02040503050406030204" pitchFamily="18" charset="0"/>
                            <a:cs typeface="Times New Roman" panose="02020603050405020304" pitchFamily="18" charset="0"/>
                          </a:rPr>
                          <m:t>𝑥</m:t>
                        </m:r>
                      </m:e>
                    </m:d>
                    <m:r>
                      <a:rPr lang="da-DK" b="0" i="1" smtClean="0">
                        <a:solidFill>
                          <a:srgbClr val="222222"/>
                        </a:solidFill>
                        <a:latin typeface="Cambria Math" panose="02040503050406030204" pitchFamily="18" charset="0"/>
                        <a:cs typeface="Times New Roman" panose="02020603050405020304" pitchFamily="18" charset="0"/>
                      </a:rPr>
                      <m:t> </m:t>
                    </m:r>
                  </m:oMath>
                </a14:m>
                <a:r>
                  <a:rPr lang="da-DK" b="0" i="0" u="none" strike="noStrike" dirty="0">
                    <a:solidFill>
                      <a:srgbClr val="222222"/>
                    </a:solidFill>
                    <a:effectLst/>
                    <a:latin typeface="Times New Roman" panose="02020603050405020304" pitchFamily="18" charset="0"/>
                    <a:cs typeface="Times New Roman" panose="02020603050405020304" pitchFamily="18" charset="0"/>
                  </a:rPr>
                  <a:t>gå mod sandsynligheden P(x)</a:t>
                </a:r>
              </a:p>
              <a:p>
                <a:r>
                  <a:rPr lang="da-DK" b="0" i="0" u="none" strike="noStrike" dirty="0">
                    <a:solidFill>
                      <a:srgbClr val="222222"/>
                    </a:solidFill>
                    <a:effectLst/>
                    <a:latin typeface="Times New Roman" panose="02020603050405020304" pitchFamily="18" charset="0"/>
                    <a:cs typeface="Times New Roman" panose="02020603050405020304" pitchFamily="18" charset="0"/>
                  </a:rPr>
                  <a:t>Eller </a:t>
                </a:r>
                <a14:m>
                  <m:oMath xmlns:m="http://schemas.openxmlformats.org/officeDocument/2006/math">
                    <m:func>
                      <m:funcPr>
                        <m:ctrlPr>
                          <a:rPr lang="pt-BR" b="0" i="1" u="none" strike="noStrike" smtClean="0">
                            <a:solidFill>
                              <a:srgbClr val="222222"/>
                            </a:solidFill>
                            <a:effectLst/>
                            <a:latin typeface="Cambria Math" panose="02040503050406030204" pitchFamily="18" charset="0"/>
                            <a:cs typeface="Times New Roman" panose="02020603050405020304" pitchFamily="18" charset="0"/>
                          </a:rPr>
                        </m:ctrlPr>
                      </m:funcPr>
                      <m:fName>
                        <m:limLow>
                          <m:limLowPr>
                            <m:ctrlPr>
                              <a:rPr lang="pt-BR" b="0" i="1" u="none" strike="noStrike" smtClean="0">
                                <a:solidFill>
                                  <a:srgbClr val="222222"/>
                                </a:solidFill>
                                <a:effectLst/>
                                <a:latin typeface="Cambria Math" panose="02040503050406030204" pitchFamily="18" charset="0"/>
                                <a:cs typeface="Times New Roman" panose="02020603050405020304" pitchFamily="18" charset="0"/>
                              </a:rPr>
                            </m:ctrlPr>
                          </m:limLowPr>
                          <m:e>
                            <m:r>
                              <m:rPr>
                                <m:sty m:val="p"/>
                              </m:rPr>
                              <a:rPr lang="pt-BR" b="0" i="0" u="none" strike="noStrike" smtClean="0">
                                <a:solidFill>
                                  <a:srgbClr val="222222"/>
                                </a:solidFill>
                                <a:effectLst/>
                                <a:latin typeface="Cambria Math" panose="02040503050406030204" pitchFamily="18" charset="0"/>
                                <a:cs typeface="Times New Roman" panose="02020603050405020304" pitchFamily="18" charset="0"/>
                              </a:rPr>
                              <m:t>lim</m:t>
                            </m:r>
                          </m:e>
                          <m:lim>
                            <m:r>
                              <a:rPr lang="pt-BR" b="0" i="1" u="none" strike="noStrike" smtClean="0">
                                <a:solidFill>
                                  <a:srgbClr val="222222"/>
                                </a:solidFill>
                                <a:effectLst/>
                                <a:latin typeface="Cambria Math" panose="02040503050406030204" pitchFamily="18" charset="0"/>
                                <a:cs typeface="Times New Roman" panose="02020603050405020304" pitchFamily="18" charset="0"/>
                              </a:rPr>
                              <m:t>𝑛</m:t>
                            </m:r>
                            <m:r>
                              <a:rPr lang="pt-BR" b="0" i="1" u="none" strike="noStrike" smtClean="0">
                                <a:solidFill>
                                  <a:srgbClr val="222222"/>
                                </a:solidFill>
                                <a:effectLst/>
                                <a:latin typeface="Cambria Math" panose="02040503050406030204" pitchFamily="18" charset="0"/>
                                <a:cs typeface="Times New Roman" panose="02020603050405020304" pitchFamily="18" charset="0"/>
                              </a:rPr>
                              <m:t>→∞</m:t>
                            </m:r>
                          </m:lim>
                        </m:limLow>
                      </m:fName>
                      <m:e>
                        <m:acc>
                          <m:accPr>
                            <m:chr m:val="̂"/>
                            <m:ctrlPr>
                              <a:rPr lang="pt-BR" b="0" i="1" u="none" strike="noStrike" smtClean="0">
                                <a:solidFill>
                                  <a:srgbClr val="222222"/>
                                </a:solidFill>
                                <a:effectLst/>
                                <a:latin typeface="Cambria Math" panose="02040503050406030204" pitchFamily="18" charset="0"/>
                                <a:cs typeface="Times New Roman" panose="02020603050405020304" pitchFamily="18" charset="0"/>
                              </a:rPr>
                            </m:ctrlPr>
                          </m:accPr>
                          <m:e>
                            <m:r>
                              <a:rPr lang="da-DK" b="0" i="1" u="none" strike="noStrike" smtClean="0">
                                <a:solidFill>
                                  <a:srgbClr val="222222"/>
                                </a:solidFill>
                                <a:effectLst/>
                                <a:latin typeface="Cambria Math" panose="02040503050406030204" pitchFamily="18" charset="0"/>
                                <a:cs typeface="Times New Roman" panose="02020603050405020304" pitchFamily="18" charset="0"/>
                              </a:rPr>
                              <m:t>𝑝</m:t>
                            </m:r>
                          </m:e>
                        </m:acc>
                        <m:r>
                          <a:rPr lang="da-DK" b="0" i="1" u="none" strike="noStrike" smtClean="0">
                            <a:solidFill>
                              <a:srgbClr val="222222"/>
                            </a:solidFill>
                            <a:effectLst/>
                            <a:latin typeface="Cambria Math" panose="02040503050406030204" pitchFamily="18" charset="0"/>
                            <a:cs typeface="Times New Roman" panose="02020603050405020304" pitchFamily="18" charset="0"/>
                          </a:rPr>
                          <m:t>(</m:t>
                        </m:r>
                        <m:r>
                          <a:rPr lang="da-DK" b="0" i="1" u="none" strike="noStrike" smtClean="0">
                            <a:solidFill>
                              <a:srgbClr val="222222"/>
                            </a:solidFill>
                            <a:effectLst/>
                            <a:latin typeface="Cambria Math" panose="02040503050406030204" pitchFamily="18" charset="0"/>
                            <a:cs typeface="Times New Roman" panose="02020603050405020304" pitchFamily="18" charset="0"/>
                          </a:rPr>
                          <m:t>𝑥</m:t>
                        </m:r>
                        <m:r>
                          <a:rPr lang="da-DK" b="0" i="1" u="none" strike="noStrike" smtClean="0">
                            <a:solidFill>
                              <a:srgbClr val="222222"/>
                            </a:solidFill>
                            <a:effectLst/>
                            <a:latin typeface="Cambria Math" panose="02040503050406030204" pitchFamily="18" charset="0"/>
                            <a:cs typeface="Times New Roman" panose="02020603050405020304" pitchFamily="18" charset="0"/>
                          </a:rPr>
                          <m:t>)=</m:t>
                        </m:r>
                        <m:r>
                          <a:rPr lang="da-DK" b="0" i="1" u="none" strike="noStrike" smtClean="0">
                            <a:solidFill>
                              <a:srgbClr val="222222"/>
                            </a:solidFill>
                            <a:effectLst/>
                            <a:latin typeface="Cambria Math" panose="02040503050406030204" pitchFamily="18" charset="0"/>
                            <a:cs typeface="Times New Roman" panose="02020603050405020304" pitchFamily="18" charset="0"/>
                          </a:rPr>
                          <m:t>𝑃</m:t>
                        </m:r>
                        <m:r>
                          <a:rPr lang="da-DK" b="0" i="1" u="none" strike="noStrike" smtClean="0">
                            <a:solidFill>
                              <a:srgbClr val="222222"/>
                            </a:solidFill>
                            <a:effectLst/>
                            <a:latin typeface="Cambria Math" panose="02040503050406030204" pitchFamily="18" charset="0"/>
                            <a:cs typeface="Times New Roman" panose="02020603050405020304" pitchFamily="18" charset="0"/>
                          </a:rPr>
                          <m:t>(</m:t>
                        </m:r>
                        <m:r>
                          <a:rPr lang="da-DK" b="0" i="1" u="none" strike="noStrike" smtClean="0">
                            <a:solidFill>
                              <a:srgbClr val="222222"/>
                            </a:solidFill>
                            <a:effectLst/>
                            <a:latin typeface="Cambria Math" panose="02040503050406030204" pitchFamily="18" charset="0"/>
                            <a:cs typeface="Times New Roman" panose="02020603050405020304" pitchFamily="18" charset="0"/>
                          </a:rPr>
                          <m:t>𝑥</m:t>
                        </m:r>
                        <m:r>
                          <a:rPr lang="da-DK" b="0" i="1" u="none" strike="noStrike" smtClean="0">
                            <a:solidFill>
                              <a:srgbClr val="222222"/>
                            </a:solidFill>
                            <a:effectLst/>
                            <a:latin typeface="Cambria Math" panose="02040503050406030204" pitchFamily="18" charset="0"/>
                            <a:cs typeface="Times New Roman" panose="02020603050405020304" pitchFamily="18" charset="0"/>
                          </a:rPr>
                          <m:t>)</m:t>
                        </m:r>
                      </m:e>
                    </m:func>
                  </m:oMath>
                </a14:m>
                <a:endParaRPr lang="da-DK" b="0" i="0" u="none" strike="noStrike" dirty="0">
                  <a:solidFill>
                    <a:srgbClr val="222222"/>
                  </a:solidFill>
                  <a:effectLst/>
                  <a:latin typeface="Times New Roman" panose="02020603050405020304" pitchFamily="18" charset="0"/>
                  <a:cs typeface="Times New Roman" panose="02020603050405020304" pitchFamily="18" charset="0"/>
                </a:endParaRPr>
              </a:p>
              <a:p>
                <a:endParaRPr lang="da-DK" dirty="0">
                  <a:solidFill>
                    <a:srgbClr val="222222"/>
                  </a:solidFill>
                  <a:latin typeface="Times New Roman" panose="02020603050405020304" pitchFamily="18" charset="0"/>
                  <a:cs typeface="Times New Roman" panose="02020603050405020304" pitchFamily="18" charset="0"/>
                </a:endParaRPr>
              </a:p>
              <a:p>
                <a:endParaRPr lang="da-DK" b="0" i="0" u="none" strike="noStrike" dirty="0">
                  <a:solidFill>
                    <a:srgbClr val="222222"/>
                  </a:solidFill>
                  <a:effectLst/>
                  <a:latin typeface="Arial" panose="020B0604020202020204" pitchFamily="34"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971549" y="1859340"/>
                <a:ext cx="10134601" cy="3121752"/>
              </a:xfrm>
              <a:prstGeom prst="rect">
                <a:avLst/>
              </a:prstGeom>
              <a:blipFill>
                <a:blip r:embed="rId3"/>
                <a:stretch>
                  <a:fillRect l="-481" t="-977"/>
                </a:stretch>
              </a:blipFill>
            </p:spPr>
            <p:txBody>
              <a:bodyPr/>
              <a:lstStyle/>
              <a:p>
                <a:r>
                  <a:rPr lang="da-DK">
                    <a:noFill/>
                  </a:rPr>
                  <a:t> </a:t>
                </a:r>
              </a:p>
            </p:txBody>
          </p:sp>
        </mc:Fallback>
      </mc:AlternateContent>
    </p:spTree>
    <p:extLst>
      <p:ext uri="{BB962C8B-B14F-4D97-AF65-F5344CB8AC3E}">
        <p14:creationId xmlns:p14="http://schemas.microsoft.com/office/powerpoint/2010/main" val="254287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Store tals lov:</a:t>
            </a: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 eksempel med kast af terning:</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6</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971549" y="1859340"/>
                <a:ext cx="10134601" cy="1560940"/>
              </a:xfrm>
              <a:prstGeom prst="rect">
                <a:avLst/>
              </a:prstGeom>
            </p:spPr>
            <p:txBody>
              <a:bodyPr wrap="square">
                <a:spAutoFit/>
              </a:bodyPr>
              <a:lstStyle/>
              <a:p>
                <a:r>
                  <a:rPr lang="da-DK" dirty="0">
                    <a:solidFill>
                      <a:srgbClr val="222222"/>
                    </a:solidFill>
                    <a:latin typeface="Times New Roman" panose="02020603050405020304" pitchFamily="18" charset="0"/>
                    <a:cs typeface="Times New Roman" panose="02020603050405020304" pitchFamily="18" charset="0"/>
                  </a:rPr>
                  <a:t>Grafisk illustration af store tals lov:</a:t>
                </a:r>
                <a:endParaRPr lang="da-DK" b="0" i="0" u="none" strike="noStrike" dirty="0">
                  <a:solidFill>
                    <a:srgbClr val="222222"/>
                  </a:solidFill>
                  <a:effectLst/>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pt-BR" b="0" i="1" u="none" strike="noStrike" smtClean="0">
                              <a:solidFill>
                                <a:srgbClr val="222222"/>
                              </a:solidFill>
                              <a:effectLst/>
                              <a:latin typeface="Cambria Math" panose="02040503050406030204" pitchFamily="18" charset="0"/>
                              <a:cs typeface="Times New Roman" panose="02020603050405020304" pitchFamily="18" charset="0"/>
                            </a:rPr>
                          </m:ctrlPr>
                        </m:funcPr>
                        <m:fName>
                          <m:limLow>
                            <m:limLowPr>
                              <m:ctrlPr>
                                <a:rPr lang="pt-BR" b="0" i="1" u="none" strike="noStrike" smtClean="0">
                                  <a:solidFill>
                                    <a:srgbClr val="222222"/>
                                  </a:solidFill>
                                  <a:effectLst/>
                                  <a:latin typeface="Cambria Math" panose="02040503050406030204" pitchFamily="18" charset="0"/>
                                  <a:cs typeface="Times New Roman" panose="02020603050405020304" pitchFamily="18" charset="0"/>
                                </a:rPr>
                              </m:ctrlPr>
                            </m:limLowPr>
                            <m:e>
                              <m:r>
                                <m:rPr>
                                  <m:sty m:val="p"/>
                                </m:rPr>
                                <a:rPr lang="pt-BR" b="0" i="0" u="none" strike="noStrike" smtClean="0">
                                  <a:solidFill>
                                    <a:srgbClr val="222222"/>
                                  </a:solidFill>
                                  <a:effectLst/>
                                  <a:latin typeface="Cambria Math" panose="02040503050406030204" pitchFamily="18" charset="0"/>
                                  <a:cs typeface="Times New Roman" panose="02020603050405020304" pitchFamily="18" charset="0"/>
                                </a:rPr>
                                <m:t>lim</m:t>
                              </m:r>
                            </m:e>
                            <m:lim>
                              <m:r>
                                <a:rPr lang="pt-BR" b="0" i="1" u="none" strike="noStrike" smtClean="0">
                                  <a:solidFill>
                                    <a:srgbClr val="222222"/>
                                  </a:solidFill>
                                  <a:effectLst/>
                                  <a:latin typeface="Cambria Math" panose="02040503050406030204" pitchFamily="18" charset="0"/>
                                  <a:cs typeface="Times New Roman" panose="02020603050405020304" pitchFamily="18" charset="0"/>
                                </a:rPr>
                                <m:t>𝑛</m:t>
                              </m:r>
                              <m:r>
                                <a:rPr lang="pt-BR" b="0" i="1" u="none" strike="noStrike" smtClean="0">
                                  <a:solidFill>
                                    <a:srgbClr val="222222"/>
                                  </a:solidFill>
                                  <a:effectLst/>
                                  <a:latin typeface="Cambria Math" panose="02040503050406030204" pitchFamily="18" charset="0"/>
                                  <a:cs typeface="Times New Roman" panose="02020603050405020304" pitchFamily="18" charset="0"/>
                                </a:rPr>
                                <m:t>→∞</m:t>
                              </m:r>
                            </m:lim>
                          </m:limLow>
                        </m:fName>
                        <m:e>
                          <m:sSub>
                            <m:sSubPr>
                              <m:ctrlPr>
                                <a:rPr lang="da-DK" b="0" i="1" u="none" strike="noStrike" smtClean="0">
                                  <a:solidFill>
                                    <a:srgbClr val="222222"/>
                                  </a:solidFill>
                                  <a:effectLst/>
                                  <a:latin typeface="Cambria Math" panose="02040503050406030204" pitchFamily="18" charset="0"/>
                                  <a:cs typeface="Times New Roman" panose="02020603050405020304" pitchFamily="18" charset="0"/>
                                </a:rPr>
                              </m:ctrlPr>
                            </m:sSubPr>
                            <m:e>
                              <m:acc>
                                <m:accPr>
                                  <m:chr m:val="̂"/>
                                  <m:ctrlPr>
                                    <a:rPr lang="pt-BR" b="0" i="1" u="none" strike="noStrike" smtClean="0">
                                      <a:solidFill>
                                        <a:srgbClr val="222222"/>
                                      </a:solidFill>
                                      <a:effectLst/>
                                      <a:latin typeface="Cambria Math" panose="02040503050406030204" pitchFamily="18" charset="0"/>
                                      <a:cs typeface="Times New Roman" panose="02020603050405020304" pitchFamily="18" charset="0"/>
                                    </a:rPr>
                                  </m:ctrlPr>
                                </m:accPr>
                                <m:e>
                                  <m:r>
                                    <a:rPr lang="da-DK" b="0" i="1" u="none" strike="noStrike" smtClean="0">
                                      <a:solidFill>
                                        <a:srgbClr val="222222"/>
                                      </a:solidFill>
                                      <a:effectLst/>
                                      <a:latin typeface="Cambria Math" panose="02040503050406030204" pitchFamily="18" charset="0"/>
                                      <a:cs typeface="Times New Roman" panose="02020603050405020304" pitchFamily="18" charset="0"/>
                                    </a:rPr>
                                    <m:t>𝑝</m:t>
                                  </m:r>
                                </m:e>
                              </m:acc>
                            </m:e>
                            <m:sub>
                              <m:r>
                                <a:rPr lang="da-DK" b="0" i="1" u="none" strike="noStrike" smtClean="0">
                                  <a:solidFill>
                                    <a:srgbClr val="222222"/>
                                  </a:solidFill>
                                  <a:effectLst/>
                                  <a:latin typeface="Cambria Math" panose="02040503050406030204" pitchFamily="18" charset="0"/>
                                  <a:cs typeface="Times New Roman" panose="02020603050405020304" pitchFamily="18" charset="0"/>
                                </a:rPr>
                                <m:t>𝑛</m:t>
                              </m:r>
                            </m:sub>
                          </m:sSub>
                          <m:r>
                            <a:rPr lang="da-DK" b="0" i="1" u="none" strike="noStrike" smtClean="0">
                              <a:solidFill>
                                <a:srgbClr val="222222"/>
                              </a:solidFill>
                              <a:effectLst/>
                              <a:latin typeface="Cambria Math" panose="02040503050406030204" pitchFamily="18" charset="0"/>
                              <a:cs typeface="Times New Roman" panose="02020603050405020304" pitchFamily="18" charset="0"/>
                            </a:rPr>
                            <m:t>(</m:t>
                          </m:r>
                          <m:r>
                            <a:rPr lang="da-DK" b="0" i="1" u="none" strike="noStrike" smtClean="0">
                              <a:solidFill>
                                <a:srgbClr val="222222"/>
                              </a:solidFill>
                              <a:effectLst/>
                              <a:latin typeface="Cambria Math" panose="02040503050406030204" pitchFamily="18" charset="0"/>
                              <a:cs typeface="Times New Roman" panose="02020603050405020304" pitchFamily="18" charset="0"/>
                            </a:rPr>
                            <m:t>𝑥</m:t>
                          </m:r>
                          <m:r>
                            <a:rPr lang="da-DK" b="0" i="1" u="none" strike="noStrike" smtClean="0">
                              <a:solidFill>
                                <a:srgbClr val="222222"/>
                              </a:solidFill>
                              <a:effectLst/>
                              <a:latin typeface="Cambria Math" panose="02040503050406030204" pitchFamily="18" charset="0"/>
                              <a:cs typeface="Times New Roman" panose="02020603050405020304" pitchFamily="18" charset="0"/>
                            </a:rPr>
                            <m:t>)=</m:t>
                          </m:r>
                          <m:r>
                            <a:rPr lang="da-DK" b="0" i="1" u="none" strike="noStrike" smtClean="0">
                              <a:solidFill>
                                <a:srgbClr val="222222"/>
                              </a:solidFill>
                              <a:effectLst/>
                              <a:latin typeface="Cambria Math" panose="02040503050406030204" pitchFamily="18" charset="0"/>
                              <a:cs typeface="Times New Roman" panose="02020603050405020304" pitchFamily="18" charset="0"/>
                            </a:rPr>
                            <m:t>𝑃</m:t>
                          </m:r>
                          <m:r>
                            <a:rPr lang="da-DK" b="0" i="1" u="none" strike="noStrike" smtClean="0">
                              <a:solidFill>
                                <a:srgbClr val="222222"/>
                              </a:solidFill>
                              <a:effectLst/>
                              <a:latin typeface="Cambria Math" panose="02040503050406030204" pitchFamily="18" charset="0"/>
                              <a:cs typeface="Times New Roman" panose="02020603050405020304" pitchFamily="18" charset="0"/>
                            </a:rPr>
                            <m:t>(</m:t>
                          </m:r>
                          <m:r>
                            <a:rPr lang="da-DK" b="0" i="1" u="none" strike="noStrike" smtClean="0">
                              <a:solidFill>
                                <a:srgbClr val="222222"/>
                              </a:solidFill>
                              <a:effectLst/>
                              <a:latin typeface="Cambria Math" panose="02040503050406030204" pitchFamily="18" charset="0"/>
                              <a:cs typeface="Times New Roman" panose="02020603050405020304" pitchFamily="18" charset="0"/>
                            </a:rPr>
                            <m:t>𝑥</m:t>
                          </m:r>
                          <m:r>
                            <a:rPr lang="da-DK" b="0" i="1" u="none" strike="noStrike" smtClean="0">
                              <a:solidFill>
                                <a:srgbClr val="222222"/>
                              </a:solidFill>
                              <a:effectLst/>
                              <a:latin typeface="Cambria Math" panose="02040503050406030204" pitchFamily="18" charset="0"/>
                              <a:cs typeface="Times New Roman" panose="02020603050405020304" pitchFamily="18" charset="0"/>
                            </a:rPr>
                            <m:t>)</m:t>
                          </m:r>
                        </m:e>
                      </m:func>
                    </m:oMath>
                  </m:oMathPara>
                </a14:m>
                <a:endParaRPr lang="da-DK" b="0" i="0" u="none" strike="noStrike" dirty="0">
                  <a:solidFill>
                    <a:srgbClr val="222222"/>
                  </a:solidFill>
                  <a:effectLst/>
                  <a:latin typeface="Times New Roman" panose="02020603050405020304" pitchFamily="18" charset="0"/>
                  <a:cs typeface="Times New Roman" panose="02020603050405020304" pitchFamily="18" charset="0"/>
                </a:endParaRPr>
              </a:p>
              <a:p>
                <a:endParaRPr lang="da-DK" dirty="0">
                  <a:solidFill>
                    <a:srgbClr val="222222"/>
                  </a:solidFill>
                  <a:latin typeface="Times New Roman" panose="02020603050405020304" pitchFamily="18" charset="0"/>
                  <a:cs typeface="Times New Roman" panose="02020603050405020304" pitchFamily="18" charset="0"/>
                </a:endParaRPr>
              </a:p>
              <a:p>
                <a:endParaRPr lang="da-DK" dirty="0">
                  <a:solidFill>
                    <a:srgbClr val="222222"/>
                  </a:solidFill>
                  <a:latin typeface="Times New Roman" panose="02020603050405020304" pitchFamily="18" charset="0"/>
                  <a:cs typeface="Times New Roman" panose="02020603050405020304" pitchFamily="18" charset="0"/>
                </a:endParaRPr>
              </a:p>
              <a:p>
                <a:endParaRPr lang="da-DK" b="0" i="0" u="none" strike="noStrike" dirty="0">
                  <a:solidFill>
                    <a:srgbClr val="222222"/>
                  </a:solidFill>
                  <a:effectLst/>
                  <a:latin typeface="Arial" panose="020B0604020202020204" pitchFamily="34"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971549" y="1859340"/>
                <a:ext cx="10134601" cy="1560940"/>
              </a:xfrm>
              <a:prstGeom prst="rect">
                <a:avLst/>
              </a:prstGeom>
              <a:blipFill>
                <a:blip r:embed="rId3"/>
                <a:stretch>
                  <a:fillRect l="-481" t="-1953"/>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A18F7C24-682E-47D2-AFBA-C15E84197005}"/>
              </a:ext>
            </a:extLst>
          </p:cNvPr>
          <p:cNvPicPr>
            <a:picLocks noChangeAspect="1"/>
          </p:cNvPicPr>
          <p:nvPr/>
        </p:nvPicPr>
        <p:blipFill>
          <a:blip r:embed="rId4"/>
          <a:stretch>
            <a:fillRect/>
          </a:stretch>
        </p:blipFill>
        <p:spPr>
          <a:xfrm>
            <a:off x="171450" y="2559050"/>
            <a:ext cx="9210675" cy="3933825"/>
          </a:xfrm>
          <a:prstGeom prst="rect">
            <a:avLst/>
          </a:prstGeom>
        </p:spPr>
      </p:pic>
    </p:spTree>
    <p:extLst>
      <p:ext uri="{BB962C8B-B14F-4D97-AF65-F5344CB8AC3E}">
        <p14:creationId xmlns:p14="http://schemas.microsoft.com/office/powerpoint/2010/main" val="284366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Disjunkte udfald:</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7</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4678845"/>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Med </a:t>
                </a:r>
                <a:r>
                  <a:rPr lang="da-DK" sz="2400" b="1" i="1" dirty="0">
                    <a:solidFill>
                      <a:srgbClr val="222222"/>
                    </a:solidFill>
                    <a:latin typeface="Times New Roman" panose="02020603050405020304" pitchFamily="18" charset="0"/>
                    <a:cs typeface="Times New Roman" panose="02020603050405020304" pitchFamily="18" charset="0"/>
                  </a:rPr>
                  <a:t>disjunkte udfald </a:t>
                </a:r>
                <a:r>
                  <a:rPr lang="da-DK" sz="2400" dirty="0">
                    <a:solidFill>
                      <a:srgbClr val="222222"/>
                    </a:solidFill>
                    <a:latin typeface="Times New Roman" panose="02020603050405020304" pitchFamily="18" charset="0"/>
                    <a:cs typeface="Times New Roman" panose="02020603050405020304" pitchFamily="18" charset="0"/>
                  </a:rPr>
                  <a:t>mener vi, udfald der er </a:t>
                </a:r>
                <a:r>
                  <a:rPr lang="da-DK" sz="2400" b="1" i="1" dirty="0">
                    <a:solidFill>
                      <a:srgbClr val="222222"/>
                    </a:solidFill>
                    <a:latin typeface="Times New Roman" panose="02020603050405020304" pitchFamily="18" charset="0"/>
                    <a:cs typeface="Times New Roman" panose="02020603050405020304" pitchFamily="18" charset="0"/>
                  </a:rPr>
                  <a:t>gensidigt udelukkende. </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Eksempel, hvad er sandsynligheden for at kaste en 1’er eller en 2’er, når vi har en terning. Disse udfald er gensidigt udelukkende:</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definerer den stokastiske variabel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0" smtClean="0">
                        <a:solidFill>
                          <a:srgbClr val="222222"/>
                        </a:solidFill>
                        <a:latin typeface="Cambria Math" panose="02040503050406030204" pitchFamily="18" charset="0"/>
                        <a:cs typeface="Times New Roman" panose="02020603050405020304" pitchFamily="18" charset="0"/>
                      </a:rPr>
                      <m:t> </m:t>
                    </m:r>
                  </m:oMath>
                </a14:m>
                <a:r>
                  <a:rPr lang="da-DK" sz="2400" dirty="0">
                    <a:solidFill>
                      <a:srgbClr val="222222"/>
                    </a:solidFill>
                    <a:latin typeface="Times New Roman" panose="02020603050405020304" pitchFamily="18" charset="0"/>
                    <a:cs typeface="Times New Roman" panose="02020603050405020304" pitchFamily="18" charset="0"/>
                  </a:rPr>
                  <a:t>som antallet af øjne på en terning.</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Nu vi vil vi finde sandsynligheden for at antallet af øjne er 1 eller 2:</a:t>
                </a:r>
              </a:p>
              <a:p>
                <a:endParaRPr lang="da-DK" sz="2400" dirty="0">
                  <a:solidFill>
                    <a:srgbClr val="222222"/>
                  </a:solidFill>
                  <a:latin typeface="Times New Roman" panose="02020603050405020304" pitchFamily="18" charset="0"/>
                  <a:cs typeface="Times New Roman" panose="02020603050405020304" pitchFamily="18" charset="0"/>
                </a:endParaRPr>
              </a:p>
              <a:p>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=1 </m:t>
                        </m:r>
                        <m:r>
                          <a:rPr lang="da-DK" sz="2400" b="0" i="1" smtClean="0">
                            <a:solidFill>
                              <a:srgbClr val="222222"/>
                            </a:solidFill>
                            <a:latin typeface="Cambria Math" panose="02040503050406030204" pitchFamily="18" charset="0"/>
                            <a:cs typeface="Times New Roman" panose="02020603050405020304" pitchFamily="18" charset="0"/>
                          </a:rPr>
                          <m:t>𝑒𝑙𝑙𝑒𝑟</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=2</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1</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2</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2</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3</m:t>
                        </m:r>
                      </m:den>
                    </m:f>
                  </m:oMath>
                </a14:m>
                <a:r>
                  <a:rPr lang="da-DK" sz="2400"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Da udfaldet er to disjunkte hændelser, kan vi blot addere de to sandsynligheder.</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4678845"/>
              </a:xfrm>
              <a:prstGeom prst="rect">
                <a:avLst/>
              </a:prstGeom>
              <a:blipFill>
                <a:blip r:embed="rId3"/>
                <a:stretch>
                  <a:fillRect l="-811" t="-1042" b="-2083"/>
                </a:stretch>
              </a:blipFill>
            </p:spPr>
            <p:txBody>
              <a:bodyPr/>
              <a:lstStyle/>
              <a:p>
                <a:r>
                  <a:rPr lang="da-DK">
                    <a:noFill/>
                  </a:rPr>
                  <a:t> </a:t>
                </a:r>
              </a:p>
            </p:txBody>
          </p:sp>
        </mc:Fallback>
      </mc:AlternateContent>
    </p:spTree>
    <p:extLst>
      <p:ext uri="{BB962C8B-B14F-4D97-AF65-F5344CB8AC3E}">
        <p14:creationId xmlns:p14="http://schemas.microsoft.com/office/powerpoint/2010/main" val="202692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Disjunkte udfald:</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8</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7848302"/>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Følgende additionsregel gælder for </a:t>
                </a:r>
                <a:r>
                  <a:rPr lang="da-DK" sz="2400" b="1" i="1" dirty="0">
                    <a:solidFill>
                      <a:srgbClr val="222222"/>
                    </a:solidFill>
                    <a:latin typeface="Times New Roman" panose="02020603050405020304" pitchFamily="18" charset="0"/>
                    <a:cs typeface="Times New Roman" panose="02020603050405020304" pitchFamily="18" charset="0"/>
                  </a:rPr>
                  <a:t>disjunkte udfald:</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Hvis </a:t>
                </a:r>
                <a14:m>
                  <m:oMath xmlns:m="http://schemas.openxmlformats.org/officeDocument/2006/math">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oMath>
                </a14:m>
                <a:r>
                  <a:rPr lang="da-DK" sz="2400" dirty="0">
                    <a:solidFill>
                      <a:srgbClr val="222222"/>
                    </a:solidFill>
                    <a:latin typeface="Times New Roman" panose="02020603050405020304" pitchFamily="18" charset="0"/>
                    <a:cs typeface="Times New Roman" panose="02020603050405020304" pitchFamily="18" charset="0"/>
                  </a:rPr>
                  <a:t> og </a:t>
                </a:r>
                <a14:m>
                  <m:oMath xmlns:m="http://schemas.openxmlformats.org/officeDocument/2006/math">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oMath>
                </a14:m>
                <a:r>
                  <a:rPr lang="da-DK" sz="2400" dirty="0">
                    <a:solidFill>
                      <a:srgbClr val="222222"/>
                    </a:solidFill>
                    <a:latin typeface="Times New Roman" panose="02020603050405020304" pitchFamily="18" charset="0"/>
                    <a:cs typeface="Times New Roman" panose="02020603050405020304" pitchFamily="18" charset="0"/>
                  </a:rPr>
                  <a:t> viser to disjunkte udfald, så er sandsynligheden for at en af dem hænder givet ved:</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da-DK" sz="2400" i="1">
                          <a:solidFill>
                            <a:srgbClr val="222222"/>
                          </a:solidFill>
                          <a:latin typeface="Cambria Math" panose="02040503050406030204" pitchFamily="18" charset="0"/>
                          <a:cs typeface="Times New Roman" panose="02020603050405020304" pitchFamily="18" charset="0"/>
                        </a:rPr>
                        <m:t>P</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𝑒𝑙𝑙𝑒𝑟</m:t>
                          </m:r>
                          <m:r>
                            <a:rPr lang="da-DK" sz="2400" b="0" i="1" smtClean="0">
                              <a:solidFill>
                                <a:srgbClr val="222222"/>
                              </a:solidFill>
                              <a:latin typeface="Cambria Math" panose="02040503050406030204" pitchFamily="18" charset="0"/>
                              <a:cs typeface="Times New Roman" panose="02020603050405020304" pitchFamily="18" charset="0"/>
                            </a:rPr>
                            <m:t>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r>
                        <a:rPr lang="da-DK" sz="2400" b="0" i="1" smtClean="0">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Hvis der er mange disjunkte udfald:  </a:t>
                </a:r>
                <a14:m>
                  <m:oMath xmlns:m="http://schemas.openxmlformats.org/officeDocument/2006/math">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1</m:t>
                        </m:r>
                      </m:sub>
                    </m:sSub>
                    <m:r>
                      <a:rPr lang="da-DK" sz="2400" b="0" i="1" smtClean="0">
                        <a:solidFill>
                          <a:srgbClr val="222222"/>
                        </a:solidFill>
                        <a:latin typeface="Cambria Math" panose="02040503050406030204" pitchFamily="18" charset="0"/>
                        <a:cs typeface="Times New Roman" panose="02020603050405020304" pitchFamily="18" charset="0"/>
                      </a:rPr>
                      <m:t>,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2</m:t>
                        </m:r>
                      </m:sub>
                    </m:sSub>
                    <m:r>
                      <a:rPr lang="da-DK" sz="2400" b="0" i="1" smtClean="0">
                        <a:solidFill>
                          <a:srgbClr val="222222"/>
                        </a:solidFill>
                        <a:latin typeface="Cambria Math" panose="02040503050406030204" pitchFamily="18" charset="0"/>
                        <a:cs typeface="Times New Roman" panose="02020603050405020304" pitchFamily="18" charset="0"/>
                      </a:rPr>
                      <m:t>,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3</m:t>
                        </m:r>
                      </m:sub>
                    </m:sSub>
                    <m:r>
                      <a:rPr lang="da-DK" sz="2400" b="0" i="1" smtClean="0">
                        <a:solidFill>
                          <a:srgbClr val="222222"/>
                        </a:solidFill>
                        <a:latin typeface="Cambria Math" panose="02040503050406030204" pitchFamily="18" charset="0"/>
                        <a:cs typeface="Times New Roman" panose="02020603050405020304" pitchFamily="18" charset="0"/>
                      </a:rPr>
                      <m:t>, …….,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r>
                      <a:rPr lang="da-DK" sz="2400" b="0" i="1" smtClean="0">
                        <a:solidFill>
                          <a:srgbClr val="222222"/>
                        </a:solidFill>
                        <a:latin typeface="Cambria Math" panose="02040503050406030204" pitchFamily="18" charset="0"/>
                        <a:cs typeface="Times New Roman" panose="02020603050405020304" pitchFamily="18" charset="0"/>
                      </a:rPr>
                      <m:t>. </m:t>
                    </m:r>
                  </m:oMath>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Så vil sandsynligheden for, at en af disse udfald hænder være:</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da-DK" sz="2400" i="1">
                          <a:solidFill>
                            <a:srgbClr val="222222"/>
                          </a:solidFill>
                          <a:latin typeface="Cambria Math" panose="02040503050406030204" pitchFamily="18" charset="0"/>
                          <a:cs typeface="Times New Roman" panose="02020603050405020304" pitchFamily="18" charset="0"/>
                        </a:rPr>
                        <m:t>P</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i="1">
                                  <a:solidFill>
                                    <a:srgbClr val="222222"/>
                                  </a:solidFill>
                                  <a:latin typeface="Cambria Math" panose="02040503050406030204" pitchFamily="18" charset="0"/>
                                  <a:cs typeface="Times New Roman" panose="02020603050405020304" pitchFamily="18" charset="0"/>
                                </a:rPr>
                                <m:t>1</m:t>
                              </m:r>
                            </m:sub>
                          </m:sSub>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𝑒𝑙𝑙𝑒𝑟</m:t>
                          </m:r>
                          <m:r>
                            <a:rPr lang="da-DK" sz="2400" i="1">
                              <a:solidFill>
                                <a:srgbClr val="222222"/>
                              </a:solidFill>
                              <a:latin typeface="Cambria Math" panose="02040503050406030204" pitchFamily="18" charset="0"/>
                              <a:cs typeface="Times New Roman" panose="02020603050405020304" pitchFamily="18" charset="0"/>
                            </a:rPr>
                            <m:t> </m:t>
                          </m:r>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i="1">
                                  <a:solidFill>
                                    <a:srgbClr val="222222"/>
                                  </a:solidFill>
                                  <a:latin typeface="Cambria Math" panose="02040503050406030204" pitchFamily="18" charset="0"/>
                                  <a:cs typeface="Times New Roman" panose="02020603050405020304" pitchFamily="18" charset="0"/>
                                </a:rPr>
                                <m:t>2</m:t>
                              </m:r>
                            </m:sub>
                          </m:sSub>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𝑒𝑙𝑙𝑒𝑟</m:t>
                          </m:r>
                          <m:r>
                            <a:rPr lang="da-DK" sz="2400" b="0" i="1" smtClean="0">
                              <a:solidFill>
                                <a:srgbClr val="222222"/>
                              </a:solidFill>
                              <a:latin typeface="Cambria Math" panose="02040503050406030204" pitchFamily="18" charset="0"/>
                              <a:cs typeface="Times New Roman" panose="02020603050405020304" pitchFamily="18" charset="0"/>
                            </a:rPr>
                            <m:t>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3</m:t>
                              </m:r>
                            </m:sub>
                          </m:sSub>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𝑒𝑙𝑙𝑒𝑟</m:t>
                          </m:r>
                          <m:r>
                            <a:rPr lang="da-DK" sz="2400" b="0" i="1" smtClean="0">
                              <a:solidFill>
                                <a:srgbClr val="222222"/>
                              </a:solidFill>
                              <a:latin typeface="Cambria Math" panose="02040503050406030204" pitchFamily="18" charset="0"/>
                              <a:cs typeface="Times New Roman" panose="02020603050405020304" pitchFamily="18" charset="0"/>
                            </a:rPr>
                            <m:t> …. </m:t>
                          </m:r>
                          <m:r>
                            <a:rPr lang="da-DK" sz="2400" b="0" i="1" smtClean="0">
                              <a:solidFill>
                                <a:srgbClr val="222222"/>
                              </a:solidFill>
                              <a:latin typeface="Cambria Math" panose="02040503050406030204" pitchFamily="18" charset="0"/>
                              <a:cs typeface="Times New Roman" panose="02020603050405020304" pitchFamily="18" charset="0"/>
                            </a:rPr>
                            <m:t>𝑒𝑙𝑙𝑒𝑟</m:t>
                          </m:r>
                          <m:r>
                            <a:rPr lang="da-DK" sz="2400" b="0" i="1" smtClean="0">
                              <a:solidFill>
                                <a:srgbClr val="222222"/>
                              </a:solidFill>
                              <a:latin typeface="Cambria Math" panose="02040503050406030204" pitchFamily="18" charset="0"/>
                              <a:cs typeface="Times New Roman" panose="02020603050405020304" pitchFamily="18" charset="0"/>
                            </a:rPr>
                            <m:t> </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i="1">
                                  <a:solidFill>
                                    <a:srgbClr val="222222"/>
                                  </a:solidFill>
                                  <a:latin typeface="Cambria Math" panose="02040503050406030204" pitchFamily="18" charset="0"/>
                                  <a:cs typeface="Times New Roman" panose="02020603050405020304" pitchFamily="18" charset="0"/>
                                </a:rPr>
                                <m:t>1</m:t>
                              </m:r>
                            </m:sub>
                          </m:sSub>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sSub>
                            <m:sSubPr>
                              <m:ctrlPr>
                                <a:rPr lang="da-DK" sz="2400" i="1">
                                  <a:solidFill>
                                    <a:srgbClr val="222222"/>
                                  </a:solidFill>
                                  <a:latin typeface="Cambria Math" panose="02040503050406030204" pitchFamily="18" charset="0"/>
                                  <a:cs typeface="Times New Roman" panose="02020603050405020304" pitchFamily="18" charset="0"/>
                                </a:rPr>
                              </m:ctrlPr>
                            </m:sSubPr>
                            <m:e>
                              <m:r>
                                <a:rPr lang="da-DK" sz="2400" i="1">
                                  <a:solidFill>
                                    <a:srgbClr val="222222"/>
                                  </a:solidFill>
                                  <a:latin typeface="Cambria Math" panose="02040503050406030204" pitchFamily="18" charset="0"/>
                                  <a:cs typeface="Times New Roman" panose="02020603050405020304" pitchFamily="18" charset="0"/>
                                </a:rPr>
                                <m:t>𝐴</m:t>
                              </m:r>
                            </m:e>
                            <m:sub>
                              <m:r>
                                <a:rPr lang="da-DK" sz="2400" i="1">
                                  <a:solidFill>
                                    <a:srgbClr val="222222"/>
                                  </a:solidFill>
                                  <a:latin typeface="Cambria Math" panose="02040503050406030204" pitchFamily="18" charset="0"/>
                                  <a:cs typeface="Times New Roman" panose="02020603050405020304" pitchFamily="18" charset="0"/>
                                </a:rPr>
                                <m:t>2</m:t>
                              </m:r>
                            </m:sub>
                          </m:sSub>
                        </m:e>
                      </m:d>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𝑃</m:t>
                      </m:r>
                      <m:r>
                        <a:rPr lang="da-DK" sz="2400" b="0" i="1" smtClean="0">
                          <a:solidFill>
                            <a:srgbClr val="222222"/>
                          </a:solidFill>
                          <a:latin typeface="Cambria Math" panose="02040503050406030204" pitchFamily="18" charset="0"/>
                          <a:cs typeface="Times New Roman" panose="02020603050405020304" pitchFamily="18" charset="0"/>
                        </a:rPr>
                        <m:t>(</m:t>
                      </m:r>
                      <m:sSub>
                        <m:sSubPr>
                          <m:ctrlPr>
                            <a:rPr lang="da-DK" sz="2400" b="0" i="1" smtClean="0">
                              <a:solidFill>
                                <a:srgbClr val="222222"/>
                              </a:solidFill>
                              <a:latin typeface="Cambria Math" panose="02040503050406030204" pitchFamily="18" charset="0"/>
                              <a:cs typeface="Times New Roman" panose="02020603050405020304" pitchFamily="18" charset="0"/>
                            </a:rPr>
                          </m:ctrlPr>
                        </m:sSubPr>
                        <m:e>
                          <m:r>
                            <a:rPr lang="da-DK" sz="2400" b="0" i="1" smtClean="0">
                              <a:solidFill>
                                <a:srgbClr val="222222"/>
                              </a:solidFill>
                              <a:latin typeface="Cambria Math" panose="02040503050406030204" pitchFamily="18" charset="0"/>
                              <a:cs typeface="Times New Roman" panose="02020603050405020304" pitchFamily="18" charset="0"/>
                            </a:rPr>
                            <m:t>𝐴</m:t>
                          </m:r>
                        </m:e>
                        <m:sub>
                          <m:r>
                            <a:rPr lang="da-DK" sz="2400" b="0" i="1" smtClean="0">
                              <a:solidFill>
                                <a:srgbClr val="222222"/>
                              </a:solidFill>
                              <a:latin typeface="Cambria Math" panose="02040503050406030204" pitchFamily="18" charset="0"/>
                              <a:cs typeface="Times New Roman" panose="02020603050405020304" pitchFamily="18" charset="0"/>
                            </a:rPr>
                            <m:t>𝑘</m:t>
                          </m:r>
                        </m:sub>
                      </m:sSub>
                      <m:r>
                        <a:rPr lang="da-DK" sz="2400" b="0" i="1" smtClean="0">
                          <a:solidFill>
                            <a:srgbClr val="222222"/>
                          </a:solidFill>
                          <a:latin typeface="Cambria Math" panose="02040503050406030204" pitchFamily="18" charset="0"/>
                          <a:cs typeface="Times New Roman" panose="02020603050405020304" pitchFamily="18" charset="0"/>
                        </a:rPr>
                        <m:t>)</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7848302"/>
              </a:xfrm>
              <a:prstGeom prst="rect">
                <a:avLst/>
              </a:prstGeom>
              <a:blipFill>
                <a:blip r:embed="rId3"/>
                <a:stretch>
                  <a:fillRect l="-811" t="-621"/>
                </a:stretch>
              </a:blipFill>
            </p:spPr>
            <p:txBody>
              <a:bodyPr/>
              <a:lstStyle/>
              <a:p>
                <a:r>
                  <a:rPr lang="da-DK">
                    <a:noFill/>
                  </a:rPr>
                  <a:t> </a:t>
                </a:r>
              </a:p>
            </p:txBody>
          </p:sp>
        </mc:Fallback>
      </mc:AlternateContent>
    </p:spTree>
    <p:extLst>
      <p:ext uri="{BB962C8B-B14F-4D97-AF65-F5344CB8AC3E}">
        <p14:creationId xmlns:p14="http://schemas.microsoft.com/office/powerpoint/2010/main" val="121994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Disjunkte udfald:</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9</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52475" y="1392615"/>
                <a:ext cx="11269662" cy="5044586"/>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Ofte arbejder vi med sæt eller en samling af udfald frem for et enkelt udfald:</a:t>
                </a:r>
              </a:p>
              <a:p>
                <a:endParaRPr lang="da-DK" sz="2400" b="1" i="1" dirty="0">
                  <a:solidFill>
                    <a:srgbClr val="222222"/>
                  </a:solidFill>
                  <a:latin typeface="Times New Roman" panose="02020603050405020304" pitchFamily="18" charset="0"/>
                  <a:cs typeface="Times New Roman" panose="02020603050405020304" pitchFamily="18" charset="0"/>
                </a:endParaRPr>
              </a:p>
              <a:p>
                <a:r>
                  <a:rPr lang="da-DK" sz="2400" b="1" i="1" dirty="0">
                    <a:solidFill>
                      <a:srgbClr val="222222"/>
                    </a:solidFill>
                    <a:latin typeface="Times New Roman" panose="02020603050405020304" pitchFamily="18" charset="0"/>
                    <a:cs typeface="Times New Roman" panose="02020603050405020304" pitchFamily="18" charset="0"/>
                  </a:rPr>
                  <a:t>Eksempelvis:</a:t>
                </a:r>
              </a:p>
              <a:p>
                <a:endParaRPr lang="da-DK" sz="2400" b="1" i="1"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a:t>
                </a:r>
              </a:p>
              <a:p>
                <a:r>
                  <a:rPr lang="da-DK" sz="2400" dirty="0">
                    <a:solidFill>
                      <a:srgbClr val="222222"/>
                    </a:solidFill>
                    <a:latin typeface="Times New Roman" panose="02020603050405020304" pitchFamily="18" charset="0"/>
                    <a:cs typeface="Times New Roman" panose="02020603050405020304" pitchFamily="18" charset="0"/>
                  </a:rPr>
                  <a:t>	- En hændelse A: udfaldet 1 eller 2: A</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={1;2}</m:t>
                    </m:r>
                  </m:oMath>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 En hændelse B: udfaldet 4 eller 6: B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={4;6}</m:t>
                    </m:r>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Ved at anvende La Places formel: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𝐻</m:t>
                        </m:r>
                      </m:e>
                    </m:d>
                    <m:r>
                      <a:rPr lang="da-DK" sz="2400" b="0" i="1" smtClean="0">
                        <a:solidFill>
                          <a:srgbClr val="222222"/>
                        </a:solidFill>
                        <a:latin typeface="Cambria Math" panose="02040503050406030204" pitchFamily="18" charset="0"/>
                        <a:cs typeface="Times New Roman" panose="02020603050405020304" pitchFamily="18" charset="0"/>
                      </a:rPr>
                      <m:t>= </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𝑎𝑛𝑡𝑎𝑙</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𝑔𝑢𝑛𝑠𝑡𝑖𝑔𝑒</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𝑢𝑑𝑓𝑎𝑙𝑑</m:t>
                        </m:r>
                      </m:num>
                      <m:den>
                        <m:r>
                          <a:rPr lang="da-DK" sz="2400" b="0" i="1" smtClean="0">
                            <a:solidFill>
                              <a:srgbClr val="222222"/>
                            </a:solidFill>
                            <a:latin typeface="Cambria Math" panose="02040503050406030204" pitchFamily="18" charset="0"/>
                            <a:cs typeface="Times New Roman" panose="02020603050405020304" pitchFamily="18" charset="0"/>
                          </a:rPr>
                          <m:t>𝑎𝑛𝑡𝑎𝑙</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𝑚𝑢𝑙𝑖𝑔𝑒</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𝑢𝑑𝑓𝑎𝑙𝑑</m:t>
                        </m:r>
                      </m:den>
                    </m:f>
                  </m:oMath>
                </a14:m>
                <a:r>
                  <a:rPr lang="da-DK" sz="2400" dirty="0">
                    <a:solidFill>
                      <a:srgbClr val="222222"/>
                    </a:solidFill>
                    <a:latin typeface="Times New Roman" panose="02020603050405020304" pitchFamily="18" charset="0"/>
                    <a:cs typeface="Times New Roman" panose="02020603050405020304" pitchFamily="18" charset="0"/>
                  </a:rPr>
                  <a:t> </a:t>
                </a:r>
              </a:p>
              <a:p>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2</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3</m:t>
                        </m:r>
                      </m:den>
                    </m:f>
                  </m:oMath>
                </a14:m>
                <a:r>
                  <a:rPr lang="da-DK" sz="2400" b="0" dirty="0">
                    <a:solidFill>
                      <a:srgbClr val="222222"/>
                    </a:solidFill>
                    <a:latin typeface="Times New Roman" panose="02020603050405020304" pitchFamily="18" charset="0"/>
                    <a:cs typeface="Times New Roman" panose="02020603050405020304" pitchFamily="18" charset="0"/>
                  </a:rPr>
                  <a:t> 	     og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2</m:t>
                        </m:r>
                      </m:num>
                      <m:den>
                        <m:r>
                          <a:rPr lang="da-DK" sz="2400" b="0" i="1" smtClean="0">
                            <a:solidFill>
                              <a:srgbClr val="222222"/>
                            </a:solidFill>
                            <a:latin typeface="Cambria Math" panose="02040503050406030204" pitchFamily="18" charset="0"/>
                            <a:cs typeface="Times New Roman" panose="02020603050405020304" pitchFamily="18" charset="0"/>
                          </a:rPr>
                          <m:t>6</m:t>
                        </m:r>
                      </m:den>
                    </m:f>
                    <m:r>
                      <a:rPr lang="da-DK" sz="2400" b="0" i="0"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0" smtClean="0">
                            <a:solidFill>
                              <a:srgbClr val="222222"/>
                            </a:solidFill>
                            <a:latin typeface="Cambria Math" panose="02040503050406030204" pitchFamily="18" charset="0"/>
                            <a:cs typeface="Times New Roman" panose="02020603050405020304" pitchFamily="18" charset="0"/>
                          </a:rPr>
                          <m:t>1</m:t>
                        </m:r>
                      </m:num>
                      <m:den>
                        <m:r>
                          <a:rPr lang="da-DK" sz="2400" b="0" i="0" smtClean="0">
                            <a:solidFill>
                              <a:srgbClr val="222222"/>
                            </a:solidFill>
                            <a:latin typeface="Cambria Math" panose="02040503050406030204" pitchFamily="18" charset="0"/>
                            <a:cs typeface="Times New Roman" panose="02020603050405020304" pitchFamily="18" charset="0"/>
                          </a:rPr>
                          <m:t>3</m:t>
                        </m:r>
                      </m:den>
                    </m:f>
                  </m:oMath>
                </a14:m>
                <a:endParaRPr lang="da-DK" sz="2400" b="0" dirty="0">
                  <a:solidFill>
                    <a:srgbClr val="222222"/>
                  </a:solidFill>
                  <a:latin typeface="Times New Roman" panose="02020603050405020304" pitchFamily="18" charset="0"/>
                  <a:cs typeface="Times New Roman" panose="02020603050405020304" pitchFamily="18" charset="0"/>
                </a:endParaRPr>
              </a:p>
              <a:p>
                <a:endParaRPr lang="da-DK" sz="2400" b="0" i="1" dirty="0">
                  <a:solidFill>
                    <a:srgbClr val="222222"/>
                  </a:solidFill>
                  <a:latin typeface="Cambria Math" panose="02040503050406030204" pitchFamily="18" charset="0"/>
                  <a:cs typeface="Times New Roman" panose="02020603050405020304" pitchFamily="18" charset="0"/>
                </a:endParaRPr>
              </a:p>
              <a:p>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𝑒𝑙𝑙𝑒𝑟</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𝐴</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𝐵</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3</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3</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2</m:t>
                        </m:r>
                      </m:num>
                      <m:den>
                        <m:r>
                          <a:rPr lang="da-DK" sz="2400" b="0" i="1" smtClean="0">
                            <a:solidFill>
                              <a:srgbClr val="222222"/>
                            </a:solidFill>
                            <a:latin typeface="Cambria Math" panose="02040503050406030204" pitchFamily="18" charset="0"/>
                            <a:cs typeface="Times New Roman" panose="02020603050405020304" pitchFamily="18" charset="0"/>
                          </a:rPr>
                          <m:t>3</m:t>
                        </m:r>
                      </m:den>
                    </m:f>
                  </m:oMath>
                </a14:m>
                <a:r>
                  <a:rPr lang="da-DK" sz="2400" b="0" dirty="0">
                    <a:solidFill>
                      <a:srgbClr val="222222"/>
                    </a:solidFill>
                    <a:latin typeface="Times New Roman" panose="02020603050405020304" pitchFamily="18" charset="0"/>
                    <a:cs typeface="Times New Roman" panose="02020603050405020304" pitchFamily="18" charset="0"/>
                  </a:rPr>
                  <a:t> </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52475" y="1392615"/>
                <a:ext cx="11269662" cy="5044586"/>
              </a:xfrm>
              <a:prstGeom prst="rect">
                <a:avLst/>
              </a:prstGeom>
              <a:blipFill>
                <a:blip r:embed="rId3"/>
                <a:stretch>
                  <a:fillRect l="-811" t="-966"/>
                </a:stretch>
              </a:blipFill>
            </p:spPr>
            <p:txBody>
              <a:bodyPr/>
              <a:lstStyle/>
              <a:p>
                <a:r>
                  <a:rPr lang="da-DK">
                    <a:noFill/>
                  </a:rPr>
                  <a:t> </a:t>
                </a:r>
              </a:p>
            </p:txBody>
          </p:sp>
        </mc:Fallback>
      </mc:AlternateContent>
    </p:spTree>
    <p:extLst>
      <p:ext uri="{BB962C8B-B14F-4D97-AF65-F5344CB8AC3E}">
        <p14:creationId xmlns:p14="http://schemas.microsoft.com/office/powerpoint/2010/main" val="203984294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8CB6E0DB5724AA9E3D86552823517" ma:contentTypeVersion="33" ma:contentTypeDescription="Create a new document." ma:contentTypeScope="" ma:versionID="467fe936ffa78ac21b06558c8cfc4cba">
  <xsd:schema xmlns:xsd="http://www.w3.org/2001/XMLSchema" xmlns:xs="http://www.w3.org/2001/XMLSchema" xmlns:p="http://schemas.microsoft.com/office/2006/metadata/properties" xmlns:ns3="e8269ce9-479f-443d-a7e5-5f0ba56eacb9" xmlns:ns4="550820af-9b39-4c36-9747-7753c47192c7" targetNamespace="http://schemas.microsoft.com/office/2006/metadata/properties" ma:root="true" ma:fieldsID="44d9ba946101a82990d54be139b3daf9" ns3:_="" ns4:_="">
    <xsd:import namespace="e8269ce9-479f-443d-a7e5-5f0ba56eacb9"/>
    <xsd:import namespace="550820af-9b39-4c36-9747-7753c47192c7"/>
    <xsd:element name="properties">
      <xsd:complexType>
        <xsd:sequence>
          <xsd:element name="documentManagement">
            <xsd:complexType>
              <xsd:all>
                <xsd:element ref="ns3:NotebookType" minOccurs="0"/>
                <xsd:element ref="ns3:FolderType" minOccurs="0"/>
                <xsd:element ref="ns3:Owner"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DefaultSectionNames" minOccurs="0"/>
                <xsd:element ref="ns3:Templates" minOccurs="0"/>
                <xsd:element ref="ns3:Self_Registration_Enabled0" minOccurs="0"/>
                <xsd:element ref="ns3:MediaServiceMetadata" minOccurs="0"/>
                <xsd:element ref="ns3:MediaServiceFastMetadata" minOccurs="0"/>
                <xsd:element ref="ns3:MediaServiceAutoTags" minOccurs="0"/>
                <xsd:element ref="ns3:MediaServiceOCR" minOccurs="0"/>
                <xsd:element ref="ns3:TeamsChannelId" minOccurs="0"/>
                <xsd:element ref="ns3:Math_Settings" minOccurs="0"/>
                <xsd:element ref="ns3:Distribution_Groups" minOccurs="0"/>
                <xsd:element ref="ns3:LMS_Mappings" minOccurs="0"/>
                <xsd:element ref="ns3:IsNotebookLocked"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269ce9-479f-443d-a7e5-5f0ba56eacb9"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ultureName" ma:index="11" nillable="true" ma:displayName="Culture Name" ma:internalName="CultureName">
      <xsd:simpleType>
        <xsd:restriction base="dms:Text"/>
      </xsd:simpleType>
    </xsd:element>
    <xsd:element name="AppVersion" ma:index="12" nillable="true" ma:displayName="App Version" ma:internalName="AppVersion">
      <xsd:simpleType>
        <xsd:restriction base="dms:Text"/>
      </xsd:simpleType>
    </xsd:element>
    <xsd:element name="Teachers" ma:index="13"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4"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5"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6" nillable="true" ma:displayName="Invited Teachers" ma:internalName="Invited_Teachers">
      <xsd:simpleType>
        <xsd:restriction base="dms:Note">
          <xsd:maxLength value="255"/>
        </xsd:restriction>
      </xsd:simpleType>
    </xsd:element>
    <xsd:element name="Invited_Students" ma:index="17" nillable="true" ma:displayName="Invited Students" ma:internalName="Invited_Students">
      <xsd:simpleType>
        <xsd:restriction base="dms:Note">
          <xsd:maxLength value="255"/>
        </xsd:restriction>
      </xsd:simpleType>
    </xsd:element>
    <xsd:element name="Self_Registration_Enabled" ma:index="18" nillable="true" ma:displayName="Self_Registration_Enabled" ma:internalName="Self_Registration_Enabled">
      <xsd:simpleType>
        <xsd:restriction base="dms:Boolean"/>
      </xsd:simpleType>
    </xsd:element>
    <xsd:element name="Has_Teacher_Only_SectionGroup" ma:index="19" nillable="true" ma:displayName="Has Teacher Only SectionGroup" ma:internalName="Has_Teacher_Only_SectionGroup">
      <xsd:simpleType>
        <xsd:restriction base="dms:Boolean"/>
      </xsd:simpleType>
    </xsd:element>
    <xsd:element name="Is_Collaboration_Space_Locked" ma:index="20" nillable="true" ma:displayName="Is Collaboration Space Locked" ma:internalName="Is_Collaboration_Space_Locked">
      <xsd:simpleType>
        <xsd:restriction base="dms:Boolean"/>
      </xsd:simpleType>
    </xsd:element>
    <xsd:element name="DefaultSectionNames" ma:index="24" nillable="true" ma:displayName="Default Section Names" ma:internalName="DefaultSectionNames">
      <xsd:simpleType>
        <xsd:restriction base="dms:Note">
          <xsd:maxLength value="255"/>
        </xsd:restriction>
      </xsd:simpleType>
    </xsd:element>
    <xsd:element name="Templates" ma:index="25" nillable="true" ma:displayName="Templates" ma:internalName="Templates">
      <xsd:simpleType>
        <xsd:restriction base="dms:Note">
          <xsd:maxLength value="255"/>
        </xsd:restriction>
      </xsd:simpleType>
    </xsd:element>
    <xsd:element name="Self_Registration_Enabled0" ma:index="26" nillable="true" ma:displayName="Self Registration Enabled" ma:internalName="Self_Registration_Enabled0">
      <xsd:simpleType>
        <xsd:restriction base="dms:Boolean"/>
      </xsd:simpleType>
    </xsd:element>
    <xsd:element name="MediaServiceMetadata" ma:index="27" nillable="true" ma:displayName="MediaServiceMetadata" ma:description="" ma:hidden="true" ma:internalName="MediaServiceMetadata" ma:readOnly="true">
      <xsd:simpleType>
        <xsd:restriction base="dms:Note"/>
      </xsd:simpleType>
    </xsd:element>
    <xsd:element name="MediaServiceFastMetadata" ma:index="28" nillable="true" ma:displayName="MediaServiceFastMetadata" ma:description="" ma:hidden="true" ma:internalName="MediaServiceFastMetadata" ma:readOnly="true">
      <xsd:simpleType>
        <xsd:restriction base="dms:Note"/>
      </xsd:simpleType>
    </xsd:element>
    <xsd:element name="MediaServiceAutoTags" ma:index="29" nillable="true" ma:displayName="MediaServiceAutoTags" ma:description="" ma:internalName="MediaServiceAutoTags" ma:readOnly="true">
      <xsd:simpleType>
        <xsd:restriction base="dms:Text"/>
      </xsd:simpleType>
    </xsd:element>
    <xsd:element name="MediaServiceOCR" ma:index="30" nillable="true" ma:displayName="Extracted Text" ma:internalName="MediaServiceOCR" ma:readOnly="true">
      <xsd:simpleType>
        <xsd:restriction base="dms:Note">
          <xsd:maxLength value="255"/>
        </xsd:restriction>
      </xsd:simpleType>
    </xsd:element>
    <xsd:element name="TeamsChannelId" ma:index="31" nillable="true" ma:displayName="Teams Channel Id" ma:internalName="TeamsChannelId">
      <xsd:simpleType>
        <xsd:restriction base="dms:Text"/>
      </xsd:simpleType>
    </xsd:element>
    <xsd:element name="Math_Settings" ma:index="32" nillable="true" ma:displayName="Math Settings" ma:internalName="Math_Settings">
      <xsd:simpleType>
        <xsd:restriction base="dms:Text"/>
      </xsd:simple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sNotebookLocked" ma:index="35" nillable="true" ma:displayName="Is Notebook Locked" ma:internalName="IsNotebookLocked">
      <xsd:simpleType>
        <xsd:restriction base="dms:Boolean"/>
      </xsd:simpleType>
    </xsd:element>
    <xsd:element name="MediaServiceGenerationTime" ma:index="36" nillable="true" ma:displayName="MediaServiceGenerationTime" ma:hidden="true" ma:internalName="MediaServiceGenerationTime" ma:readOnly="true">
      <xsd:simpleType>
        <xsd:restriction base="dms:Text"/>
      </xsd:simpleType>
    </xsd:element>
    <xsd:element name="MediaServiceEventHashCode" ma:index="37" nillable="true" ma:displayName="MediaServiceEventHashCode" ma:hidden="true" ma:internalName="MediaServiceEventHashCode" ma:readOnly="true">
      <xsd:simpleType>
        <xsd:restriction base="dms:Text"/>
      </xsd:simpleType>
    </xsd:element>
    <xsd:element name="MediaServiceDateTaken" ma:index="38" nillable="true" ma:displayName="MediaServiceDateTaken" ma:hidden="true" ma:internalName="MediaServiceDateTaken" ma:readOnly="true">
      <xsd:simpleType>
        <xsd:restriction base="dms:Text"/>
      </xsd:simpleType>
    </xsd:element>
    <xsd:element name="MediaServiceAutoKeyPoints" ma:index="39" nillable="true" ma:displayName="MediaServiceAutoKeyPoints" ma:hidden="true" ma:internalName="MediaServiceAutoKeyPoints" ma:readOnly="true">
      <xsd:simpleType>
        <xsd:restriction base="dms:Note"/>
      </xsd:simpleType>
    </xsd:element>
    <xsd:element name="MediaServiceKeyPoints" ma:index="4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0820af-9b39-4c36-9747-7753c47192c7" elementFormDefault="qualified">
    <xsd:import namespace="http://schemas.microsoft.com/office/2006/documentManagement/types"/>
    <xsd:import namespace="http://schemas.microsoft.com/office/infopath/2007/PartnerControls"/>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description="" ma:internalName="SharedWithDetails" ma:readOnly="true">
      <xsd:simpleType>
        <xsd:restriction base="dms:Note">
          <xsd:maxLength value="255"/>
        </xsd:restriction>
      </xsd:simpleType>
    </xsd:element>
    <xsd:element name="SharingHintHash" ma:index="2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Type xmlns="e8269ce9-479f-443d-a7e5-5f0ba56eacb9" xsi:nil="true"/>
    <Teachers xmlns="e8269ce9-479f-443d-a7e5-5f0ba56eacb9">
      <UserInfo>
        <DisplayName/>
        <AccountId xsi:nil="true"/>
        <AccountType/>
      </UserInfo>
    </Teachers>
    <Student_Groups xmlns="e8269ce9-479f-443d-a7e5-5f0ba56eacb9">
      <UserInfo>
        <DisplayName/>
        <AccountId xsi:nil="true"/>
        <AccountType/>
      </UserInfo>
    </Student_Groups>
    <Self_Registration_Enabled0 xmlns="e8269ce9-479f-443d-a7e5-5f0ba56eacb9" xsi:nil="true"/>
    <AppVersion xmlns="e8269ce9-479f-443d-a7e5-5f0ba56eacb9" xsi:nil="true"/>
    <Invited_Teachers xmlns="e8269ce9-479f-443d-a7e5-5f0ba56eacb9" xsi:nil="true"/>
    <NotebookType xmlns="e8269ce9-479f-443d-a7e5-5f0ba56eacb9" xsi:nil="true"/>
    <Students xmlns="e8269ce9-479f-443d-a7e5-5f0ba56eacb9">
      <UserInfo>
        <DisplayName/>
        <AccountId xsi:nil="true"/>
        <AccountType/>
      </UserInfo>
    </Students>
    <Math_Settings xmlns="e8269ce9-479f-443d-a7e5-5f0ba56eacb9" xsi:nil="true"/>
    <Owner xmlns="e8269ce9-479f-443d-a7e5-5f0ba56eacb9">
      <UserInfo>
        <DisplayName/>
        <AccountId xsi:nil="true"/>
        <AccountType/>
      </UserInfo>
    </Owner>
    <Has_Teacher_Only_SectionGroup xmlns="e8269ce9-479f-443d-a7e5-5f0ba56eacb9" xsi:nil="true"/>
    <DefaultSectionNames xmlns="e8269ce9-479f-443d-a7e5-5f0ba56eacb9" xsi:nil="true"/>
    <Invited_Students xmlns="e8269ce9-479f-443d-a7e5-5f0ba56eacb9" xsi:nil="true"/>
    <TeamsChannelId xmlns="e8269ce9-479f-443d-a7e5-5f0ba56eacb9" xsi:nil="true"/>
    <IsNotebookLocked xmlns="e8269ce9-479f-443d-a7e5-5f0ba56eacb9" xsi:nil="true"/>
    <Templates xmlns="e8269ce9-479f-443d-a7e5-5f0ba56eacb9" xsi:nil="true"/>
    <Is_Collaboration_Space_Locked xmlns="e8269ce9-479f-443d-a7e5-5f0ba56eacb9" xsi:nil="true"/>
    <CultureName xmlns="e8269ce9-479f-443d-a7e5-5f0ba56eacb9" xsi:nil="true"/>
    <Distribution_Groups xmlns="e8269ce9-479f-443d-a7e5-5f0ba56eacb9" xsi:nil="true"/>
    <Self_Registration_Enabled xmlns="e8269ce9-479f-443d-a7e5-5f0ba56eacb9" xsi:nil="true"/>
    <LMS_Mappings xmlns="e8269ce9-479f-443d-a7e5-5f0ba56eacb9" xsi:nil="true"/>
  </documentManagement>
</p:properties>
</file>

<file path=customXml/itemProps1.xml><?xml version="1.0" encoding="utf-8"?>
<ds:datastoreItem xmlns:ds="http://schemas.openxmlformats.org/officeDocument/2006/customXml" ds:itemID="{7DB6BF8E-CF28-4AD8-9505-78D3897F2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269ce9-479f-443d-a7e5-5f0ba56eacb9"/>
    <ds:schemaRef ds:uri="550820af-9b39-4c36-9747-7753c47192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A760B9-B9CD-4AA5-84F8-C23B6B3C2D76}">
  <ds:schemaRefs>
    <ds:schemaRef ds:uri="http://schemas.microsoft.com/sharepoint/v3/contenttype/forms"/>
  </ds:schemaRefs>
</ds:datastoreItem>
</file>

<file path=customXml/itemProps3.xml><?xml version="1.0" encoding="utf-8"?>
<ds:datastoreItem xmlns:ds="http://schemas.openxmlformats.org/officeDocument/2006/customXml" ds:itemID="{2CE419BB-DB9B-4568-9ED4-584BB7260D64}">
  <ds:schemaRefs>
    <ds:schemaRef ds:uri="http://schemas.microsoft.com/office/2006/metadata/properties"/>
    <ds:schemaRef ds:uri="http://schemas.microsoft.com/office/infopath/2007/PartnerControls"/>
    <ds:schemaRef ds:uri="e8269ce9-479f-443d-a7e5-5f0ba56eacb9"/>
  </ds:schemaRefs>
</ds:datastoreItem>
</file>

<file path=docProps/app.xml><?xml version="1.0" encoding="utf-8"?>
<Properties xmlns="http://schemas.openxmlformats.org/officeDocument/2006/extended-properties" xmlns:vt="http://schemas.openxmlformats.org/officeDocument/2006/docPropsVTypes">
  <TotalTime>14930</TotalTime>
  <Words>2974</Words>
  <Application>Microsoft Office PowerPoint</Application>
  <PresentationFormat>Widescreen</PresentationFormat>
  <Paragraphs>705</Paragraphs>
  <Slides>48</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48</vt:i4>
      </vt:variant>
    </vt:vector>
  </HeadingPairs>
  <TitlesOfParts>
    <vt:vector size="54" baseType="lpstr">
      <vt:lpstr>Arial</vt:lpstr>
      <vt:lpstr>Calibri</vt:lpstr>
      <vt:lpstr>Calibri Light</vt:lpstr>
      <vt:lpstr>Cambria Math</vt:lpstr>
      <vt:lpstr>Times New Roman</vt:lpstr>
      <vt:lpstr>Office-tema</vt:lpstr>
      <vt:lpstr>Statistisk Data Analyse Efterår 2020</vt:lpstr>
      <vt:lpstr>Emner, vi skal gennemgå:</vt:lpstr>
      <vt:lpstr>Struktur: </vt:lpstr>
      <vt:lpstr>Sandsynlighed:</vt:lpstr>
      <vt:lpstr>Store tals lov: - eksempel med kast af terning:</vt:lpstr>
      <vt:lpstr>Store tals lov: - eksempel med kast af terning:</vt:lpstr>
      <vt:lpstr>Disjunkte udfald:</vt:lpstr>
      <vt:lpstr>Disjunkte udfald:</vt:lpstr>
      <vt:lpstr>Disjunkte udfald:</vt:lpstr>
      <vt:lpstr>Ikke - disjunkte udfald:</vt:lpstr>
      <vt:lpstr>Ikke - disjunkte udfald:</vt:lpstr>
      <vt:lpstr>Ikke - disjunkte udfald:</vt:lpstr>
      <vt:lpstr>Generelle additionsregel:</vt:lpstr>
      <vt:lpstr>Generelle additionsregel:</vt:lpstr>
      <vt:lpstr>Sandsynlighedsfordelinger:</vt:lpstr>
      <vt:lpstr>Sandsynlighedsfordelinger:</vt:lpstr>
      <vt:lpstr>Komplementærmængde:</vt:lpstr>
      <vt:lpstr>Komplementærmængde:</vt:lpstr>
      <vt:lpstr>Uafhængige hændelser</vt:lpstr>
      <vt:lpstr>Uafhængige hændelser</vt:lpstr>
      <vt:lpstr>Multiplikationsregler for uafhængige hændelser</vt:lpstr>
      <vt:lpstr>Krydstabulerede data</vt:lpstr>
      <vt:lpstr>Betinget sandsynligheder</vt:lpstr>
      <vt:lpstr>Marginale og forenet sandsynligheder</vt:lpstr>
      <vt:lpstr>Marginale og forenet sandsynligheder</vt:lpstr>
      <vt:lpstr>Forenet sandsynligheder</vt:lpstr>
      <vt:lpstr>Marginale sandsynligheder</vt:lpstr>
      <vt:lpstr>Betinget sandsynlighed</vt:lpstr>
      <vt:lpstr>Generel Multiplikationsregel :</vt:lpstr>
      <vt:lpstr>Generel Multiplikationsregel :</vt:lpstr>
      <vt:lpstr>Generel Multiplikationsregel :</vt:lpstr>
      <vt:lpstr>Summen af betingede sandsynligheder:</vt:lpstr>
      <vt:lpstr>Tælletræ:</vt:lpstr>
      <vt:lpstr>Tælletræ:      Resultat er betinget ssh                         238/244 = 0,9754              </vt:lpstr>
      <vt:lpstr>Bayes formel:</vt:lpstr>
      <vt:lpstr>Bayes formel for to udfald:</vt:lpstr>
      <vt:lpstr>Bayes formel - generel:</vt:lpstr>
      <vt:lpstr>Bayes formel – Eksempel</vt:lpstr>
      <vt:lpstr>Lille stikprøve uden tilbagelægning</vt:lpstr>
      <vt:lpstr>Stokastiske variable</vt:lpstr>
      <vt:lpstr>Stokastiske variable: Forventede værdier</vt:lpstr>
      <vt:lpstr>Stokastiske variable: Forventede værdier</vt:lpstr>
      <vt:lpstr>Stokastiske variable: Variansen</vt:lpstr>
      <vt:lpstr>Stokastiske variable: Varians</vt:lpstr>
      <vt:lpstr>Stokastiske variable: Lineære kombinationer</vt:lpstr>
      <vt:lpstr>Stokastiske variable: Lineære kombinationer</vt:lpstr>
      <vt:lpstr>Stokastiske variable: Lineære kombinationer</vt:lpstr>
      <vt:lpstr>Til næste uge:  - Læs kapitel 3 - Vi gennemgår kapitel 4 i næste uge  God læsning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Birgit Nahrstedt</dc:creator>
  <cp:lastModifiedBy>Henrik Hansen</cp:lastModifiedBy>
  <cp:revision>140</cp:revision>
  <dcterms:created xsi:type="dcterms:W3CDTF">2019-09-03T16:20:30Z</dcterms:created>
  <dcterms:modified xsi:type="dcterms:W3CDTF">2020-09-13T12:06:17Z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0x0101001F88CB6E0DB5724AA9E3D86552823517</vt:lpwstr>
  </property>
</Properties>
</file>