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265" r:id="rId6"/>
    <p:sldId id="258" r:id="rId7"/>
    <p:sldId id="379" r:id="rId8"/>
    <p:sldId id="376" r:id="rId9"/>
    <p:sldId id="386" r:id="rId10"/>
    <p:sldId id="387" r:id="rId11"/>
    <p:sldId id="400" r:id="rId12"/>
    <p:sldId id="401" r:id="rId13"/>
    <p:sldId id="402" r:id="rId14"/>
    <p:sldId id="403" r:id="rId15"/>
    <p:sldId id="404" r:id="rId16"/>
    <p:sldId id="405" r:id="rId17"/>
    <p:sldId id="385" r:id="rId18"/>
    <p:sldId id="393" r:id="rId19"/>
    <p:sldId id="395" r:id="rId20"/>
    <p:sldId id="396" r:id="rId21"/>
    <p:sldId id="394" r:id="rId22"/>
    <p:sldId id="397" r:id="rId23"/>
    <p:sldId id="398" r:id="rId24"/>
    <p:sldId id="399" r:id="rId25"/>
    <p:sldId id="406" r:id="rId26"/>
    <p:sldId id="407" r:id="rId27"/>
    <p:sldId id="408" r:id="rId28"/>
    <p:sldId id="409" r:id="rId29"/>
    <p:sldId id="410" r:id="rId30"/>
    <p:sldId id="381" r:id="rId31"/>
    <p:sldId id="389" r:id="rId32"/>
    <p:sldId id="382" r:id="rId33"/>
    <p:sldId id="390" r:id="rId34"/>
    <p:sldId id="391" r:id="rId35"/>
    <p:sldId id="392" r:id="rId36"/>
    <p:sldId id="383" r:id="rId37"/>
    <p:sldId id="384" r:id="rId38"/>
    <p:sldId id="412" r:id="rId39"/>
    <p:sldId id="413" r:id="rId40"/>
    <p:sldId id="414" r:id="rId41"/>
    <p:sldId id="415" r:id="rId42"/>
    <p:sldId id="411" r:id="rId43"/>
    <p:sldId id="388" r:id="rId44"/>
    <p:sldId id="304" r:id="rId4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817" autoAdjust="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623B3-1A47-41B1-88DC-F2D344993E51}" type="datetimeFigureOut">
              <a:rPr lang="da-DK" smtClean="0"/>
              <a:t>21-09-2020</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6FE54-0CE9-49E0-A2D2-9944DF754AEB}" type="slidenum">
              <a:rPr lang="da-DK" smtClean="0"/>
              <a:t>‹nr.›</a:t>
            </a:fld>
            <a:endParaRPr lang="da-DK"/>
          </a:p>
        </p:txBody>
      </p:sp>
    </p:spTree>
    <p:extLst>
      <p:ext uri="{BB962C8B-B14F-4D97-AF65-F5344CB8AC3E}">
        <p14:creationId xmlns:p14="http://schemas.microsoft.com/office/powerpoint/2010/main" val="44800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5E857B-E85E-4F67-8199-300970C7C1A7}"/>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61243C05-8907-4049-8D27-CD992B683D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271C97E-D1D5-47A8-8BEF-78EDD565995A}"/>
              </a:ext>
            </a:extLst>
          </p:cNvPr>
          <p:cNvSpPr>
            <a:spLocks noGrp="1"/>
          </p:cNvSpPr>
          <p:nvPr>
            <p:ph type="dt" sz="half" idx="10"/>
          </p:nvPr>
        </p:nvSpPr>
        <p:spPr/>
        <p:txBody>
          <a:bodyPr/>
          <a:lstStyle/>
          <a:p>
            <a:fld id="{0121DBB4-CF34-4EE5-872C-63091F61ECA0}" type="datetime1">
              <a:rPr lang="da-DK" smtClean="0"/>
              <a:t>21-09-2020</a:t>
            </a:fld>
            <a:endParaRPr lang="da-DK"/>
          </a:p>
        </p:txBody>
      </p:sp>
      <p:sp>
        <p:nvSpPr>
          <p:cNvPr id="5" name="Pladsholder til sidefod 4">
            <a:extLst>
              <a:ext uri="{FF2B5EF4-FFF2-40B4-BE49-F238E27FC236}">
                <a16:creationId xmlns:a16="http://schemas.microsoft.com/office/drawing/2014/main" id="{E9975755-3979-455B-AD27-58D69338FD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86CC44C-C1AD-4BE4-B713-10203951CF19}"/>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26097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C3ED39-7179-4127-9CCF-85CD50271F97}"/>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DB6EA80F-127B-4351-A77A-C1EDCD9F4E4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5FADB22-F84F-439A-89AB-FC6EE0F0551B}"/>
              </a:ext>
            </a:extLst>
          </p:cNvPr>
          <p:cNvSpPr>
            <a:spLocks noGrp="1"/>
          </p:cNvSpPr>
          <p:nvPr>
            <p:ph type="dt" sz="half" idx="10"/>
          </p:nvPr>
        </p:nvSpPr>
        <p:spPr/>
        <p:txBody>
          <a:bodyPr/>
          <a:lstStyle/>
          <a:p>
            <a:fld id="{169C5B4C-D272-4747-910C-119AA4902AE0}" type="datetime1">
              <a:rPr lang="da-DK" smtClean="0"/>
              <a:t>21-09-2020</a:t>
            </a:fld>
            <a:endParaRPr lang="da-DK"/>
          </a:p>
        </p:txBody>
      </p:sp>
      <p:sp>
        <p:nvSpPr>
          <p:cNvPr id="5" name="Pladsholder til sidefod 4">
            <a:extLst>
              <a:ext uri="{FF2B5EF4-FFF2-40B4-BE49-F238E27FC236}">
                <a16:creationId xmlns:a16="http://schemas.microsoft.com/office/drawing/2014/main" id="{4813D8B4-830E-4020-9ACB-A55078B22B4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C91676D-6ADD-4ED3-93D7-DD4A4097B032}"/>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429382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B46B04C9-3FC8-4AEA-811A-64014908A31B}"/>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E98D6D7D-8425-4866-9FEA-AC2CFAA2149A}"/>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8CD9D04-0990-421B-8AC1-27B62938EC99}"/>
              </a:ext>
            </a:extLst>
          </p:cNvPr>
          <p:cNvSpPr>
            <a:spLocks noGrp="1"/>
          </p:cNvSpPr>
          <p:nvPr>
            <p:ph type="dt" sz="half" idx="10"/>
          </p:nvPr>
        </p:nvSpPr>
        <p:spPr/>
        <p:txBody>
          <a:bodyPr/>
          <a:lstStyle/>
          <a:p>
            <a:fld id="{7D7532B7-ED08-418C-BCA6-1E0A5004CB51}" type="datetime1">
              <a:rPr lang="da-DK" smtClean="0"/>
              <a:t>21-09-2020</a:t>
            </a:fld>
            <a:endParaRPr lang="da-DK"/>
          </a:p>
        </p:txBody>
      </p:sp>
      <p:sp>
        <p:nvSpPr>
          <p:cNvPr id="5" name="Pladsholder til sidefod 4">
            <a:extLst>
              <a:ext uri="{FF2B5EF4-FFF2-40B4-BE49-F238E27FC236}">
                <a16:creationId xmlns:a16="http://schemas.microsoft.com/office/drawing/2014/main" id="{EB1D2E67-46F3-422D-9F7A-62B351F45B6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C46B581-9602-482A-A945-1F0DE664C291}"/>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5959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61278F-A22D-47CF-B314-CB397A0FF8F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75EC2F9-996D-42B1-8220-3F787054659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DB707A8-39A1-45C1-B6B7-8F89B3D7A845}"/>
              </a:ext>
            </a:extLst>
          </p:cNvPr>
          <p:cNvSpPr>
            <a:spLocks noGrp="1"/>
          </p:cNvSpPr>
          <p:nvPr>
            <p:ph type="dt" sz="half" idx="10"/>
          </p:nvPr>
        </p:nvSpPr>
        <p:spPr/>
        <p:txBody>
          <a:bodyPr/>
          <a:lstStyle/>
          <a:p>
            <a:fld id="{0EBE10DB-9F4C-4F3C-9E6F-FE785E35285B}" type="datetime1">
              <a:rPr lang="da-DK" smtClean="0"/>
              <a:t>21-09-2020</a:t>
            </a:fld>
            <a:endParaRPr lang="da-DK"/>
          </a:p>
        </p:txBody>
      </p:sp>
      <p:sp>
        <p:nvSpPr>
          <p:cNvPr id="5" name="Pladsholder til sidefod 4">
            <a:extLst>
              <a:ext uri="{FF2B5EF4-FFF2-40B4-BE49-F238E27FC236}">
                <a16:creationId xmlns:a16="http://schemas.microsoft.com/office/drawing/2014/main" id="{96E199E1-BE10-4285-8E9D-B40F45C91D8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A5C5587-F673-4C07-B14E-473E15B88F70}"/>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80022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959EF7-2DE6-4838-BE42-FFA97987668B}"/>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1D1F303C-2E3E-4B1A-9F68-776915544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FB0F539-37D0-43F6-A3DD-94F1603B001D}"/>
              </a:ext>
            </a:extLst>
          </p:cNvPr>
          <p:cNvSpPr>
            <a:spLocks noGrp="1"/>
          </p:cNvSpPr>
          <p:nvPr>
            <p:ph type="dt" sz="half" idx="10"/>
          </p:nvPr>
        </p:nvSpPr>
        <p:spPr/>
        <p:txBody>
          <a:bodyPr/>
          <a:lstStyle/>
          <a:p>
            <a:fld id="{5948F911-255F-4C9F-A603-54FAFADFFBD4}" type="datetime1">
              <a:rPr lang="da-DK" smtClean="0"/>
              <a:t>21-09-2020</a:t>
            </a:fld>
            <a:endParaRPr lang="da-DK"/>
          </a:p>
        </p:txBody>
      </p:sp>
      <p:sp>
        <p:nvSpPr>
          <p:cNvPr id="5" name="Pladsholder til sidefod 4">
            <a:extLst>
              <a:ext uri="{FF2B5EF4-FFF2-40B4-BE49-F238E27FC236}">
                <a16:creationId xmlns:a16="http://schemas.microsoft.com/office/drawing/2014/main" id="{AA8E449E-9B03-42F9-93FF-7B6704860D8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D3ACDE-8D72-447C-A1C5-F1D1B01AED52}"/>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266820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804C3-BD6A-4A3A-9C6E-264C6BDE4BF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1C24CA01-C9C7-49FD-9BDF-AE3B9E21F54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BAFA04EF-5D8B-4D0E-939D-05A4F0FC54E7}"/>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033FF0C-66D9-4EB8-A53A-635B61F425EF}"/>
              </a:ext>
            </a:extLst>
          </p:cNvPr>
          <p:cNvSpPr>
            <a:spLocks noGrp="1"/>
          </p:cNvSpPr>
          <p:nvPr>
            <p:ph type="dt" sz="half" idx="10"/>
          </p:nvPr>
        </p:nvSpPr>
        <p:spPr/>
        <p:txBody>
          <a:bodyPr/>
          <a:lstStyle/>
          <a:p>
            <a:fld id="{779AA790-4F80-4D62-A6CC-2B09FA263E66}" type="datetime1">
              <a:rPr lang="da-DK" smtClean="0"/>
              <a:t>21-09-2020</a:t>
            </a:fld>
            <a:endParaRPr lang="da-DK"/>
          </a:p>
        </p:txBody>
      </p:sp>
      <p:sp>
        <p:nvSpPr>
          <p:cNvPr id="6" name="Pladsholder til sidefod 5">
            <a:extLst>
              <a:ext uri="{FF2B5EF4-FFF2-40B4-BE49-F238E27FC236}">
                <a16:creationId xmlns:a16="http://schemas.microsoft.com/office/drawing/2014/main" id="{B2A4026C-4EB8-4B76-9DDE-CE159F32FC3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B841742-9950-4784-83D2-D2535E746C2B}"/>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268607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69BB02-8058-4B45-9C35-58CA13E5638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49ABF6DA-F50F-4B96-BEC9-866C25CE2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21344727-055E-4134-95D8-FF67E6F0EB03}"/>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F0E62878-4A9D-4A7C-B1DE-CA2AE1398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7D25A18E-AA0B-4495-B4A2-A7AB254EC503}"/>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47675336-C38F-4EF1-BCC0-623A9E72EE17}"/>
              </a:ext>
            </a:extLst>
          </p:cNvPr>
          <p:cNvSpPr>
            <a:spLocks noGrp="1"/>
          </p:cNvSpPr>
          <p:nvPr>
            <p:ph type="dt" sz="half" idx="10"/>
          </p:nvPr>
        </p:nvSpPr>
        <p:spPr/>
        <p:txBody>
          <a:bodyPr/>
          <a:lstStyle/>
          <a:p>
            <a:fld id="{FA8A47E1-5DFC-4BDC-8757-9935AD9B20B6}" type="datetime1">
              <a:rPr lang="da-DK" smtClean="0"/>
              <a:t>21-09-2020</a:t>
            </a:fld>
            <a:endParaRPr lang="da-DK"/>
          </a:p>
        </p:txBody>
      </p:sp>
      <p:sp>
        <p:nvSpPr>
          <p:cNvPr id="8" name="Pladsholder til sidefod 7">
            <a:extLst>
              <a:ext uri="{FF2B5EF4-FFF2-40B4-BE49-F238E27FC236}">
                <a16:creationId xmlns:a16="http://schemas.microsoft.com/office/drawing/2014/main" id="{866725E8-CB6D-4A4C-933A-350CB03514A3}"/>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9FE2EEB-9960-4BF0-A720-001B7EEC12F5}"/>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42834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67FAF-FC0D-43BE-836C-6E28A6C2D0E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BBBDA66E-54E7-411C-B987-69EFBB236AB5}"/>
              </a:ext>
            </a:extLst>
          </p:cNvPr>
          <p:cNvSpPr>
            <a:spLocks noGrp="1"/>
          </p:cNvSpPr>
          <p:nvPr>
            <p:ph type="dt" sz="half" idx="10"/>
          </p:nvPr>
        </p:nvSpPr>
        <p:spPr/>
        <p:txBody>
          <a:bodyPr/>
          <a:lstStyle/>
          <a:p>
            <a:fld id="{80A07643-5E3B-4F68-970C-4EE65261051F}" type="datetime1">
              <a:rPr lang="da-DK" smtClean="0"/>
              <a:t>21-09-2020</a:t>
            </a:fld>
            <a:endParaRPr lang="da-DK"/>
          </a:p>
        </p:txBody>
      </p:sp>
      <p:sp>
        <p:nvSpPr>
          <p:cNvPr id="4" name="Pladsholder til sidefod 3">
            <a:extLst>
              <a:ext uri="{FF2B5EF4-FFF2-40B4-BE49-F238E27FC236}">
                <a16:creationId xmlns:a16="http://schemas.microsoft.com/office/drawing/2014/main" id="{0A99580E-0C93-4159-911D-444386F1B6A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1D91B59E-5D48-4C1F-80C7-C9B6CC391251}"/>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110233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C2FA50F-9170-462F-B3B4-B2F92E8BE63E}"/>
              </a:ext>
            </a:extLst>
          </p:cNvPr>
          <p:cNvSpPr>
            <a:spLocks noGrp="1"/>
          </p:cNvSpPr>
          <p:nvPr>
            <p:ph type="dt" sz="half" idx="10"/>
          </p:nvPr>
        </p:nvSpPr>
        <p:spPr/>
        <p:txBody>
          <a:bodyPr/>
          <a:lstStyle/>
          <a:p>
            <a:fld id="{15F316AC-F0DD-40A5-9AC2-8BEFDB7DC458}" type="datetime1">
              <a:rPr lang="da-DK" smtClean="0"/>
              <a:t>21-09-2020</a:t>
            </a:fld>
            <a:endParaRPr lang="da-DK"/>
          </a:p>
        </p:txBody>
      </p:sp>
      <p:sp>
        <p:nvSpPr>
          <p:cNvPr id="3" name="Pladsholder til sidefod 2">
            <a:extLst>
              <a:ext uri="{FF2B5EF4-FFF2-40B4-BE49-F238E27FC236}">
                <a16:creationId xmlns:a16="http://schemas.microsoft.com/office/drawing/2014/main" id="{D52DE416-C2EA-4E9F-8BA4-3D3449418C33}"/>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8B7C31F-D1C8-412E-BF74-6E3E87F8A54E}"/>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397161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05CEE-5F2A-4085-A585-C76E37C53AE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9CA0E68C-68A8-4FF3-9591-F4B6068E6D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DE0427C7-5968-49BF-86B5-E8825192A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417D517-AE39-4C44-893E-6AC9234112CE}"/>
              </a:ext>
            </a:extLst>
          </p:cNvPr>
          <p:cNvSpPr>
            <a:spLocks noGrp="1"/>
          </p:cNvSpPr>
          <p:nvPr>
            <p:ph type="dt" sz="half" idx="10"/>
          </p:nvPr>
        </p:nvSpPr>
        <p:spPr/>
        <p:txBody>
          <a:bodyPr/>
          <a:lstStyle/>
          <a:p>
            <a:fld id="{92ABABCC-7924-4882-B5AA-89CC8873B8F3}" type="datetime1">
              <a:rPr lang="da-DK" smtClean="0"/>
              <a:t>21-09-2020</a:t>
            </a:fld>
            <a:endParaRPr lang="da-DK"/>
          </a:p>
        </p:txBody>
      </p:sp>
      <p:sp>
        <p:nvSpPr>
          <p:cNvPr id="6" name="Pladsholder til sidefod 5">
            <a:extLst>
              <a:ext uri="{FF2B5EF4-FFF2-40B4-BE49-F238E27FC236}">
                <a16:creationId xmlns:a16="http://schemas.microsoft.com/office/drawing/2014/main" id="{F2A63DE1-5D3A-4867-BB53-FD17B1BF6E3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B154B67C-5E06-4B39-B35A-B4D5E938E465}"/>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286503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9E8BA-1557-4910-BDBC-58A31649FACF}"/>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5E41E11A-85CC-4F37-BA62-E6A0EFC87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DAA887C-CF77-4D3C-AA5B-613A0497D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594CF29-A64A-49CE-832B-C13D04D63E08}"/>
              </a:ext>
            </a:extLst>
          </p:cNvPr>
          <p:cNvSpPr>
            <a:spLocks noGrp="1"/>
          </p:cNvSpPr>
          <p:nvPr>
            <p:ph type="dt" sz="half" idx="10"/>
          </p:nvPr>
        </p:nvSpPr>
        <p:spPr/>
        <p:txBody>
          <a:bodyPr/>
          <a:lstStyle/>
          <a:p>
            <a:fld id="{D4BF913C-F9B7-4675-8C53-A667824D4EFB}" type="datetime1">
              <a:rPr lang="da-DK" smtClean="0"/>
              <a:t>21-09-2020</a:t>
            </a:fld>
            <a:endParaRPr lang="da-DK"/>
          </a:p>
        </p:txBody>
      </p:sp>
      <p:sp>
        <p:nvSpPr>
          <p:cNvPr id="6" name="Pladsholder til sidefod 5">
            <a:extLst>
              <a:ext uri="{FF2B5EF4-FFF2-40B4-BE49-F238E27FC236}">
                <a16:creationId xmlns:a16="http://schemas.microsoft.com/office/drawing/2014/main" id="{DB14B845-83B7-44CD-8693-40B6620B915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DFD5C2FA-2477-4002-AE07-A851E093B442}"/>
              </a:ext>
            </a:extLst>
          </p:cNvPr>
          <p:cNvSpPr>
            <a:spLocks noGrp="1"/>
          </p:cNvSpPr>
          <p:nvPr>
            <p:ph type="sldNum" sz="quarter" idx="12"/>
          </p:nvPr>
        </p:nvSpPr>
        <p:spPr/>
        <p:txBody>
          <a:bodyPr/>
          <a:lstStyle/>
          <a:p>
            <a:fld id="{400415F1-A86A-4911-996E-F3355B57051D}" type="slidenum">
              <a:rPr lang="da-DK" smtClean="0"/>
              <a:t>‹nr.›</a:t>
            </a:fld>
            <a:endParaRPr lang="da-DK"/>
          </a:p>
        </p:txBody>
      </p:sp>
    </p:spTree>
    <p:extLst>
      <p:ext uri="{BB962C8B-B14F-4D97-AF65-F5344CB8AC3E}">
        <p14:creationId xmlns:p14="http://schemas.microsoft.com/office/powerpoint/2010/main" val="400320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B402BFD1-063E-49D9-A1E1-799B3DAEF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74ECA735-84F6-416C-9400-8B5DB2279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E6EF3E8-FC08-4045-805F-EDBA4EEB4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995D4-0A28-4951-A0D6-04A5C091A625}" type="datetime1">
              <a:rPr lang="da-DK" smtClean="0"/>
              <a:t>21-09-2020</a:t>
            </a:fld>
            <a:endParaRPr lang="da-DK"/>
          </a:p>
        </p:txBody>
      </p:sp>
      <p:sp>
        <p:nvSpPr>
          <p:cNvPr id="5" name="Pladsholder til sidefod 4">
            <a:extLst>
              <a:ext uri="{FF2B5EF4-FFF2-40B4-BE49-F238E27FC236}">
                <a16:creationId xmlns:a16="http://schemas.microsoft.com/office/drawing/2014/main" id="{B10D7D59-6C93-46E2-A684-E05366709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3E89008F-0430-41D6-AF9D-A6C296EACB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415F1-A86A-4911-996E-F3355B57051D}" type="slidenum">
              <a:rPr lang="da-DK" smtClean="0"/>
              <a:t>‹nr.›</a:t>
            </a:fld>
            <a:endParaRPr lang="da-DK"/>
          </a:p>
        </p:txBody>
      </p:sp>
    </p:spTree>
    <p:extLst>
      <p:ext uri="{BB962C8B-B14F-4D97-AF65-F5344CB8AC3E}">
        <p14:creationId xmlns:p14="http://schemas.microsoft.com/office/powerpoint/2010/main" val="422721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D9B5F-C5E9-4B49-9D3B-AA22635D5931}"/>
              </a:ext>
            </a:extLst>
          </p:cNvPr>
          <p:cNvSpPr>
            <a:spLocks noGrp="1"/>
          </p:cNvSpPr>
          <p:nvPr>
            <p:ph type="ctrTitle"/>
          </p:nvPr>
        </p:nvSpPr>
        <p:spPr/>
        <p:txBody>
          <a:bodyPr/>
          <a:lstStyle/>
          <a:p>
            <a:r>
              <a:rPr lang="da-DK" b="1" dirty="0">
                <a:latin typeface="Times New Roman" panose="02020603050405020304" pitchFamily="18" charset="0"/>
                <a:cs typeface="Times New Roman" panose="02020603050405020304" pitchFamily="18" charset="0"/>
              </a:rPr>
              <a:t>Statistisk Data Analyse</a:t>
            </a:r>
            <a:br>
              <a:rPr lang="da-DK" b="1" dirty="0">
                <a:latin typeface="Times New Roman" panose="02020603050405020304" pitchFamily="18" charset="0"/>
                <a:cs typeface="Times New Roman" panose="02020603050405020304" pitchFamily="18" charset="0"/>
              </a:rPr>
            </a:br>
            <a:r>
              <a:rPr lang="da-DK" dirty="0">
                <a:latin typeface="Times New Roman" panose="02020603050405020304" pitchFamily="18" charset="0"/>
                <a:cs typeface="Times New Roman" panose="02020603050405020304" pitchFamily="18" charset="0"/>
              </a:rPr>
              <a:t>Efterår 2020</a:t>
            </a:r>
          </a:p>
        </p:txBody>
      </p:sp>
      <p:sp>
        <p:nvSpPr>
          <p:cNvPr id="3" name="Undertitel 2">
            <a:extLst>
              <a:ext uri="{FF2B5EF4-FFF2-40B4-BE49-F238E27FC236}">
                <a16:creationId xmlns:a16="http://schemas.microsoft.com/office/drawing/2014/main" id="{EEF2E589-592E-4D3D-BF10-77A2CE3D5D59}"/>
              </a:ext>
            </a:extLst>
          </p:cNvPr>
          <p:cNvSpPr>
            <a:spLocks noGrp="1"/>
          </p:cNvSpPr>
          <p:nvPr>
            <p:ph type="subTitle" idx="1"/>
          </p:nvPr>
        </p:nvSpPr>
        <p:spPr/>
        <p:txBody>
          <a:bodyPr>
            <a:normAutofit fontScale="92500"/>
          </a:bodyPr>
          <a:lstStyle/>
          <a:p>
            <a:r>
              <a:rPr lang="da-DK" dirty="0">
                <a:latin typeface="Times New Roman" panose="02020603050405020304" pitchFamily="18" charset="0"/>
                <a:cs typeface="Times New Roman" panose="02020603050405020304" pitchFamily="18" charset="0"/>
              </a:rPr>
              <a:t>Modul 04: </a:t>
            </a:r>
          </a:p>
          <a:p>
            <a:r>
              <a:rPr lang="da-DK" sz="4800" b="1" dirty="0">
                <a:latin typeface="Times New Roman" panose="02020603050405020304" pitchFamily="18" charset="0"/>
                <a:cs typeface="Times New Roman" panose="02020603050405020304" pitchFamily="18" charset="0"/>
              </a:rPr>
              <a:t>Fordelinger for stokastiske variable  </a:t>
            </a:r>
          </a:p>
          <a:p>
            <a:endParaRPr lang="da-DK" sz="6000" dirty="0"/>
          </a:p>
          <a:p>
            <a:endParaRPr lang="da-DK" dirty="0"/>
          </a:p>
          <a:p>
            <a:endParaRPr lang="da-DK" dirty="0"/>
          </a:p>
          <a:p>
            <a:endParaRPr lang="da-DK" dirty="0"/>
          </a:p>
          <a:p>
            <a:endParaRPr lang="da-DK" dirty="0"/>
          </a:p>
        </p:txBody>
      </p:sp>
      <p:pic>
        <p:nvPicPr>
          <p:cNvPr id="4" name="Billede 3">
            <a:extLst>
              <a:ext uri="{FF2B5EF4-FFF2-40B4-BE49-F238E27FC236}">
                <a16:creationId xmlns:a16="http://schemas.microsoft.com/office/drawing/2014/main" id="{9548B403-8C04-46B1-9125-95B3A30AE8CA}"/>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B41CA336-A92C-47D4-9514-A661C773E680}"/>
              </a:ext>
            </a:extLst>
          </p:cNvPr>
          <p:cNvSpPr>
            <a:spLocks noGrp="1"/>
          </p:cNvSpPr>
          <p:nvPr>
            <p:ph type="sldNum" sz="quarter" idx="12"/>
          </p:nvPr>
        </p:nvSpPr>
        <p:spPr/>
        <p:txBody>
          <a:bodyPr/>
          <a:lstStyle/>
          <a:p>
            <a:fld id="{400415F1-A86A-4911-996E-F3355B57051D}" type="slidenum">
              <a:rPr lang="da-DK" smtClean="0"/>
              <a:t>1</a:t>
            </a:fld>
            <a:endParaRPr lang="da-DK" dirty="0"/>
          </a:p>
        </p:txBody>
      </p:sp>
    </p:spTree>
    <p:extLst>
      <p:ext uri="{BB962C8B-B14F-4D97-AF65-F5344CB8AC3E}">
        <p14:creationId xmlns:p14="http://schemas.microsoft.com/office/powerpoint/2010/main" val="208813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geometriske 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10</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262979"/>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stokastiske variabel X er geometrisk fordelt, idet vi ser på, hvor mange forsøg, man skal have for at få en succes. Igen har vi to udfald: </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succes =1 med sandsynligheden p </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og fiasko = 0 med sandsynligheden 1 – p.</a:t>
                </a: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Eksempel med p = 0.7</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udfald nr. 1 er succes: 0.7</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udfald nr. 2 er succes: 0.3*0.7</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udfald nr. 3 er succes: 0.3*0.3*0.7</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udfald nr. n-1 er succes: </a:t>
                </a:r>
                <a14:m>
                  <m:oMath xmlns:m="http://schemas.openxmlformats.org/officeDocument/2006/math">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0.3</m:t>
                        </m:r>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∗0.7</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udfald nr. n er succes: </a:t>
                </a:r>
              </a:p>
              <a:p>
                <a:pPr marL="800100" lvl="1" indent="-342900">
                  <a:buFontTx/>
                  <a:buChar char="-"/>
                </a:pPr>
                <a14:m>
                  <m:oMath xmlns:m="http://schemas.openxmlformats.org/officeDocument/2006/math">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0.3</m:t>
                        </m:r>
                      </m:e>
                      <m:sup>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−1</m:t>
                        </m:r>
                      </m:sup>
                    </m:sSup>
                    <m:r>
                      <a:rPr lang="da-DK" sz="2400" i="1">
                        <a:solidFill>
                          <a:srgbClr val="222222"/>
                        </a:solidFill>
                        <a:latin typeface="Cambria Math" panose="02040503050406030204" pitchFamily="18" charset="0"/>
                        <a:cs typeface="Times New Roman" panose="02020603050405020304" pitchFamily="18" charset="0"/>
                      </a:rPr>
                      <m:t>∗0.7</m:t>
                    </m:r>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1−0.7</m:t>
                            </m:r>
                          </m:e>
                        </m:d>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sup>
                    </m:sSup>
                    <m:r>
                      <a:rPr lang="da-DK" sz="2400" b="0" i="1" smtClean="0">
                        <a:solidFill>
                          <a:srgbClr val="222222"/>
                        </a:solidFill>
                        <a:latin typeface="Cambria Math" panose="02040503050406030204" pitchFamily="18" charset="0"/>
                        <a:cs typeface="Times New Roman" panose="02020603050405020304" pitchFamily="18" charset="0"/>
                      </a:rPr>
                      <m:t>∗0.7</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Generelt:</a:t>
                </a:r>
                <a14:m>
                  <m:oMath xmlns:m="http://schemas.openxmlformats.org/officeDocument/2006/math">
                    <m:r>
                      <a:rPr lang="da-DK" sz="2400" b="0" i="0" smtClean="0">
                        <a:solidFill>
                          <a:srgbClr val="222222"/>
                        </a:solidFill>
                        <a:latin typeface="Cambria Math" panose="02040503050406030204" pitchFamily="18" charset="0"/>
                        <a:cs typeface="Times New Roman" panose="02020603050405020304" pitchFamily="18" charset="0"/>
                      </a:rPr>
                      <m:t>(1−</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m:t>
                        </m:r>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oMath>
                </a14:m>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262979"/>
              </a:xfrm>
              <a:prstGeom prst="rect">
                <a:avLst/>
              </a:prstGeom>
              <a:blipFill>
                <a:blip r:embed="rId3"/>
                <a:stretch>
                  <a:fillRect l="-703" b="-1620"/>
                </a:stretch>
              </a:blipFill>
            </p:spPr>
            <p:txBody>
              <a:bodyPr/>
              <a:lstStyle/>
              <a:p>
                <a:r>
                  <a:rPr lang="da-DK">
                    <a:noFill/>
                  </a:rPr>
                  <a:t> </a:t>
                </a:r>
              </a:p>
            </p:txBody>
          </p:sp>
        </mc:Fallback>
      </mc:AlternateContent>
    </p:spTree>
    <p:extLst>
      <p:ext uri="{BB962C8B-B14F-4D97-AF65-F5344CB8AC3E}">
        <p14:creationId xmlns:p14="http://schemas.microsoft.com/office/powerpoint/2010/main" val="125713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1089206" cy="1325563"/>
          </a:xfrm>
        </p:spPr>
        <p:txBody>
          <a:bodyPr>
            <a:normAutofit/>
          </a:bodyPr>
          <a:lstStyle/>
          <a:p>
            <a:r>
              <a:rPr lang="da-DK" sz="3600" b="1" dirty="0">
                <a:latin typeface="Times New Roman" panose="02020603050405020304" pitchFamily="18" charset="0"/>
                <a:cs typeface="Times New Roman" panose="02020603050405020304" pitchFamily="18" charset="0"/>
              </a:rPr>
              <a:t>Den geometriske fordelingen (eksponentielt aftagende)</a:t>
            </a:r>
            <a:endParaRPr lang="da-DK" sz="36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11</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83099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F949388A-5432-45E6-BEC4-B00B90232A15}"/>
              </a:ext>
            </a:extLst>
          </p:cNvPr>
          <p:cNvPicPr>
            <a:picLocks noChangeAspect="1"/>
          </p:cNvPicPr>
          <p:nvPr/>
        </p:nvPicPr>
        <p:blipFill>
          <a:blip r:embed="rId3"/>
          <a:stretch>
            <a:fillRect/>
          </a:stretch>
        </p:blipFill>
        <p:spPr>
          <a:xfrm>
            <a:off x="361950" y="1166811"/>
            <a:ext cx="9782175" cy="5000625"/>
          </a:xfrm>
          <a:prstGeom prst="rect">
            <a:avLst/>
          </a:prstGeom>
        </p:spPr>
      </p:pic>
    </p:spTree>
    <p:extLst>
      <p:ext uri="{BB962C8B-B14F-4D97-AF65-F5344CB8AC3E}">
        <p14:creationId xmlns:p14="http://schemas.microsoft.com/office/powerpoint/2010/main" val="408301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geometriske 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12</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652573"/>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Vi har to udfald: succes med sandsynligheden p og fiasko med sandsynligheden 1 - p. </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Sandsynligheden for at få succes i n’te forsøg er: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e>
                        </m:d>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Middelværdien </a:t>
                </a:r>
              </a:p>
              <a:p>
                <a:pPr marL="800100" lvl="1"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𝜇</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𝐸</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𝑋</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num>
                      <m:den>
                        <m:r>
                          <a:rPr lang="da-DK" sz="2400" b="0" i="1" smtClean="0">
                            <a:solidFill>
                              <a:srgbClr val="222222"/>
                            </a:solidFill>
                            <a:latin typeface="Cambria Math" panose="02040503050406030204" pitchFamily="18" charset="0"/>
                            <a:cs typeface="Times New Roman" panose="02020603050405020304" pitchFamily="18" charset="0"/>
                          </a:rPr>
                          <m:t>𝑝</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Variansen:</a:t>
                </a:r>
              </a:p>
              <a:p>
                <a:pPr marL="800100" lvl="1" indent="-342900">
                  <a:buFontTx/>
                  <a:buChar char="-"/>
                </a:pPr>
                <a14:m>
                  <m:oMath xmlns:m="http://schemas.openxmlformats.org/officeDocument/2006/math">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𝜎</m:t>
                        </m:r>
                      </m:e>
                      <m:sup>
                        <m:r>
                          <a:rPr lang="da-DK" sz="2400" i="1">
                            <a:solidFill>
                              <a:srgbClr val="222222"/>
                            </a:solidFill>
                            <a:latin typeface="Cambria Math" panose="02040503050406030204" pitchFamily="18" charset="0"/>
                            <a:cs typeface="Times New Roman" panose="02020603050405020304" pitchFamily="18" charset="0"/>
                          </a:rPr>
                          <m:t>2</m:t>
                        </m:r>
                      </m:sup>
                    </m:sSup>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𝑋</m:t>
                        </m:r>
                      </m:e>
                    </m:d>
                    <m:r>
                      <a:rPr lang="da-DK" sz="2400" i="1">
                        <a:solidFill>
                          <a:srgbClr val="222222"/>
                        </a:solidFill>
                        <a:latin typeface="Cambria Math" panose="02040503050406030204" pitchFamily="18" charset="0"/>
                        <a:cs typeface="Times New Roman" panose="02020603050405020304" pitchFamily="18" charset="0"/>
                      </a:rPr>
                      <m:t>=</m:t>
                    </m:r>
                    <m:f>
                      <m:fPr>
                        <m:ctrlPr>
                          <a:rPr lang="da-DK" sz="240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num>
                      <m:den>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𝑝</m:t>
                            </m:r>
                          </m:e>
                          <m:sup>
                            <m:r>
                              <a:rPr lang="da-DK" sz="2400" b="0" i="1" smtClean="0">
                                <a:solidFill>
                                  <a:srgbClr val="222222"/>
                                </a:solidFill>
                                <a:latin typeface="Cambria Math" panose="02040503050406030204" pitchFamily="18" charset="0"/>
                                <a:cs typeface="Times New Roman" panose="02020603050405020304" pitchFamily="18" charset="0"/>
                              </a:rPr>
                              <m:t>2</m:t>
                            </m:r>
                          </m:sup>
                        </m:sSup>
                      </m:den>
                    </m:f>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652573"/>
              </a:xfrm>
              <a:prstGeom prst="rect">
                <a:avLst/>
              </a:prstGeom>
              <a:blipFill>
                <a:blip r:embed="rId3"/>
                <a:stretch>
                  <a:fillRect l="-811" t="-862"/>
                </a:stretch>
              </a:blipFill>
            </p:spPr>
            <p:txBody>
              <a:bodyPr/>
              <a:lstStyle/>
              <a:p>
                <a:r>
                  <a:rPr lang="da-DK">
                    <a:noFill/>
                  </a:rPr>
                  <a:t> </a:t>
                </a:r>
              </a:p>
            </p:txBody>
          </p:sp>
        </mc:Fallback>
      </mc:AlternateContent>
    </p:spTree>
    <p:extLst>
      <p:ext uri="{BB962C8B-B14F-4D97-AF65-F5344CB8AC3E}">
        <p14:creationId xmlns:p14="http://schemas.microsoft.com/office/powerpoint/2010/main" val="335742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geometriske 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13</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2308324"/>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Sandsynlighed for succes inden for 3 forsøg:</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25865BB8-CADC-41B0-978A-C1790AEBE09D}"/>
              </a:ext>
            </a:extLst>
          </p:cNvPr>
          <p:cNvPicPr>
            <a:picLocks noChangeAspect="1"/>
          </p:cNvPicPr>
          <p:nvPr/>
        </p:nvPicPr>
        <p:blipFill>
          <a:blip r:embed="rId3"/>
          <a:stretch>
            <a:fillRect/>
          </a:stretch>
        </p:blipFill>
        <p:spPr>
          <a:xfrm>
            <a:off x="2614612" y="2324100"/>
            <a:ext cx="6772275" cy="1866900"/>
          </a:xfrm>
          <a:prstGeom prst="rect">
            <a:avLst/>
          </a:prstGeom>
        </p:spPr>
      </p:pic>
    </p:spTree>
    <p:extLst>
      <p:ext uri="{BB962C8B-B14F-4D97-AF65-F5344CB8AC3E}">
        <p14:creationId xmlns:p14="http://schemas.microsoft.com/office/powerpoint/2010/main" val="35772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14</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9364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Kendetegn</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En diskret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deler op i succes (m) og fiasko (N - m)</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udtrækker vores stikprøve (n) fra en endelig population (N) med tilbagelægning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Eller vi udtrækker vores stikprøve (n) fra en uendelig population </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Fordelingen kræver følgende parametre: n, p</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r>
              <a:rPr lang="da-DK" sz="2400" dirty="0">
                <a:solidFill>
                  <a:srgbClr val="222222"/>
                </a:solidFill>
                <a:latin typeface="Times New Roman" panose="02020603050405020304" pitchFamily="18" charset="0"/>
                <a:cs typeface="Times New Roman" panose="02020603050405020304" pitchFamily="18" charset="0"/>
              </a:rPr>
              <a:t>Forudsætninger: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1. Antallet af forsøg er fast: n </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2. Hvert forsøg kan opdeles i succes og fiasko (eller: ikke succes)</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3. Sandsynligheden for succes er konstant: p</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4. Der er uafhængighed mellem hvert forsøg</a:t>
            </a:r>
          </a:p>
        </p:txBody>
      </p:sp>
    </p:spTree>
    <p:extLst>
      <p:ext uri="{BB962C8B-B14F-4D97-AF65-F5344CB8AC3E}">
        <p14:creationId xmlns:p14="http://schemas.microsoft.com/office/powerpoint/2010/main" val="403825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15</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73738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Binomialfordelingen  X ∼ bin(</a:t>
                </a:r>
                <a:r>
                  <a:rPr lang="da-DK" sz="2400" dirty="0" err="1">
                    <a:solidFill>
                      <a:srgbClr val="222222"/>
                    </a:solidFill>
                    <a:latin typeface="Times New Roman" panose="02020603050405020304" pitchFamily="18" charset="0"/>
                    <a:cs typeface="Times New Roman" panose="02020603050405020304" pitchFamily="18" charset="0"/>
                  </a:rPr>
                  <a:t>n,p</a:t>
                </a:r>
                <a:r>
                  <a:rPr lang="da-DK" sz="2400" dirty="0">
                    <a:solidFill>
                      <a:srgbClr val="222222"/>
                    </a:solidFill>
                    <a:latin typeface="Times New Roman" panose="02020603050405020304" pitchFamily="18" charset="0"/>
                    <a:cs typeface="Times New Roman" panose="02020603050405020304" pitchFamily="18" charset="0"/>
                  </a:rPr>
                  <a:t>)</a:t>
                </a:r>
              </a:p>
              <a:p>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Vores punktsandsynlighed:</a:t>
                </a:r>
              </a:p>
              <a:p>
                <a:pPr marL="1257300" lvl="2"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b="0" i="1" smtClean="0">
                        <a:solidFill>
                          <a:srgbClr val="222222"/>
                        </a:solidFill>
                        <a:latin typeface="Cambria Math" panose="02040503050406030204" pitchFamily="18" charset="0"/>
                        <a:cs typeface="Times New Roman" panose="02020603050405020304" pitchFamily="18" charset="0"/>
                      </a:rPr>
                      <m:t>=</m:t>
                    </m:r>
                    <m:d>
                      <m:dPr>
                        <m:ctrlPr>
                          <a:rPr lang="da-DK" sz="2400" b="0" i="1" smtClean="0">
                            <a:solidFill>
                              <a:srgbClr val="222222"/>
                            </a:solidFill>
                            <a:latin typeface="Cambria Math" panose="02040503050406030204" pitchFamily="18" charset="0"/>
                            <a:cs typeface="Times New Roman" panose="02020603050405020304" pitchFamily="18" charset="0"/>
                          </a:rPr>
                        </m:ctrlPr>
                      </m:dPr>
                      <m:e>
                        <m:m>
                          <m:mPr>
                            <m:mcs>
                              <m:mc>
                                <m:mcPr>
                                  <m:count m:val="1"/>
                                  <m:mcJc m:val="center"/>
                                </m:mcPr>
                              </m:mc>
                            </m:mcs>
                            <m:ctrlPr>
                              <a:rPr lang="da-DK" sz="2400" b="0" i="1" smtClean="0">
                                <a:solidFill>
                                  <a:srgbClr val="222222"/>
                                </a:solidFill>
                                <a:latin typeface="Cambria Math" panose="02040503050406030204" pitchFamily="18" charset="0"/>
                                <a:cs typeface="Times New Roman" panose="02020603050405020304" pitchFamily="18" charset="0"/>
                              </a:rPr>
                            </m:ctrlPr>
                          </m:mPr>
                          <m:mr>
                            <m:e>
                              <m:r>
                                <m:rPr>
                                  <m:brk m:alnAt="7"/>
                                </m:rPr>
                                <a:rPr lang="da-DK" sz="2400" b="0" i="1" smtClean="0">
                                  <a:solidFill>
                                    <a:srgbClr val="222222"/>
                                  </a:solidFill>
                                  <a:latin typeface="Cambria Math" panose="02040503050406030204" pitchFamily="18" charset="0"/>
                                  <a:cs typeface="Times New Roman" panose="02020603050405020304" pitchFamily="18" charset="0"/>
                                </a:rPr>
                                <m:t>𝑛</m:t>
                              </m:r>
                            </m:e>
                          </m:mr>
                          <m:mr>
                            <m:e>
                              <m:r>
                                <a:rPr lang="da-DK" sz="2400" b="0" i="1" smtClean="0">
                                  <a:solidFill>
                                    <a:srgbClr val="222222"/>
                                  </a:solidFill>
                                  <a:latin typeface="Cambria Math" panose="02040503050406030204" pitchFamily="18" charset="0"/>
                                  <a:cs typeface="Times New Roman" panose="02020603050405020304" pitchFamily="18" charset="0"/>
                                </a:rPr>
                                <m:t>𝑘</m:t>
                              </m:r>
                            </m:e>
                          </m:mr>
                        </m:m>
                      </m:e>
                    </m:d>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𝑝</m:t>
                        </m:r>
                      </m:e>
                      <m:sup>
                        <m:r>
                          <a:rPr lang="da-DK" sz="2400" b="0" i="1" smtClean="0">
                            <a:solidFill>
                              <a:srgbClr val="222222"/>
                            </a:solidFill>
                            <a:latin typeface="Cambria Math" panose="02040503050406030204" pitchFamily="18" charset="0"/>
                            <a:cs typeface="Times New Roman" panose="02020603050405020304" pitchFamily="18" charset="0"/>
                          </a:rPr>
                          <m:t>𝑘</m:t>
                        </m:r>
                      </m:sup>
                    </m:sSup>
                    <m:r>
                      <a:rPr lang="da-DK" sz="2400" b="0" i="1" smtClean="0">
                        <a:solidFill>
                          <a:srgbClr val="222222"/>
                        </a:solidFill>
                        <a:latin typeface="Cambria Math" panose="02040503050406030204" pitchFamily="18" charset="0"/>
                        <a:cs typeface="Times New Roman" panose="02020603050405020304" pitchFamily="18" charset="0"/>
                      </a:rPr>
                      <m:t>∗(1−</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m:t>
                        </m:r>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sup>
                    </m:sSup>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num>
                      <m:den>
                        <m:r>
                          <a:rPr lang="da-DK" sz="2400" b="0" i="1" smtClean="0">
                            <a:solidFill>
                              <a:srgbClr val="222222"/>
                            </a:solidFill>
                            <a:latin typeface="Cambria Math" panose="02040503050406030204" pitchFamily="18" charset="0"/>
                            <a:cs typeface="Times New Roman" panose="02020603050405020304" pitchFamily="18" charset="0"/>
                          </a:rPr>
                          <m:t>𝑘</m:t>
                        </m:r>
                        <m:r>
                          <a:rPr lang="da-DK" sz="2400" b="0" i="1" smtClean="0">
                            <a:solidFill>
                              <a:srgbClr val="222222"/>
                            </a:solidFill>
                            <a:latin typeface="Cambria Math" panose="02040503050406030204" pitchFamily="18" charset="0"/>
                            <a:cs typeface="Times New Roman" panose="02020603050405020304" pitchFamily="18" charset="0"/>
                          </a:rPr>
                          <m:t>!∗</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b="0" i="1" smtClean="0">
                            <a:solidFill>
                              <a:srgbClr val="222222"/>
                            </a:solidFill>
                            <a:latin typeface="Cambria Math" panose="02040503050406030204" pitchFamily="18" charset="0"/>
                            <a:cs typeface="Times New Roman" panose="02020603050405020304" pitchFamily="18" charset="0"/>
                          </a:rPr>
                          <m:t>!</m:t>
                        </m:r>
                      </m:den>
                    </m:f>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𝑝</m:t>
                        </m:r>
                      </m:e>
                      <m:sup>
                        <m:r>
                          <a:rPr lang="da-DK" sz="2400" b="0" i="1" smtClean="0">
                            <a:solidFill>
                              <a:srgbClr val="222222"/>
                            </a:solidFill>
                            <a:latin typeface="Cambria Math" panose="02040503050406030204" pitchFamily="18" charset="0"/>
                            <a:cs typeface="Times New Roman" panose="02020603050405020304" pitchFamily="18" charset="0"/>
                          </a:rPr>
                          <m:t>𝑘</m:t>
                        </m:r>
                      </m:sup>
                    </m:s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e>
                        </m:d>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sup>
                    </m:sSup>
                  </m:oMath>
                </a14:m>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b="0" dirty="0">
                    <a:solidFill>
                      <a:srgbClr val="222222"/>
                    </a:solidFill>
                    <a:latin typeface="Times New Roman" panose="02020603050405020304" pitchFamily="18" charset="0"/>
                    <a:cs typeface="Times New Roman" panose="02020603050405020304" pitchFamily="18" charset="0"/>
                  </a:rPr>
                  <a:t>Middelværdi: </a:t>
                </a:r>
                <a:endParaRPr lang="da-DK" sz="2400" b="0" i="1" dirty="0">
                  <a:solidFill>
                    <a:srgbClr val="222222"/>
                  </a:solidFill>
                  <a:latin typeface="Cambria Math" panose="02040503050406030204" pitchFamily="18" charset="0"/>
                  <a:cs typeface="Times New Roman" panose="02020603050405020304" pitchFamily="18" charset="0"/>
                </a:endParaRPr>
              </a:p>
              <a:p>
                <a:pPr marL="1257300" lvl="2"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𝜇</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oMath>
                </a14:m>
                <a:endParaRPr lang="da-DK" sz="2400" b="0" dirty="0">
                  <a:solidFill>
                    <a:srgbClr val="222222"/>
                  </a:solidFill>
                  <a:latin typeface="Times New Roman" panose="02020603050405020304" pitchFamily="18" charset="0"/>
                  <a:cs typeface="Times New Roman" panose="02020603050405020304" pitchFamily="18" charset="0"/>
                </a:endParaRPr>
              </a:p>
              <a:p>
                <a:pPr lvl="1"/>
                <a:endParaRPr lang="da-DK" sz="2400" b="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Varians:</a:t>
                </a:r>
              </a:p>
              <a:p>
                <a:pPr marL="1257300" lvl="2" indent="-342900">
                  <a:buFontTx/>
                  <a:buChar char="-"/>
                </a:pPr>
                <a14:m>
                  <m:oMath xmlns:m="http://schemas.openxmlformats.org/officeDocument/2006/math">
                    <m:sSup>
                      <m:sSupPr>
                        <m:ctrlPr>
                          <a:rPr lang="da-DK" sz="240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m:t>
                    </m:r>
                  </m:oMath>
                </a14:m>
                <a:r>
                  <a:rPr lang="da-DK" sz="2400" dirty="0">
                    <a:solidFill>
                      <a:srgbClr val="222222"/>
                    </a:solidFill>
                    <a:latin typeface="Times New Roman" panose="02020603050405020304" pitchFamily="18" charset="0"/>
                    <a:cs typeface="Times New Roman" panose="02020603050405020304" pitchFamily="18" charset="0"/>
                  </a:rPr>
                  <a:t> </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737387"/>
              </a:xfrm>
              <a:prstGeom prst="rect">
                <a:avLst/>
              </a:prstGeom>
              <a:blipFill>
                <a:blip r:embed="rId3"/>
                <a:stretch>
                  <a:fillRect l="-811" b="-1799"/>
                </a:stretch>
              </a:blipFill>
            </p:spPr>
            <p:txBody>
              <a:bodyPr/>
              <a:lstStyle/>
              <a:p>
                <a:r>
                  <a:rPr lang="da-DK">
                    <a:noFill/>
                  </a:rPr>
                  <a:t> </a:t>
                </a:r>
              </a:p>
            </p:txBody>
          </p:sp>
        </mc:Fallback>
      </mc:AlternateContent>
    </p:spTree>
    <p:extLst>
      <p:ext uri="{BB962C8B-B14F-4D97-AF65-F5344CB8AC3E}">
        <p14:creationId xmlns:p14="http://schemas.microsoft.com/office/powerpoint/2010/main" val="283335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215206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Fakultet: kan også formuleres som:               eller C(</a:t>
                </a:r>
                <a:r>
                  <a:rPr lang="da-DK" sz="2400" dirty="0" err="1">
                    <a:solidFill>
                      <a:srgbClr val="222222"/>
                    </a:solidFill>
                    <a:latin typeface="Times New Roman" panose="02020603050405020304" pitchFamily="18" charset="0"/>
                    <a:cs typeface="Times New Roman" panose="02020603050405020304" pitchFamily="18" charset="0"/>
                  </a:rPr>
                  <a:t>n.k</a:t>
                </a:r>
                <a:r>
                  <a:rPr lang="da-DK" sz="2400" dirty="0">
                    <a:solidFill>
                      <a:srgbClr val="222222"/>
                    </a:solidFill>
                    <a:latin typeface="Times New Roman" panose="02020603050405020304" pitchFamily="18" charset="0"/>
                    <a:cs typeface="Times New Roman" panose="02020603050405020304" pitchFamily="18" charset="0"/>
                  </a:rPr>
                  <a:t>) </a:t>
                </a:r>
              </a:p>
              <a:p>
                <a:pPr marL="1257300" lvl="2" indent="-342900">
                  <a:buFontTx/>
                  <a:buChar char="-"/>
                </a:pPr>
                <a14:m>
                  <m:oMath xmlns:m="http://schemas.openxmlformats.org/officeDocument/2006/math">
                    <m:r>
                      <m:rPr>
                        <m:sty m:val="p"/>
                      </m:rPr>
                      <a:rPr lang="da-DK" sz="2400" b="0" i="0" smtClean="0">
                        <a:solidFill>
                          <a:srgbClr val="222222"/>
                        </a:solidFill>
                        <a:latin typeface="Cambria Math" panose="02040503050406030204" pitchFamily="18" charset="0"/>
                        <a:cs typeface="Times New Roman" panose="02020603050405020304" pitchFamily="18" charset="0"/>
                      </a:rPr>
                      <m:t>Hvordan</m:t>
                    </m:r>
                    <m:r>
                      <a:rPr lang="da-DK" sz="2400" b="0" i="0" smtClean="0">
                        <a:solidFill>
                          <a:srgbClr val="222222"/>
                        </a:solidFill>
                        <a:latin typeface="Cambria Math" panose="02040503050406030204" pitchFamily="18" charset="0"/>
                        <a:cs typeface="Times New Roman" panose="02020603050405020304" pitchFamily="18" charset="0"/>
                      </a:rPr>
                      <m:t> </m:t>
                    </m:r>
                    <m:r>
                      <m:rPr>
                        <m:sty m:val="p"/>
                      </m:rPr>
                      <a:rPr lang="da-DK" sz="2400" b="0" i="0" smtClean="0">
                        <a:solidFill>
                          <a:srgbClr val="222222"/>
                        </a:solidFill>
                        <a:latin typeface="Cambria Math" panose="02040503050406030204" pitchFamily="18" charset="0"/>
                        <a:cs typeface="Times New Roman" panose="02020603050405020304" pitchFamily="18" charset="0"/>
                      </a:rPr>
                      <m:t>beregnes</m:t>
                    </m:r>
                    <m:r>
                      <a:rPr lang="da-DK" sz="2400" b="0" i="0" smtClean="0">
                        <a:solidFill>
                          <a:srgbClr val="222222"/>
                        </a:solidFill>
                        <a:latin typeface="Cambria Math" panose="02040503050406030204" pitchFamily="18" charset="0"/>
                        <a:cs typeface="Times New Roman" panose="02020603050405020304" pitchFamily="18" charset="0"/>
                      </a:rPr>
                      <m:t> </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num>
                      <m:den>
                        <m:r>
                          <a:rPr lang="da-DK" sz="2400" b="0" i="1" smtClean="0">
                            <a:solidFill>
                              <a:srgbClr val="222222"/>
                            </a:solidFill>
                            <a:latin typeface="Cambria Math" panose="02040503050406030204" pitchFamily="18" charset="0"/>
                            <a:cs typeface="Times New Roman" panose="02020603050405020304" pitchFamily="18" charset="0"/>
                          </a:rPr>
                          <m:t>𝑘</m:t>
                        </m:r>
                        <m:r>
                          <a:rPr lang="da-DK" sz="2400" b="0" i="1" smtClean="0">
                            <a:solidFill>
                              <a:srgbClr val="222222"/>
                            </a:solidFill>
                            <a:latin typeface="Cambria Math" panose="02040503050406030204" pitchFamily="18" charset="0"/>
                            <a:cs typeface="Times New Roman" panose="02020603050405020304" pitchFamily="18" charset="0"/>
                          </a:rPr>
                          <m:t>!∗</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b="0" i="1" smtClean="0">
                            <a:solidFill>
                              <a:srgbClr val="222222"/>
                            </a:solidFill>
                            <a:latin typeface="Cambria Math" panose="02040503050406030204" pitchFamily="18" charset="0"/>
                            <a:cs typeface="Times New Roman" panose="02020603050405020304" pitchFamily="18" charset="0"/>
                          </a:rPr>
                          <m:t>!</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2152064"/>
              </a:xfrm>
              <a:prstGeom prst="rect">
                <a:avLst/>
              </a:prstGeom>
              <a:blipFill>
                <a:blip r:embed="rId3"/>
                <a:stretch>
                  <a:fillRect l="-811"/>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24617078-89D6-4B32-9D62-D030BD7D7DA7}"/>
              </a:ext>
            </a:extLst>
          </p:cNvPr>
          <p:cNvPicPr>
            <a:picLocks noChangeAspect="1"/>
          </p:cNvPicPr>
          <p:nvPr/>
        </p:nvPicPr>
        <p:blipFill>
          <a:blip r:embed="rId4"/>
          <a:stretch>
            <a:fillRect/>
          </a:stretch>
        </p:blipFill>
        <p:spPr>
          <a:xfrm>
            <a:off x="1720155" y="2857500"/>
            <a:ext cx="4676775" cy="3124200"/>
          </a:xfrm>
          <a:prstGeom prst="rect">
            <a:avLst/>
          </a:prstGeom>
        </p:spPr>
      </p:pic>
      <p:pic>
        <p:nvPicPr>
          <p:cNvPr id="8" name="Billede 7">
            <a:extLst>
              <a:ext uri="{FF2B5EF4-FFF2-40B4-BE49-F238E27FC236}">
                <a16:creationId xmlns:a16="http://schemas.microsoft.com/office/drawing/2014/main" id="{908B9F8A-D46B-4F4B-8ED3-A248CA2FFFC6}"/>
              </a:ext>
            </a:extLst>
          </p:cNvPr>
          <p:cNvPicPr>
            <a:picLocks noChangeAspect="1"/>
          </p:cNvPicPr>
          <p:nvPr/>
        </p:nvPicPr>
        <p:blipFill>
          <a:blip r:embed="rId5"/>
          <a:stretch>
            <a:fillRect/>
          </a:stretch>
        </p:blipFill>
        <p:spPr>
          <a:xfrm>
            <a:off x="5233987" y="1877030"/>
            <a:ext cx="1000125" cy="352425"/>
          </a:xfrm>
          <a:prstGeom prst="rect">
            <a:avLst/>
          </a:prstGeom>
        </p:spPr>
      </p:pic>
    </p:spTree>
    <p:extLst>
      <p:ext uri="{BB962C8B-B14F-4D97-AF65-F5344CB8AC3E}">
        <p14:creationId xmlns:p14="http://schemas.microsoft.com/office/powerpoint/2010/main" val="406647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17</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232231"/>
              </a:xfrm>
              <a:prstGeom prst="rect">
                <a:avLst/>
              </a:prstGeom>
            </p:spPr>
            <p:txBody>
              <a:bodyPr wrap="square">
                <a:spAutoFit/>
              </a:bodyPr>
              <a:lstStyle/>
              <a:p>
                <a:r>
                  <a:rPr lang="da-DK" sz="2400" dirty="0">
                    <a:solidFill>
                      <a:srgbClr val="222222"/>
                    </a:solidFill>
                    <a:latin typeface="Times New Roman" panose="02020603050405020304" pitchFamily="18" charset="0"/>
                    <a:cs typeface="Times New Roman" panose="02020603050405020304" pitchFamily="18" charset="0"/>
                  </a:rPr>
                  <a:t>X ∼ bin(n, p)</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Eksempel: X ∼ bin(8, 0.7)</a:t>
                </a:r>
              </a:p>
              <a:p>
                <a:endParaRPr lang="da-DK" sz="2400" dirty="0">
                  <a:solidFill>
                    <a:srgbClr val="222222"/>
                  </a:solidFill>
                  <a:latin typeface="Times New Roman" panose="02020603050405020304" pitchFamily="18" charset="0"/>
                  <a:cs typeface="Times New Roman" panose="02020603050405020304" pitchFamily="18" charset="0"/>
                </a:endParaRPr>
              </a:p>
              <a:p>
                <a:pPr lvl="1"/>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b="0" i="1" smtClean="0">
                        <a:solidFill>
                          <a:srgbClr val="222222"/>
                        </a:solidFill>
                        <a:latin typeface="Cambria Math" panose="02040503050406030204" pitchFamily="18" charset="0"/>
                        <a:cs typeface="Times New Roman" panose="02020603050405020304" pitchFamily="18" charset="0"/>
                      </a:rPr>
                      <m:t>=</m:t>
                    </m:r>
                  </m:oMath>
                </a14:m>
                <a:r>
                  <a:rPr lang="da-DK" sz="2400" dirty="0">
                    <a:solidFill>
                      <a:srgbClr val="222222"/>
                    </a:solidFill>
                    <a:cs typeface="Times New Roman" panose="02020603050405020304" pitchFamily="18" charset="0"/>
                  </a:rPr>
                  <a:t> </a:t>
                </a:r>
                <a14:m>
                  <m:oMath xmlns:m="http://schemas.openxmlformats.org/officeDocument/2006/math">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m:t>
                        </m:r>
                      </m:num>
                      <m:den>
                        <m:r>
                          <a:rPr lang="da-DK" sz="2400" i="1">
                            <a:solidFill>
                              <a:srgbClr val="222222"/>
                            </a:solidFill>
                            <a:latin typeface="Cambria Math" panose="02040503050406030204" pitchFamily="18" charset="0"/>
                            <a:cs typeface="Times New Roman" panose="02020603050405020304" pitchFamily="18" charset="0"/>
                          </a:rPr>
                          <m:t>𝑘</m:t>
                        </m:r>
                        <m:r>
                          <a:rPr lang="da-DK" sz="2400" i="1">
                            <a:solidFill>
                              <a:srgbClr val="222222"/>
                            </a:solidFill>
                            <a:latin typeface="Cambria Math" panose="02040503050406030204" pitchFamily="18" charset="0"/>
                            <a:cs typeface="Times New Roman" panose="02020603050405020304" pitchFamily="18" charset="0"/>
                          </a:rPr>
                          <m:t>!∗</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𝑘</m:t>
                            </m:r>
                          </m:e>
                        </m:d>
                        <m:r>
                          <a:rPr lang="da-DK" sz="2400" i="1">
                            <a:solidFill>
                              <a:srgbClr val="222222"/>
                            </a:solidFill>
                            <a:latin typeface="Cambria Math" panose="02040503050406030204" pitchFamily="18" charset="0"/>
                            <a:cs typeface="Times New Roman" panose="02020603050405020304" pitchFamily="18" charset="0"/>
                          </a:rPr>
                          <m:t>!</m:t>
                        </m:r>
                      </m:den>
                    </m:f>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𝑝</m:t>
                        </m:r>
                      </m:e>
                      <m:sup>
                        <m:r>
                          <a:rPr lang="da-DK" sz="2400" i="1">
                            <a:solidFill>
                              <a:srgbClr val="222222"/>
                            </a:solidFill>
                            <a:latin typeface="Cambria Math" panose="02040503050406030204" pitchFamily="18" charset="0"/>
                            <a:cs typeface="Times New Roman" panose="02020603050405020304" pitchFamily="18" charset="0"/>
                          </a:rPr>
                          <m:t>𝑘</m:t>
                        </m:r>
                      </m:sup>
                    </m:sSup>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1−</m:t>
                            </m:r>
                            <m:r>
                              <a:rPr lang="da-DK" sz="2400" i="1">
                                <a:solidFill>
                                  <a:srgbClr val="222222"/>
                                </a:solidFill>
                                <a:latin typeface="Cambria Math" panose="02040503050406030204" pitchFamily="18" charset="0"/>
                                <a:cs typeface="Times New Roman" panose="02020603050405020304" pitchFamily="18" charset="0"/>
                              </a:rPr>
                              <m:t>𝑝</m:t>
                            </m:r>
                          </m:e>
                        </m:d>
                      </m:e>
                      <m:sup>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𝑘</m:t>
                        </m:r>
                      </m:sup>
                    </m:sSup>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8</m:t>
                        </m:r>
                        <m:r>
                          <a:rPr lang="da-DK" sz="2400" i="1">
                            <a:solidFill>
                              <a:srgbClr val="222222"/>
                            </a:solidFill>
                            <a:latin typeface="Cambria Math" panose="02040503050406030204" pitchFamily="18" charset="0"/>
                            <a:cs typeface="Times New Roman" panose="02020603050405020304" pitchFamily="18" charset="0"/>
                          </a:rPr>
                          <m:t>!</m:t>
                        </m:r>
                      </m:num>
                      <m:den>
                        <m:r>
                          <a:rPr lang="da-DK" sz="2400" b="0" i="1" smtClean="0">
                            <a:solidFill>
                              <a:srgbClr val="222222"/>
                            </a:solidFill>
                            <a:latin typeface="Cambria Math" panose="02040503050406030204" pitchFamily="18" charset="0"/>
                            <a:cs typeface="Times New Roman" panose="02020603050405020304" pitchFamily="18" charset="0"/>
                          </a:rPr>
                          <m:t>5</m:t>
                        </m:r>
                        <m:r>
                          <a:rPr lang="da-DK" sz="2400" i="1">
                            <a:solidFill>
                              <a:srgbClr val="222222"/>
                            </a:solidFill>
                            <a:latin typeface="Cambria Math" panose="02040503050406030204" pitchFamily="18" charset="0"/>
                            <a:cs typeface="Times New Roman" panose="02020603050405020304" pitchFamily="18" charset="0"/>
                          </a:rPr>
                          <m:t>!∗</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8−5</m:t>
                            </m:r>
                          </m:e>
                        </m:d>
                        <m:r>
                          <a:rPr lang="da-DK" sz="2400" i="1">
                            <a:solidFill>
                              <a:srgbClr val="222222"/>
                            </a:solidFill>
                            <a:latin typeface="Cambria Math" panose="02040503050406030204" pitchFamily="18" charset="0"/>
                            <a:cs typeface="Times New Roman" panose="02020603050405020304" pitchFamily="18" charset="0"/>
                          </a:rPr>
                          <m:t>!</m:t>
                        </m:r>
                      </m:den>
                    </m:f>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0.7</m:t>
                        </m:r>
                      </m:e>
                      <m:sup>
                        <m:r>
                          <a:rPr lang="da-DK" sz="2400" b="0" i="1" smtClean="0">
                            <a:solidFill>
                              <a:srgbClr val="222222"/>
                            </a:solidFill>
                            <a:latin typeface="Cambria Math" panose="02040503050406030204" pitchFamily="18" charset="0"/>
                            <a:cs typeface="Times New Roman" panose="02020603050405020304" pitchFamily="18" charset="0"/>
                          </a:rPr>
                          <m:t>5</m:t>
                        </m:r>
                      </m:sup>
                    </m:sSup>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0.7</m:t>
                            </m:r>
                          </m:e>
                        </m:d>
                      </m:e>
                      <m:sup>
                        <m:r>
                          <a:rPr lang="da-DK" sz="2400" b="0" i="1" smtClean="0">
                            <a:solidFill>
                              <a:srgbClr val="222222"/>
                            </a:solidFill>
                            <a:latin typeface="Cambria Math" panose="02040503050406030204" pitchFamily="18" charset="0"/>
                            <a:cs typeface="Times New Roman" panose="02020603050405020304" pitchFamily="18" charset="0"/>
                          </a:rPr>
                          <m:t>8−5</m:t>
                        </m:r>
                      </m:sup>
                    </m:sSup>
                  </m:oMath>
                </a14:m>
                <a:endParaRPr lang="da-DK" sz="2400" dirty="0">
                  <a:solidFill>
                    <a:srgbClr val="222222"/>
                  </a:solidFill>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8!</m:t>
                          </m:r>
                        </m:num>
                        <m:den>
                          <m:r>
                            <a:rPr lang="da-DK" sz="2400" b="0" i="1" smtClean="0">
                              <a:solidFill>
                                <a:srgbClr val="222222"/>
                              </a:solidFill>
                              <a:latin typeface="Cambria Math" panose="02040503050406030204" pitchFamily="18" charset="0"/>
                              <a:cs typeface="Times New Roman" panose="02020603050405020304" pitchFamily="18" charset="0"/>
                            </a:rPr>
                            <m:t>5!∗3!</m:t>
                          </m:r>
                        </m:den>
                      </m:f>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0.7</m:t>
                          </m:r>
                        </m:e>
                        <m:sup>
                          <m:r>
                            <a:rPr lang="da-DK" sz="2400" b="0" i="1" smtClean="0">
                              <a:solidFill>
                                <a:srgbClr val="222222"/>
                              </a:solidFill>
                              <a:latin typeface="Cambria Math" panose="02040503050406030204" pitchFamily="18" charset="0"/>
                              <a:cs typeface="Times New Roman" panose="02020603050405020304" pitchFamily="18" charset="0"/>
                            </a:rPr>
                            <m:t>5</m:t>
                          </m:r>
                        </m:sup>
                      </m:s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0.3</m:t>
                          </m:r>
                        </m:e>
                        <m:sup>
                          <m:r>
                            <a:rPr lang="da-DK" sz="2400" b="0" i="1" smtClean="0">
                              <a:solidFill>
                                <a:srgbClr val="222222"/>
                              </a:solidFill>
                              <a:latin typeface="Cambria Math" panose="02040503050406030204" pitchFamily="18" charset="0"/>
                              <a:cs typeface="Times New Roman" panose="02020603050405020304" pitchFamily="18" charset="0"/>
                            </a:rPr>
                            <m:t>3</m:t>
                          </m:r>
                        </m:sup>
                      </m:sSup>
                      <m:r>
                        <a:rPr lang="da-DK" sz="2400" b="0" i="1" smtClean="0">
                          <a:solidFill>
                            <a:srgbClr val="222222"/>
                          </a:solidFill>
                          <a:latin typeface="Cambria Math" panose="02040503050406030204" pitchFamily="18" charset="0"/>
                          <a:cs typeface="Times New Roman" panose="02020603050405020304" pitchFamily="18" charset="0"/>
                        </a:rPr>
                        <m:t>=56∗</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0,7</m:t>
                          </m:r>
                        </m:e>
                        <m:sup>
                          <m:r>
                            <a:rPr lang="da-DK" sz="2400" b="0" i="1" smtClean="0">
                              <a:solidFill>
                                <a:srgbClr val="222222"/>
                              </a:solidFill>
                              <a:latin typeface="Cambria Math" panose="02040503050406030204" pitchFamily="18" charset="0"/>
                              <a:cs typeface="Times New Roman" panose="02020603050405020304" pitchFamily="18" charset="0"/>
                            </a:rPr>
                            <m:t>5</m:t>
                          </m:r>
                        </m:sup>
                      </m:s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0.3</m:t>
                          </m:r>
                        </m:e>
                        <m:sup>
                          <m:r>
                            <a:rPr lang="da-DK" sz="2400" b="0" i="1" smtClean="0">
                              <a:solidFill>
                                <a:srgbClr val="222222"/>
                              </a:solidFill>
                              <a:latin typeface="Cambria Math" panose="02040503050406030204" pitchFamily="18" charset="0"/>
                              <a:cs typeface="Times New Roman" panose="02020603050405020304" pitchFamily="18" charset="0"/>
                            </a:rPr>
                            <m:t>3</m:t>
                          </m:r>
                        </m:sup>
                      </m:sSup>
                      <m:r>
                        <a:rPr lang="da-DK" sz="2400" b="0" i="1" smtClean="0">
                          <a:solidFill>
                            <a:srgbClr val="222222"/>
                          </a:solidFill>
                          <a:latin typeface="Cambria Math" panose="02040503050406030204" pitchFamily="18" charset="0"/>
                          <a:cs typeface="Times New Roman" panose="02020603050405020304" pitchFamily="18" charset="0"/>
                        </a:rPr>
                        <m:t>=0.254</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3232231"/>
              </a:xfrm>
              <a:prstGeom prst="rect">
                <a:avLst/>
              </a:prstGeom>
              <a:blipFill>
                <a:blip r:embed="rId3"/>
                <a:stretch>
                  <a:fillRect l="-811" t="-1695"/>
                </a:stretch>
              </a:blipFill>
            </p:spPr>
            <p:txBody>
              <a:bodyPr/>
              <a:lstStyle/>
              <a:p>
                <a:r>
                  <a:rPr lang="da-DK">
                    <a:noFill/>
                  </a:rPr>
                  <a:t> </a:t>
                </a:r>
              </a:p>
            </p:txBody>
          </p:sp>
        </mc:Fallback>
      </mc:AlternateContent>
      <p:pic>
        <p:nvPicPr>
          <p:cNvPr id="9" name="Billede 8">
            <a:extLst>
              <a:ext uri="{FF2B5EF4-FFF2-40B4-BE49-F238E27FC236}">
                <a16:creationId xmlns:a16="http://schemas.microsoft.com/office/drawing/2014/main" id="{0117A705-5718-4BF0-AC43-53A3FAB076BF}"/>
              </a:ext>
            </a:extLst>
          </p:cNvPr>
          <p:cNvPicPr>
            <a:picLocks noChangeAspect="1"/>
          </p:cNvPicPr>
          <p:nvPr/>
        </p:nvPicPr>
        <p:blipFill>
          <a:blip r:embed="rId4"/>
          <a:stretch>
            <a:fillRect/>
          </a:stretch>
        </p:blipFill>
        <p:spPr>
          <a:xfrm>
            <a:off x="1957387" y="4542858"/>
            <a:ext cx="6981825" cy="800100"/>
          </a:xfrm>
          <a:prstGeom prst="rect">
            <a:avLst/>
          </a:prstGeom>
        </p:spPr>
      </p:pic>
    </p:spTree>
    <p:extLst>
      <p:ext uri="{BB962C8B-B14F-4D97-AF65-F5344CB8AC3E}">
        <p14:creationId xmlns:p14="http://schemas.microsoft.com/office/powerpoint/2010/main" val="335807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18</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1938992"/>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Fakultet:</a:t>
                </a:r>
              </a:p>
              <a:p>
                <a:pPr marL="1257300" lvl="2" indent="-342900">
                  <a:buFontTx/>
                  <a:buChar char="-"/>
                </a:pPr>
                <a14:m>
                  <m:oMath xmlns:m="http://schemas.openxmlformats.org/officeDocument/2006/math">
                    <m:r>
                      <m:rPr>
                        <m:sty m:val="p"/>
                      </m:rPr>
                      <a:rPr lang="da-DK" sz="2400" b="0" i="0" smtClean="0">
                        <a:solidFill>
                          <a:srgbClr val="222222"/>
                        </a:solidFill>
                        <a:latin typeface="Cambria Math" panose="02040503050406030204" pitchFamily="18" charset="0"/>
                        <a:cs typeface="Times New Roman" panose="02020603050405020304" pitchFamily="18" charset="0"/>
                      </a:rPr>
                      <m:t>Hvorfor</m:t>
                    </m:r>
                    <m:r>
                      <a:rPr lang="da-DK" sz="2400" b="0" i="0" smtClean="0">
                        <a:solidFill>
                          <a:srgbClr val="222222"/>
                        </a:solidFill>
                        <a:latin typeface="Cambria Math" panose="02040503050406030204" pitchFamily="18" charset="0"/>
                        <a:cs typeface="Times New Roman" panose="02020603050405020304" pitchFamily="18" charset="0"/>
                      </a:rPr>
                      <m:t> </m:t>
                    </m:r>
                    <m:r>
                      <m:rPr>
                        <m:sty m:val="p"/>
                      </m:rPr>
                      <a:rPr lang="da-DK" sz="2400" b="0" i="0" smtClean="0">
                        <a:solidFill>
                          <a:srgbClr val="222222"/>
                        </a:solidFill>
                        <a:latin typeface="Cambria Math" panose="02040503050406030204" pitchFamily="18" charset="0"/>
                        <a:cs typeface="Times New Roman" panose="02020603050405020304" pitchFamily="18" charset="0"/>
                      </a:rPr>
                      <m:t>er</m:t>
                    </m:r>
                  </m:oMath>
                </a14:m>
                <a:r>
                  <a:rPr lang="da-DK" sz="2400" dirty="0">
                    <a:solidFill>
                      <a:srgbClr val="222222"/>
                    </a:solidFill>
                    <a:latin typeface="Times New Roman" panose="02020603050405020304" pitchFamily="18" charset="0"/>
                    <a:cs typeface="Times New Roman" panose="02020603050405020304" pitchFamily="18" charset="0"/>
                  </a:rPr>
                  <a:t>              og hvorfor er  </a:t>
                </a:r>
              </a:p>
              <a:p>
                <a:pPr lvl="1"/>
                <a:r>
                  <a:rPr lang="da-DK" sz="2400" dirty="0">
                    <a:solidFill>
                      <a:srgbClr val="222222"/>
                    </a:solidFill>
                    <a:latin typeface="Times New Roman" panose="02020603050405020304" pitchFamily="18" charset="0"/>
                    <a:cs typeface="Times New Roman" panose="02020603050405020304" pitchFamily="18" charset="0"/>
                  </a:rPr>
                  <a:t> </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 Hvorfor er </a:t>
                </a: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1938992"/>
              </a:xfrm>
              <a:prstGeom prst="rect">
                <a:avLst/>
              </a:prstGeom>
              <a:blipFill>
                <a:blip r:embed="rId3"/>
                <a:stretch>
                  <a:fillRect l="-811" b="-5956"/>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D5BD8B17-A969-4EEE-AB07-19A7BEFC84A5}"/>
              </a:ext>
            </a:extLst>
          </p:cNvPr>
          <p:cNvPicPr>
            <a:picLocks noChangeAspect="1"/>
          </p:cNvPicPr>
          <p:nvPr/>
        </p:nvPicPr>
        <p:blipFill>
          <a:blip r:embed="rId4"/>
          <a:stretch>
            <a:fillRect/>
          </a:stretch>
        </p:blipFill>
        <p:spPr>
          <a:xfrm>
            <a:off x="3548856" y="2176463"/>
            <a:ext cx="981075" cy="523875"/>
          </a:xfrm>
          <a:prstGeom prst="rect">
            <a:avLst/>
          </a:prstGeom>
        </p:spPr>
      </p:pic>
      <p:pic>
        <p:nvPicPr>
          <p:cNvPr id="8" name="Billede 7">
            <a:extLst>
              <a:ext uri="{FF2B5EF4-FFF2-40B4-BE49-F238E27FC236}">
                <a16:creationId xmlns:a16="http://schemas.microsoft.com/office/drawing/2014/main" id="{E068517B-449B-4241-9461-98AADC0DB25B}"/>
              </a:ext>
            </a:extLst>
          </p:cNvPr>
          <p:cNvPicPr>
            <a:picLocks noChangeAspect="1"/>
          </p:cNvPicPr>
          <p:nvPr/>
        </p:nvPicPr>
        <p:blipFill>
          <a:blip r:embed="rId5"/>
          <a:stretch>
            <a:fillRect/>
          </a:stretch>
        </p:blipFill>
        <p:spPr>
          <a:xfrm>
            <a:off x="6169572" y="2176462"/>
            <a:ext cx="1057275" cy="523875"/>
          </a:xfrm>
          <a:prstGeom prst="rect">
            <a:avLst/>
          </a:prstGeom>
        </p:spPr>
      </p:pic>
      <p:pic>
        <p:nvPicPr>
          <p:cNvPr id="9" name="Billede 8">
            <a:extLst>
              <a:ext uri="{FF2B5EF4-FFF2-40B4-BE49-F238E27FC236}">
                <a16:creationId xmlns:a16="http://schemas.microsoft.com/office/drawing/2014/main" id="{B7869EB5-9390-4B55-9E14-AD28F6B2D65C}"/>
              </a:ext>
            </a:extLst>
          </p:cNvPr>
          <p:cNvPicPr>
            <a:picLocks noChangeAspect="1"/>
          </p:cNvPicPr>
          <p:nvPr/>
        </p:nvPicPr>
        <p:blipFill>
          <a:blip r:embed="rId6"/>
          <a:stretch>
            <a:fillRect/>
          </a:stretch>
        </p:blipFill>
        <p:spPr>
          <a:xfrm>
            <a:off x="3044131" y="2847142"/>
            <a:ext cx="3352800" cy="800100"/>
          </a:xfrm>
          <a:prstGeom prst="rect">
            <a:avLst/>
          </a:prstGeom>
        </p:spPr>
      </p:pic>
    </p:spTree>
    <p:extLst>
      <p:ext uri="{BB962C8B-B14F-4D97-AF65-F5344CB8AC3E}">
        <p14:creationId xmlns:p14="http://schemas.microsoft.com/office/powerpoint/2010/main" val="221056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19</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9364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Binomialfordelingen kan også approksimeres til andre fordelinger:</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Før gjorde man brug af at approksimere til </a:t>
                </a:r>
                <a:r>
                  <a:rPr lang="da-DK" sz="2400" dirty="0" err="1">
                    <a:solidFill>
                      <a:srgbClr val="222222"/>
                    </a:solidFill>
                    <a:latin typeface="Times New Roman" panose="02020603050405020304" pitchFamily="18" charset="0"/>
                    <a:cs typeface="Times New Roman" panose="02020603050405020304" pitchFamily="18" charset="0"/>
                  </a:rPr>
                  <a:t>poisson</a:t>
                </a:r>
                <a:r>
                  <a:rPr lang="da-DK" sz="2400" dirty="0">
                    <a:solidFill>
                      <a:srgbClr val="222222"/>
                    </a:solidFill>
                    <a:latin typeface="Times New Roman" panose="02020603050405020304" pitchFamily="18" charset="0"/>
                    <a:cs typeface="Times New Roman" panose="02020603050405020304" pitchFamily="18" charset="0"/>
                  </a:rPr>
                  <a:t> fordelingen, men i dag approksimerer  man typisk blot til normalfordelingen</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Man approksimerer til normalfordelingen, når n er stor. </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I praksis, når begge kriterier er opfyldte:</a:t>
                </a:r>
              </a:p>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≥10</m:t>
                    </m:r>
                  </m:oMath>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b="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)≥10</m:t>
                    </m:r>
                  </m:oMath>
                </a14:m>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4893647"/>
              </a:xfrm>
              <a:prstGeom prst="rect">
                <a:avLst/>
              </a:prstGeom>
              <a:blipFill>
                <a:blip r:embed="rId3"/>
                <a:stretch>
                  <a:fillRect l="-811" r="-162" b="-1743"/>
                </a:stretch>
              </a:blipFill>
            </p:spPr>
            <p:txBody>
              <a:bodyPr/>
              <a:lstStyle/>
              <a:p>
                <a:r>
                  <a:rPr lang="da-DK">
                    <a:noFill/>
                  </a:rPr>
                  <a:t> </a:t>
                </a:r>
              </a:p>
            </p:txBody>
          </p:sp>
        </mc:Fallback>
      </mc:AlternateContent>
    </p:spTree>
    <p:extLst>
      <p:ext uri="{BB962C8B-B14F-4D97-AF65-F5344CB8AC3E}">
        <p14:creationId xmlns:p14="http://schemas.microsoft.com/office/powerpoint/2010/main" val="288922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p:txBody>
          <a:bodyPr/>
          <a:lstStyle/>
          <a:p>
            <a:r>
              <a:rPr lang="da-DK" b="1" dirty="0">
                <a:latin typeface="Times New Roman" panose="02020603050405020304" pitchFamily="18" charset="0"/>
                <a:cs typeface="Times New Roman" panose="02020603050405020304" pitchFamily="18" charset="0"/>
              </a:rPr>
              <a:t>Emner, vi skal gennemgå:</a:t>
            </a:r>
            <a:endParaRPr lang="da-DK" dirty="0"/>
          </a:p>
        </p:txBody>
      </p:sp>
      <p:sp>
        <p:nvSpPr>
          <p:cNvPr id="3" name="Pladsholder til indhold 2">
            <a:extLst>
              <a:ext uri="{FF2B5EF4-FFF2-40B4-BE49-F238E27FC236}">
                <a16:creationId xmlns:a16="http://schemas.microsoft.com/office/drawing/2014/main" id="{0AD46CE3-D6F2-4D4F-BDE7-FE1FD122DF36}"/>
              </a:ext>
            </a:extLst>
          </p:cNvPr>
          <p:cNvSpPr>
            <a:spLocks noGrp="1"/>
          </p:cNvSpPr>
          <p:nvPr>
            <p:ph idx="1"/>
          </p:nvPr>
        </p:nvSpPr>
        <p:spPr/>
        <p:txBody>
          <a:bodyPr>
            <a:normAutofit fontScale="77500" lnSpcReduction="20000"/>
          </a:bodyPr>
          <a:lstStyle/>
          <a:p>
            <a:pPr>
              <a:buFontTx/>
              <a:buChar char="-"/>
            </a:pPr>
            <a:r>
              <a:rPr lang="da-DK" sz="3200" b="1" dirty="0">
                <a:latin typeface="Times New Roman" panose="02020603050405020304" pitchFamily="18" charset="0"/>
                <a:cs typeface="Times New Roman" panose="02020603050405020304" pitchFamily="18" charset="0"/>
              </a:rPr>
              <a:t>Introduktion (1. modul).</a:t>
            </a:r>
          </a:p>
          <a:p>
            <a:pPr>
              <a:buFontTx/>
              <a:buChar char="-"/>
            </a:pPr>
            <a:r>
              <a:rPr lang="da-DK" sz="3200" b="1" dirty="0">
                <a:latin typeface="Times New Roman" panose="02020603050405020304" pitchFamily="18" charset="0"/>
                <a:cs typeface="Times New Roman" panose="02020603050405020304" pitchFamily="18" charset="0"/>
              </a:rPr>
              <a:t>Deskriptiv Statistik (2. modul).</a:t>
            </a:r>
          </a:p>
          <a:p>
            <a:pPr>
              <a:buFontTx/>
              <a:buChar char="-"/>
            </a:pPr>
            <a:r>
              <a:rPr lang="da-DK" sz="3200" b="1" dirty="0">
                <a:latin typeface="Times New Roman" panose="02020603050405020304" pitchFamily="18" charset="0"/>
                <a:cs typeface="Times New Roman" panose="02020603050405020304" pitchFamily="18" charset="0"/>
              </a:rPr>
              <a:t>Sandsynlighed (3. modul).</a:t>
            </a:r>
          </a:p>
          <a:p>
            <a:pPr>
              <a:buFontTx/>
              <a:buChar char="-"/>
            </a:pPr>
            <a:r>
              <a:rPr lang="da-DK" sz="3200" b="1" dirty="0">
                <a:highlight>
                  <a:srgbClr val="FFFF00"/>
                </a:highlight>
                <a:latin typeface="Times New Roman" panose="02020603050405020304" pitchFamily="18" charset="0"/>
                <a:cs typeface="Times New Roman" panose="02020603050405020304" pitchFamily="18" charset="0"/>
              </a:rPr>
              <a:t>Fordelinger for stokastiske variable (4. modul).</a:t>
            </a:r>
          </a:p>
          <a:p>
            <a:pPr>
              <a:buFontTx/>
              <a:buChar char="-"/>
            </a:pPr>
            <a:r>
              <a:rPr lang="da-DK" sz="3200" b="1" dirty="0">
                <a:latin typeface="Times New Roman" panose="02020603050405020304" pitchFamily="18" charset="0"/>
                <a:cs typeface="Times New Roman" panose="02020603050405020304" pitchFamily="18" charset="0"/>
              </a:rPr>
              <a:t>Grundlaget for </a:t>
            </a:r>
            <a:r>
              <a:rPr lang="da-DK" sz="3200" b="1" dirty="0" err="1">
                <a:latin typeface="Times New Roman" panose="02020603050405020304" pitchFamily="18" charset="0"/>
                <a:cs typeface="Times New Roman" panose="02020603050405020304" pitchFamily="18" charset="0"/>
              </a:rPr>
              <a:t>inferens</a:t>
            </a:r>
            <a:r>
              <a:rPr lang="da-DK" sz="3200" b="1" dirty="0">
                <a:latin typeface="Times New Roman" panose="02020603050405020304" pitchFamily="18" charset="0"/>
                <a:cs typeface="Times New Roman" panose="02020603050405020304" pitchFamily="18" charset="0"/>
              </a:rPr>
              <a:t> (5. modul).</a:t>
            </a:r>
          </a:p>
          <a:p>
            <a:pPr>
              <a:buFontTx/>
              <a:buChar char="-"/>
            </a:pPr>
            <a:r>
              <a:rPr lang="da-DK" sz="3200" b="1" dirty="0" err="1">
                <a:latin typeface="Times New Roman" panose="02020603050405020304" pitchFamily="18" charset="0"/>
                <a:cs typeface="Times New Roman" panose="02020603050405020304" pitchFamily="18" charset="0"/>
              </a:rPr>
              <a:t>Inferens</a:t>
            </a:r>
            <a:r>
              <a:rPr lang="da-DK" sz="3200" b="1" dirty="0">
                <a:latin typeface="Times New Roman" panose="02020603050405020304" pitchFamily="18" charset="0"/>
                <a:cs typeface="Times New Roman" panose="02020603050405020304" pitchFamily="18" charset="0"/>
              </a:rPr>
              <a:t> for kvalitative data (6. modul og 7. modul).</a:t>
            </a:r>
          </a:p>
          <a:p>
            <a:pPr>
              <a:buFontTx/>
              <a:buChar char="-"/>
            </a:pPr>
            <a:r>
              <a:rPr lang="da-DK" sz="3200" b="1" dirty="0" err="1">
                <a:latin typeface="Times New Roman" panose="02020603050405020304" pitchFamily="18" charset="0"/>
                <a:cs typeface="Times New Roman" panose="02020603050405020304" pitchFamily="18" charset="0"/>
              </a:rPr>
              <a:t>Inferens</a:t>
            </a:r>
            <a:r>
              <a:rPr lang="da-DK" sz="3200" b="1" dirty="0">
                <a:latin typeface="Times New Roman" panose="02020603050405020304" pitchFamily="18" charset="0"/>
                <a:cs typeface="Times New Roman" panose="02020603050405020304" pitchFamily="18" charset="0"/>
              </a:rPr>
              <a:t> for kvantitative data (8. modul og 9. modul).</a:t>
            </a:r>
          </a:p>
          <a:p>
            <a:pPr>
              <a:buFontTx/>
              <a:buChar char="-"/>
            </a:pPr>
            <a:r>
              <a:rPr lang="da-DK" sz="3200" b="1" dirty="0">
                <a:latin typeface="Times New Roman" panose="02020603050405020304" pitchFamily="18" charset="0"/>
                <a:cs typeface="Times New Roman" panose="02020603050405020304" pitchFamily="18" charset="0"/>
              </a:rPr>
              <a:t>Simpel lineær regression (10. modul).</a:t>
            </a:r>
          </a:p>
          <a:p>
            <a:pPr>
              <a:buFontTx/>
              <a:buChar char="-"/>
            </a:pPr>
            <a:r>
              <a:rPr lang="da-DK" sz="3200" b="1" dirty="0">
                <a:latin typeface="Times New Roman" panose="02020603050405020304" pitchFamily="18" charset="0"/>
                <a:cs typeface="Times New Roman" panose="02020603050405020304" pitchFamily="18" charset="0"/>
              </a:rPr>
              <a:t>Multipel lineær regression (11. modul og 12. modul).</a:t>
            </a:r>
          </a:p>
          <a:p>
            <a:pPr>
              <a:buFontTx/>
              <a:buChar char="-"/>
            </a:pPr>
            <a:r>
              <a:rPr lang="da-DK" sz="3200" b="1" dirty="0">
                <a:latin typeface="Times New Roman" panose="02020603050405020304" pitchFamily="18" charset="0"/>
                <a:cs typeface="Times New Roman" panose="02020603050405020304" pitchFamily="18" charset="0"/>
              </a:rPr>
              <a:t>Logistisk regression (13. modul).</a:t>
            </a:r>
          </a:p>
          <a:p>
            <a:pPr>
              <a:buFontTx/>
              <a:buChar char="-"/>
            </a:pPr>
            <a:r>
              <a:rPr lang="da-DK" b="1" dirty="0">
                <a:latin typeface="Times New Roman" panose="02020603050405020304" pitchFamily="18" charset="0"/>
                <a:cs typeface="Times New Roman" panose="02020603050405020304" pitchFamily="18" charset="0"/>
              </a:rPr>
              <a:t>Repetition (14. modul).</a:t>
            </a:r>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B500B3F1-4DF5-4E93-BB5F-B9DED578FF42}"/>
              </a:ext>
            </a:extLst>
          </p:cNvPr>
          <p:cNvSpPr>
            <a:spLocks noGrp="1"/>
          </p:cNvSpPr>
          <p:nvPr>
            <p:ph type="sldNum" sz="quarter" idx="12"/>
          </p:nvPr>
        </p:nvSpPr>
        <p:spPr/>
        <p:txBody>
          <a:bodyPr/>
          <a:lstStyle/>
          <a:p>
            <a:fld id="{400415F1-A86A-4911-996E-F3355B57051D}" type="slidenum">
              <a:rPr lang="da-DK" smtClean="0"/>
              <a:t>2</a:t>
            </a:fld>
            <a:endParaRPr lang="da-DK"/>
          </a:p>
        </p:txBody>
      </p:sp>
    </p:spTree>
    <p:extLst>
      <p:ext uri="{BB962C8B-B14F-4D97-AF65-F5344CB8AC3E}">
        <p14:creationId xmlns:p14="http://schemas.microsoft.com/office/powerpoint/2010/main" val="47980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20</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1200329"/>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Hvorfor er det acceptabelt: her er p = 0.1</a:t>
            </a: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68FE541C-1B23-42D4-B6A6-6AF05970C967}"/>
              </a:ext>
            </a:extLst>
          </p:cNvPr>
          <p:cNvPicPr>
            <a:picLocks noChangeAspect="1"/>
          </p:cNvPicPr>
          <p:nvPr/>
        </p:nvPicPr>
        <p:blipFill>
          <a:blip r:embed="rId3"/>
          <a:stretch>
            <a:fillRect/>
          </a:stretch>
        </p:blipFill>
        <p:spPr>
          <a:xfrm>
            <a:off x="1726109" y="2152650"/>
            <a:ext cx="6571559" cy="4705350"/>
          </a:xfrm>
          <a:prstGeom prst="rect">
            <a:avLst/>
          </a:prstGeom>
        </p:spPr>
      </p:pic>
    </p:spTree>
    <p:extLst>
      <p:ext uri="{BB962C8B-B14F-4D97-AF65-F5344CB8AC3E}">
        <p14:creationId xmlns:p14="http://schemas.microsoft.com/office/powerpoint/2010/main" val="69214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21</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230832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Hvordan forbedres approksimationen:</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Hvis man skal finde P(X=50) i binomialfordelingen, så kan skal man i normalfordelingen beregne: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50</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49.5≤</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≤50.5</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49.5&lt;</m:t>
                        </m:r>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&lt;50.5</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𝐹</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50.5</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𝐹</m:t>
                    </m:r>
                    <m:r>
                      <a:rPr lang="da-DK" sz="2400" b="0" i="1" smtClean="0">
                        <a:solidFill>
                          <a:srgbClr val="222222"/>
                        </a:solidFill>
                        <a:latin typeface="Cambria Math" panose="02040503050406030204" pitchFamily="18" charset="0"/>
                        <a:cs typeface="Times New Roman" panose="02020603050405020304" pitchFamily="18" charset="0"/>
                      </a:rPr>
                      <m:t>(49.5)</m:t>
                    </m:r>
                  </m:oMath>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2308324"/>
              </a:xfrm>
              <a:prstGeom prst="rect">
                <a:avLst/>
              </a:prstGeom>
              <a:blipFill>
                <a:blip r:embed="rId3"/>
                <a:stretch>
                  <a:fillRect l="-811"/>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76CBA279-D3F8-4C71-9495-D19D043F7A63}"/>
              </a:ext>
            </a:extLst>
          </p:cNvPr>
          <p:cNvPicPr>
            <a:picLocks noChangeAspect="1"/>
          </p:cNvPicPr>
          <p:nvPr/>
        </p:nvPicPr>
        <p:blipFill>
          <a:blip r:embed="rId4"/>
          <a:stretch>
            <a:fillRect/>
          </a:stretch>
        </p:blipFill>
        <p:spPr>
          <a:xfrm>
            <a:off x="1438275" y="3443287"/>
            <a:ext cx="7516756" cy="3414713"/>
          </a:xfrm>
          <a:prstGeom prst="rect">
            <a:avLst/>
          </a:prstGeom>
        </p:spPr>
      </p:pic>
    </p:spTree>
    <p:extLst>
      <p:ext uri="{BB962C8B-B14F-4D97-AF65-F5344CB8AC3E}">
        <p14:creationId xmlns:p14="http://schemas.microsoft.com/office/powerpoint/2010/main" val="194834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Negative 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22</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489364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Den negative binomialfordeling benyttes for at undersøge, k succes på n forsøg, hvor sidste forsøg skal være en succes.</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Forudsætningerne:</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Der er n uafhængige forsøg.</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Der er to udfald; succes med sandsynligheden p, og fiasko med sandsynligheden 1 – p.</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Sandsynligheden for succes er konstant.</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Det sidste forsøg skal være en succes.</a:t>
            </a:r>
          </a:p>
          <a:p>
            <a:pPr marL="457200" indent="-457200">
              <a:buAutoNum type="arabicPeriod"/>
            </a:pPr>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92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Negative 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23</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922338" y="1141720"/>
            <a:ext cx="11269662" cy="341632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På hvor mange måder kan man få 4</a:t>
            </a:r>
          </a:p>
          <a:p>
            <a:r>
              <a:rPr lang="da-DK" sz="2400" dirty="0">
                <a:solidFill>
                  <a:srgbClr val="222222"/>
                </a:solidFill>
                <a:latin typeface="Times New Roman" panose="02020603050405020304" pitchFamily="18" charset="0"/>
                <a:cs typeface="Times New Roman" panose="02020603050405020304" pitchFamily="18" charset="0"/>
              </a:rPr>
              <a:t>succes ud fra 6 forsøg, hvor sidste </a:t>
            </a:r>
          </a:p>
          <a:p>
            <a:r>
              <a:rPr lang="da-DK" sz="2400" dirty="0">
                <a:solidFill>
                  <a:srgbClr val="222222"/>
                </a:solidFill>
                <a:latin typeface="Times New Roman" panose="02020603050405020304" pitchFamily="18" charset="0"/>
                <a:cs typeface="Times New Roman" panose="02020603050405020304" pitchFamily="18" charset="0"/>
              </a:rPr>
              <a:t>forsøg skal være en succes?</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pPr marL="457200" indent="-457200">
              <a:buAutoNum type="arabicPeriod"/>
            </a:pPr>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a:t>
            </a:r>
          </a:p>
          <a:p>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3419E5C4-5985-471E-A3E4-98F55C068834}"/>
              </a:ext>
            </a:extLst>
          </p:cNvPr>
          <p:cNvPicPr>
            <a:picLocks noChangeAspect="1"/>
          </p:cNvPicPr>
          <p:nvPr/>
        </p:nvPicPr>
        <p:blipFill>
          <a:blip r:embed="rId3"/>
          <a:stretch>
            <a:fillRect/>
          </a:stretch>
        </p:blipFill>
        <p:spPr>
          <a:xfrm>
            <a:off x="5383212" y="1174750"/>
            <a:ext cx="4667250" cy="5181600"/>
          </a:xfrm>
          <a:prstGeom prst="rect">
            <a:avLst/>
          </a:prstGeom>
        </p:spPr>
      </p:pic>
    </p:spTree>
    <p:extLst>
      <p:ext uri="{BB962C8B-B14F-4D97-AF65-F5344CB8AC3E}">
        <p14:creationId xmlns:p14="http://schemas.microsoft.com/office/powerpoint/2010/main" val="72467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Negative binomialfordelingen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24</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922338" y="1141720"/>
                <a:ext cx="11269662" cy="497623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Den negative binomial fordeling beskriver sandsynligheden for at observere den </a:t>
                </a:r>
                <a:r>
                  <a:rPr lang="da-DK" sz="2400" dirty="0" err="1">
                    <a:solidFill>
                      <a:srgbClr val="222222"/>
                    </a:solidFill>
                    <a:latin typeface="Times New Roman" panose="02020603050405020304" pitchFamily="18" charset="0"/>
                    <a:cs typeface="Times New Roman" panose="02020603050405020304" pitchFamily="18" charset="0"/>
                  </a:rPr>
                  <a:t>k’te</a:t>
                </a:r>
                <a:r>
                  <a:rPr lang="da-DK" sz="2400" dirty="0">
                    <a:solidFill>
                      <a:srgbClr val="222222"/>
                    </a:solidFill>
                    <a:latin typeface="Times New Roman" panose="02020603050405020304" pitchFamily="18" charset="0"/>
                    <a:cs typeface="Times New Roman" panose="02020603050405020304" pitchFamily="18" charset="0"/>
                  </a:rPr>
                  <a:t> succes på de n forsøg, idet alle forsøgene er uafhængige:</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𝑘</m:t>
                              </m:r>
                            </m:e>
                            <m:sup>
                              <m:r>
                                <a:rPr lang="da-DK" sz="2400" b="0" i="1" smtClean="0">
                                  <a:solidFill>
                                    <a:srgbClr val="222222"/>
                                  </a:solidFill>
                                  <a:latin typeface="Cambria Math" panose="02040503050406030204" pitchFamily="18" charset="0"/>
                                  <a:cs typeface="Times New Roman" panose="02020603050405020304" pitchFamily="18" charset="0"/>
                                </a:rPr>
                                <m:t>′</m:t>
                              </m:r>
                            </m:sup>
                          </m:sSup>
                          <m:r>
                            <a:rPr lang="da-DK" sz="2400" b="0" i="1" smtClean="0">
                              <a:solidFill>
                                <a:srgbClr val="222222"/>
                              </a:solidFill>
                              <a:latin typeface="Cambria Math" panose="02040503050406030204" pitchFamily="18" charset="0"/>
                              <a:cs typeface="Times New Roman" panose="02020603050405020304" pitchFamily="18" charset="0"/>
                            </a:rPr>
                            <m:t>𝑡𝑒</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𝑠𝑢𝑐𝑐𝑒𝑠</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å </m:t>
                          </m:r>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𝑓𝑜𝑟𝑠</m:t>
                          </m:r>
                          <m:r>
                            <a:rPr lang="da-DK" sz="2400" b="0" i="1" smtClean="0">
                              <a:solidFill>
                                <a:srgbClr val="222222"/>
                              </a:solidFill>
                              <a:latin typeface="Cambria Math" panose="02040503050406030204" pitchFamily="18" charset="0"/>
                              <a:cs typeface="Times New Roman" panose="02020603050405020304" pitchFamily="18" charset="0"/>
                            </a:rPr>
                            <m:t>ø</m:t>
                          </m:r>
                          <m:r>
                            <a:rPr lang="da-DK" sz="2400" b="0" i="1" smtClean="0">
                              <a:solidFill>
                                <a:srgbClr val="222222"/>
                              </a:solidFill>
                              <a:latin typeface="Cambria Math" panose="02040503050406030204" pitchFamily="18" charset="0"/>
                              <a:cs typeface="Times New Roman" panose="02020603050405020304" pitchFamily="18" charset="0"/>
                            </a:rPr>
                            <m:t>𝑔</m:t>
                          </m:r>
                        </m:e>
                      </m:d>
                      <m:r>
                        <a:rPr lang="da-DK" sz="2400" b="0" i="1" smtClean="0">
                          <a:solidFill>
                            <a:srgbClr val="222222"/>
                          </a:solidFill>
                          <a:latin typeface="Cambria Math" panose="02040503050406030204" pitchFamily="18" charset="0"/>
                          <a:cs typeface="Times New Roman" panose="02020603050405020304" pitchFamily="18" charset="0"/>
                        </a:rPr>
                        <m:t>=</m:t>
                      </m:r>
                      <m:d>
                        <m:dPr>
                          <m:ctrlPr>
                            <a:rPr lang="da-DK" sz="2400" b="0" i="1" smtClean="0">
                              <a:solidFill>
                                <a:srgbClr val="222222"/>
                              </a:solidFill>
                              <a:latin typeface="Cambria Math" panose="02040503050406030204" pitchFamily="18" charset="0"/>
                              <a:cs typeface="Times New Roman" panose="02020603050405020304" pitchFamily="18" charset="0"/>
                            </a:rPr>
                          </m:ctrlPr>
                        </m:dPr>
                        <m:e>
                          <m:m>
                            <m:mPr>
                              <m:mcs>
                                <m:mc>
                                  <m:mcPr>
                                    <m:count m:val="1"/>
                                    <m:mcJc m:val="center"/>
                                  </m:mcPr>
                                </m:mc>
                              </m:mcs>
                              <m:ctrlPr>
                                <a:rPr lang="da-DK" sz="2400" b="0" i="1" smtClean="0">
                                  <a:solidFill>
                                    <a:srgbClr val="222222"/>
                                  </a:solidFill>
                                  <a:latin typeface="Cambria Math" panose="02040503050406030204" pitchFamily="18" charset="0"/>
                                  <a:cs typeface="Times New Roman" panose="02020603050405020304" pitchFamily="18" charset="0"/>
                                </a:rPr>
                              </m:ctrlPr>
                            </m:mPr>
                            <m:mr>
                              <m:e>
                                <m:r>
                                  <m:rPr>
                                    <m:brk m:alnAt="7"/>
                                  </m:rP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e>
                            </m:mr>
                            <m:mr>
                              <m:e>
                                <m:r>
                                  <a:rPr lang="da-DK" sz="2400" b="0" i="1" smtClean="0">
                                    <a:solidFill>
                                      <a:srgbClr val="222222"/>
                                    </a:solidFill>
                                    <a:latin typeface="Cambria Math" panose="02040503050406030204" pitchFamily="18" charset="0"/>
                                    <a:cs typeface="Times New Roman" panose="02020603050405020304" pitchFamily="18" charset="0"/>
                                  </a:rPr>
                                  <m:t>𝑘</m:t>
                                </m:r>
                                <m:r>
                                  <a:rPr lang="da-DK" sz="2400" b="0" i="1" smtClean="0">
                                    <a:solidFill>
                                      <a:srgbClr val="222222"/>
                                    </a:solidFill>
                                    <a:latin typeface="Cambria Math" panose="02040503050406030204" pitchFamily="18" charset="0"/>
                                    <a:cs typeface="Times New Roman" panose="02020603050405020304" pitchFamily="18" charset="0"/>
                                  </a:rPr>
                                  <m:t>−1</m:t>
                                </m:r>
                              </m:e>
                            </m:mr>
                          </m:m>
                        </m:e>
                      </m:d>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𝑝</m:t>
                          </m:r>
                        </m:e>
                        <m:sup>
                          <m:r>
                            <a:rPr lang="da-DK" sz="2400" b="0" i="1" smtClean="0">
                              <a:solidFill>
                                <a:srgbClr val="222222"/>
                              </a:solidFill>
                              <a:latin typeface="Cambria Math" panose="02040503050406030204" pitchFamily="18" charset="0"/>
                              <a:cs typeface="Times New Roman" panose="02020603050405020304" pitchFamily="18" charset="0"/>
                            </a:rPr>
                            <m:t>𝑘</m:t>
                          </m:r>
                        </m:sup>
                      </m:s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e>
                          </m:d>
                        </m:e>
                        <m:sup>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sup>
                      </m:sSup>
                    </m:oMath>
                  </m:oMathPara>
                </a14:m>
                <a:endParaRPr lang="da-DK" sz="2400" b="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m:t>
                      </m:r>
                      <m:f>
                        <m:fPr>
                          <m:ctrlPr>
                            <a:rPr lang="da-DK" sz="2400" i="1" smtClean="0">
                              <a:solidFill>
                                <a:srgbClr val="222222"/>
                              </a:solidFill>
                              <a:latin typeface="Cambria Math" panose="02040503050406030204" pitchFamily="18" charset="0"/>
                              <a:cs typeface="Times New Roman" panose="02020603050405020304" pitchFamily="18" charset="0"/>
                            </a:rPr>
                          </m:ctrlPr>
                        </m:fPr>
                        <m:num>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e>
                          </m:d>
                          <m:r>
                            <a:rPr lang="da-DK" sz="2400" b="0" i="1" smtClean="0">
                              <a:solidFill>
                                <a:srgbClr val="222222"/>
                              </a:solidFill>
                              <a:latin typeface="Cambria Math" panose="02040503050406030204" pitchFamily="18" charset="0"/>
                              <a:cs typeface="Times New Roman" panose="02020603050405020304" pitchFamily="18" charset="0"/>
                            </a:rPr>
                            <m:t>!</m:t>
                          </m:r>
                        </m:num>
                        <m:den>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𝑘</m:t>
                              </m:r>
                              <m:r>
                                <a:rPr lang="da-DK" sz="2400" b="0" i="1" smtClean="0">
                                  <a:solidFill>
                                    <a:srgbClr val="222222"/>
                                  </a:solidFill>
                                  <a:latin typeface="Cambria Math" panose="02040503050406030204" pitchFamily="18" charset="0"/>
                                  <a:cs typeface="Times New Roman" panose="02020603050405020304" pitchFamily="18" charset="0"/>
                                </a:rPr>
                                <m:t>−1</m:t>
                              </m:r>
                            </m:e>
                          </m:d>
                          <m:r>
                            <a:rPr lang="da-DK" sz="2400" b="0" i="1" smtClean="0">
                              <a:solidFill>
                                <a:srgbClr val="222222"/>
                              </a:solidFill>
                              <a:latin typeface="Cambria Math" panose="02040503050406030204" pitchFamily="18" charset="0"/>
                              <a:cs typeface="Times New Roman" panose="02020603050405020304" pitchFamily="18" charset="0"/>
                            </a:rPr>
                            <m:t>!∗</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−1−</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𝑘</m:t>
                                  </m:r>
                                  <m:r>
                                    <a:rPr lang="da-DK" sz="2400" b="0" i="1" smtClean="0">
                                      <a:solidFill>
                                        <a:srgbClr val="222222"/>
                                      </a:solidFill>
                                      <a:latin typeface="Cambria Math" panose="02040503050406030204" pitchFamily="18" charset="0"/>
                                      <a:cs typeface="Times New Roman" panose="02020603050405020304" pitchFamily="18" charset="0"/>
                                    </a:rPr>
                                    <m:t>−1</m:t>
                                  </m:r>
                                </m:e>
                              </m:d>
                            </m:e>
                          </m:d>
                          <m:r>
                            <a:rPr lang="da-DK" sz="2400" b="0" i="1" smtClean="0">
                              <a:solidFill>
                                <a:srgbClr val="222222"/>
                              </a:solidFill>
                              <a:latin typeface="Cambria Math" panose="02040503050406030204" pitchFamily="18" charset="0"/>
                              <a:cs typeface="Times New Roman" panose="02020603050405020304" pitchFamily="18" charset="0"/>
                            </a:rPr>
                            <m:t>!</m:t>
                          </m:r>
                        </m:den>
                      </m:f>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𝑝</m:t>
                          </m:r>
                        </m:e>
                        <m:sup>
                          <m:r>
                            <a:rPr lang="da-DK" sz="2400" i="1">
                              <a:solidFill>
                                <a:srgbClr val="222222"/>
                              </a:solidFill>
                              <a:latin typeface="Cambria Math" panose="02040503050406030204" pitchFamily="18" charset="0"/>
                              <a:cs typeface="Times New Roman" panose="02020603050405020304" pitchFamily="18" charset="0"/>
                            </a:rPr>
                            <m:t>𝑘</m:t>
                          </m:r>
                        </m:sup>
                      </m:sSup>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1−</m:t>
                              </m:r>
                              <m:r>
                                <a:rPr lang="da-DK" sz="2400" i="1">
                                  <a:solidFill>
                                    <a:srgbClr val="222222"/>
                                  </a:solidFill>
                                  <a:latin typeface="Cambria Math" panose="02040503050406030204" pitchFamily="18" charset="0"/>
                                  <a:cs typeface="Times New Roman" panose="02020603050405020304" pitchFamily="18" charset="0"/>
                                </a:rPr>
                                <m:t>𝑝</m:t>
                              </m:r>
                            </m:e>
                          </m:d>
                        </m:e>
                        <m:sup>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𝑘</m:t>
                          </m:r>
                        </m:sup>
                      </m:sSup>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−1</m:t>
                              </m:r>
                            </m:e>
                          </m:d>
                          <m:r>
                            <a:rPr lang="da-DK" sz="2400" i="1">
                              <a:solidFill>
                                <a:srgbClr val="222222"/>
                              </a:solidFill>
                              <a:latin typeface="Cambria Math" panose="02040503050406030204" pitchFamily="18" charset="0"/>
                              <a:cs typeface="Times New Roman" panose="02020603050405020304" pitchFamily="18" charset="0"/>
                            </a:rPr>
                            <m:t>!</m:t>
                          </m:r>
                        </m:num>
                        <m:den>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𝑘</m:t>
                              </m:r>
                              <m:r>
                                <a:rPr lang="da-DK" sz="2400" i="1">
                                  <a:solidFill>
                                    <a:srgbClr val="222222"/>
                                  </a:solidFill>
                                  <a:latin typeface="Cambria Math" panose="02040503050406030204" pitchFamily="18" charset="0"/>
                                  <a:cs typeface="Times New Roman" panose="02020603050405020304" pitchFamily="18" charset="0"/>
                                </a:rPr>
                                <m:t>−1</m:t>
                              </m:r>
                            </m:e>
                          </m:d>
                          <m:r>
                            <a:rPr lang="da-DK" sz="2400" i="1">
                              <a:solidFill>
                                <a:srgbClr val="222222"/>
                              </a:solidFill>
                              <a:latin typeface="Cambria Math" panose="02040503050406030204" pitchFamily="18" charset="0"/>
                              <a:cs typeface="Times New Roman" panose="02020603050405020304" pitchFamily="18" charset="0"/>
                            </a:rPr>
                            <m:t>!∗</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i="1">
                              <a:solidFill>
                                <a:srgbClr val="222222"/>
                              </a:solidFill>
                              <a:latin typeface="Cambria Math" panose="02040503050406030204" pitchFamily="18" charset="0"/>
                              <a:cs typeface="Times New Roman" panose="02020603050405020304" pitchFamily="18" charset="0"/>
                            </a:rPr>
                            <m:t>!</m:t>
                          </m:r>
                        </m:den>
                      </m:f>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𝑝</m:t>
                          </m:r>
                        </m:e>
                        <m:sup>
                          <m:r>
                            <a:rPr lang="da-DK" sz="2400" i="1">
                              <a:solidFill>
                                <a:srgbClr val="222222"/>
                              </a:solidFill>
                              <a:latin typeface="Cambria Math" panose="02040503050406030204" pitchFamily="18" charset="0"/>
                              <a:cs typeface="Times New Roman" panose="02020603050405020304" pitchFamily="18" charset="0"/>
                            </a:rPr>
                            <m:t>𝑘</m:t>
                          </m:r>
                        </m:sup>
                      </m:sSup>
                      <m:r>
                        <a:rPr lang="da-DK" sz="2400" i="1">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1−</m:t>
                              </m:r>
                              <m:r>
                                <a:rPr lang="da-DK" sz="2400" i="1">
                                  <a:solidFill>
                                    <a:srgbClr val="222222"/>
                                  </a:solidFill>
                                  <a:latin typeface="Cambria Math" panose="02040503050406030204" pitchFamily="18" charset="0"/>
                                  <a:cs typeface="Times New Roman" panose="02020603050405020304" pitchFamily="18" charset="0"/>
                                </a:rPr>
                                <m:t>𝑝</m:t>
                              </m:r>
                            </m:e>
                          </m:d>
                        </m:e>
                        <m:sup>
                          <m:r>
                            <a:rPr lang="da-DK" sz="2400" i="1">
                              <a:solidFill>
                                <a:srgbClr val="222222"/>
                              </a:solidFill>
                              <a:latin typeface="Cambria Math" panose="02040503050406030204" pitchFamily="18" charset="0"/>
                              <a:cs typeface="Times New Roman" panose="02020603050405020304" pitchFamily="18" charset="0"/>
                            </a:rPr>
                            <m:t>𝑛</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𝑘</m:t>
                          </m:r>
                        </m:sup>
                      </m:sSup>
                    </m:oMath>
                  </m:oMathPara>
                </a14:m>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922338" y="1141720"/>
                <a:ext cx="11269662" cy="4976234"/>
              </a:xfrm>
              <a:prstGeom prst="rect">
                <a:avLst/>
              </a:prstGeom>
              <a:blipFill>
                <a:blip r:embed="rId3"/>
                <a:stretch>
                  <a:fillRect l="-811"/>
                </a:stretch>
              </a:blipFill>
            </p:spPr>
            <p:txBody>
              <a:bodyPr/>
              <a:lstStyle/>
              <a:p>
                <a:r>
                  <a:rPr lang="da-DK">
                    <a:noFill/>
                  </a:rPr>
                  <a:t> </a:t>
                </a:r>
              </a:p>
            </p:txBody>
          </p:sp>
        </mc:Fallback>
      </mc:AlternateContent>
    </p:spTree>
    <p:extLst>
      <p:ext uri="{BB962C8B-B14F-4D97-AF65-F5344CB8AC3E}">
        <p14:creationId xmlns:p14="http://schemas.microsoft.com/office/powerpoint/2010/main" val="304817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Poissonfordelingen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25</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922338" y="1141720"/>
            <a:ext cx="11269662" cy="489364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err="1">
                <a:solidFill>
                  <a:srgbClr val="222222"/>
                </a:solidFill>
                <a:latin typeface="Times New Roman" panose="02020603050405020304" pitchFamily="18" charset="0"/>
                <a:cs typeface="Times New Roman" panose="02020603050405020304" pitchFamily="18" charset="0"/>
              </a:rPr>
              <a:t>Poissonfordelingen</a:t>
            </a:r>
            <a:r>
              <a:rPr lang="da-DK" sz="2400" dirty="0">
                <a:solidFill>
                  <a:srgbClr val="222222"/>
                </a:solidFill>
                <a:latin typeface="Times New Roman" panose="02020603050405020304" pitchFamily="18" charset="0"/>
                <a:cs typeface="Times New Roman" panose="02020603050405020304" pitchFamily="18" charset="0"/>
              </a:rPr>
              <a:t> anvendes til at fortælle om antallet af hændelser i en stor population over en given tids - enhed. Tidsenheden kan være en time, en dag, en uge etc.</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Eksempler på </a:t>
            </a:r>
            <a:r>
              <a:rPr lang="da-DK" sz="2400" dirty="0" err="1">
                <a:solidFill>
                  <a:srgbClr val="222222"/>
                </a:solidFill>
                <a:latin typeface="Times New Roman" panose="02020603050405020304" pitchFamily="18" charset="0"/>
                <a:cs typeface="Times New Roman" panose="02020603050405020304" pitchFamily="18" charset="0"/>
              </a:rPr>
              <a:t>Poisson</a:t>
            </a:r>
            <a:r>
              <a:rPr lang="da-DK" sz="2400" dirty="0">
                <a:solidFill>
                  <a:srgbClr val="222222"/>
                </a:solidFill>
                <a:latin typeface="Times New Roman" panose="02020603050405020304" pitchFamily="18" charset="0"/>
                <a:cs typeface="Times New Roman" panose="02020603050405020304" pitchFamily="18" charset="0"/>
              </a:rPr>
              <a:t> fordelingen:</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Hændelser kan være antal solskinstimer</a:t>
            </a:r>
          </a:p>
          <a:p>
            <a:r>
              <a:rPr lang="da-DK" sz="2400" dirty="0">
                <a:solidFill>
                  <a:srgbClr val="222222"/>
                </a:solidFill>
                <a:latin typeface="Times New Roman" panose="02020603050405020304" pitchFamily="18" charset="0"/>
                <a:cs typeface="Times New Roman" panose="02020603050405020304" pitchFamily="18" charset="0"/>
              </a:rPr>
              <a:t>Hændelser kan være antal trafik uheld</a:t>
            </a:r>
          </a:p>
          <a:p>
            <a:r>
              <a:rPr lang="da-DK" sz="2400" dirty="0">
                <a:solidFill>
                  <a:srgbClr val="222222"/>
                </a:solidFill>
                <a:latin typeface="Times New Roman" panose="02020603050405020304" pitchFamily="18" charset="0"/>
                <a:cs typeface="Times New Roman" panose="02020603050405020304" pitchFamily="18" charset="0"/>
              </a:rPr>
              <a:t>Hændelser kan være antal kræfttilfælde</a:t>
            </a: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76935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Poissonfordelingen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922338" y="1141720"/>
                <a:ext cx="11269662" cy="5283819"/>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err="1">
                    <a:solidFill>
                      <a:srgbClr val="222222"/>
                    </a:solidFill>
                    <a:latin typeface="Times New Roman" panose="02020603050405020304" pitchFamily="18" charset="0"/>
                    <a:cs typeface="Times New Roman" panose="02020603050405020304" pitchFamily="18" charset="0"/>
                  </a:rPr>
                  <a:t>Poissonfordelingen</a:t>
                </a:r>
                <a:r>
                  <a:rPr lang="da-DK" sz="2400" dirty="0">
                    <a:solidFill>
                      <a:srgbClr val="222222"/>
                    </a:solidFill>
                    <a:latin typeface="Times New Roman" panose="02020603050405020304" pitchFamily="18" charset="0"/>
                    <a:cs typeface="Times New Roman" panose="02020603050405020304" pitchFamily="18" charset="0"/>
                  </a:rPr>
                  <a:t> anvendes til at fortælle om antallet af hændelser i en stor population over en given tids - enhed. </a:t>
                </a:r>
              </a:p>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Punktsandsynligheden er:</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𝜆</m:t>
                              </m:r>
                            </m:e>
                            <m:sup>
                              <m:r>
                                <a:rPr lang="da-DK" sz="2400" b="0" i="1" smtClean="0">
                                  <a:solidFill>
                                    <a:srgbClr val="222222"/>
                                  </a:solidFill>
                                  <a:latin typeface="Cambria Math" panose="02040503050406030204" pitchFamily="18" charset="0"/>
                                  <a:cs typeface="Times New Roman" panose="02020603050405020304" pitchFamily="18" charset="0"/>
                                </a:rPr>
                                <m:t>𝑘</m:t>
                              </m:r>
                            </m:sup>
                          </m:s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𝑒</m:t>
                              </m:r>
                            </m:e>
                            <m: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𝜆</m:t>
                              </m:r>
                            </m:sup>
                          </m:sSup>
                        </m:num>
                        <m:den>
                          <m:r>
                            <a:rPr lang="da-DK" sz="2400" b="0" i="1" smtClean="0">
                              <a:solidFill>
                                <a:srgbClr val="222222"/>
                              </a:solidFill>
                              <a:latin typeface="Cambria Math" panose="02040503050406030204" pitchFamily="18" charset="0"/>
                              <a:cs typeface="Times New Roman" panose="02020603050405020304" pitchFamily="18" charset="0"/>
                            </a:rPr>
                            <m:t>𝑘</m:t>
                          </m:r>
                          <m:r>
                            <a:rPr lang="da-DK" sz="2400" b="0" i="1" smtClean="0">
                              <a:solidFill>
                                <a:srgbClr val="222222"/>
                              </a:solidFill>
                              <a:latin typeface="Cambria Math" panose="02040503050406030204" pitchFamily="18" charset="0"/>
                              <a:cs typeface="Times New Roman" panose="02020603050405020304" pitchFamily="18" charset="0"/>
                            </a:rPr>
                            <m:t>!</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Middelværdien er:</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𝜇</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𝜆</m:t>
                      </m:r>
                    </m:oMath>
                  </m:oMathPara>
                </a14:m>
                <a:endParaRPr lang="da-DK" sz="2400" b="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Variansen er: </a:t>
                </a:r>
              </a:p>
              <a:p>
                <a:endParaRPr lang="da-DK" sz="2400" dirty="0">
                  <a:solidFill>
                    <a:srgbClr val="222222"/>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𝜆</m:t>
                      </m:r>
                    </m:oMath>
                  </m:oMathPara>
                </a14:m>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922338" y="1141720"/>
                <a:ext cx="11269662" cy="5283819"/>
              </a:xfrm>
              <a:prstGeom prst="rect">
                <a:avLst/>
              </a:prstGeom>
              <a:blipFill>
                <a:blip r:embed="rId3"/>
                <a:stretch>
                  <a:fillRect l="-811"/>
                </a:stretch>
              </a:blipFill>
            </p:spPr>
            <p:txBody>
              <a:bodyPr/>
              <a:lstStyle/>
              <a:p>
                <a:r>
                  <a:rPr lang="da-DK">
                    <a:noFill/>
                  </a:rPr>
                  <a:t> </a:t>
                </a:r>
              </a:p>
            </p:txBody>
          </p:sp>
        </mc:Fallback>
      </mc:AlternateContent>
    </p:spTree>
    <p:extLst>
      <p:ext uri="{BB962C8B-B14F-4D97-AF65-F5344CB8AC3E}">
        <p14:creationId xmlns:p14="http://schemas.microsoft.com/office/powerpoint/2010/main" val="872878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Uniform 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27</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6155083"/>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Uniforme fordeling: </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𝑋</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𝑈</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da-DK" sz="2400" dirty="0">
                    <a:solidFill>
                      <a:srgbClr val="222222"/>
                    </a:solidFill>
                    <a:latin typeface="Times New Roman" panose="02020603050405020304" pitchFamily="18" charset="0"/>
                    <a:cs typeface="Times New Roman" panose="02020603050405020304" pitchFamily="18" charset="0"/>
                  </a:rPr>
                  <a:t> </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mest simple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Klokkeformet 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får tæthedsfordelingen:</a:t>
                </a:r>
              </a:p>
              <a:p>
                <a:pPr marL="800100" lvl="1" indent="-342900">
                  <a:buFontTx/>
                  <a:buChar char="-"/>
                </a:pP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 − </m:t>
                        </m:r>
                        <m:r>
                          <a:rPr lang="en-US" sz="2400" b="0" i="1" smtClean="0">
                            <a:solidFill>
                              <a:srgbClr val="222222"/>
                            </a:solidFill>
                            <a:latin typeface="Cambria Math" panose="02040503050406030204" pitchFamily="18" charset="0"/>
                            <a:cs typeface="Times New Roman" panose="02020603050405020304" pitchFamily="18" charset="0"/>
                          </a:rPr>
                          <m:t>𝛼</m:t>
                        </m:r>
                      </m:den>
                    </m:f>
                  </m:oMath>
                </a14:m>
                <a:endParaRPr lang="en-US" sz="2400" b="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en-US" sz="2400" b="0" dirty="0" err="1">
                    <a:solidFill>
                      <a:srgbClr val="222222"/>
                    </a:solidFill>
                    <a:latin typeface="Times New Roman" panose="02020603050405020304" pitchFamily="18" charset="0"/>
                    <a:cs typeface="Times New Roman" panose="02020603050405020304" pitchFamily="18" charset="0"/>
                  </a:rPr>
                  <a:t>Middelværdi</a:t>
                </a:r>
                <a:r>
                  <a:rPr lang="en-US" sz="2400" b="0" dirty="0">
                    <a:solidFill>
                      <a:srgbClr val="222222"/>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𝜇</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𝐸</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𝑋</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num>
                      <m:den>
                        <m:r>
                          <a:rPr lang="en-US" sz="2400" b="0" i="1" smtClean="0">
                            <a:solidFill>
                              <a:srgbClr val="222222"/>
                            </a:solidFill>
                            <a:latin typeface="Cambria Math" panose="02040503050406030204" pitchFamily="18" charset="0"/>
                            <a:cs typeface="Times New Roman" panose="02020603050405020304" pitchFamily="18" charset="0"/>
                          </a:rPr>
                          <m:t>2</m:t>
                        </m:r>
                      </m:den>
                    </m:f>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Varians: </a:t>
                </a:r>
                <a14:m>
                  <m:oMath xmlns:m="http://schemas.openxmlformats.org/officeDocument/2006/math">
                    <m:sSup>
                      <m:sSupPr>
                        <m:ctrlPr>
                          <a:rPr lang="da-DK" sz="240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𝜎</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𝑋</m:t>
                        </m:r>
                      </m:e>
                    </m:d>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12</m:t>
                        </m:r>
                      </m:den>
                    </m:f>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𝛼</m:t>
                            </m:r>
                          </m:e>
                        </m:d>
                      </m:e>
                      <m:sup>
                        <m:r>
                          <a:rPr lang="en-US" sz="2400" b="0" i="1" smtClean="0">
                            <a:solidFill>
                              <a:srgbClr val="222222"/>
                            </a:solidFill>
                            <a:latin typeface="Cambria Math" panose="02040503050406030204" pitchFamily="18" charset="0"/>
                            <a:cs typeface="Times New Roman" panose="02020603050405020304" pitchFamily="18" charset="0"/>
                          </a:rPr>
                          <m:t>2</m:t>
                        </m:r>
                      </m:sup>
                    </m:sSup>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6155083"/>
              </a:xfrm>
              <a:prstGeom prst="rect">
                <a:avLst/>
              </a:prstGeom>
              <a:blipFill>
                <a:blip r:embed="rId3"/>
                <a:stretch>
                  <a:fillRect l="-703"/>
                </a:stretch>
              </a:blipFill>
            </p:spPr>
            <p:txBody>
              <a:bodyPr/>
              <a:lstStyle/>
              <a:p>
                <a:r>
                  <a:rPr lang="da-DK">
                    <a:noFill/>
                  </a:rPr>
                  <a:t> </a:t>
                </a:r>
              </a:p>
            </p:txBody>
          </p:sp>
        </mc:Fallback>
      </mc:AlternateContent>
      <p:pic>
        <p:nvPicPr>
          <p:cNvPr id="8" name="Billede 7">
            <a:extLst>
              <a:ext uri="{FF2B5EF4-FFF2-40B4-BE49-F238E27FC236}">
                <a16:creationId xmlns:a16="http://schemas.microsoft.com/office/drawing/2014/main" id="{C55C3BF4-E704-40CD-ABA6-B88E416C798F}"/>
              </a:ext>
            </a:extLst>
          </p:cNvPr>
          <p:cNvPicPr>
            <a:picLocks noChangeAspect="1"/>
          </p:cNvPicPr>
          <p:nvPr/>
        </p:nvPicPr>
        <p:blipFill>
          <a:blip r:embed="rId4"/>
          <a:stretch>
            <a:fillRect/>
          </a:stretch>
        </p:blipFill>
        <p:spPr>
          <a:xfrm>
            <a:off x="6326187" y="1392615"/>
            <a:ext cx="5695950" cy="3857625"/>
          </a:xfrm>
          <a:prstGeom prst="rect">
            <a:avLst/>
          </a:prstGeom>
        </p:spPr>
      </p:pic>
    </p:spTree>
    <p:extLst>
      <p:ext uri="{BB962C8B-B14F-4D97-AF65-F5344CB8AC3E}">
        <p14:creationId xmlns:p14="http://schemas.microsoft.com/office/powerpoint/2010/main" val="2079776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28</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41632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Normal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mest anvendte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Klokkeformet 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B63F5519-CA60-4F12-8DEA-52DEB123F890}"/>
              </a:ext>
            </a:extLst>
          </p:cNvPr>
          <p:cNvPicPr>
            <a:picLocks noChangeAspect="1"/>
          </p:cNvPicPr>
          <p:nvPr/>
        </p:nvPicPr>
        <p:blipFill>
          <a:blip r:embed="rId3"/>
          <a:stretch>
            <a:fillRect/>
          </a:stretch>
        </p:blipFill>
        <p:spPr>
          <a:xfrm>
            <a:off x="1274664" y="3429000"/>
            <a:ext cx="5440462" cy="3092747"/>
          </a:xfrm>
          <a:prstGeom prst="rect">
            <a:avLst/>
          </a:prstGeom>
        </p:spPr>
      </p:pic>
    </p:spTree>
    <p:extLst>
      <p:ext uri="{BB962C8B-B14F-4D97-AF65-F5344CB8AC3E}">
        <p14:creationId xmlns:p14="http://schemas.microsoft.com/office/powerpoint/2010/main" val="913421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29</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41632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Normal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mest anvendte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Klokkeformet 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069554E9-FA84-4772-9271-87BBD22A90CE}"/>
              </a:ext>
            </a:extLst>
          </p:cNvPr>
          <p:cNvPicPr>
            <a:picLocks noChangeAspect="1"/>
          </p:cNvPicPr>
          <p:nvPr/>
        </p:nvPicPr>
        <p:blipFill>
          <a:blip r:embed="rId3"/>
          <a:stretch>
            <a:fillRect/>
          </a:stretch>
        </p:blipFill>
        <p:spPr>
          <a:xfrm>
            <a:off x="845500" y="3673508"/>
            <a:ext cx="5134723" cy="2678796"/>
          </a:xfrm>
          <a:prstGeom prst="rect">
            <a:avLst/>
          </a:prstGeom>
        </p:spPr>
      </p:pic>
    </p:spTree>
    <p:extLst>
      <p:ext uri="{BB962C8B-B14F-4D97-AF65-F5344CB8AC3E}">
        <p14:creationId xmlns:p14="http://schemas.microsoft.com/office/powerpoint/2010/main" val="265665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D9B5F-C5E9-4B49-9D3B-AA22635D5931}"/>
              </a:ext>
            </a:extLst>
          </p:cNvPr>
          <p:cNvSpPr>
            <a:spLocks noGrp="1"/>
          </p:cNvSpPr>
          <p:nvPr>
            <p:ph type="ctrTitle"/>
          </p:nvPr>
        </p:nvSpPr>
        <p:spPr>
          <a:xfrm>
            <a:off x="1524000" y="1122363"/>
            <a:ext cx="9144000" cy="1277937"/>
          </a:xfrm>
        </p:spPr>
        <p:txBody>
          <a:bodyPr>
            <a:normAutofit fontScale="90000"/>
          </a:bodyPr>
          <a:lstStyle/>
          <a:p>
            <a:pPr algn="l"/>
            <a:r>
              <a:rPr lang="da-DK" b="1" dirty="0">
                <a:latin typeface="Times New Roman" panose="02020603050405020304" pitchFamily="18" charset="0"/>
                <a:cs typeface="Times New Roman" panose="02020603050405020304" pitchFamily="18" charset="0"/>
              </a:rPr>
              <a:t>Struktur:</a:t>
            </a:r>
            <a:br>
              <a:rPr lang="da-DK" sz="4000" dirty="0">
                <a:latin typeface="Times New Roman" panose="02020603050405020304" pitchFamily="18" charset="0"/>
                <a:cs typeface="Times New Roman" panose="02020603050405020304" pitchFamily="18" charset="0"/>
              </a:rPr>
            </a:br>
            <a:endParaRPr lang="da-DK" sz="4000" dirty="0">
              <a:latin typeface="Times New Roman" panose="02020603050405020304" pitchFamily="18" charset="0"/>
              <a:cs typeface="Times New Roman" panose="02020603050405020304" pitchFamily="18" charset="0"/>
            </a:endParaRPr>
          </a:p>
        </p:txBody>
      </p:sp>
      <p:sp>
        <p:nvSpPr>
          <p:cNvPr id="3" name="Undertitel 2">
            <a:extLst>
              <a:ext uri="{FF2B5EF4-FFF2-40B4-BE49-F238E27FC236}">
                <a16:creationId xmlns:a16="http://schemas.microsoft.com/office/drawing/2014/main" id="{EEF2E589-592E-4D3D-BF10-77A2CE3D5D59}"/>
              </a:ext>
            </a:extLst>
          </p:cNvPr>
          <p:cNvSpPr>
            <a:spLocks noGrp="1"/>
          </p:cNvSpPr>
          <p:nvPr>
            <p:ph type="subTitle" idx="1"/>
          </p:nvPr>
        </p:nvSpPr>
        <p:spPr>
          <a:xfrm>
            <a:off x="1339215" y="2186781"/>
            <a:ext cx="9144000" cy="2933859"/>
          </a:xfrm>
        </p:spPr>
        <p:txBody>
          <a:bodyPr>
            <a:normAutofit fontScale="25000" lnSpcReduction="20000"/>
          </a:bodyPr>
          <a:lstStyle/>
          <a:p>
            <a:pPr algn="l"/>
            <a:r>
              <a:rPr lang="da-DK" sz="5400" dirty="0">
                <a:latin typeface="Times New Roman" panose="02020603050405020304" pitchFamily="18" charset="0"/>
                <a:cs typeface="Times New Roman" panose="02020603050405020304" pitchFamily="18" charset="0"/>
              </a:rPr>
              <a:t>0: Indledning</a:t>
            </a:r>
          </a:p>
          <a:p>
            <a:pPr algn="l"/>
            <a:r>
              <a:rPr lang="da-DK" sz="5400" dirty="0">
                <a:latin typeface="Times New Roman" panose="02020603050405020304" pitchFamily="18" charset="0"/>
                <a:cs typeface="Times New Roman" panose="02020603050405020304" pitchFamily="18" charset="0"/>
              </a:rPr>
              <a:t>1: Diskrete fordelinger </a:t>
            </a:r>
          </a:p>
          <a:p>
            <a:pPr algn="l"/>
            <a:r>
              <a:rPr lang="da-DK" sz="5400" dirty="0">
                <a:latin typeface="Times New Roman" panose="02020603050405020304" pitchFamily="18" charset="0"/>
                <a:cs typeface="Times New Roman" panose="02020603050405020304" pitchFamily="18" charset="0"/>
              </a:rPr>
              <a:t>	a. Den </a:t>
            </a:r>
            <a:r>
              <a:rPr lang="da-DK" sz="5400" dirty="0" err="1">
                <a:latin typeface="Times New Roman" panose="02020603050405020304" pitchFamily="18" charset="0"/>
                <a:cs typeface="Times New Roman" panose="02020603050405020304" pitchFamily="18" charset="0"/>
              </a:rPr>
              <a:t>hypergeometiske</a:t>
            </a:r>
            <a:r>
              <a:rPr lang="da-DK" sz="5400" dirty="0">
                <a:latin typeface="Times New Roman" panose="02020603050405020304" pitchFamily="18" charset="0"/>
                <a:cs typeface="Times New Roman" panose="02020603050405020304" pitchFamily="18" charset="0"/>
              </a:rPr>
              <a:t> fordeling</a:t>
            </a:r>
          </a:p>
          <a:p>
            <a:pPr algn="l"/>
            <a:r>
              <a:rPr lang="da-DK" sz="5400" dirty="0">
                <a:latin typeface="Times New Roman" panose="02020603050405020304" pitchFamily="18" charset="0"/>
                <a:cs typeface="Times New Roman" panose="02020603050405020304" pitchFamily="18" charset="0"/>
              </a:rPr>
              <a:t>	b. Geometriske fordeling</a:t>
            </a:r>
          </a:p>
          <a:p>
            <a:pPr algn="l"/>
            <a:r>
              <a:rPr lang="da-DK" sz="5400" dirty="0">
                <a:latin typeface="Times New Roman" panose="02020603050405020304" pitchFamily="18" charset="0"/>
                <a:cs typeface="Times New Roman" panose="02020603050405020304" pitchFamily="18" charset="0"/>
              </a:rPr>
              <a:t>		herunder </a:t>
            </a:r>
            <a:r>
              <a:rPr lang="da-DK" sz="5400" dirty="0" err="1">
                <a:latin typeface="Times New Roman" panose="02020603050405020304" pitchFamily="18" charset="0"/>
                <a:cs typeface="Times New Roman" panose="02020603050405020304" pitchFamily="18" charset="0"/>
              </a:rPr>
              <a:t>Bernoulli</a:t>
            </a:r>
            <a:r>
              <a:rPr lang="da-DK" sz="5400" dirty="0">
                <a:latin typeface="Times New Roman" panose="02020603050405020304" pitchFamily="18" charset="0"/>
                <a:cs typeface="Times New Roman" panose="02020603050405020304" pitchFamily="18" charset="0"/>
              </a:rPr>
              <a:t> fordelingen</a:t>
            </a:r>
          </a:p>
          <a:p>
            <a:pPr algn="l"/>
            <a:r>
              <a:rPr lang="da-DK" sz="5400" dirty="0">
                <a:latin typeface="Times New Roman" panose="02020603050405020304" pitchFamily="18" charset="0"/>
                <a:cs typeface="Times New Roman" panose="02020603050405020304" pitchFamily="18" charset="0"/>
              </a:rPr>
              <a:t>	c. Binomial fordelingen</a:t>
            </a:r>
          </a:p>
          <a:p>
            <a:pPr algn="l"/>
            <a:r>
              <a:rPr lang="da-DK" sz="5400" dirty="0">
                <a:latin typeface="Times New Roman" panose="02020603050405020304" pitchFamily="18" charset="0"/>
                <a:cs typeface="Times New Roman" panose="02020603050405020304" pitchFamily="18" charset="0"/>
              </a:rPr>
              <a:t>	d. Negative binomialfordeling</a:t>
            </a:r>
          </a:p>
          <a:p>
            <a:pPr algn="l"/>
            <a:r>
              <a:rPr lang="da-DK" sz="5400" dirty="0">
                <a:latin typeface="Times New Roman" panose="02020603050405020304" pitchFamily="18" charset="0"/>
                <a:cs typeface="Times New Roman" panose="02020603050405020304" pitchFamily="18" charset="0"/>
              </a:rPr>
              <a:t>	c. </a:t>
            </a:r>
            <a:r>
              <a:rPr lang="da-DK" sz="5400" dirty="0" err="1">
                <a:latin typeface="Times New Roman" panose="02020603050405020304" pitchFamily="18" charset="0"/>
                <a:cs typeface="Times New Roman" panose="02020603050405020304" pitchFamily="18" charset="0"/>
              </a:rPr>
              <a:t>Poisson</a:t>
            </a:r>
            <a:r>
              <a:rPr lang="da-DK" sz="5400" dirty="0">
                <a:latin typeface="Times New Roman" panose="02020603050405020304" pitchFamily="18" charset="0"/>
                <a:cs typeface="Times New Roman" panose="02020603050405020304" pitchFamily="18" charset="0"/>
              </a:rPr>
              <a:t> fordelingen</a:t>
            </a:r>
          </a:p>
          <a:p>
            <a:pPr algn="l"/>
            <a:r>
              <a:rPr lang="da-DK" sz="5400" dirty="0">
                <a:latin typeface="Times New Roman" panose="02020603050405020304" pitchFamily="18" charset="0"/>
                <a:cs typeface="Times New Roman" panose="02020603050405020304" pitchFamily="18" charset="0"/>
              </a:rPr>
              <a:t>4: Kontinuerlige fordelinger</a:t>
            </a:r>
          </a:p>
          <a:p>
            <a:pPr algn="l"/>
            <a:r>
              <a:rPr lang="da-DK" sz="5400" dirty="0">
                <a:latin typeface="Times New Roman" panose="02020603050405020304" pitchFamily="18" charset="0"/>
                <a:cs typeface="Times New Roman" panose="02020603050405020304" pitchFamily="18" charset="0"/>
              </a:rPr>
              <a:t>	a. Normalfordeling</a:t>
            </a:r>
          </a:p>
          <a:p>
            <a:pPr algn="l"/>
            <a:r>
              <a:rPr lang="da-DK" sz="5400" dirty="0">
                <a:latin typeface="Times New Roman" panose="02020603050405020304" pitchFamily="18" charset="0"/>
                <a:cs typeface="Times New Roman" panose="02020603050405020304" pitchFamily="18" charset="0"/>
              </a:rPr>
              <a:t>	b. Uniforme fordeling</a:t>
            </a:r>
          </a:p>
          <a:p>
            <a:pPr algn="l"/>
            <a:endParaRPr lang="da-DK" sz="5400" dirty="0">
              <a:latin typeface="Times New Roman" panose="02020603050405020304" pitchFamily="18" charset="0"/>
              <a:cs typeface="Times New Roman" panose="02020603050405020304" pitchFamily="18" charset="0"/>
            </a:endParaRPr>
          </a:p>
          <a:p>
            <a:pPr algn="l"/>
            <a:endParaRPr lang="da-DK" sz="6000" dirty="0"/>
          </a:p>
          <a:p>
            <a:endParaRPr lang="da-DK" dirty="0"/>
          </a:p>
          <a:p>
            <a:endParaRPr lang="da-DK" dirty="0"/>
          </a:p>
          <a:p>
            <a:endParaRPr lang="da-DK" dirty="0"/>
          </a:p>
        </p:txBody>
      </p:sp>
      <p:pic>
        <p:nvPicPr>
          <p:cNvPr id="4" name="Billede 3">
            <a:extLst>
              <a:ext uri="{FF2B5EF4-FFF2-40B4-BE49-F238E27FC236}">
                <a16:creationId xmlns:a16="http://schemas.microsoft.com/office/drawing/2014/main" id="{9548B403-8C04-46B1-9125-95B3A30AE8CA}"/>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0500935D-9D82-413C-BDFC-C55D7C17A699}"/>
              </a:ext>
            </a:extLst>
          </p:cNvPr>
          <p:cNvSpPr>
            <a:spLocks noGrp="1"/>
          </p:cNvSpPr>
          <p:nvPr>
            <p:ph type="sldNum" sz="quarter" idx="12"/>
          </p:nvPr>
        </p:nvSpPr>
        <p:spPr/>
        <p:txBody>
          <a:bodyPr/>
          <a:lstStyle/>
          <a:p>
            <a:fld id="{400415F1-A86A-4911-996E-F3355B57051D}" type="slidenum">
              <a:rPr lang="da-DK" smtClean="0"/>
              <a:t>3</a:t>
            </a:fld>
            <a:endParaRPr lang="da-DK"/>
          </a:p>
        </p:txBody>
      </p:sp>
    </p:spTree>
    <p:extLst>
      <p:ext uri="{BB962C8B-B14F-4D97-AF65-F5344CB8AC3E}">
        <p14:creationId xmlns:p14="http://schemas.microsoft.com/office/powerpoint/2010/main" val="379352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30</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046988"/>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Normal fordeling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𝑋</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𝑁</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𝜇</m:t>
                    </m:r>
                    <m:r>
                      <a:rPr lang="en-US" sz="2400" b="0" i="1" smtClean="0">
                        <a:solidFill>
                          <a:srgbClr val="222222"/>
                        </a:solidFill>
                        <a:latin typeface="Cambria Math" panose="02040503050406030204" pitchFamily="18" charset="0"/>
                        <a:cs typeface="Times New Roman" panose="02020603050405020304" pitchFamily="18" charset="0"/>
                      </a:rPr>
                      <m:t>, </m:t>
                    </m:r>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𝜎</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oMath>
                </a14:m>
                <a:r>
                  <a:rPr lang="da-DK" sz="2400" dirty="0">
                    <a:solidFill>
                      <a:srgbClr val="222222"/>
                    </a:solidFill>
                    <a:latin typeface="Times New Roman" panose="02020603050405020304" pitchFamily="18" charset="0"/>
                    <a:cs typeface="Times New Roman" panose="02020603050405020304" pitchFamily="18" charset="0"/>
                  </a:rPr>
                  <a:t>, Bemærk at R anvender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𝜇</m:t>
                    </m:r>
                    <m:r>
                      <a:rPr lang="en-US" sz="2400" b="0" i="1" smtClean="0">
                        <a:solidFill>
                          <a:srgbClr val="222222"/>
                        </a:solidFill>
                        <a:latin typeface="Cambria Math" panose="02040503050406030204" pitchFamily="18" charset="0"/>
                        <a:cs typeface="Times New Roman" panose="02020603050405020304" pitchFamily="18" charset="0"/>
                      </a:rPr>
                      <m:t>, </m:t>
                    </m:r>
                    <m:r>
                      <a:rPr lang="en-US" sz="2400" b="0" i="1" smtClean="0">
                        <a:solidFill>
                          <a:srgbClr val="222222"/>
                        </a:solidFill>
                        <a:latin typeface="Cambria Math" panose="02040503050406030204" pitchFamily="18" charset="0"/>
                        <a:cs typeface="Times New Roman" panose="02020603050405020304" pitchFamily="18" charset="0"/>
                      </a:rPr>
                      <m:t>𝜎</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Symmetrisk, klokkeformet og unimodal fordelt</a:t>
                </a:r>
              </a:p>
              <a:p>
                <a:pPr lvl="1"/>
                <a:r>
                  <a:rPr lang="da-DK" sz="2400" dirty="0">
                    <a:solidFill>
                      <a:srgbClr val="222222"/>
                    </a:solidFill>
                    <a:latin typeface="Times New Roman" panose="02020603050405020304" pitchFamily="18" charset="0"/>
                    <a:cs typeface="Times New Roman" panose="02020603050405020304" pitchFamily="18" charset="0"/>
                  </a:rPr>
                  <a:t>-   Den standardisere normalfordeling </a:t>
                </a: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3046988"/>
              </a:xfrm>
              <a:prstGeom prst="rect">
                <a:avLst/>
              </a:prstGeom>
              <a:blipFill>
                <a:blip r:embed="rId3"/>
                <a:stretch>
                  <a:fillRect l="-703"/>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7BDFCCEF-D796-4E16-83C0-3CFB75B94CE1}"/>
              </a:ext>
            </a:extLst>
          </p:cNvPr>
          <p:cNvPicPr>
            <a:picLocks noChangeAspect="1"/>
          </p:cNvPicPr>
          <p:nvPr/>
        </p:nvPicPr>
        <p:blipFill>
          <a:blip r:embed="rId4"/>
          <a:stretch>
            <a:fillRect/>
          </a:stretch>
        </p:blipFill>
        <p:spPr>
          <a:xfrm>
            <a:off x="1343841" y="3262311"/>
            <a:ext cx="8267700" cy="2905125"/>
          </a:xfrm>
          <a:prstGeom prst="rect">
            <a:avLst/>
          </a:prstGeom>
        </p:spPr>
      </p:pic>
      <p:pic>
        <p:nvPicPr>
          <p:cNvPr id="8" name="Billede 7">
            <a:extLst>
              <a:ext uri="{FF2B5EF4-FFF2-40B4-BE49-F238E27FC236}">
                <a16:creationId xmlns:a16="http://schemas.microsoft.com/office/drawing/2014/main" id="{F93FE5EF-0876-44BB-9637-4CB220688414}"/>
              </a:ext>
            </a:extLst>
          </p:cNvPr>
          <p:cNvPicPr>
            <a:picLocks noChangeAspect="1"/>
          </p:cNvPicPr>
          <p:nvPr/>
        </p:nvPicPr>
        <p:blipFill>
          <a:blip r:embed="rId5"/>
          <a:stretch>
            <a:fillRect/>
          </a:stretch>
        </p:blipFill>
        <p:spPr>
          <a:xfrm>
            <a:off x="1919695" y="3262311"/>
            <a:ext cx="2552700" cy="781050"/>
          </a:xfrm>
          <a:prstGeom prst="rect">
            <a:avLst/>
          </a:prstGeom>
        </p:spPr>
      </p:pic>
    </p:spTree>
    <p:extLst>
      <p:ext uri="{BB962C8B-B14F-4D97-AF65-F5344CB8AC3E}">
        <p14:creationId xmlns:p14="http://schemas.microsoft.com/office/powerpoint/2010/main" val="2269667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31</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156966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Sammenligning af to normalfordelinger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𝑋</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𝑁</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𝜇</m:t>
                    </m:r>
                    <m:r>
                      <a:rPr lang="en-US" sz="2400" b="0" i="1" smtClean="0">
                        <a:solidFill>
                          <a:srgbClr val="222222"/>
                        </a:solidFill>
                        <a:latin typeface="Cambria Math" panose="02040503050406030204" pitchFamily="18" charset="0"/>
                        <a:cs typeface="Times New Roman" panose="02020603050405020304" pitchFamily="18" charset="0"/>
                      </a:rPr>
                      <m:t>, </m:t>
                    </m:r>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𝜎</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1569660"/>
              </a:xfrm>
              <a:prstGeom prst="rect">
                <a:avLst/>
              </a:prstGeom>
              <a:blipFill>
                <a:blip r:embed="rId3"/>
                <a:stretch>
                  <a:fillRect l="-703"/>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8DDFE6E0-483F-4954-A40C-4A13A2746835}"/>
              </a:ext>
            </a:extLst>
          </p:cNvPr>
          <p:cNvPicPr>
            <a:picLocks noChangeAspect="1"/>
          </p:cNvPicPr>
          <p:nvPr/>
        </p:nvPicPr>
        <p:blipFill>
          <a:blip r:embed="rId4"/>
          <a:stretch>
            <a:fillRect/>
          </a:stretch>
        </p:blipFill>
        <p:spPr>
          <a:xfrm>
            <a:off x="3042875" y="2835275"/>
            <a:ext cx="4733925" cy="3648075"/>
          </a:xfrm>
          <a:prstGeom prst="rect">
            <a:avLst/>
          </a:prstGeom>
        </p:spPr>
      </p:pic>
    </p:spTree>
    <p:extLst>
      <p:ext uri="{BB962C8B-B14F-4D97-AF65-F5344CB8AC3E}">
        <p14:creationId xmlns:p14="http://schemas.microsoft.com/office/powerpoint/2010/main" val="920975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a:xfrm>
            <a:off x="8610600" y="6356350"/>
            <a:ext cx="2743200" cy="365125"/>
          </a:xfrm>
        </p:spPr>
        <p:txBody>
          <a:bodyPr/>
          <a:lstStyle/>
          <a:p>
            <a:fld id="{400415F1-A86A-4911-996E-F3355B57051D}" type="slidenum">
              <a:rPr lang="da-DK" smtClean="0"/>
              <a:t>32</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156966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Sammenligning af flere normalfordelinger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𝑋</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𝑁</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𝜇</m:t>
                    </m:r>
                    <m:r>
                      <a:rPr lang="en-US" sz="2400" b="0" i="1" smtClean="0">
                        <a:solidFill>
                          <a:srgbClr val="222222"/>
                        </a:solidFill>
                        <a:latin typeface="Cambria Math" panose="02040503050406030204" pitchFamily="18" charset="0"/>
                        <a:cs typeface="Times New Roman" panose="02020603050405020304" pitchFamily="18" charset="0"/>
                      </a:rPr>
                      <m:t>, </m:t>
                    </m:r>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𝜎</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1569660"/>
              </a:xfrm>
              <a:prstGeom prst="rect">
                <a:avLst/>
              </a:prstGeom>
              <a:blipFill>
                <a:blip r:embed="rId3"/>
                <a:stretch>
                  <a:fillRect l="-703"/>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65D742AC-4731-44F0-9FA7-67BB755EE00D}"/>
              </a:ext>
            </a:extLst>
          </p:cNvPr>
          <p:cNvPicPr>
            <a:picLocks noChangeAspect="1"/>
          </p:cNvPicPr>
          <p:nvPr/>
        </p:nvPicPr>
        <p:blipFill>
          <a:blip r:embed="rId4"/>
          <a:stretch>
            <a:fillRect/>
          </a:stretch>
        </p:blipFill>
        <p:spPr>
          <a:xfrm>
            <a:off x="2695167" y="2509837"/>
            <a:ext cx="4676775" cy="3657600"/>
          </a:xfrm>
          <a:prstGeom prst="rect">
            <a:avLst/>
          </a:prstGeom>
        </p:spPr>
      </p:pic>
    </p:spTree>
    <p:extLst>
      <p:ext uri="{BB962C8B-B14F-4D97-AF65-F5344CB8AC3E}">
        <p14:creationId xmlns:p14="http://schemas.microsoft.com/office/powerpoint/2010/main" val="395013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33</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6740307"/>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Normal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mest anvendte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Klokkeformet 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Hvis vi skal finde sandsynligheden for at højden for en person er mellem 180 og 185:</a:t>
                </a: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h</m:t>
                          </m:r>
                          <m:r>
                            <a:rPr lang="da-DK" sz="2400" b="0" i="1" smtClean="0">
                              <a:solidFill>
                                <a:srgbClr val="222222"/>
                              </a:solidFill>
                              <a:latin typeface="Cambria Math" panose="02040503050406030204" pitchFamily="18" charset="0"/>
                              <a:cs typeface="Times New Roman" panose="02020603050405020304" pitchFamily="18" charset="0"/>
                            </a:rPr>
                            <m:t>ø</m:t>
                          </m:r>
                          <m:r>
                            <a:rPr lang="da-DK" sz="2400" b="0" i="1" smtClean="0">
                              <a:solidFill>
                                <a:srgbClr val="222222"/>
                              </a:solidFill>
                              <a:latin typeface="Cambria Math" panose="02040503050406030204" pitchFamily="18" charset="0"/>
                              <a:cs typeface="Times New Roman" panose="02020603050405020304" pitchFamily="18" charset="0"/>
                            </a:rPr>
                            <m:t>𝑗𝑑𝑒𝑛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𝑚𝑒𝑙𝑙𝑒𝑚</m:t>
                          </m:r>
                          <m:r>
                            <a:rPr lang="da-DK" sz="2400" b="0" i="1" smtClean="0">
                              <a:solidFill>
                                <a:srgbClr val="222222"/>
                              </a:solidFill>
                              <a:latin typeface="Cambria Math" panose="02040503050406030204" pitchFamily="18" charset="0"/>
                              <a:cs typeface="Times New Roman" panose="02020603050405020304" pitchFamily="18" charset="0"/>
                            </a:rPr>
                            <m:t> 180 </m:t>
                          </m:r>
                          <m:r>
                            <a:rPr lang="da-DK" sz="2400" b="0" i="1" smtClean="0">
                              <a:solidFill>
                                <a:srgbClr val="222222"/>
                              </a:solidFill>
                              <a:latin typeface="Cambria Math" panose="02040503050406030204" pitchFamily="18" charset="0"/>
                              <a:cs typeface="Times New Roman" panose="02020603050405020304" pitchFamily="18" charset="0"/>
                            </a:rPr>
                            <m:t>𝑜𝑔</m:t>
                          </m:r>
                          <m:r>
                            <a:rPr lang="da-DK" sz="2400" b="0" i="1" smtClean="0">
                              <a:solidFill>
                                <a:srgbClr val="222222"/>
                              </a:solidFill>
                              <a:latin typeface="Cambria Math" panose="02040503050406030204" pitchFamily="18" charset="0"/>
                              <a:cs typeface="Times New Roman" panose="02020603050405020304" pitchFamily="18" charset="0"/>
                            </a:rPr>
                            <m:t> 185</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𝑎𝑟𝑒𝑎𝑙𝑒𝑡</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𝑚𝑒𝑙𝑙𝑒𝑚</m:t>
                      </m:r>
                      <m:r>
                        <a:rPr lang="da-DK" sz="2400" b="0" i="1" smtClean="0">
                          <a:solidFill>
                            <a:srgbClr val="222222"/>
                          </a:solidFill>
                          <a:latin typeface="Cambria Math" panose="02040503050406030204" pitchFamily="18" charset="0"/>
                          <a:cs typeface="Times New Roman" panose="02020603050405020304" pitchFamily="18" charset="0"/>
                        </a:rPr>
                        <m:t> 180 </m:t>
                      </m:r>
                      <m:r>
                        <a:rPr lang="da-DK" sz="2400" b="0" i="1" smtClean="0">
                          <a:solidFill>
                            <a:srgbClr val="222222"/>
                          </a:solidFill>
                          <a:latin typeface="Cambria Math" panose="02040503050406030204" pitchFamily="18" charset="0"/>
                          <a:cs typeface="Times New Roman" panose="02020603050405020304" pitchFamily="18" charset="0"/>
                        </a:rPr>
                        <m:t>𝑜𝑔</m:t>
                      </m:r>
                      <m:r>
                        <a:rPr lang="da-DK" sz="2400" b="0" i="1" smtClean="0">
                          <a:solidFill>
                            <a:srgbClr val="222222"/>
                          </a:solidFill>
                          <a:latin typeface="Cambria Math" panose="02040503050406030204" pitchFamily="18" charset="0"/>
                          <a:cs typeface="Times New Roman" panose="02020603050405020304" pitchFamily="18" charset="0"/>
                        </a:rPr>
                        <m:t> 185=0,1157</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6740307"/>
              </a:xfrm>
              <a:prstGeom prst="rect">
                <a:avLst/>
              </a:prstGeom>
              <a:blipFill>
                <a:blip r:embed="rId3"/>
                <a:stretch>
                  <a:fillRect l="-703"/>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90B8E7B8-991B-4EFA-844E-D556EAC5CFE0}"/>
              </a:ext>
            </a:extLst>
          </p:cNvPr>
          <p:cNvPicPr>
            <a:picLocks noChangeAspect="1"/>
          </p:cNvPicPr>
          <p:nvPr/>
        </p:nvPicPr>
        <p:blipFill>
          <a:blip r:embed="rId4"/>
          <a:stretch>
            <a:fillRect/>
          </a:stretch>
        </p:blipFill>
        <p:spPr>
          <a:xfrm>
            <a:off x="6719645" y="1157794"/>
            <a:ext cx="4178560" cy="2226612"/>
          </a:xfrm>
          <a:prstGeom prst="rect">
            <a:avLst/>
          </a:prstGeom>
        </p:spPr>
      </p:pic>
    </p:spTree>
    <p:extLst>
      <p:ext uri="{BB962C8B-B14F-4D97-AF65-F5344CB8AC3E}">
        <p14:creationId xmlns:p14="http://schemas.microsoft.com/office/powerpoint/2010/main" val="299418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34</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6370975"/>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Normal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mest anvendte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Klokkeformet 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en person er 180 cm?</a:t>
                </a:r>
              </a:p>
              <a:p>
                <a:pPr lvl="1"/>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h</m:t>
                          </m:r>
                          <m:r>
                            <a:rPr lang="da-DK" sz="2400" b="0" i="1" smtClean="0">
                              <a:solidFill>
                                <a:srgbClr val="222222"/>
                              </a:solidFill>
                              <a:latin typeface="Cambria Math" panose="02040503050406030204" pitchFamily="18" charset="0"/>
                              <a:cs typeface="Times New Roman" panose="02020603050405020304" pitchFamily="18" charset="0"/>
                            </a:rPr>
                            <m:t>ø</m:t>
                          </m:r>
                          <m:r>
                            <a:rPr lang="da-DK" sz="2400" b="0" i="1" smtClean="0">
                              <a:solidFill>
                                <a:srgbClr val="222222"/>
                              </a:solidFill>
                              <a:latin typeface="Cambria Math" panose="02040503050406030204" pitchFamily="18" charset="0"/>
                              <a:cs typeface="Times New Roman" panose="02020603050405020304" pitchFamily="18" charset="0"/>
                            </a:rPr>
                            <m:t>𝑗𝑑𝑒𝑛</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𝑚𝑒𝑙𝑙𝑒𝑚</m:t>
                          </m:r>
                          <m:r>
                            <a:rPr lang="da-DK" sz="2400" b="0" i="1" smtClean="0">
                              <a:solidFill>
                                <a:srgbClr val="222222"/>
                              </a:solidFill>
                              <a:latin typeface="Cambria Math" panose="02040503050406030204" pitchFamily="18" charset="0"/>
                              <a:cs typeface="Times New Roman" panose="02020603050405020304" pitchFamily="18" charset="0"/>
                            </a:rPr>
                            <m:t> 180 </m:t>
                          </m:r>
                          <m:r>
                            <a:rPr lang="da-DK" sz="2400" b="0" i="1" smtClean="0">
                              <a:solidFill>
                                <a:srgbClr val="222222"/>
                              </a:solidFill>
                              <a:latin typeface="Cambria Math" panose="02040503050406030204" pitchFamily="18" charset="0"/>
                              <a:cs typeface="Times New Roman" panose="02020603050405020304" pitchFamily="18" charset="0"/>
                            </a:rPr>
                            <m:t>𝑜𝑔</m:t>
                          </m:r>
                          <m:r>
                            <a:rPr lang="da-DK" sz="2400" b="0" i="1" smtClean="0">
                              <a:solidFill>
                                <a:srgbClr val="222222"/>
                              </a:solidFill>
                              <a:latin typeface="Cambria Math" panose="02040503050406030204" pitchFamily="18" charset="0"/>
                              <a:cs typeface="Times New Roman" panose="02020603050405020304" pitchFamily="18" charset="0"/>
                            </a:rPr>
                            <m:t> 180</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𝑎𝑟𝑒𝑎𝑙𝑒𝑡</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𝑚𝑒𝑙𝑙𝑒𝑚</m:t>
                      </m:r>
                      <m:r>
                        <a:rPr lang="da-DK" sz="2400" b="0" i="1" smtClean="0">
                          <a:solidFill>
                            <a:srgbClr val="222222"/>
                          </a:solidFill>
                          <a:latin typeface="Cambria Math" panose="02040503050406030204" pitchFamily="18" charset="0"/>
                          <a:cs typeface="Times New Roman" panose="02020603050405020304" pitchFamily="18" charset="0"/>
                        </a:rPr>
                        <m:t> 180 </m:t>
                      </m:r>
                      <m:r>
                        <a:rPr lang="da-DK" sz="2400" b="0" i="1" smtClean="0">
                          <a:solidFill>
                            <a:srgbClr val="222222"/>
                          </a:solidFill>
                          <a:latin typeface="Cambria Math" panose="02040503050406030204" pitchFamily="18" charset="0"/>
                          <a:cs typeface="Times New Roman" panose="02020603050405020304" pitchFamily="18" charset="0"/>
                        </a:rPr>
                        <m:t>𝑜𝑔</m:t>
                      </m:r>
                      <m:r>
                        <a:rPr lang="da-DK" sz="2400" b="0" i="1" smtClean="0">
                          <a:solidFill>
                            <a:srgbClr val="222222"/>
                          </a:solidFill>
                          <a:latin typeface="Cambria Math" panose="02040503050406030204" pitchFamily="18" charset="0"/>
                          <a:cs typeface="Times New Roman" panose="02020603050405020304" pitchFamily="18" charset="0"/>
                        </a:rPr>
                        <m:t> 180=0</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Hvad er sandsynligheden for, at en person er 180 cm, hvis vi bruger afrunding?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𝑃</m:t>
                    </m:r>
                    <m:d>
                      <m:dPr>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h</m:t>
                        </m:r>
                        <m:r>
                          <a:rPr lang="da-DK" sz="2400" i="1">
                            <a:solidFill>
                              <a:srgbClr val="222222"/>
                            </a:solidFill>
                            <a:latin typeface="Cambria Math" panose="02040503050406030204" pitchFamily="18" charset="0"/>
                            <a:cs typeface="Times New Roman" panose="02020603050405020304" pitchFamily="18" charset="0"/>
                          </a:rPr>
                          <m:t>ø</m:t>
                        </m:r>
                        <m:r>
                          <a:rPr lang="da-DK" sz="2400" i="1">
                            <a:solidFill>
                              <a:srgbClr val="222222"/>
                            </a:solidFill>
                            <a:latin typeface="Cambria Math" panose="02040503050406030204" pitchFamily="18" charset="0"/>
                            <a:cs typeface="Times New Roman" panose="02020603050405020304" pitchFamily="18" charset="0"/>
                          </a:rPr>
                          <m:t>𝑗𝑑𝑒𝑛</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𝑚𝑒𝑙𝑙𝑒𝑚</m:t>
                        </m:r>
                        <m:r>
                          <a:rPr lang="da-DK" sz="2400" i="1">
                            <a:solidFill>
                              <a:srgbClr val="222222"/>
                            </a:solidFill>
                            <a:latin typeface="Cambria Math" panose="02040503050406030204" pitchFamily="18" charset="0"/>
                            <a:cs typeface="Times New Roman" panose="02020603050405020304" pitchFamily="18" charset="0"/>
                          </a:rPr>
                          <m:t> 179,50 </m:t>
                        </m:r>
                        <m:r>
                          <a:rPr lang="da-DK" sz="2400" i="1">
                            <a:solidFill>
                              <a:srgbClr val="222222"/>
                            </a:solidFill>
                            <a:latin typeface="Cambria Math" panose="02040503050406030204" pitchFamily="18" charset="0"/>
                            <a:cs typeface="Times New Roman" panose="02020603050405020304" pitchFamily="18" charset="0"/>
                          </a:rPr>
                          <m:t>𝑜𝑔</m:t>
                        </m:r>
                        <m:r>
                          <a:rPr lang="da-DK" sz="2400" i="1">
                            <a:solidFill>
                              <a:srgbClr val="222222"/>
                            </a:solidFill>
                            <a:latin typeface="Cambria Math" panose="02040503050406030204" pitchFamily="18" charset="0"/>
                            <a:cs typeface="Times New Roman" panose="02020603050405020304" pitchFamily="18" charset="0"/>
                          </a:rPr>
                          <m:t> 180,50</m:t>
                        </m:r>
                      </m:e>
                    </m:d>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𝑎𝑟𝑒𝑎𝑙𝑒𝑡</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𝑚𝑒𝑙𝑙𝑒𝑚</m:t>
                    </m:r>
                    <m:r>
                      <a:rPr lang="da-DK" sz="2400" i="1">
                        <a:solidFill>
                          <a:srgbClr val="222222"/>
                        </a:solidFill>
                        <a:latin typeface="Cambria Math" panose="02040503050406030204" pitchFamily="18" charset="0"/>
                        <a:cs typeface="Times New Roman" panose="02020603050405020304" pitchFamily="18" charset="0"/>
                      </a:rPr>
                      <m:t> 179,5 </m:t>
                    </m:r>
                    <m:r>
                      <a:rPr lang="da-DK" sz="2400" i="1">
                        <a:solidFill>
                          <a:srgbClr val="222222"/>
                        </a:solidFill>
                        <a:latin typeface="Cambria Math" panose="02040503050406030204" pitchFamily="18" charset="0"/>
                        <a:cs typeface="Times New Roman" panose="02020603050405020304" pitchFamily="18" charset="0"/>
                      </a:rPr>
                      <m:t>𝑜𝑔</m:t>
                    </m:r>
                    <m:r>
                      <a:rPr lang="da-DK" sz="2400" i="1">
                        <a:solidFill>
                          <a:srgbClr val="222222"/>
                        </a:solidFill>
                        <a:latin typeface="Cambria Math" panose="02040503050406030204" pitchFamily="18" charset="0"/>
                        <a:cs typeface="Times New Roman" panose="02020603050405020304" pitchFamily="18" charset="0"/>
                      </a:rPr>
                      <m:t> 180,5=0</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6370975"/>
              </a:xfrm>
              <a:prstGeom prst="rect">
                <a:avLst/>
              </a:prstGeom>
              <a:blipFill>
                <a:blip r:embed="rId3"/>
                <a:stretch>
                  <a:fillRect l="-811"/>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90B8E7B8-991B-4EFA-844E-D556EAC5CFE0}"/>
              </a:ext>
            </a:extLst>
          </p:cNvPr>
          <p:cNvPicPr>
            <a:picLocks noChangeAspect="1"/>
          </p:cNvPicPr>
          <p:nvPr/>
        </p:nvPicPr>
        <p:blipFill>
          <a:blip r:embed="rId4"/>
          <a:stretch>
            <a:fillRect/>
          </a:stretch>
        </p:blipFill>
        <p:spPr>
          <a:xfrm>
            <a:off x="6719645" y="1157794"/>
            <a:ext cx="4178560" cy="2226612"/>
          </a:xfrm>
          <a:prstGeom prst="rect">
            <a:avLst/>
          </a:prstGeom>
        </p:spPr>
      </p:pic>
    </p:spTree>
    <p:extLst>
      <p:ext uri="{BB962C8B-B14F-4D97-AF65-F5344CB8AC3E}">
        <p14:creationId xmlns:p14="http://schemas.microsoft.com/office/powerpoint/2010/main" val="2595420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35</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7832978"/>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to fordelinger:</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Normalfordelinger</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Den standardiserede normalfordeling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Begge er kontinuerlige fordelinger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Begge er klokkeformede</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Begge er unimodal fordelte</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Men den standardiserede har en middelværdi på 0 og en varians på 1</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Man kan gå fra normalfordelinger til standardiserede normalfordelinger</a:t>
                </a:r>
              </a:p>
              <a:p>
                <a:pPr lvl="1"/>
                <a:r>
                  <a:rPr lang="da-DK" sz="2400" dirty="0">
                    <a:solidFill>
                      <a:srgbClr val="222222"/>
                    </a:solidFill>
                    <a:latin typeface="Times New Roman" panose="02020603050405020304" pitchFamily="18" charset="0"/>
                    <a:cs typeface="Times New Roman" panose="02020603050405020304" pitchFamily="18" charset="0"/>
                  </a:rPr>
                  <a:t>	via Z – scoren: hvor mange standardafvigelser det afviger fra middelværdien</a:t>
                </a: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𝑍</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𝑠𝑐𝑜𝑟𝑒𝑛</m:t>
                      </m:r>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𝑥</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𝜇</m:t>
                          </m:r>
                        </m:num>
                        <m:den>
                          <m:r>
                            <a:rPr lang="da-DK" sz="2400" b="0" i="1" smtClean="0">
                              <a:solidFill>
                                <a:srgbClr val="222222"/>
                              </a:solidFill>
                              <a:latin typeface="Cambria Math" panose="02040503050406030204" pitchFamily="18" charset="0"/>
                              <a:cs typeface="Times New Roman" panose="02020603050405020304" pitchFamily="18" charset="0"/>
                            </a:rPr>
                            <m:t>𝜎</m:t>
                          </m:r>
                        </m:den>
                      </m:f>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7832978"/>
              </a:xfrm>
              <a:prstGeom prst="rect">
                <a:avLst/>
              </a:prstGeom>
              <a:blipFill>
                <a:blip r:embed="rId3"/>
                <a:stretch>
                  <a:fillRect l="-811"/>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925568D5-9ED4-4F50-B8B0-5F117FB9532D}"/>
              </a:ext>
            </a:extLst>
          </p:cNvPr>
          <p:cNvPicPr>
            <a:picLocks noChangeAspect="1"/>
          </p:cNvPicPr>
          <p:nvPr/>
        </p:nvPicPr>
        <p:blipFill>
          <a:blip r:embed="rId4"/>
          <a:stretch>
            <a:fillRect/>
          </a:stretch>
        </p:blipFill>
        <p:spPr>
          <a:xfrm>
            <a:off x="6096000" y="2366963"/>
            <a:ext cx="3924300" cy="1062038"/>
          </a:xfrm>
          <a:prstGeom prst="rect">
            <a:avLst/>
          </a:prstGeom>
        </p:spPr>
      </p:pic>
    </p:spTree>
    <p:extLst>
      <p:ext uri="{BB962C8B-B14F-4D97-AF65-F5344CB8AC3E}">
        <p14:creationId xmlns:p14="http://schemas.microsoft.com/office/powerpoint/2010/main" val="43350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783535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r>
                  <a:rPr lang="da-DK" sz="2400" dirty="0">
                    <a:solidFill>
                      <a:srgbClr val="222222"/>
                    </a:solidFill>
                    <a:latin typeface="Times New Roman" panose="02020603050405020304" pitchFamily="18" charset="0"/>
                    <a:cs typeface="Times New Roman" panose="02020603050405020304" pitchFamily="18" charset="0"/>
                  </a:rPr>
                  <a:t>Vi har to fordelinger:</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Normalfordelinger</a:t>
                </a:r>
              </a:p>
              <a:p>
                <a:pPr marL="457200" indent="-457200">
                  <a:buAutoNum type="arabicPeriod"/>
                </a:pPr>
                <a:r>
                  <a:rPr lang="da-DK" sz="2400" dirty="0">
                    <a:solidFill>
                      <a:srgbClr val="222222"/>
                    </a:solidFill>
                    <a:latin typeface="Times New Roman" panose="02020603050405020304" pitchFamily="18" charset="0"/>
                    <a:cs typeface="Times New Roman" panose="02020603050405020304" pitchFamily="18" charset="0"/>
                  </a:rPr>
                  <a:t>Den standardiserede normalfordeling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Eksempel I R:</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Standardiserede:</a:t>
                </a:r>
              </a:p>
              <a:p>
                <a:pPr marL="800100" lvl="1" indent="-342900">
                  <a:buFontTx/>
                  <a:buChar char="-"/>
                </a:pPr>
                <a:r>
                  <a:rPr lang="da-DK" sz="2400" dirty="0" err="1">
                    <a:solidFill>
                      <a:srgbClr val="222222"/>
                    </a:solidFill>
                    <a:latin typeface="Times New Roman" panose="02020603050405020304" pitchFamily="18" charset="0"/>
                    <a:cs typeface="Times New Roman" panose="02020603050405020304" pitchFamily="18" charset="0"/>
                  </a:rPr>
                  <a:t>pnorm</a:t>
                </a:r>
                <a:r>
                  <a:rPr lang="da-DK" sz="2400" dirty="0">
                    <a:solidFill>
                      <a:srgbClr val="222222"/>
                    </a:solidFill>
                    <a:latin typeface="Times New Roman" panose="02020603050405020304" pitchFamily="18" charset="0"/>
                    <a:cs typeface="Times New Roman" panose="02020603050405020304" pitchFamily="18" charset="0"/>
                  </a:rPr>
                  <a:t>(1)</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Ikke standardiserede:</a:t>
                </a:r>
              </a:p>
              <a:p>
                <a:pPr marL="800100" lvl="1" indent="-342900">
                  <a:buFontTx/>
                  <a:buChar char="-"/>
                </a:pPr>
                <a:r>
                  <a:rPr lang="da-DK" sz="2400" dirty="0" err="1">
                    <a:solidFill>
                      <a:srgbClr val="222222"/>
                    </a:solidFill>
                    <a:latin typeface="Times New Roman" panose="02020603050405020304" pitchFamily="18" charset="0"/>
                    <a:cs typeface="Times New Roman" panose="02020603050405020304" pitchFamily="18" charset="0"/>
                  </a:rPr>
                  <a:t>pnorm</a:t>
                </a:r>
                <a:r>
                  <a:rPr lang="da-DK" sz="2400" dirty="0">
                    <a:solidFill>
                      <a:srgbClr val="222222"/>
                    </a:solidFill>
                    <a:latin typeface="Times New Roman" panose="02020603050405020304" pitchFamily="18" charset="0"/>
                    <a:cs typeface="Times New Roman" panose="02020603050405020304" pitchFamily="18" charset="0"/>
                  </a:rPr>
                  <a:t>(1300, </a:t>
                </a:r>
                <a:r>
                  <a:rPr lang="da-DK" sz="2400" dirty="0" err="1">
                    <a:solidFill>
                      <a:srgbClr val="222222"/>
                    </a:solidFill>
                    <a:latin typeface="Times New Roman" panose="02020603050405020304" pitchFamily="18" charset="0"/>
                    <a:cs typeface="Times New Roman" panose="02020603050405020304" pitchFamily="18" charset="0"/>
                  </a:rPr>
                  <a:t>mean</a:t>
                </a:r>
                <a:r>
                  <a:rPr lang="da-DK" sz="2400" dirty="0">
                    <a:solidFill>
                      <a:srgbClr val="222222"/>
                    </a:solidFill>
                    <a:latin typeface="Times New Roman" panose="02020603050405020304" pitchFamily="18" charset="0"/>
                    <a:cs typeface="Times New Roman" panose="02020603050405020304" pitchFamily="18" charset="0"/>
                  </a:rPr>
                  <a:t> = 1100, </a:t>
                </a:r>
                <a:r>
                  <a:rPr lang="da-DK" sz="2400" dirty="0" err="1">
                    <a:solidFill>
                      <a:srgbClr val="222222"/>
                    </a:solidFill>
                    <a:latin typeface="Times New Roman" panose="02020603050405020304" pitchFamily="18" charset="0"/>
                    <a:cs typeface="Times New Roman" panose="02020603050405020304" pitchFamily="18" charset="0"/>
                  </a:rPr>
                  <a:t>sd</a:t>
                </a:r>
                <a:r>
                  <a:rPr lang="da-DK" sz="2400" dirty="0">
                    <a:solidFill>
                      <a:srgbClr val="222222"/>
                    </a:solidFill>
                    <a:latin typeface="Times New Roman" panose="02020603050405020304" pitchFamily="18" charset="0"/>
                    <a:cs typeface="Times New Roman" panose="02020603050405020304" pitchFamily="18" charset="0"/>
                  </a:rPr>
                  <a:t>= 200)</a:t>
                </a: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𝑍</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𝑠𝑐𝑜𝑟𝑒𝑛</m:t>
                      </m:r>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𝑥</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𝜇</m:t>
                          </m:r>
                        </m:num>
                        <m:den>
                          <m:r>
                            <a:rPr lang="da-DK" sz="2400" b="0" i="1" smtClean="0">
                              <a:solidFill>
                                <a:srgbClr val="222222"/>
                              </a:solidFill>
                              <a:latin typeface="Cambria Math" panose="02040503050406030204" pitchFamily="18" charset="0"/>
                              <a:cs typeface="Times New Roman" panose="02020603050405020304" pitchFamily="18" charset="0"/>
                            </a:rPr>
                            <m:t>𝜎</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1300−1100</m:t>
                          </m:r>
                        </m:num>
                        <m:den>
                          <m:r>
                            <a:rPr lang="da-DK" sz="2400" b="0" i="1" smtClean="0">
                              <a:solidFill>
                                <a:srgbClr val="222222"/>
                              </a:solidFill>
                              <a:latin typeface="Cambria Math" panose="02040503050406030204" pitchFamily="18" charset="0"/>
                              <a:cs typeface="Times New Roman" panose="02020603050405020304" pitchFamily="18" charset="0"/>
                            </a:rPr>
                            <m:t>200</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200</m:t>
                          </m:r>
                        </m:num>
                        <m:den>
                          <m:r>
                            <a:rPr lang="da-DK" sz="2400" b="0" i="1" smtClean="0">
                              <a:solidFill>
                                <a:srgbClr val="222222"/>
                              </a:solidFill>
                              <a:latin typeface="Cambria Math" panose="02040503050406030204" pitchFamily="18" charset="0"/>
                              <a:cs typeface="Times New Roman" panose="02020603050405020304" pitchFamily="18" charset="0"/>
                            </a:rPr>
                            <m:t>200</m:t>
                          </m:r>
                        </m:den>
                      </m:f>
                      <m:r>
                        <a:rPr lang="da-DK" sz="2400" b="0" i="1" smtClean="0">
                          <a:solidFill>
                            <a:srgbClr val="222222"/>
                          </a:solidFill>
                          <a:latin typeface="Cambria Math" panose="02040503050406030204" pitchFamily="18" charset="0"/>
                          <a:cs typeface="Times New Roman" panose="02020603050405020304" pitchFamily="18" charset="0"/>
                        </a:rPr>
                        <m:t>=1</m:t>
                      </m:r>
                    </m:oMath>
                  </m:oMathPara>
                </a14:m>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7835350"/>
              </a:xfrm>
              <a:prstGeom prst="rect">
                <a:avLst/>
              </a:prstGeom>
              <a:blipFill>
                <a:blip r:embed="rId3"/>
                <a:stretch>
                  <a:fillRect l="-811"/>
                </a:stretch>
              </a:blipFill>
            </p:spPr>
            <p:txBody>
              <a:bodyPr/>
              <a:lstStyle/>
              <a:p>
                <a:r>
                  <a:rPr lang="da-DK">
                    <a:noFill/>
                  </a:rPr>
                  <a:t> </a:t>
                </a:r>
              </a:p>
            </p:txBody>
          </p:sp>
        </mc:Fallback>
      </mc:AlternateContent>
      <p:pic>
        <p:nvPicPr>
          <p:cNvPr id="3" name="Billede 2">
            <a:extLst>
              <a:ext uri="{FF2B5EF4-FFF2-40B4-BE49-F238E27FC236}">
                <a16:creationId xmlns:a16="http://schemas.microsoft.com/office/drawing/2014/main" id="{09A8B794-1C88-44DD-8C6D-E37EA088F4F9}"/>
              </a:ext>
            </a:extLst>
          </p:cNvPr>
          <p:cNvPicPr>
            <a:picLocks noChangeAspect="1"/>
          </p:cNvPicPr>
          <p:nvPr/>
        </p:nvPicPr>
        <p:blipFill>
          <a:blip r:embed="rId4"/>
          <a:stretch>
            <a:fillRect/>
          </a:stretch>
        </p:blipFill>
        <p:spPr>
          <a:xfrm>
            <a:off x="6096000" y="1284665"/>
            <a:ext cx="5619750" cy="2867025"/>
          </a:xfrm>
          <a:prstGeom prst="rect">
            <a:avLst/>
          </a:prstGeom>
        </p:spPr>
      </p:pic>
    </p:spTree>
    <p:extLst>
      <p:ext uri="{BB962C8B-B14F-4D97-AF65-F5344CB8AC3E}">
        <p14:creationId xmlns:p14="http://schemas.microsoft.com/office/powerpoint/2010/main" val="3797615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Eksempler på beregninger af 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37</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230832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CD4DFC23-412E-4D9C-ADE9-18E958CA2CDB}"/>
              </a:ext>
            </a:extLst>
          </p:cNvPr>
          <p:cNvPicPr>
            <a:picLocks noChangeAspect="1"/>
          </p:cNvPicPr>
          <p:nvPr/>
        </p:nvPicPr>
        <p:blipFill>
          <a:blip r:embed="rId3"/>
          <a:stretch>
            <a:fillRect/>
          </a:stretch>
        </p:blipFill>
        <p:spPr>
          <a:xfrm>
            <a:off x="6189144" y="1621008"/>
            <a:ext cx="4962525" cy="1485900"/>
          </a:xfrm>
          <a:prstGeom prst="rect">
            <a:avLst/>
          </a:prstGeom>
        </p:spPr>
      </p:pic>
      <p:pic>
        <p:nvPicPr>
          <p:cNvPr id="8" name="Billede 7">
            <a:extLst>
              <a:ext uri="{FF2B5EF4-FFF2-40B4-BE49-F238E27FC236}">
                <a16:creationId xmlns:a16="http://schemas.microsoft.com/office/drawing/2014/main" id="{21BB9178-E93E-48DA-8F9E-EBAB82397A4C}"/>
              </a:ext>
            </a:extLst>
          </p:cNvPr>
          <p:cNvPicPr>
            <a:picLocks noChangeAspect="1"/>
          </p:cNvPicPr>
          <p:nvPr/>
        </p:nvPicPr>
        <p:blipFill>
          <a:blip r:embed="rId4"/>
          <a:stretch>
            <a:fillRect/>
          </a:stretch>
        </p:blipFill>
        <p:spPr>
          <a:xfrm>
            <a:off x="2313600" y="3317705"/>
            <a:ext cx="6067425" cy="866775"/>
          </a:xfrm>
          <a:prstGeom prst="rect">
            <a:avLst/>
          </a:prstGeom>
        </p:spPr>
      </p:pic>
      <p:pic>
        <p:nvPicPr>
          <p:cNvPr id="9" name="Billede 8">
            <a:extLst>
              <a:ext uri="{FF2B5EF4-FFF2-40B4-BE49-F238E27FC236}">
                <a16:creationId xmlns:a16="http://schemas.microsoft.com/office/drawing/2014/main" id="{43AF63DA-D559-47D2-9E48-0912A4A65027}"/>
              </a:ext>
            </a:extLst>
          </p:cNvPr>
          <p:cNvPicPr>
            <a:picLocks noChangeAspect="1"/>
          </p:cNvPicPr>
          <p:nvPr/>
        </p:nvPicPr>
        <p:blipFill>
          <a:blip r:embed="rId5"/>
          <a:stretch>
            <a:fillRect/>
          </a:stretch>
        </p:blipFill>
        <p:spPr>
          <a:xfrm>
            <a:off x="2018325" y="4780994"/>
            <a:ext cx="6362700" cy="495300"/>
          </a:xfrm>
          <a:prstGeom prst="rect">
            <a:avLst/>
          </a:prstGeom>
        </p:spPr>
      </p:pic>
    </p:spTree>
    <p:extLst>
      <p:ext uri="{BB962C8B-B14F-4D97-AF65-F5344CB8AC3E}">
        <p14:creationId xmlns:p14="http://schemas.microsoft.com/office/powerpoint/2010/main" val="2665771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Eksempler på beregninger af 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38</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230832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pic>
        <p:nvPicPr>
          <p:cNvPr id="3" name="Billede 2">
            <a:extLst>
              <a:ext uri="{FF2B5EF4-FFF2-40B4-BE49-F238E27FC236}">
                <a16:creationId xmlns:a16="http://schemas.microsoft.com/office/drawing/2014/main" id="{E6FA91F7-7C25-49CF-965E-42BA3421AD78}"/>
              </a:ext>
            </a:extLst>
          </p:cNvPr>
          <p:cNvPicPr>
            <a:picLocks noChangeAspect="1"/>
          </p:cNvPicPr>
          <p:nvPr/>
        </p:nvPicPr>
        <p:blipFill>
          <a:blip r:embed="rId3"/>
          <a:stretch>
            <a:fillRect/>
          </a:stretch>
        </p:blipFill>
        <p:spPr>
          <a:xfrm>
            <a:off x="1457325" y="1438275"/>
            <a:ext cx="9277350" cy="3981450"/>
          </a:xfrm>
          <a:prstGeom prst="rect">
            <a:avLst/>
          </a:prstGeom>
        </p:spPr>
      </p:pic>
    </p:spTree>
    <p:extLst>
      <p:ext uri="{BB962C8B-B14F-4D97-AF65-F5344CB8AC3E}">
        <p14:creationId xmlns:p14="http://schemas.microsoft.com/office/powerpoint/2010/main" val="1295355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Log Normalfordeling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39</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7518533"/>
              </a:xfrm>
              <a:prstGeom prst="rect">
                <a:avLst/>
              </a:prstGeom>
            </p:spPr>
            <p:txBody>
              <a:bodyPr wrap="square">
                <a:spAutoFit/>
              </a:bodyPr>
              <a:lstStyle/>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Kontinuerlig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stokastiske variabel:</a:t>
                </a:r>
              </a:p>
              <a:p>
                <a:pPr marL="800100" lvl="1"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𝑋</m:t>
                    </m:r>
                  </m:oMath>
                </a14:m>
                <a:r>
                  <a:rPr lang="da-DK" sz="2400" dirty="0">
                    <a:solidFill>
                      <a:srgbClr val="222222"/>
                    </a:solidFill>
                    <a:latin typeface="Times New Roman" panose="02020603050405020304" pitchFamily="18" charset="0"/>
                    <a:cs typeface="Times New Roman" panose="02020603050405020304" pitchFamily="18" charset="0"/>
                  </a:rPr>
                  <a:t>~ LN(</a:t>
                </a: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𝛼</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𝛽</m:t>
                    </m:r>
                  </m:oMath>
                </a14:m>
                <a:r>
                  <a:rPr lang="da-DK" sz="2400" dirty="0">
                    <a:solidFill>
                      <a:srgbClr val="222222"/>
                    </a:solidFill>
                    <a:latin typeface="Times New Roman" panose="02020603050405020304" pitchFamily="18" charset="0"/>
                    <a:cs typeface="Times New Roman" panose="02020603050405020304" pitchFamily="18" charset="0"/>
                  </a:rPr>
                  <a:t>)</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Tæthedsfordelingen:</a:t>
                </a:r>
              </a:p>
              <a:p>
                <a:pPr marL="800100" lvl="1"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𝑓</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𝑥</m:t>
                        </m:r>
                      </m:e>
                    </m:d>
                    <m:r>
                      <a:rPr lang="da-DK" sz="2400" b="0" i="1" smtClean="0">
                        <a:solidFill>
                          <a:srgbClr val="222222"/>
                        </a:solidFill>
                        <a:latin typeface="Cambria Math" panose="02040503050406030204" pitchFamily="18" charset="0"/>
                        <a:cs typeface="Times New Roman" panose="02020603050405020304" pitchFamily="18" charset="0"/>
                      </a:rPr>
                      <m:t>=</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m>
                          <m:mPr>
                            <m:mcs>
                              <m:mc>
                                <m:mcPr>
                                  <m:count m:val="1"/>
                                  <m:mcJc m:val="center"/>
                                </m:mcPr>
                              </m:mc>
                            </m:mcs>
                            <m:ctrlPr>
                              <a:rPr lang="da-DK" sz="2400" b="0" i="1" smtClean="0">
                                <a:solidFill>
                                  <a:srgbClr val="222222"/>
                                </a:solidFill>
                                <a:latin typeface="Cambria Math" panose="02040503050406030204" pitchFamily="18" charset="0"/>
                                <a:cs typeface="Times New Roman" panose="02020603050405020304" pitchFamily="18" charset="0"/>
                              </a:rPr>
                            </m:ctrlPr>
                          </m:mPr>
                          <m:mr>
                            <m:e>
                              <m:f>
                                <m:fPr>
                                  <m:ctrlPr>
                                    <a:rPr lang="da-DK" sz="2400" b="0" i="1" smtClean="0">
                                      <a:solidFill>
                                        <a:srgbClr val="222222"/>
                                      </a:solidFill>
                                      <a:latin typeface="Cambria Math" panose="02040503050406030204" pitchFamily="18" charset="0"/>
                                      <a:cs typeface="Times New Roman" panose="02020603050405020304" pitchFamily="18" charset="0"/>
                                    </a:rPr>
                                  </m:ctrlPr>
                                </m:fPr>
                                <m:num>
                                  <m:r>
                                    <m:rPr>
                                      <m:brk m:alnAt="7"/>
                                    </m:rPr>
                                    <a:rPr lang="da-DK" sz="2400" b="0" i="1" smtClean="0">
                                      <a:solidFill>
                                        <a:srgbClr val="222222"/>
                                      </a:solidFill>
                                      <a:latin typeface="Cambria Math" panose="02040503050406030204" pitchFamily="18" charset="0"/>
                                      <a:cs typeface="Times New Roman" panose="02020603050405020304" pitchFamily="18" charset="0"/>
                                    </a:rPr>
                                    <m:t>1</m:t>
                                  </m:r>
                                </m:num>
                                <m:den>
                                  <m:r>
                                    <m:rPr>
                                      <m:brk m:alnAt="7"/>
                                    </m:rPr>
                                    <a:rPr lang="da-DK" sz="2400" b="0" i="1" smtClean="0">
                                      <a:solidFill>
                                        <a:srgbClr val="222222"/>
                                      </a:solidFill>
                                      <a:latin typeface="Cambria Math" panose="02040503050406030204" pitchFamily="18" charset="0"/>
                                      <a:cs typeface="Times New Roman" panose="02020603050405020304" pitchFamily="18" charset="0"/>
                                    </a:rPr>
                                    <m:t>𝛽</m:t>
                                  </m:r>
                                  <m:r>
                                    <a:rPr lang="da-DK" sz="2400" b="0" i="1" smtClean="0">
                                      <a:solidFill>
                                        <a:srgbClr val="222222"/>
                                      </a:solidFill>
                                      <a:latin typeface="Cambria Math" panose="02040503050406030204" pitchFamily="18" charset="0"/>
                                      <a:cs typeface="Times New Roman" panose="02020603050405020304" pitchFamily="18" charset="0"/>
                                    </a:rPr>
                                    <m:t>∗</m:t>
                                  </m:r>
                                  <m:rad>
                                    <m:radPr>
                                      <m:degHide m:val="on"/>
                                      <m:ctrlPr>
                                        <a:rPr lang="da-DK" sz="2400" b="0" i="1" smtClean="0">
                                          <a:solidFill>
                                            <a:srgbClr val="222222"/>
                                          </a:solidFill>
                                          <a:latin typeface="Cambria Math" panose="02040503050406030204" pitchFamily="18" charset="0"/>
                                          <a:cs typeface="Times New Roman" panose="02020603050405020304" pitchFamily="18" charset="0"/>
                                        </a:rPr>
                                      </m:ctrlPr>
                                    </m:radPr>
                                    <m:deg/>
                                    <m:e>
                                      <m:r>
                                        <a:rPr lang="da-DK" sz="2400" b="0" i="1" smtClean="0">
                                          <a:solidFill>
                                            <a:srgbClr val="222222"/>
                                          </a:solidFill>
                                          <a:latin typeface="Cambria Math" panose="02040503050406030204" pitchFamily="18" charset="0"/>
                                          <a:cs typeface="Times New Roman" panose="02020603050405020304" pitchFamily="18" charset="0"/>
                                        </a:rPr>
                                        <m:t>2</m:t>
                                      </m:r>
                                      <m:r>
                                        <m:rPr>
                                          <m:brk m:alnAt="7"/>
                                        </m:rPr>
                                        <a:rPr lang="da-DK" sz="2400" b="0" i="1" smtClean="0">
                                          <a:solidFill>
                                            <a:srgbClr val="222222"/>
                                          </a:solidFill>
                                          <a:latin typeface="Cambria Math" panose="02040503050406030204" pitchFamily="18" charset="0"/>
                                          <a:cs typeface="Times New Roman" panose="02020603050405020304" pitchFamily="18" charset="0"/>
                                        </a:rPr>
                                        <m:t>𝜋</m:t>
                                      </m:r>
                                    </m:e>
                                  </m:rad>
                                </m:den>
                              </m:f>
                              <m:r>
                                <m:rPr>
                                  <m:brk m:alnAt="7"/>
                                </m:rP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m:rPr>
                                      <m:brk m:alnAt="7"/>
                                    </m:rPr>
                                    <a:rPr lang="da-DK" sz="2400" b="0" i="1" smtClean="0">
                                      <a:solidFill>
                                        <a:srgbClr val="222222"/>
                                      </a:solidFill>
                                      <a:latin typeface="Cambria Math" panose="02040503050406030204" pitchFamily="18" charset="0"/>
                                      <a:cs typeface="Times New Roman" panose="02020603050405020304" pitchFamily="18" charset="0"/>
                                    </a:rPr>
                                    <m:t>𝑥</m:t>
                                  </m:r>
                                </m:e>
                                <m:sup>
                                  <m:r>
                                    <m:rPr>
                                      <m:brk m:alnAt="7"/>
                                    </m:rP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1</m:t>
                                  </m:r>
                                </m:sup>
                              </m:sSup>
                              <m:r>
                                <m:rPr>
                                  <m:brk m:alnAt="7"/>
                                </m:rP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m:rPr>
                                      <m:brk m:alnAt="7"/>
                                    </m:rPr>
                                    <a:rPr lang="da-DK" sz="2400" b="0" i="1" smtClean="0">
                                      <a:solidFill>
                                        <a:srgbClr val="222222"/>
                                      </a:solidFill>
                                      <a:latin typeface="Cambria Math" panose="02040503050406030204" pitchFamily="18" charset="0"/>
                                      <a:cs typeface="Times New Roman" panose="02020603050405020304" pitchFamily="18" charset="0"/>
                                    </a:rPr>
                                    <m:t>𝑒</m:t>
                                  </m:r>
                                </m:e>
                                <m:sup>
                                  <m:r>
                                    <m:rPr>
                                      <m:brk m:alnAt="7"/>
                                    </m:rP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d>
                                            <m:dPr>
                                              <m:ctrlPr>
                                                <a:rPr lang="da-DK" sz="2400" b="0" i="1" smtClean="0">
                                                  <a:solidFill>
                                                    <a:srgbClr val="222222"/>
                                                  </a:solidFill>
                                                  <a:latin typeface="Cambria Math" panose="02040503050406030204" pitchFamily="18" charset="0"/>
                                                  <a:cs typeface="Times New Roman" panose="02020603050405020304" pitchFamily="18" charset="0"/>
                                                </a:rPr>
                                              </m:ctrlPr>
                                            </m:dPr>
                                            <m:e>
                                              <m:func>
                                                <m:funcPr>
                                                  <m:ctrlPr>
                                                    <a:rPr lang="da-DK" sz="2400" b="0" i="1" smtClean="0">
                                                      <a:solidFill>
                                                        <a:srgbClr val="222222"/>
                                                      </a:solidFill>
                                                      <a:latin typeface="Cambria Math" panose="02040503050406030204" pitchFamily="18" charset="0"/>
                                                      <a:cs typeface="Times New Roman" panose="02020603050405020304" pitchFamily="18" charset="0"/>
                                                    </a:rPr>
                                                  </m:ctrlPr>
                                                </m:funcPr>
                                                <m:fName>
                                                  <m:r>
                                                    <m:rPr>
                                                      <m:sty m:val="p"/>
                                                      <m:brk m:alnAt="7"/>
                                                    </m:rPr>
                                                    <a:rPr lang="da-DK" sz="2400" b="0" i="0" smtClean="0">
                                                      <a:solidFill>
                                                        <a:srgbClr val="222222"/>
                                                      </a:solidFill>
                                                      <a:latin typeface="Cambria Math" panose="02040503050406030204" pitchFamily="18" charset="0"/>
                                                      <a:cs typeface="Times New Roman" panose="02020603050405020304" pitchFamily="18" charset="0"/>
                                                    </a:rPr>
                                                    <m:t>l</m:t>
                                                  </m:r>
                                                  <m:r>
                                                    <m:rPr>
                                                      <m:sty m:val="p"/>
                                                    </m:rPr>
                                                    <a:rPr lang="da-DK" sz="2400" b="0" i="0" smtClean="0">
                                                      <a:solidFill>
                                                        <a:srgbClr val="222222"/>
                                                      </a:solidFill>
                                                      <a:latin typeface="Cambria Math" panose="02040503050406030204" pitchFamily="18" charset="0"/>
                                                      <a:cs typeface="Times New Roman" panose="02020603050405020304" pitchFamily="18" charset="0"/>
                                                    </a:rPr>
                                                    <m:t>n</m:t>
                                                  </m:r>
                                                </m:fName>
                                                <m:e>
                                                  <m:d>
                                                    <m:dPr>
                                                      <m:ctrlPr>
                                                        <a:rPr lang="da-DK" sz="2400" b="0" i="1" smtClean="0">
                                                          <a:solidFill>
                                                            <a:srgbClr val="222222"/>
                                                          </a:solidFill>
                                                          <a:latin typeface="Cambria Math" panose="02040503050406030204" pitchFamily="18" charset="0"/>
                                                          <a:cs typeface="Times New Roman" panose="02020603050405020304" pitchFamily="18" charset="0"/>
                                                        </a:rPr>
                                                      </m:ctrlPr>
                                                    </m:dPr>
                                                    <m:e>
                                                      <m:r>
                                                        <m:rPr>
                                                          <m:brk m:alnAt="7"/>
                                                        </m:rPr>
                                                        <a:rPr lang="da-DK" sz="2400" b="0" i="1" smtClean="0">
                                                          <a:solidFill>
                                                            <a:srgbClr val="222222"/>
                                                          </a:solidFill>
                                                          <a:latin typeface="Cambria Math" panose="02040503050406030204" pitchFamily="18" charset="0"/>
                                                          <a:cs typeface="Times New Roman" panose="02020603050405020304" pitchFamily="18" charset="0"/>
                                                        </a:rPr>
                                                        <m:t>𝑥</m:t>
                                                      </m:r>
                                                    </m:e>
                                                  </m:d>
                                                </m:e>
                                              </m:func>
                                              <m:r>
                                                <m:rPr>
                                                  <m:brk m:alnAt="7"/>
                                                </m:rP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𝛼</m:t>
                                              </m:r>
                                            </m:e>
                                          </m:d>
                                        </m:e>
                                        <m:sup>
                                          <m:r>
                                            <m:rPr>
                                              <m:brk m:alnAt="7"/>
                                            </m:rPr>
                                            <a:rPr lang="da-DK" sz="2400" b="0" i="1" smtClean="0">
                                              <a:solidFill>
                                                <a:srgbClr val="222222"/>
                                              </a:solidFill>
                                              <a:latin typeface="Cambria Math" panose="02040503050406030204" pitchFamily="18" charset="0"/>
                                              <a:cs typeface="Times New Roman" panose="02020603050405020304" pitchFamily="18" charset="0"/>
                                            </a:rPr>
                                            <m:t>2</m:t>
                                          </m:r>
                                        </m:sup>
                                      </m:sSup>
                                    </m:num>
                                    <m:den>
                                      <m:r>
                                        <m:rPr>
                                          <m:brk m:alnAt="7"/>
                                        </m:rPr>
                                        <a:rPr lang="da-DK" sz="2400" b="0" i="1" smtClean="0">
                                          <a:solidFill>
                                            <a:srgbClr val="222222"/>
                                          </a:solidFill>
                                          <a:latin typeface="Cambria Math" panose="02040503050406030204" pitchFamily="18" charset="0"/>
                                          <a:cs typeface="Times New Roman" panose="02020603050405020304" pitchFamily="18" charset="0"/>
                                        </a:rPr>
                                        <m:t>2</m:t>
                                      </m:r>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𝛽</m:t>
                                          </m:r>
                                        </m:e>
                                        <m:sup>
                                          <m:r>
                                            <a:rPr lang="da-DK" sz="2400" b="0" i="1" smtClean="0">
                                              <a:solidFill>
                                                <a:srgbClr val="222222"/>
                                              </a:solidFill>
                                              <a:latin typeface="Cambria Math" panose="02040503050406030204" pitchFamily="18" charset="0"/>
                                              <a:cs typeface="Times New Roman" panose="02020603050405020304" pitchFamily="18" charset="0"/>
                                            </a:rPr>
                                            <m:t>2</m:t>
                                          </m:r>
                                        </m:sup>
                                      </m:sSup>
                                    </m:den>
                                  </m:f>
                                </m:sup>
                              </m:sSup>
                              <m:r>
                                <m:rPr>
                                  <m:brk m:alnAt="7"/>
                                </m:rP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h𝑣𝑖𝑠</m:t>
                              </m:r>
                              <m:r>
                                <a:rPr lang="da-DK" sz="2400" b="0" i="1" smtClean="0">
                                  <a:solidFill>
                                    <a:srgbClr val="222222"/>
                                  </a:solidFill>
                                  <a:latin typeface="Cambria Math" panose="02040503050406030204" pitchFamily="18" charset="0"/>
                                  <a:cs typeface="Times New Roman" panose="02020603050405020304" pitchFamily="18" charset="0"/>
                                </a:rPr>
                                <m:t> </m:t>
                              </m:r>
                              <m:r>
                                <a:rPr lang="da-DK" sz="2400" b="0" i="1" smtClean="0">
                                  <a:solidFill>
                                    <a:srgbClr val="222222"/>
                                  </a:solidFill>
                                  <a:latin typeface="Cambria Math" panose="02040503050406030204" pitchFamily="18" charset="0"/>
                                  <a:cs typeface="Times New Roman" panose="02020603050405020304" pitchFamily="18" charset="0"/>
                                </a:rPr>
                                <m:t>𝑥</m:t>
                              </m:r>
                              <m:r>
                                <a:rPr lang="da-DK" sz="2400" b="0" i="1" smtClean="0">
                                  <a:solidFill>
                                    <a:srgbClr val="222222"/>
                                  </a:solidFill>
                                  <a:latin typeface="Cambria Math" panose="02040503050406030204" pitchFamily="18" charset="0"/>
                                  <a:cs typeface="Times New Roman" panose="02020603050405020304" pitchFamily="18" charset="0"/>
                                </a:rPr>
                                <m:t>&gt;0 , </m:t>
                              </m:r>
                              <m:r>
                                <a:rPr lang="da-DK" sz="2400" b="0" i="1" smtClean="0">
                                  <a:solidFill>
                                    <a:srgbClr val="222222"/>
                                  </a:solidFill>
                                  <a:latin typeface="Cambria Math" panose="02040503050406030204" pitchFamily="18" charset="0"/>
                                  <a:cs typeface="Times New Roman" panose="02020603050405020304" pitchFamily="18" charset="0"/>
                                </a:rPr>
                                <m:t>𝛽</m:t>
                              </m:r>
                              <m:r>
                                <a:rPr lang="da-DK" sz="2400" b="0" i="1" smtClean="0">
                                  <a:solidFill>
                                    <a:srgbClr val="222222"/>
                                  </a:solidFill>
                                  <a:latin typeface="Cambria Math" panose="02040503050406030204" pitchFamily="18" charset="0"/>
                                  <a:cs typeface="Times New Roman" panose="02020603050405020304" pitchFamily="18" charset="0"/>
                                </a:rPr>
                                <m:t>&gt;0 </m:t>
                              </m:r>
                            </m:e>
                          </m:mr>
                          <m:mr>
                            <m:e>
                              <m:r>
                                <a:rPr lang="da-DK" sz="2400" b="0" i="1" smtClean="0">
                                  <a:solidFill>
                                    <a:srgbClr val="222222"/>
                                  </a:solidFill>
                                  <a:latin typeface="Cambria Math" panose="02040503050406030204" pitchFamily="18" charset="0"/>
                                  <a:cs typeface="Times New Roman" panose="02020603050405020304" pitchFamily="18" charset="0"/>
                                </a:rPr>
                                <m:t>0</m:t>
                              </m:r>
                            </m:e>
                          </m:mr>
                        </m:m>
                      </m:e>
                    </m:d>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Middelværdien:</a:t>
                </a:r>
              </a:p>
              <a:p>
                <a:pPr marL="1257300" lvl="2"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𝜇</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𝑒</m:t>
                        </m:r>
                      </m:e>
                      <m:sup>
                        <m:r>
                          <a:rPr lang="da-DK" sz="2400" b="0" i="1" smtClean="0">
                            <a:solidFill>
                              <a:srgbClr val="222222"/>
                            </a:solidFill>
                            <a:latin typeface="Cambria Math" panose="02040503050406030204" pitchFamily="18" charset="0"/>
                            <a:cs typeface="Times New Roman" panose="02020603050405020304" pitchFamily="18" charset="0"/>
                          </a:rPr>
                          <m:t>𝛼</m:t>
                        </m:r>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𝛽</m:t>
                                </m:r>
                              </m:e>
                              <m:sup>
                                <m:r>
                                  <a:rPr lang="da-DK" sz="2400" b="0" i="1" smtClean="0">
                                    <a:solidFill>
                                      <a:srgbClr val="222222"/>
                                    </a:solidFill>
                                    <a:latin typeface="Cambria Math" panose="02040503050406030204" pitchFamily="18" charset="0"/>
                                    <a:cs typeface="Times New Roman" panose="02020603050405020304" pitchFamily="18" charset="0"/>
                                  </a:rPr>
                                  <m:t>2</m:t>
                                </m:r>
                              </m:sup>
                            </m:sSup>
                          </m:num>
                          <m:den>
                            <m:r>
                              <a:rPr lang="da-DK" sz="2400" b="0" i="1" smtClean="0">
                                <a:solidFill>
                                  <a:srgbClr val="222222"/>
                                </a:solidFill>
                                <a:latin typeface="Cambria Math" panose="02040503050406030204" pitchFamily="18" charset="0"/>
                                <a:cs typeface="Times New Roman" panose="02020603050405020304" pitchFamily="18" charset="0"/>
                              </a:rPr>
                              <m:t>2</m:t>
                            </m:r>
                          </m:den>
                        </m:f>
                      </m:sup>
                    </m:sSup>
                  </m:oMath>
                </a14:m>
                <a:endParaRPr lang="da-DK" sz="2400" dirty="0">
                  <a:solidFill>
                    <a:srgbClr val="222222"/>
                  </a:solidFill>
                  <a:latin typeface="Times New Roman" panose="02020603050405020304" pitchFamily="18" charset="0"/>
                  <a:cs typeface="Times New Roman" panose="02020603050405020304" pitchFamily="18" charset="0"/>
                </a:endParaRPr>
              </a:p>
              <a:p>
                <a:pPr marL="1257300" lvl="2" indent="-342900">
                  <a:buFontTx/>
                  <a:buChar char="-"/>
                </a:pPr>
                <a:endParaRPr lang="da-DK" sz="2400" b="0" dirty="0">
                  <a:solidFill>
                    <a:srgbClr val="222222"/>
                  </a:solidFill>
                  <a:latin typeface="Times New Roman" panose="02020603050405020304" pitchFamily="18" charset="0"/>
                  <a:cs typeface="Times New Roman" panose="02020603050405020304" pitchFamily="18" charset="0"/>
                </a:endParaRPr>
              </a:p>
              <a:p>
                <a:pPr marL="1257300" lvl="2" indent="-342900">
                  <a:buFontTx/>
                  <a:buChar char="-"/>
                </a:pPr>
                <a:r>
                  <a:rPr lang="da-DK" sz="2400" b="0" dirty="0">
                    <a:solidFill>
                      <a:srgbClr val="222222"/>
                    </a:solidFill>
                    <a:latin typeface="Times New Roman" panose="02020603050405020304" pitchFamily="18" charset="0"/>
                    <a:cs typeface="Times New Roman" panose="02020603050405020304" pitchFamily="18" charset="0"/>
                  </a:rPr>
                  <a:t>Varians:</a:t>
                </a:r>
              </a:p>
              <a:p>
                <a:pPr marL="1257300" lvl="2" indent="-342900">
                  <a:buFontTx/>
                  <a:buChar char="-"/>
                </a:pPr>
                <a14:m>
                  <m:oMath xmlns:m="http://schemas.openxmlformats.org/officeDocument/2006/math">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𝑒</m:t>
                        </m:r>
                      </m:e>
                      <m:sup>
                        <m:r>
                          <a:rPr lang="da-DK" sz="2400" b="0" i="1" smtClean="0">
                            <a:solidFill>
                              <a:srgbClr val="222222"/>
                            </a:solidFill>
                            <a:latin typeface="Cambria Math" panose="02040503050406030204" pitchFamily="18" charset="0"/>
                            <a:cs typeface="Times New Roman" panose="02020603050405020304" pitchFamily="18" charset="0"/>
                          </a:rPr>
                          <m:t>2∗</m:t>
                        </m:r>
                        <m:r>
                          <a:rPr lang="da-DK" sz="2400" b="0" i="1" smtClean="0">
                            <a:solidFill>
                              <a:srgbClr val="222222"/>
                            </a:solidFill>
                            <a:latin typeface="Cambria Math" panose="02040503050406030204" pitchFamily="18" charset="0"/>
                            <a:cs typeface="Times New Roman" panose="02020603050405020304" pitchFamily="18" charset="0"/>
                          </a:rPr>
                          <m:t>𝛼</m:t>
                        </m:r>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𝛽</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sSup>
                              <m:sSupPr>
                                <m:ctrlPr>
                                  <a:rPr lang="da-DK" sz="2400" b="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𝑒</m:t>
                                </m:r>
                              </m:e>
                              <m:sup>
                                <m:r>
                                  <a:rPr lang="da-DK" sz="2400" b="0" i="1" smtClean="0">
                                    <a:solidFill>
                                      <a:srgbClr val="222222"/>
                                    </a:solidFill>
                                    <a:latin typeface="Cambria Math" panose="02040503050406030204" pitchFamily="18" charset="0"/>
                                    <a:cs typeface="Times New Roman" panose="02020603050405020304" pitchFamily="18" charset="0"/>
                                  </a:rPr>
                                  <m:t>𝛽</m:t>
                                </m:r>
                              </m:sup>
                            </m:sSup>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−1)</m:t>
                        </m:r>
                      </m:sup>
                    </m:sSup>
                  </m:oMath>
                </a14:m>
                <a:endParaRPr lang="da-DK" sz="2400" b="0" dirty="0">
                  <a:solidFill>
                    <a:srgbClr val="222222"/>
                  </a:solidFill>
                  <a:latin typeface="Times New Roman" panose="02020603050405020304" pitchFamily="18" charset="0"/>
                  <a:cs typeface="Times New Roman" panose="02020603050405020304" pitchFamily="18" charset="0"/>
                </a:endParaRPr>
              </a:p>
              <a:p>
                <a:pPr marL="1714500" lvl="3" indent="-342900">
                  <a:buFontTx/>
                  <a:buChar char="-"/>
                </a:pPr>
                <a:endParaRPr lang="da-DK" sz="2400" b="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7518533"/>
              </a:xfrm>
              <a:prstGeom prst="rect">
                <a:avLst/>
              </a:prstGeom>
              <a:blipFill>
                <a:blip r:embed="rId3"/>
                <a:stretch>
                  <a:fillRect t="-648"/>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8CA733E4-8882-4377-86C5-4C59FF11ECCA}"/>
              </a:ext>
            </a:extLst>
          </p:cNvPr>
          <p:cNvPicPr>
            <a:picLocks noChangeAspect="1"/>
          </p:cNvPicPr>
          <p:nvPr/>
        </p:nvPicPr>
        <p:blipFill>
          <a:blip r:embed="rId4"/>
          <a:stretch>
            <a:fillRect/>
          </a:stretch>
        </p:blipFill>
        <p:spPr>
          <a:xfrm>
            <a:off x="6650624" y="379188"/>
            <a:ext cx="4385675" cy="3044537"/>
          </a:xfrm>
          <a:prstGeom prst="rect">
            <a:avLst/>
          </a:prstGeom>
        </p:spPr>
      </p:pic>
    </p:spTree>
    <p:extLst>
      <p:ext uri="{BB962C8B-B14F-4D97-AF65-F5344CB8AC3E}">
        <p14:creationId xmlns:p14="http://schemas.microsoft.com/office/powerpoint/2010/main" val="413168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Eksempler på fordelinger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632311"/>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deler op i to grupper: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1. Diskrete fordelinger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a:t>
                </a:r>
                <a:r>
                  <a:rPr lang="da-DK" sz="2400" dirty="0" err="1">
                    <a:solidFill>
                      <a:srgbClr val="222222"/>
                    </a:solidFill>
                    <a:latin typeface="Times New Roman" panose="02020603050405020304" pitchFamily="18" charset="0"/>
                    <a:cs typeface="Times New Roman" panose="02020603050405020304" pitchFamily="18" charset="0"/>
                  </a:rPr>
                  <a:t>hypergeometriske</a:t>
                </a:r>
                <a:r>
                  <a:rPr lang="da-DK" sz="2400" dirty="0">
                    <a:solidFill>
                      <a:srgbClr val="222222"/>
                    </a:solidFill>
                    <a:latin typeface="Times New Roman" panose="02020603050405020304" pitchFamily="18" charset="0"/>
                    <a:cs typeface="Times New Roman" panose="02020603050405020304" pitchFamily="18" charset="0"/>
                  </a:rPr>
                  <a:t>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Geometriske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Binomialfordeling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Negative binomialfordeling</a:t>
                </a:r>
              </a:p>
              <a:p>
                <a:pPr marL="800100" lvl="1" indent="-342900">
                  <a:buFontTx/>
                  <a:buChar char="-"/>
                </a:pPr>
                <a:r>
                  <a:rPr lang="da-DK" sz="2400" dirty="0" err="1">
                    <a:solidFill>
                      <a:srgbClr val="222222"/>
                    </a:solidFill>
                    <a:latin typeface="Times New Roman" panose="02020603050405020304" pitchFamily="18" charset="0"/>
                    <a:cs typeface="Times New Roman" panose="02020603050405020304" pitchFamily="18" charset="0"/>
                  </a:rPr>
                  <a:t>Poisson</a:t>
                </a:r>
                <a:r>
                  <a:rPr lang="da-DK" sz="2400" dirty="0">
                    <a:solidFill>
                      <a:srgbClr val="222222"/>
                    </a:solidFill>
                    <a:latin typeface="Times New Roman" panose="02020603050405020304" pitchFamily="18" charset="0"/>
                    <a:cs typeface="Times New Roman" panose="02020603050405020304" pitchFamily="18" charset="0"/>
                  </a:rPr>
                  <a:t> fordeling</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2. Kontinuerlige fordelinger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Uniforme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Normalfordeling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t –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 – fordeling</a:t>
                </a:r>
              </a:p>
              <a:p>
                <a:pPr marL="800100" lvl="1" indent="-342900">
                  <a:buFontTx/>
                  <a:buChar char="-"/>
                </a:pPr>
                <a14:m>
                  <m:oMath xmlns:m="http://schemas.openxmlformats.org/officeDocument/2006/math">
                    <m:sSup>
                      <m:sSupPr>
                        <m:ctrlPr>
                          <a:rPr lang="da-DK" sz="2400" i="1" smtClean="0">
                            <a:solidFill>
                              <a:srgbClr val="222222"/>
                            </a:solidFill>
                            <a:latin typeface="Cambria Math" panose="02040503050406030204" pitchFamily="18" charset="0"/>
                            <a:cs typeface="Times New Roman" panose="02020603050405020304" pitchFamily="18" charset="0"/>
                          </a:rPr>
                        </m:ctrlPr>
                      </m:sSupPr>
                      <m:e>
                        <m:r>
                          <a:rPr lang="da-DK" sz="2400"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𝜒</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 </m:t>
                    </m:r>
                  </m:oMath>
                </a14:m>
                <a:r>
                  <a:rPr lang="da-DK" sz="2400" dirty="0">
                    <a:solidFill>
                      <a:srgbClr val="222222"/>
                    </a:solidFill>
                    <a:latin typeface="Times New Roman" panose="02020603050405020304" pitchFamily="18" charset="0"/>
                    <a:cs typeface="Times New Roman" panose="02020603050405020304" pitchFamily="18" charset="0"/>
                  </a:rPr>
                  <a:t>- fordeling</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632311"/>
              </a:xfrm>
              <a:prstGeom prst="rect">
                <a:avLst/>
              </a:prstGeom>
              <a:blipFill>
                <a:blip r:embed="rId3"/>
                <a:stretch>
                  <a:fillRect l="-703" t="-866"/>
                </a:stretch>
              </a:blipFill>
            </p:spPr>
            <p:txBody>
              <a:bodyPr/>
              <a:lstStyle/>
              <a:p>
                <a:r>
                  <a:rPr lang="da-DK">
                    <a:noFill/>
                  </a:rPr>
                  <a:t> </a:t>
                </a:r>
              </a:p>
            </p:txBody>
          </p:sp>
        </mc:Fallback>
      </mc:AlternateContent>
    </p:spTree>
    <p:extLst>
      <p:ext uri="{BB962C8B-B14F-4D97-AF65-F5344CB8AC3E}">
        <p14:creationId xmlns:p14="http://schemas.microsoft.com/office/powerpoint/2010/main" val="1424413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Nogle fordelinger i R</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40</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2308324"/>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lvl="1"/>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 name="Tabel 8">
                <a:extLst>
                  <a:ext uri="{FF2B5EF4-FFF2-40B4-BE49-F238E27FC236}">
                    <a16:creationId xmlns:a16="http://schemas.microsoft.com/office/drawing/2014/main" id="{C5B4E955-866E-4AD1-9DCA-FC9DED1B1F31}"/>
                  </a:ext>
                </a:extLst>
              </p:cNvPr>
              <p:cNvGraphicFramePr>
                <a:graphicFrameLocks noGrp="1"/>
              </p:cNvGraphicFramePr>
              <p:nvPr>
                <p:extLst>
                  <p:ext uri="{D42A27DB-BD31-4B8C-83A1-F6EECF244321}">
                    <p14:modId xmlns:p14="http://schemas.microsoft.com/office/powerpoint/2010/main" val="3191626346"/>
                  </p:ext>
                </p:extLst>
              </p:nvPr>
            </p:nvGraphicFramePr>
            <p:xfrm>
              <a:off x="762100" y="1600200"/>
              <a:ext cx="5656117" cy="3657600"/>
            </p:xfrm>
            <a:graphic>
              <a:graphicData uri="http://schemas.openxmlformats.org/drawingml/2006/table">
                <a:tbl>
                  <a:tblPr firstRow="1" bandRow="1">
                    <a:tableStyleId>{5C22544A-7EE6-4342-B048-85BDC9FD1C3A}</a:tableStyleId>
                  </a:tblPr>
                  <a:tblGrid>
                    <a:gridCol w="2991294">
                      <a:extLst>
                        <a:ext uri="{9D8B030D-6E8A-4147-A177-3AD203B41FA5}">
                          <a16:colId xmlns:a16="http://schemas.microsoft.com/office/drawing/2014/main" val="2296060124"/>
                        </a:ext>
                      </a:extLst>
                    </a:gridCol>
                    <a:gridCol w="2664823">
                      <a:extLst>
                        <a:ext uri="{9D8B030D-6E8A-4147-A177-3AD203B41FA5}">
                          <a16:colId xmlns:a16="http://schemas.microsoft.com/office/drawing/2014/main" val="2786364698"/>
                        </a:ext>
                      </a:extLst>
                    </a:gridCol>
                  </a:tblGrid>
                  <a:tr h="230832">
                    <a:tc>
                      <a:txBody>
                        <a:bodyPr/>
                        <a:lstStyle/>
                        <a:p>
                          <a:r>
                            <a:rPr lang="da-DK" dirty="0">
                              <a:latin typeface="Times New Roman" panose="02020603050405020304" pitchFamily="18" charset="0"/>
                              <a:cs typeface="Times New Roman" panose="02020603050405020304" pitchFamily="18" charset="0"/>
                            </a:rPr>
                            <a:t>Fordeling</a:t>
                          </a:r>
                        </a:p>
                      </a:txBody>
                      <a:tcPr/>
                    </a:tc>
                    <a:tc>
                      <a:txBody>
                        <a:bodyPr/>
                        <a:lstStyle/>
                        <a:p>
                          <a:r>
                            <a:rPr lang="da-DK" dirty="0">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2038626456"/>
                      </a:ext>
                    </a:extLst>
                  </a:tr>
                  <a:tr h="230832">
                    <a:tc>
                      <a:txBody>
                        <a:bodyPr/>
                        <a:lstStyle/>
                        <a:p>
                          <a:r>
                            <a:rPr lang="da-DK" dirty="0" err="1">
                              <a:latin typeface="Times New Roman" panose="02020603050405020304" pitchFamily="18" charset="0"/>
                              <a:cs typeface="Times New Roman" panose="02020603050405020304" pitchFamily="18" charset="0"/>
                            </a:rPr>
                            <a:t>Hypergeometriske</a:t>
                          </a:r>
                          <a:r>
                            <a:rPr lang="da-DK" dirty="0">
                              <a:latin typeface="Times New Roman" panose="02020603050405020304" pitchFamily="18" charset="0"/>
                              <a:cs typeface="Times New Roman" panose="02020603050405020304" pitchFamily="18" charset="0"/>
                            </a:rPr>
                            <a:t> fordeling</a:t>
                          </a:r>
                        </a:p>
                      </a:txBody>
                      <a:tcPr/>
                    </a:tc>
                    <a:tc>
                      <a:txBody>
                        <a:bodyPr/>
                        <a:lstStyle/>
                        <a:p>
                          <a:r>
                            <a:rPr lang="da-DK" dirty="0" err="1">
                              <a:latin typeface="Times New Roman" panose="02020603050405020304" pitchFamily="18" charset="0"/>
                              <a:cs typeface="Times New Roman" panose="02020603050405020304" pitchFamily="18" charset="0"/>
                            </a:rPr>
                            <a:t>rhyper</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6666109"/>
                      </a:ext>
                    </a:extLst>
                  </a:tr>
                  <a:tr h="230832">
                    <a:tc>
                      <a:txBody>
                        <a:bodyPr/>
                        <a:lstStyle/>
                        <a:p>
                          <a:endParaRPr lang="da-DK" dirty="0">
                            <a:latin typeface="Times New Roman" panose="02020603050405020304" pitchFamily="18" charset="0"/>
                            <a:cs typeface="Times New Roman" panose="02020603050405020304" pitchFamily="18" charset="0"/>
                          </a:endParaRPr>
                        </a:p>
                      </a:txBody>
                      <a:tcPr/>
                    </a:tc>
                    <a:tc>
                      <a:txBody>
                        <a:bodyPr/>
                        <a:lstStyle/>
                        <a:p>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9432721"/>
                      </a:ext>
                    </a:extLst>
                  </a:tr>
                  <a:tr h="230832">
                    <a:tc>
                      <a:txBody>
                        <a:bodyPr/>
                        <a:lstStyle/>
                        <a:p>
                          <a:r>
                            <a:rPr lang="da-DK" dirty="0">
                              <a:latin typeface="Times New Roman" panose="02020603050405020304" pitchFamily="18" charset="0"/>
                              <a:cs typeface="Times New Roman" panose="02020603050405020304" pitchFamily="18" charset="0"/>
                            </a:rPr>
                            <a:t>Binomialfordeling</a:t>
                          </a:r>
                        </a:p>
                      </a:txBody>
                      <a:tcPr/>
                    </a:tc>
                    <a:tc>
                      <a:txBody>
                        <a:bodyPr/>
                        <a:lstStyle/>
                        <a:p>
                          <a:r>
                            <a:rPr lang="da-DK" dirty="0" err="1">
                              <a:latin typeface="Times New Roman" panose="02020603050405020304" pitchFamily="18" charset="0"/>
                              <a:cs typeface="Times New Roman" panose="02020603050405020304" pitchFamily="18" charset="0"/>
                            </a:rPr>
                            <a:t>rbinom</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255644"/>
                      </a:ext>
                    </a:extLst>
                  </a:tr>
                  <a:tr h="230832">
                    <a:tc>
                      <a:txBody>
                        <a:bodyPr/>
                        <a:lstStyle/>
                        <a:p>
                          <a:r>
                            <a:rPr lang="da-DK" dirty="0" err="1">
                              <a:latin typeface="Times New Roman" panose="02020603050405020304" pitchFamily="18" charset="0"/>
                              <a:cs typeface="Times New Roman" panose="02020603050405020304" pitchFamily="18" charset="0"/>
                            </a:rPr>
                            <a:t>Poissonfordeling</a:t>
                          </a:r>
                          <a:endParaRPr lang="da-DK" dirty="0">
                            <a:latin typeface="Times New Roman" panose="02020603050405020304" pitchFamily="18" charset="0"/>
                            <a:cs typeface="Times New Roman" panose="02020603050405020304" pitchFamily="18" charset="0"/>
                          </a:endParaRPr>
                        </a:p>
                      </a:txBody>
                      <a:tcPr/>
                    </a:tc>
                    <a:tc>
                      <a:txBody>
                        <a:bodyPr/>
                        <a:lstStyle/>
                        <a:p>
                          <a:r>
                            <a:rPr lang="da-DK" dirty="0" err="1">
                              <a:latin typeface="Times New Roman" panose="02020603050405020304" pitchFamily="18" charset="0"/>
                              <a:cs typeface="Times New Roman" panose="02020603050405020304" pitchFamily="18" charset="0"/>
                            </a:rPr>
                            <a:t>Rpois</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7442412"/>
                      </a:ext>
                    </a:extLst>
                  </a:tr>
                  <a:tr h="230832">
                    <a:tc>
                      <a:txBody>
                        <a:bodyPr/>
                        <a:lstStyle/>
                        <a:p>
                          <a:r>
                            <a:rPr lang="da-DK" dirty="0">
                              <a:latin typeface="Times New Roman" panose="02020603050405020304" pitchFamily="18" charset="0"/>
                              <a:cs typeface="Times New Roman" panose="02020603050405020304" pitchFamily="18" charset="0"/>
                            </a:rPr>
                            <a:t>Uniforme fordeling</a:t>
                          </a:r>
                        </a:p>
                      </a:txBody>
                      <a:tcPr/>
                    </a:tc>
                    <a:tc>
                      <a:txBody>
                        <a:bodyPr/>
                        <a:lstStyle/>
                        <a:p>
                          <a:r>
                            <a:rPr lang="da-DK" dirty="0" err="1">
                              <a:latin typeface="Times New Roman" panose="02020603050405020304" pitchFamily="18" charset="0"/>
                              <a:cs typeface="Times New Roman" panose="02020603050405020304" pitchFamily="18" charset="0"/>
                            </a:rPr>
                            <a:t>runif</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347912"/>
                      </a:ext>
                    </a:extLst>
                  </a:tr>
                  <a:tr h="230832">
                    <a:tc>
                      <a:txBody>
                        <a:bodyPr/>
                        <a:lstStyle/>
                        <a:p>
                          <a:r>
                            <a:rPr lang="da-DK" dirty="0">
                              <a:latin typeface="Times New Roman" panose="02020603050405020304" pitchFamily="18" charset="0"/>
                              <a:cs typeface="Times New Roman" panose="02020603050405020304" pitchFamily="18" charset="0"/>
                            </a:rPr>
                            <a:t>Normalfordeling</a:t>
                          </a:r>
                        </a:p>
                      </a:txBody>
                      <a:tcPr/>
                    </a:tc>
                    <a:tc>
                      <a:txBody>
                        <a:bodyPr/>
                        <a:lstStyle/>
                        <a:p>
                          <a:r>
                            <a:rPr lang="da-DK" dirty="0" err="1">
                              <a:latin typeface="Times New Roman" panose="02020603050405020304" pitchFamily="18" charset="0"/>
                              <a:cs typeface="Times New Roman" panose="02020603050405020304" pitchFamily="18" charset="0"/>
                            </a:rPr>
                            <a:t>rnorm</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8052792"/>
                      </a:ext>
                    </a:extLst>
                  </a:tr>
                  <a:tr h="230832">
                    <a:tc>
                      <a:txBody>
                        <a:bodyPr/>
                        <a:lstStyle/>
                        <a:p>
                          <a:r>
                            <a:rPr lang="da-DK" dirty="0">
                              <a:latin typeface="Times New Roman" panose="02020603050405020304" pitchFamily="18" charset="0"/>
                              <a:cs typeface="Times New Roman" panose="02020603050405020304" pitchFamily="18" charset="0"/>
                            </a:rPr>
                            <a:t>t - fordelingen</a:t>
                          </a:r>
                        </a:p>
                      </a:txBody>
                      <a:tcPr/>
                    </a:tc>
                    <a:tc>
                      <a:txBody>
                        <a:bodyPr/>
                        <a:lstStyle/>
                        <a:p>
                          <a:r>
                            <a:rPr lang="da-DK" dirty="0" err="1">
                              <a:latin typeface="Times New Roman" panose="02020603050405020304" pitchFamily="18" charset="0"/>
                              <a:cs typeface="Times New Roman" panose="02020603050405020304" pitchFamily="18" charset="0"/>
                            </a:rPr>
                            <a:t>rt</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824371"/>
                      </a:ext>
                    </a:extLst>
                  </a:tr>
                  <a:tr h="230832">
                    <a:tc>
                      <a:txBody>
                        <a:bodyPr/>
                        <a:lstStyle/>
                        <a:p>
                          <a:r>
                            <a:rPr lang="da-DK" dirty="0">
                              <a:latin typeface="Times New Roman" panose="02020603050405020304" pitchFamily="18" charset="0"/>
                              <a:cs typeface="Times New Roman" panose="02020603050405020304" pitchFamily="18" charset="0"/>
                            </a:rPr>
                            <a:t>F - fordelingen</a:t>
                          </a:r>
                        </a:p>
                      </a:txBody>
                      <a:tcPr/>
                    </a:tc>
                    <a:tc>
                      <a:txBody>
                        <a:bodyPr/>
                        <a:lstStyle/>
                        <a:p>
                          <a:r>
                            <a:rPr lang="da-DK" dirty="0">
                              <a:latin typeface="Times New Roman" panose="02020603050405020304" pitchFamily="18" charset="0"/>
                              <a:cs typeface="Times New Roman" panose="02020603050405020304" pitchFamily="18" charset="0"/>
                            </a:rPr>
                            <a:t>rf</a:t>
                          </a:r>
                        </a:p>
                      </a:txBody>
                      <a:tcPr/>
                    </a:tc>
                    <a:extLst>
                      <a:ext uri="{0D108BD9-81ED-4DB2-BD59-A6C34878D82A}">
                        <a16:rowId xmlns:a16="http://schemas.microsoft.com/office/drawing/2014/main" val="529369121"/>
                      </a:ext>
                    </a:extLst>
                  </a:tr>
                  <a:tr h="230832">
                    <a:tc>
                      <a:txBody>
                        <a:bodyPr/>
                        <a:lstStyle/>
                        <a:p>
                          <a14:m>
                            <m:oMath xmlns:m="http://schemas.openxmlformats.org/officeDocument/2006/math">
                              <m:sSup>
                                <m:sSupPr>
                                  <m:ctrlPr>
                                    <a:rPr lang="da-DK" i="1" smtClean="0">
                                      <a:latin typeface="Cambria Math" panose="02040503050406030204" pitchFamily="18" charset="0"/>
                                    </a:rPr>
                                  </m:ctrlPr>
                                </m:sSupPr>
                                <m:e>
                                  <m:r>
                                    <a:rPr lang="da-DK" i="1" smtClean="0">
                                      <a:latin typeface="Cambria Math" panose="02040503050406030204" pitchFamily="18" charset="0"/>
                                      <a:ea typeface="Cambria Math" panose="02040503050406030204" pitchFamily="18" charset="0"/>
                                    </a:rPr>
                                    <m:t>𝜒</m:t>
                                  </m:r>
                                </m:e>
                                <m:sup>
                                  <m:r>
                                    <a:rPr lang="da-DK" b="0" i="1" smtClean="0">
                                      <a:latin typeface="Cambria Math" panose="02040503050406030204" pitchFamily="18" charset="0"/>
                                    </a:rPr>
                                    <m:t>2</m:t>
                                  </m:r>
                                </m:sup>
                              </m:sSup>
                              <m:r>
                                <a:rPr lang="da-DK" b="0" i="1" smtClean="0">
                                  <a:latin typeface="Cambria Math" panose="02040503050406030204" pitchFamily="18" charset="0"/>
                                </a:rPr>
                                <m:t> −</m:t>
                              </m:r>
                            </m:oMath>
                          </a14:m>
                          <a:r>
                            <a:rPr lang="da-DK" dirty="0">
                              <a:latin typeface="Times New Roman" panose="02020603050405020304" pitchFamily="18" charset="0"/>
                              <a:cs typeface="Times New Roman" panose="02020603050405020304" pitchFamily="18" charset="0"/>
                            </a:rPr>
                            <a:t> fordelingen</a:t>
                          </a:r>
                        </a:p>
                      </a:txBody>
                      <a:tcPr/>
                    </a:tc>
                    <a:tc>
                      <a:txBody>
                        <a:bodyPr/>
                        <a:lstStyle/>
                        <a:p>
                          <a:r>
                            <a:rPr lang="da-DK" dirty="0" err="1">
                              <a:latin typeface="Times New Roman" panose="02020603050405020304" pitchFamily="18" charset="0"/>
                              <a:cs typeface="Times New Roman" panose="02020603050405020304" pitchFamily="18" charset="0"/>
                            </a:rPr>
                            <a:t>rchisq</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4085083"/>
                      </a:ext>
                    </a:extLst>
                  </a:tr>
                </a:tbl>
              </a:graphicData>
            </a:graphic>
          </p:graphicFrame>
        </mc:Choice>
        <mc:Fallback xmlns="">
          <p:graphicFrame>
            <p:nvGraphicFramePr>
              <p:cNvPr id="9" name="Tabel 8">
                <a:extLst>
                  <a:ext uri="{FF2B5EF4-FFF2-40B4-BE49-F238E27FC236}">
                    <a16:creationId xmlns:a16="http://schemas.microsoft.com/office/drawing/2014/main" id="{C5B4E955-866E-4AD1-9DCA-FC9DED1B1F31}"/>
                  </a:ext>
                </a:extLst>
              </p:cNvPr>
              <p:cNvGraphicFramePr>
                <a:graphicFrameLocks noGrp="1"/>
              </p:cNvGraphicFramePr>
              <p:nvPr>
                <p:extLst>
                  <p:ext uri="{D42A27DB-BD31-4B8C-83A1-F6EECF244321}">
                    <p14:modId xmlns:p14="http://schemas.microsoft.com/office/powerpoint/2010/main" val="3191626346"/>
                  </p:ext>
                </p:extLst>
              </p:nvPr>
            </p:nvGraphicFramePr>
            <p:xfrm>
              <a:off x="762100" y="1600200"/>
              <a:ext cx="5656117" cy="3657600"/>
            </p:xfrm>
            <a:graphic>
              <a:graphicData uri="http://schemas.openxmlformats.org/drawingml/2006/table">
                <a:tbl>
                  <a:tblPr firstRow="1" bandRow="1">
                    <a:tableStyleId>{5C22544A-7EE6-4342-B048-85BDC9FD1C3A}</a:tableStyleId>
                  </a:tblPr>
                  <a:tblGrid>
                    <a:gridCol w="2991294">
                      <a:extLst>
                        <a:ext uri="{9D8B030D-6E8A-4147-A177-3AD203B41FA5}">
                          <a16:colId xmlns:a16="http://schemas.microsoft.com/office/drawing/2014/main" val="2296060124"/>
                        </a:ext>
                      </a:extLst>
                    </a:gridCol>
                    <a:gridCol w="2664823">
                      <a:extLst>
                        <a:ext uri="{9D8B030D-6E8A-4147-A177-3AD203B41FA5}">
                          <a16:colId xmlns:a16="http://schemas.microsoft.com/office/drawing/2014/main" val="2786364698"/>
                        </a:ext>
                      </a:extLst>
                    </a:gridCol>
                  </a:tblGrid>
                  <a:tr h="365760">
                    <a:tc>
                      <a:txBody>
                        <a:bodyPr/>
                        <a:lstStyle/>
                        <a:p>
                          <a:r>
                            <a:rPr lang="da-DK" dirty="0">
                              <a:latin typeface="Times New Roman" panose="02020603050405020304" pitchFamily="18" charset="0"/>
                              <a:cs typeface="Times New Roman" panose="02020603050405020304" pitchFamily="18" charset="0"/>
                            </a:rPr>
                            <a:t>Fordeling</a:t>
                          </a:r>
                        </a:p>
                      </a:txBody>
                      <a:tcPr/>
                    </a:tc>
                    <a:tc>
                      <a:txBody>
                        <a:bodyPr/>
                        <a:lstStyle/>
                        <a:p>
                          <a:r>
                            <a:rPr lang="da-DK" dirty="0">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2038626456"/>
                      </a:ext>
                    </a:extLst>
                  </a:tr>
                  <a:tr h="365760">
                    <a:tc>
                      <a:txBody>
                        <a:bodyPr/>
                        <a:lstStyle/>
                        <a:p>
                          <a:r>
                            <a:rPr lang="da-DK" dirty="0" err="1">
                              <a:latin typeface="Times New Roman" panose="02020603050405020304" pitchFamily="18" charset="0"/>
                              <a:cs typeface="Times New Roman" panose="02020603050405020304" pitchFamily="18" charset="0"/>
                            </a:rPr>
                            <a:t>Hypergeometriske</a:t>
                          </a:r>
                          <a:r>
                            <a:rPr lang="da-DK" dirty="0">
                              <a:latin typeface="Times New Roman" panose="02020603050405020304" pitchFamily="18" charset="0"/>
                              <a:cs typeface="Times New Roman" panose="02020603050405020304" pitchFamily="18" charset="0"/>
                            </a:rPr>
                            <a:t> fordeling</a:t>
                          </a:r>
                        </a:p>
                      </a:txBody>
                      <a:tcPr/>
                    </a:tc>
                    <a:tc>
                      <a:txBody>
                        <a:bodyPr/>
                        <a:lstStyle/>
                        <a:p>
                          <a:r>
                            <a:rPr lang="da-DK" dirty="0" err="1">
                              <a:latin typeface="Times New Roman" panose="02020603050405020304" pitchFamily="18" charset="0"/>
                              <a:cs typeface="Times New Roman" panose="02020603050405020304" pitchFamily="18" charset="0"/>
                            </a:rPr>
                            <a:t>rhyper</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6666109"/>
                      </a:ext>
                    </a:extLst>
                  </a:tr>
                  <a:tr h="365760">
                    <a:tc>
                      <a:txBody>
                        <a:bodyPr/>
                        <a:lstStyle/>
                        <a:p>
                          <a:endParaRPr lang="da-DK" dirty="0">
                            <a:latin typeface="Times New Roman" panose="02020603050405020304" pitchFamily="18" charset="0"/>
                            <a:cs typeface="Times New Roman" panose="02020603050405020304" pitchFamily="18" charset="0"/>
                          </a:endParaRPr>
                        </a:p>
                      </a:txBody>
                      <a:tcPr/>
                    </a:tc>
                    <a:tc>
                      <a:txBody>
                        <a:bodyPr/>
                        <a:lstStyle/>
                        <a:p>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9432721"/>
                      </a:ext>
                    </a:extLst>
                  </a:tr>
                  <a:tr h="365760">
                    <a:tc>
                      <a:txBody>
                        <a:bodyPr/>
                        <a:lstStyle/>
                        <a:p>
                          <a:r>
                            <a:rPr lang="da-DK" dirty="0">
                              <a:latin typeface="Times New Roman" panose="02020603050405020304" pitchFamily="18" charset="0"/>
                              <a:cs typeface="Times New Roman" panose="02020603050405020304" pitchFamily="18" charset="0"/>
                            </a:rPr>
                            <a:t>Binomialfordeling</a:t>
                          </a:r>
                        </a:p>
                      </a:txBody>
                      <a:tcPr/>
                    </a:tc>
                    <a:tc>
                      <a:txBody>
                        <a:bodyPr/>
                        <a:lstStyle/>
                        <a:p>
                          <a:r>
                            <a:rPr lang="da-DK" dirty="0" err="1">
                              <a:latin typeface="Times New Roman" panose="02020603050405020304" pitchFamily="18" charset="0"/>
                              <a:cs typeface="Times New Roman" panose="02020603050405020304" pitchFamily="18" charset="0"/>
                            </a:rPr>
                            <a:t>rbinom</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255644"/>
                      </a:ext>
                    </a:extLst>
                  </a:tr>
                  <a:tr h="365760">
                    <a:tc>
                      <a:txBody>
                        <a:bodyPr/>
                        <a:lstStyle/>
                        <a:p>
                          <a:r>
                            <a:rPr lang="da-DK" dirty="0" err="1">
                              <a:latin typeface="Times New Roman" panose="02020603050405020304" pitchFamily="18" charset="0"/>
                              <a:cs typeface="Times New Roman" panose="02020603050405020304" pitchFamily="18" charset="0"/>
                            </a:rPr>
                            <a:t>Poissonfordeling</a:t>
                          </a:r>
                          <a:endParaRPr lang="da-DK" dirty="0">
                            <a:latin typeface="Times New Roman" panose="02020603050405020304" pitchFamily="18" charset="0"/>
                            <a:cs typeface="Times New Roman" panose="02020603050405020304" pitchFamily="18" charset="0"/>
                          </a:endParaRPr>
                        </a:p>
                      </a:txBody>
                      <a:tcPr/>
                    </a:tc>
                    <a:tc>
                      <a:txBody>
                        <a:bodyPr/>
                        <a:lstStyle/>
                        <a:p>
                          <a:r>
                            <a:rPr lang="da-DK" dirty="0" err="1">
                              <a:latin typeface="Times New Roman" panose="02020603050405020304" pitchFamily="18" charset="0"/>
                              <a:cs typeface="Times New Roman" panose="02020603050405020304" pitchFamily="18" charset="0"/>
                            </a:rPr>
                            <a:t>Rpois</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7442412"/>
                      </a:ext>
                    </a:extLst>
                  </a:tr>
                  <a:tr h="365760">
                    <a:tc>
                      <a:txBody>
                        <a:bodyPr/>
                        <a:lstStyle/>
                        <a:p>
                          <a:r>
                            <a:rPr lang="da-DK" dirty="0">
                              <a:latin typeface="Times New Roman" panose="02020603050405020304" pitchFamily="18" charset="0"/>
                              <a:cs typeface="Times New Roman" panose="02020603050405020304" pitchFamily="18" charset="0"/>
                            </a:rPr>
                            <a:t>Uniforme fordeling</a:t>
                          </a:r>
                        </a:p>
                      </a:txBody>
                      <a:tcPr/>
                    </a:tc>
                    <a:tc>
                      <a:txBody>
                        <a:bodyPr/>
                        <a:lstStyle/>
                        <a:p>
                          <a:r>
                            <a:rPr lang="da-DK" dirty="0" err="1">
                              <a:latin typeface="Times New Roman" panose="02020603050405020304" pitchFamily="18" charset="0"/>
                              <a:cs typeface="Times New Roman" panose="02020603050405020304" pitchFamily="18" charset="0"/>
                            </a:rPr>
                            <a:t>runif</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347912"/>
                      </a:ext>
                    </a:extLst>
                  </a:tr>
                  <a:tr h="365760">
                    <a:tc>
                      <a:txBody>
                        <a:bodyPr/>
                        <a:lstStyle/>
                        <a:p>
                          <a:r>
                            <a:rPr lang="da-DK" dirty="0">
                              <a:latin typeface="Times New Roman" panose="02020603050405020304" pitchFamily="18" charset="0"/>
                              <a:cs typeface="Times New Roman" panose="02020603050405020304" pitchFamily="18" charset="0"/>
                            </a:rPr>
                            <a:t>Normalfordeling</a:t>
                          </a:r>
                        </a:p>
                      </a:txBody>
                      <a:tcPr/>
                    </a:tc>
                    <a:tc>
                      <a:txBody>
                        <a:bodyPr/>
                        <a:lstStyle/>
                        <a:p>
                          <a:r>
                            <a:rPr lang="da-DK" dirty="0" err="1">
                              <a:latin typeface="Times New Roman" panose="02020603050405020304" pitchFamily="18" charset="0"/>
                              <a:cs typeface="Times New Roman" panose="02020603050405020304" pitchFamily="18" charset="0"/>
                            </a:rPr>
                            <a:t>rnorm</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8052792"/>
                      </a:ext>
                    </a:extLst>
                  </a:tr>
                  <a:tr h="365760">
                    <a:tc>
                      <a:txBody>
                        <a:bodyPr/>
                        <a:lstStyle/>
                        <a:p>
                          <a:r>
                            <a:rPr lang="da-DK" dirty="0">
                              <a:latin typeface="Times New Roman" panose="02020603050405020304" pitchFamily="18" charset="0"/>
                              <a:cs typeface="Times New Roman" panose="02020603050405020304" pitchFamily="18" charset="0"/>
                            </a:rPr>
                            <a:t>t - fordelingen</a:t>
                          </a:r>
                        </a:p>
                      </a:txBody>
                      <a:tcPr/>
                    </a:tc>
                    <a:tc>
                      <a:txBody>
                        <a:bodyPr/>
                        <a:lstStyle/>
                        <a:p>
                          <a:r>
                            <a:rPr lang="da-DK" dirty="0" err="1">
                              <a:latin typeface="Times New Roman" panose="02020603050405020304" pitchFamily="18" charset="0"/>
                              <a:cs typeface="Times New Roman" panose="02020603050405020304" pitchFamily="18" charset="0"/>
                            </a:rPr>
                            <a:t>rt</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824371"/>
                      </a:ext>
                    </a:extLst>
                  </a:tr>
                  <a:tr h="365760">
                    <a:tc>
                      <a:txBody>
                        <a:bodyPr/>
                        <a:lstStyle/>
                        <a:p>
                          <a:r>
                            <a:rPr lang="da-DK" dirty="0">
                              <a:latin typeface="Times New Roman" panose="02020603050405020304" pitchFamily="18" charset="0"/>
                              <a:cs typeface="Times New Roman" panose="02020603050405020304" pitchFamily="18" charset="0"/>
                            </a:rPr>
                            <a:t>F - fordelingen</a:t>
                          </a:r>
                        </a:p>
                      </a:txBody>
                      <a:tcPr/>
                    </a:tc>
                    <a:tc>
                      <a:txBody>
                        <a:bodyPr/>
                        <a:lstStyle/>
                        <a:p>
                          <a:r>
                            <a:rPr lang="da-DK" dirty="0">
                              <a:latin typeface="Times New Roman" panose="02020603050405020304" pitchFamily="18" charset="0"/>
                              <a:cs typeface="Times New Roman" panose="02020603050405020304" pitchFamily="18" charset="0"/>
                            </a:rPr>
                            <a:t>rf</a:t>
                          </a:r>
                        </a:p>
                      </a:txBody>
                      <a:tcPr/>
                    </a:tc>
                    <a:extLst>
                      <a:ext uri="{0D108BD9-81ED-4DB2-BD59-A6C34878D82A}">
                        <a16:rowId xmlns:a16="http://schemas.microsoft.com/office/drawing/2014/main" val="529369121"/>
                      </a:ext>
                    </a:extLst>
                  </a:tr>
                  <a:tr h="365760">
                    <a:tc>
                      <a:txBody>
                        <a:bodyPr/>
                        <a:lstStyle/>
                        <a:p>
                          <a:endParaRPr lang="da-DK"/>
                        </a:p>
                      </a:txBody>
                      <a:tcPr>
                        <a:blipFill>
                          <a:blip r:embed="rId3"/>
                          <a:stretch>
                            <a:fillRect l="-407" t="-910000" r="-90020" b="-25000"/>
                          </a:stretch>
                        </a:blipFill>
                      </a:tcPr>
                    </a:tc>
                    <a:tc>
                      <a:txBody>
                        <a:bodyPr/>
                        <a:lstStyle/>
                        <a:p>
                          <a:r>
                            <a:rPr lang="da-DK" dirty="0" err="1">
                              <a:latin typeface="Times New Roman" panose="02020603050405020304" pitchFamily="18" charset="0"/>
                              <a:cs typeface="Times New Roman" panose="02020603050405020304" pitchFamily="18" charset="0"/>
                            </a:rPr>
                            <a:t>rchisq</a:t>
                          </a:r>
                          <a:endParaRPr lang="da-D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4085083"/>
                      </a:ext>
                    </a:extLst>
                  </a:tr>
                </a:tbl>
              </a:graphicData>
            </a:graphic>
          </p:graphicFrame>
        </mc:Fallback>
      </mc:AlternateContent>
    </p:spTree>
    <p:extLst>
      <p:ext uri="{BB962C8B-B14F-4D97-AF65-F5344CB8AC3E}">
        <p14:creationId xmlns:p14="http://schemas.microsoft.com/office/powerpoint/2010/main" val="193719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438150" y="866775"/>
            <a:ext cx="10515600" cy="4848223"/>
          </a:xfrm>
        </p:spPr>
        <p:txBody>
          <a:bodyPr>
            <a:normAutofit/>
          </a:bodyPr>
          <a:lstStyle/>
          <a:p>
            <a:r>
              <a:rPr lang="da-DK" b="1" dirty="0">
                <a:latin typeface="Times New Roman" panose="02020603050405020304" pitchFamily="18" charset="0"/>
                <a:cs typeface="Times New Roman" panose="02020603050405020304" pitchFamily="18" charset="0"/>
              </a:rPr>
              <a:t>Til næste uge:</a:t>
            </a:r>
            <a:br>
              <a:rPr lang="da-DK" b="1" dirty="0">
                <a:latin typeface="Times New Roman" panose="02020603050405020304" pitchFamily="18" charset="0"/>
                <a:cs typeface="Times New Roman" panose="02020603050405020304" pitchFamily="18" charset="0"/>
              </a:rPr>
            </a:b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 Læs kapitel 4</a:t>
            </a: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 Vi gennemgår kapitel 5 i næste uge</a:t>
            </a:r>
            <a:br>
              <a:rPr lang="da-DK" b="1" dirty="0">
                <a:latin typeface="Times New Roman" panose="02020603050405020304" pitchFamily="18" charset="0"/>
                <a:cs typeface="Times New Roman" panose="02020603050405020304" pitchFamily="18" charset="0"/>
              </a:rPr>
            </a:br>
            <a:br>
              <a:rPr lang="da-DK" b="1" dirty="0">
                <a:latin typeface="Times New Roman" panose="02020603050405020304" pitchFamily="18" charset="0"/>
                <a:cs typeface="Times New Roman" panose="02020603050405020304" pitchFamily="18" charset="0"/>
              </a:rPr>
            </a:br>
            <a:r>
              <a:rPr lang="da-DK" b="1" dirty="0">
                <a:latin typeface="Times New Roman" panose="02020603050405020304" pitchFamily="18" charset="0"/>
                <a:cs typeface="Times New Roman" panose="02020603050405020304" pitchFamily="18" charset="0"/>
              </a:rPr>
              <a:t>God læsning</a:t>
            </a:r>
            <a:endParaRPr lang="da-DK"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41</a:t>
            </a:fld>
            <a:endParaRPr lang="da-DK"/>
          </a:p>
        </p:txBody>
      </p:sp>
    </p:spTree>
    <p:extLst>
      <p:ext uri="{BB962C8B-B14F-4D97-AF65-F5344CB8AC3E}">
        <p14:creationId xmlns:p14="http://schemas.microsoft.com/office/powerpoint/2010/main" val="371077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a:t>
            </a:r>
            <a:r>
              <a:rPr lang="da-DK" sz="4000" b="1" dirty="0" err="1">
                <a:latin typeface="Times New Roman" panose="02020603050405020304" pitchFamily="18" charset="0"/>
                <a:cs typeface="Times New Roman" panose="02020603050405020304" pitchFamily="18" charset="0"/>
              </a:rPr>
              <a:t>hypergeometriske</a:t>
            </a:r>
            <a:r>
              <a:rPr lang="da-DK" sz="4000" b="1" dirty="0">
                <a:latin typeface="Times New Roman" panose="02020603050405020304" pitchFamily="18" charset="0"/>
                <a:cs typeface="Times New Roman" panose="02020603050405020304" pitchFamily="18" charset="0"/>
              </a:rPr>
              <a:t> 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5</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52475" y="1079330"/>
            <a:ext cx="11269662" cy="3785652"/>
          </a:xfrm>
          <a:prstGeom prst="rect">
            <a:avLst/>
          </a:prstGeom>
        </p:spPr>
        <p:txBody>
          <a:bodyPr wrap="square">
            <a:spAutoFit/>
          </a:bodyPr>
          <a:lstStyle/>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a:t>
            </a:r>
            <a:r>
              <a:rPr lang="da-DK" sz="2400" dirty="0" err="1">
                <a:solidFill>
                  <a:srgbClr val="222222"/>
                </a:solidFill>
                <a:latin typeface="Times New Roman" panose="02020603050405020304" pitchFamily="18" charset="0"/>
                <a:cs typeface="Times New Roman" panose="02020603050405020304" pitchFamily="18" charset="0"/>
              </a:rPr>
              <a:t>hypergeometriske</a:t>
            </a:r>
            <a:r>
              <a:rPr lang="da-DK" sz="2400" dirty="0">
                <a:solidFill>
                  <a:srgbClr val="222222"/>
                </a:solidFill>
                <a:latin typeface="Times New Roman" panose="02020603050405020304" pitchFamily="18" charset="0"/>
                <a:cs typeface="Times New Roman" panose="02020603050405020304" pitchFamily="18" charset="0"/>
              </a:rPr>
              <a:t> fordeling:</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En diskret fordeling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Vores population består af s succeser og N – s fiaskoer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udtrækker vores stikprøve (n) fra en endelig population (N)</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Vores stikprøve består af x succeser og n – x fiaskoer</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Vi benytter uden tilbagelægning</a:t>
            </a: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Fordelingen kræver følgende parametre: N, n, m</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graphicFrame>
        <p:nvGraphicFramePr>
          <p:cNvPr id="6" name="Tabel 5">
            <a:extLst>
              <a:ext uri="{FF2B5EF4-FFF2-40B4-BE49-F238E27FC236}">
                <a16:creationId xmlns:a16="http://schemas.microsoft.com/office/drawing/2014/main" id="{976165B8-1DFB-415A-ACF5-1DC128DD2609}"/>
              </a:ext>
            </a:extLst>
          </p:cNvPr>
          <p:cNvGraphicFramePr>
            <a:graphicFrameLocks noGrp="1"/>
          </p:cNvGraphicFramePr>
          <p:nvPr>
            <p:extLst>
              <p:ext uri="{D42A27DB-BD31-4B8C-83A1-F6EECF244321}">
                <p14:modId xmlns:p14="http://schemas.microsoft.com/office/powerpoint/2010/main" val="2089370089"/>
              </p:ext>
            </p:extLst>
          </p:nvPr>
        </p:nvGraphicFramePr>
        <p:xfrm>
          <a:off x="1702870" y="4324427"/>
          <a:ext cx="6000749" cy="1752600"/>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val="535495424"/>
                    </a:ext>
                  </a:extLst>
                </a:gridCol>
                <a:gridCol w="1936056">
                  <a:extLst>
                    <a:ext uri="{9D8B030D-6E8A-4147-A177-3AD203B41FA5}">
                      <a16:colId xmlns:a16="http://schemas.microsoft.com/office/drawing/2014/main" val="2995903154"/>
                    </a:ext>
                  </a:extLst>
                </a:gridCol>
                <a:gridCol w="2108590">
                  <a:extLst>
                    <a:ext uri="{9D8B030D-6E8A-4147-A177-3AD203B41FA5}">
                      <a16:colId xmlns:a16="http://schemas.microsoft.com/office/drawing/2014/main" val="679851657"/>
                    </a:ext>
                  </a:extLst>
                </a:gridCol>
                <a:gridCol w="898828">
                  <a:extLst>
                    <a:ext uri="{9D8B030D-6E8A-4147-A177-3AD203B41FA5}">
                      <a16:colId xmlns:a16="http://schemas.microsoft.com/office/drawing/2014/main" val="1799928134"/>
                    </a:ext>
                  </a:extLst>
                </a:gridCol>
              </a:tblGrid>
              <a:tr h="370840">
                <a:tc>
                  <a:txBody>
                    <a:bodyPr/>
                    <a:lstStyle/>
                    <a:p>
                      <a:endParaRPr lang="da-DK" dirty="0">
                        <a:latin typeface="Times New Roman" panose="02020603050405020304" pitchFamily="18" charset="0"/>
                        <a:cs typeface="Times New Roman" panose="02020603050405020304" pitchFamily="18" charset="0"/>
                      </a:endParaRPr>
                    </a:p>
                  </a:txBody>
                  <a:tcPr/>
                </a:tc>
                <a:tc>
                  <a:txBody>
                    <a:bodyPr/>
                    <a:lstStyle/>
                    <a:p>
                      <a:r>
                        <a:rPr lang="da-DK" dirty="0">
                          <a:latin typeface="Times New Roman" panose="02020603050405020304" pitchFamily="18" charset="0"/>
                          <a:cs typeface="Times New Roman" panose="02020603050405020304" pitchFamily="18" charset="0"/>
                        </a:rPr>
                        <a:t>Antal udtrukne</a:t>
                      </a:r>
                    </a:p>
                  </a:txBody>
                  <a:tcPr/>
                </a:tc>
                <a:tc>
                  <a:txBody>
                    <a:bodyPr/>
                    <a:lstStyle/>
                    <a:p>
                      <a:r>
                        <a:rPr lang="da-DK" dirty="0">
                          <a:latin typeface="Times New Roman" panose="02020603050405020304" pitchFamily="18" charset="0"/>
                          <a:cs typeface="Times New Roman" panose="02020603050405020304" pitchFamily="18" charset="0"/>
                        </a:rPr>
                        <a:t>Antal ikke udtrukne</a:t>
                      </a:r>
                    </a:p>
                  </a:txBody>
                  <a:tcPr/>
                </a:tc>
                <a:tc>
                  <a:txBody>
                    <a:bodyPr/>
                    <a:lstStyle/>
                    <a:p>
                      <a:r>
                        <a:rPr lang="da-DK" dirty="0">
                          <a:latin typeface="Times New Roman" panose="02020603050405020304" pitchFamily="18" charset="0"/>
                          <a:cs typeface="Times New Roman" panose="02020603050405020304" pitchFamily="18" charset="0"/>
                        </a:rPr>
                        <a:t>I alt</a:t>
                      </a:r>
                    </a:p>
                  </a:txBody>
                  <a:tcPr/>
                </a:tc>
                <a:extLst>
                  <a:ext uri="{0D108BD9-81ED-4DB2-BD59-A6C34878D82A}">
                    <a16:rowId xmlns:a16="http://schemas.microsoft.com/office/drawing/2014/main" val="796370859"/>
                  </a:ext>
                </a:extLst>
              </a:tr>
              <a:tr h="370840">
                <a:tc>
                  <a:txBody>
                    <a:bodyPr/>
                    <a:lstStyle/>
                    <a:p>
                      <a:r>
                        <a:rPr lang="da-DK" dirty="0">
                          <a:latin typeface="Times New Roman" panose="02020603050405020304" pitchFamily="18" charset="0"/>
                          <a:cs typeface="Times New Roman" panose="02020603050405020304" pitchFamily="18" charset="0"/>
                        </a:rPr>
                        <a:t>Succes</a:t>
                      </a:r>
                    </a:p>
                  </a:txBody>
                  <a:tcPr/>
                </a:tc>
                <a:tc>
                  <a:txBody>
                    <a:bodyPr/>
                    <a:lstStyle/>
                    <a:p>
                      <a:r>
                        <a:rPr lang="da-DK" dirty="0">
                          <a:latin typeface="Times New Roman" panose="02020603050405020304" pitchFamily="18" charset="0"/>
                          <a:cs typeface="Times New Roman" panose="02020603050405020304" pitchFamily="18" charset="0"/>
                        </a:rPr>
                        <a:t>k</a:t>
                      </a:r>
                    </a:p>
                  </a:txBody>
                  <a:tcPr/>
                </a:tc>
                <a:tc>
                  <a:txBody>
                    <a:bodyPr/>
                    <a:lstStyle/>
                    <a:p>
                      <a:r>
                        <a:rPr lang="da-DK" dirty="0">
                          <a:latin typeface="Times New Roman" panose="02020603050405020304" pitchFamily="18" charset="0"/>
                          <a:cs typeface="Times New Roman" panose="02020603050405020304" pitchFamily="18" charset="0"/>
                        </a:rPr>
                        <a:t>s – k</a:t>
                      </a:r>
                    </a:p>
                  </a:txBody>
                  <a:tcPr/>
                </a:tc>
                <a:tc>
                  <a:txBody>
                    <a:bodyPr/>
                    <a:lstStyle/>
                    <a:p>
                      <a:r>
                        <a:rPr lang="da-DK" dirty="0">
                          <a:latin typeface="Times New Roman" panose="02020603050405020304" pitchFamily="18" charset="0"/>
                          <a:cs typeface="Times New Roman" panose="02020603050405020304" pitchFamily="18" charset="0"/>
                        </a:rPr>
                        <a:t>s</a:t>
                      </a:r>
                    </a:p>
                  </a:txBody>
                  <a:tcPr/>
                </a:tc>
                <a:extLst>
                  <a:ext uri="{0D108BD9-81ED-4DB2-BD59-A6C34878D82A}">
                    <a16:rowId xmlns:a16="http://schemas.microsoft.com/office/drawing/2014/main" val="1577210162"/>
                  </a:ext>
                </a:extLst>
              </a:tr>
              <a:tr h="370840">
                <a:tc>
                  <a:txBody>
                    <a:bodyPr/>
                    <a:lstStyle/>
                    <a:p>
                      <a:r>
                        <a:rPr lang="da-DK" dirty="0">
                          <a:latin typeface="Times New Roman" panose="02020603050405020304" pitchFamily="18" charset="0"/>
                          <a:cs typeface="Times New Roman" panose="02020603050405020304" pitchFamily="18" charset="0"/>
                        </a:rPr>
                        <a:t>Fiasko</a:t>
                      </a:r>
                    </a:p>
                  </a:txBody>
                  <a:tcPr/>
                </a:tc>
                <a:tc>
                  <a:txBody>
                    <a:bodyPr/>
                    <a:lstStyle/>
                    <a:p>
                      <a:r>
                        <a:rPr lang="da-DK" dirty="0">
                          <a:latin typeface="Times New Roman" panose="02020603050405020304" pitchFamily="18" charset="0"/>
                          <a:cs typeface="Times New Roman" panose="02020603050405020304" pitchFamily="18" charset="0"/>
                        </a:rPr>
                        <a:t>n – k</a:t>
                      </a:r>
                    </a:p>
                  </a:txBody>
                  <a:tcPr/>
                </a:tc>
                <a:tc>
                  <a:txBody>
                    <a:bodyPr/>
                    <a:lstStyle/>
                    <a:p>
                      <a:r>
                        <a:rPr lang="da-DK" dirty="0">
                          <a:latin typeface="Times New Roman" panose="02020603050405020304" pitchFamily="18" charset="0"/>
                          <a:cs typeface="Times New Roman" panose="02020603050405020304" pitchFamily="18" charset="0"/>
                        </a:rPr>
                        <a:t>N + k – n – s</a:t>
                      </a:r>
                    </a:p>
                  </a:txBody>
                  <a:tcPr/>
                </a:tc>
                <a:tc>
                  <a:txBody>
                    <a:bodyPr/>
                    <a:lstStyle/>
                    <a:p>
                      <a:r>
                        <a:rPr lang="da-DK" dirty="0">
                          <a:latin typeface="Times New Roman" panose="02020603050405020304" pitchFamily="18" charset="0"/>
                          <a:cs typeface="Times New Roman" panose="02020603050405020304" pitchFamily="18" charset="0"/>
                        </a:rPr>
                        <a:t>N – s</a:t>
                      </a:r>
                    </a:p>
                  </a:txBody>
                  <a:tcPr/>
                </a:tc>
                <a:extLst>
                  <a:ext uri="{0D108BD9-81ED-4DB2-BD59-A6C34878D82A}">
                    <a16:rowId xmlns:a16="http://schemas.microsoft.com/office/drawing/2014/main" val="198203670"/>
                  </a:ext>
                </a:extLst>
              </a:tr>
              <a:tr h="370840">
                <a:tc>
                  <a:txBody>
                    <a:bodyPr/>
                    <a:lstStyle/>
                    <a:p>
                      <a:r>
                        <a:rPr lang="da-DK" dirty="0">
                          <a:latin typeface="Times New Roman" panose="02020603050405020304" pitchFamily="18" charset="0"/>
                          <a:cs typeface="Times New Roman" panose="02020603050405020304" pitchFamily="18" charset="0"/>
                        </a:rPr>
                        <a:t>I alt</a:t>
                      </a:r>
                    </a:p>
                  </a:txBody>
                  <a:tcPr/>
                </a:tc>
                <a:tc>
                  <a:txBody>
                    <a:bodyPr/>
                    <a:lstStyle/>
                    <a:p>
                      <a:r>
                        <a:rPr lang="da-DK" dirty="0">
                          <a:latin typeface="Times New Roman" panose="02020603050405020304" pitchFamily="18" charset="0"/>
                          <a:cs typeface="Times New Roman" panose="02020603050405020304" pitchFamily="18" charset="0"/>
                        </a:rPr>
                        <a:t>n</a:t>
                      </a:r>
                    </a:p>
                  </a:txBody>
                  <a:tcPr/>
                </a:tc>
                <a:tc>
                  <a:txBody>
                    <a:bodyPr/>
                    <a:lstStyle/>
                    <a:p>
                      <a:r>
                        <a:rPr lang="da-DK" dirty="0">
                          <a:latin typeface="Times New Roman" panose="02020603050405020304" pitchFamily="18" charset="0"/>
                          <a:cs typeface="Times New Roman" panose="02020603050405020304" pitchFamily="18" charset="0"/>
                        </a:rPr>
                        <a:t>N - n</a:t>
                      </a:r>
                    </a:p>
                  </a:txBody>
                  <a:tcPr/>
                </a:tc>
                <a:tc>
                  <a:txBody>
                    <a:bodyPr/>
                    <a:lstStyle/>
                    <a:p>
                      <a:r>
                        <a:rPr lang="da-DK" dirty="0">
                          <a:latin typeface="Times New Roman" panose="02020603050405020304" pitchFamily="18" charset="0"/>
                          <a:cs typeface="Times New Roman" panose="02020603050405020304" pitchFamily="18" charset="0"/>
                        </a:rPr>
                        <a:t>N</a:t>
                      </a:r>
                    </a:p>
                  </a:txBody>
                  <a:tcPr/>
                </a:tc>
                <a:extLst>
                  <a:ext uri="{0D108BD9-81ED-4DB2-BD59-A6C34878D82A}">
                    <a16:rowId xmlns:a16="http://schemas.microsoft.com/office/drawing/2014/main" val="2296382137"/>
                  </a:ext>
                </a:extLst>
              </a:tr>
            </a:tbl>
          </a:graphicData>
        </a:graphic>
      </p:graphicFrame>
    </p:spTree>
    <p:extLst>
      <p:ext uri="{BB962C8B-B14F-4D97-AF65-F5344CB8AC3E}">
        <p14:creationId xmlns:p14="http://schemas.microsoft.com/office/powerpoint/2010/main" val="18358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a:t>
            </a:r>
            <a:r>
              <a:rPr lang="da-DK" sz="4000" b="1" dirty="0" err="1">
                <a:latin typeface="Times New Roman" panose="02020603050405020304" pitchFamily="18" charset="0"/>
                <a:cs typeface="Times New Roman" panose="02020603050405020304" pitchFamily="18" charset="0"/>
              </a:rPr>
              <a:t>hypergeometriske</a:t>
            </a:r>
            <a:r>
              <a:rPr lang="da-DK" sz="4000" b="1" dirty="0">
                <a:latin typeface="Times New Roman" panose="02020603050405020304" pitchFamily="18" charset="0"/>
                <a:cs typeface="Times New Roman" panose="02020603050405020304" pitchFamily="18" charset="0"/>
              </a:rPr>
              <a:t> 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6</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5134739"/>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a:t>
                </a:r>
                <a:r>
                  <a:rPr lang="da-DK" sz="2400" dirty="0" err="1">
                    <a:solidFill>
                      <a:srgbClr val="222222"/>
                    </a:solidFill>
                    <a:latin typeface="Times New Roman" panose="02020603050405020304" pitchFamily="18" charset="0"/>
                    <a:cs typeface="Times New Roman" panose="02020603050405020304" pitchFamily="18" charset="0"/>
                  </a:rPr>
                  <a:t>hypergeometriske</a:t>
                </a:r>
                <a:r>
                  <a:rPr lang="da-DK" sz="2400" dirty="0">
                    <a:solidFill>
                      <a:srgbClr val="222222"/>
                    </a:solidFill>
                    <a:latin typeface="Times New Roman" panose="02020603050405020304" pitchFamily="18" charset="0"/>
                    <a:cs typeface="Times New Roman" panose="02020603050405020304" pitchFamily="18" charset="0"/>
                  </a:rPr>
                  <a:t> fordeling, der kan skrives som: X ∼ h(</a:t>
                </a:r>
                <a:r>
                  <a:rPr lang="da-DK" sz="2400" dirty="0" err="1">
                    <a:solidFill>
                      <a:srgbClr val="222222"/>
                    </a:solidFill>
                    <a:latin typeface="Times New Roman" panose="02020603050405020304" pitchFamily="18" charset="0"/>
                    <a:cs typeface="Times New Roman" panose="02020603050405020304" pitchFamily="18" charset="0"/>
                  </a:rPr>
                  <a:t>k;n,s,N</a:t>
                </a:r>
                <a:r>
                  <a:rPr lang="da-DK" sz="2400" dirty="0">
                    <a:solidFill>
                      <a:srgbClr val="222222"/>
                    </a:solidFill>
                    <a:latin typeface="Times New Roman" panose="02020603050405020304" pitchFamily="18" charset="0"/>
                    <a:cs typeface="Times New Roman" panose="02020603050405020304" pitchFamily="18" charset="0"/>
                  </a:rPr>
                  <a:t>) </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Vores punktsandsynlighed:</a:t>
                </a:r>
                <a:endParaRPr lang="da-DK" sz="2400" b="0" i="1" dirty="0">
                  <a:solidFill>
                    <a:srgbClr val="222222"/>
                  </a:solidFill>
                  <a:latin typeface="Cambria Math" panose="02040503050406030204" pitchFamily="18" charset="0"/>
                  <a:cs typeface="Times New Roman" panose="02020603050405020304" pitchFamily="18" charset="0"/>
                </a:endParaRPr>
              </a:p>
              <a:p>
                <a:pPr marL="800100" lvl="1"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𝑃</m:t>
                    </m:r>
                    <m:d>
                      <m:dPr>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d>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d>
                          <m:dPr>
                            <m:ctrlPr>
                              <a:rPr lang="da-DK" sz="2400" b="0" i="1" smtClean="0">
                                <a:solidFill>
                                  <a:srgbClr val="222222"/>
                                </a:solidFill>
                                <a:latin typeface="Cambria Math" panose="02040503050406030204" pitchFamily="18" charset="0"/>
                                <a:cs typeface="Times New Roman" panose="02020603050405020304" pitchFamily="18" charset="0"/>
                              </a:rPr>
                            </m:ctrlPr>
                          </m:dPr>
                          <m:e>
                            <m:m>
                              <m:mPr>
                                <m:mcs>
                                  <m:mc>
                                    <m:mcPr>
                                      <m:count m:val="1"/>
                                      <m:mcJc m:val="center"/>
                                    </m:mcPr>
                                  </m:mc>
                                </m:mcs>
                                <m:ctrlPr>
                                  <a:rPr lang="da-DK" sz="2400" b="0" i="1" smtClean="0">
                                    <a:solidFill>
                                      <a:srgbClr val="222222"/>
                                    </a:solidFill>
                                    <a:latin typeface="Cambria Math" panose="02040503050406030204" pitchFamily="18" charset="0"/>
                                    <a:cs typeface="Times New Roman" panose="02020603050405020304" pitchFamily="18" charset="0"/>
                                  </a:rPr>
                                </m:ctrlPr>
                              </m:mPr>
                              <m:mr>
                                <m:e>
                                  <m:r>
                                    <m:rPr>
                                      <m:brk m:alnAt="7"/>
                                    </m:rPr>
                                    <a:rPr lang="da-DK" sz="2400" b="0" i="1" smtClean="0">
                                      <a:solidFill>
                                        <a:srgbClr val="222222"/>
                                      </a:solidFill>
                                      <a:latin typeface="Cambria Math" panose="02040503050406030204" pitchFamily="18" charset="0"/>
                                      <a:cs typeface="Times New Roman" panose="02020603050405020304" pitchFamily="18" charset="0"/>
                                    </a:rPr>
                                    <m:t>𝑠</m:t>
                                  </m:r>
                                </m:e>
                              </m:mr>
                              <m:mr>
                                <m:e>
                                  <m:r>
                                    <a:rPr lang="da-DK" sz="2400" b="0" i="1" smtClean="0">
                                      <a:solidFill>
                                        <a:srgbClr val="222222"/>
                                      </a:solidFill>
                                      <a:latin typeface="Cambria Math" panose="02040503050406030204" pitchFamily="18" charset="0"/>
                                      <a:cs typeface="Times New Roman" panose="02020603050405020304" pitchFamily="18" charset="0"/>
                                    </a:rPr>
                                    <m:t>𝑘</m:t>
                                  </m:r>
                                </m:e>
                              </m:mr>
                            </m:m>
                          </m:e>
                        </m:d>
                        <m:r>
                          <a:rPr lang="da-DK" sz="2400" b="0" i="1" smtClean="0">
                            <a:solidFill>
                              <a:srgbClr val="222222"/>
                            </a:solidFill>
                            <a:latin typeface="Cambria Math" panose="02040503050406030204" pitchFamily="18" charset="0"/>
                            <a:cs typeface="Times New Roman" panose="02020603050405020304" pitchFamily="18" charset="0"/>
                          </a:rPr>
                          <m:t>∗</m:t>
                        </m:r>
                        <m:d>
                          <m:dPr>
                            <m:ctrlPr>
                              <a:rPr lang="da-DK" sz="2400" b="0" i="1" smtClean="0">
                                <a:solidFill>
                                  <a:srgbClr val="222222"/>
                                </a:solidFill>
                                <a:latin typeface="Cambria Math" panose="02040503050406030204" pitchFamily="18" charset="0"/>
                                <a:cs typeface="Times New Roman" panose="02020603050405020304" pitchFamily="18" charset="0"/>
                              </a:rPr>
                            </m:ctrlPr>
                          </m:dPr>
                          <m:e>
                            <m:m>
                              <m:mPr>
                                <m:mcs>
                                  <m:mc>
                                    <m:mcPr>
                                      <m:count m:val="1"/>
                                      <m:mcJc m:val="center"/>
                                    </m:mcPr>
                                  </m:mc>
                                </m:mcs>
                                <m:ctrlPr>
                                  <a:rPr lang="da-DK" sz="2400" b="0" i="1" smtClean="0">
                                    <a:solidFill>
                                      <a:srgbClr val="222222"/>
                                    </a:solidFill>
                                    <a:latin typeface="Cambria Math" panose="02040503050406030204" pitchFamily="18" charset="0"/>
                                    <a:cs typeface="Times New Roman" panose="02020603050405020304" pitchFamily="18" charset="0"/>
                                  </a:rPr>
                                </m:ctrlPr>
                              </m:mPr>
                              <m:mr>
                                <m:e>
                                  <m:r>
                                    <m:rPr>
                                      <m:brk m:alnAt="7"/>
                                    </m:rPr>
                                    <a:rPr lang="da-DK" sz="2400" b="0" i="1" smtClean="0">
                                      <a:solidFill>
                                        <a:srgbClr val="222222"/>
                                      </a:solidFill>
                                      <a:latin typeface="Cambria Math" panose="02040503050406030204" pitchFamily="18" charset="0"/>
                                      <a:cs typeface="Times New Roman" panose="02020603050405020304" pitchFamily="18" charset="0"/>
                                    </a:rPr>
                                    <m:t>𝑁</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𝑠</m:t>
                                  </m:r>
                                </m:e>
                              </m:mr>
                              <m:mr>
                                <m:e>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𝑘</m:t>
                                  </m:r>
                                </m:e>
                              </m:mr>
                            </m:m>
                          </m:e>
                        </m:d>
                      </m:num>
                      <m:den>
                        <m:d>
                          <m:dPr>
                            <m:ctrlPr>
                              <a:rPr lang="da-DK" sz="2400" b="0" i="1" smtClean="0">
                                <a:solidFill>
                                  <a:srgbClr val="222222"/>
                                </a:solidFill>
                                <a:latin typeface="Cambria Math" panose="02040503050406030204" pitchFamily="18" charset="0"/>
                                <a:cs typeface="Times New Roman" panose="02020603050405020304" pitchFamily="18" charset="0"/>
                              </a:rPr>
                            </m:ctrlPr>
                          </m:dPr>
                          <m:e>
                            <m:m>
                              <m:mPr>
                                <m:mcs>
                                  <m:mc>
                                    <m:mcPr>
                                      <m:count m:val="1"/>
                                      <m:mcJc m:val="center"/>
                                    </m:mcPr>
                                  </m:mc>
                                </m:mcs>
                                <m:ctrlPr>
                                  <a:rPr lang="da-DK" sz="2400" b="0" i="1" smtClean="0">
                                    <a:solidFill>
                                      <a:srgbClr val="222222"/>
                                    </a:solidFill>
                                    <a:latin typeface="Cambria Math" panose="02040503050406030204" pitchFamily="18" charset="0"/>
                                    <a:cs typeface="Times New Roman" panose="02020603050405020304" pitchFamily="18" charset="0"/>
                                  </a:rPr>
                                </m:ctrlPr>
                              </m:mPr>
                              <m:mr>
                                <m:e>
                                  <m:r>
                                    <m:rPr>
                                      <m:brk m:alnAt="7"/>
                                    </m:rPr>
                                    <a:rPr lang="da-DK" sz="2400" b="0" i="1" smtClean="0">
                                      <a:solidFill>
                                        <a:srgbClr val="222222"/>
                                      </a:solidFill>
                                      <a:latin typeface="Cambria Math" panose="02040503050406030204" pitchFamily="18" charset="0"/>
                                      <a:cs typeface="Times New Roman" panose="02020603050405020304" pitchFamily="18" charset="0"/>
                                    </a:rPr>
                                    <m:t>𝑁</m:t>
                                  </m:r>
                                </m:e>
                              </m:mr>
                              <m:mr>
                                <m:e>
                                  <m:r>
                                    <a:rPr lang="da-DK" sz="2400" b="0" i="1" smtClean="0">
                                      <a:solidFill>
                                        <a:srgbClr val="222222"/>
                                      </a:solidFill>
                                      <a:latin typeface="Cambria Math" panose="02040503050406030204" pitchFamily="18" charset="0"/>
                                      <a:cs typeface="Times New Roman" panose="02020603050405020304" pitchFamily="18" charset="0"/>
                                    </a:rPr>
                                    <m:t>𝑛</m:t>
                                  </m:r>
                                </m:e>
                              </m:mr>
                            </m:m>
                          </m:e>
                        </m:d>
                      </m:den>
                    </m:f>
                  </m:oMath>
                </a14:m>
                <a:r>
                  <a:rPr lang="da-DK" sz="2400" dirty="0">
                    <a:solidFill>
                      <a:srgbClr val="222222"/>
                    </a:solidFill>
                    <a:latin typeface="Times New Roman" panose="02020603050405020304" pitchFamily="18" charset="0"/>
                    <a:cs typeface="Times New Roman" panose="02020603050405020304" pitchFamily="18" charset="0"/>
                  </a:rPr>
                  <a:t>            </a:t>
                </a:r>
              </a:p>
              <a:p>
                <a:pPr marL="800100" lvl="1" indent="-342900">
                  <a:buFontTx/>
                  <a:buChar char="-"/>
                </a:pPr>
                <a:r>
                  <a:rPr lang="da-DK" sz="2400" b="0" dirty="0">
                    <a:solidFill>
                      <a:srgbClr val="222222"/>
                    </a:solidFill>
                    <a:latin typeface="Times New Roman" panose="02020603050405020304" pitchFamily="18" charset="0"/>
                    <a:cs typeface="Times New Roman" panose="02020603050405020304" pitchFamily="18" charset="0"/>
                  </a:rPr>
                  <a:t>Middelværdi:</a:t>
                </a:r>
              </a:p>
              <a:p>
                <a:pPr marL="1257300" lvl="2" indent="-342900">
                  <a:buFontTx/>
                  <a:buChar char="-"/>
                </a:pPr>
                <a14:m>
                  <m:oMath xmlns:m="http://schemas.openxmlformats.org/officeDocument/2006/math">
                    <m:r>
                      <a:rPr lang="da-DK" sz="2400" b="0" i="1" smtClean="0">
                        <a:solidFill>
                          <a:srgbClr val="222222"/>
                        </a:solidFill>
                        <a:latin typeface="Cambria Math" panose="02040503050406030204" pitchFamily="18" charset="0"/>
                        <a:cs typeface="Times New Roman" panose="02020603050405020304" pitchFamily="18" charset="0"/>
                      </a:rPr>
                      <m:t>𝜇</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𝐸</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𝑠</m:t>
                        </m:r>
                      </m:num>
                      <m:den>
                        <m:r>
                          <a:rPr lang="da-DK" sz="2400" b="0" i="1" smtClean="0">
                            <a:solidFill>
                              <a:srgbClr val="222222"/>
                            </a:solidFill>
                            <a:latin typeface="Cambria Math" panose="02040503050406030204" pitchFamily="18" charset="0"/>
                            <a:cs typeface="Times New Roman" panose="02020603050405020304" pitchFamily="18" charset="0"/>
                          </a:rPr>
                          <m:t>𝑁</m:t>
                        </m:r>
                      </m:den>
                    </m:f>
                  </m:oMath>
                </a14:m>
                <a:endParaRPr lang="da-DK" sz="2400" b="0" dirty="0">
                  <a:solidFill>
                    <a:srgbClr val="222222"/>
                  </a:solidFill>
                  <a:latin typeface="Times New Roman" panose="02020603050405020304" pitchFamily="18" charset="0"/>
                  <a:cs typeface="Times New Roman" panose="02020603050405020304" pitchFamily="18" charset="0"/>
                </a:endParaRPr>
              </a:p>
              <a:p>
                <a:pPr lvl="2"/>
                <a:endParaRPr lang="da-DK" sz="2400" b="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Varians:</a:t>
                </a:r>
              </a:p>
              <a:p>
                <a:pPr marL="800100" lvl="1" indent="-342900">
                  <a:buFontTx/>
                  <a:buChar char="-"/>
                </a:pPr>
                <a14:m>
                  <m:oMath xmlns:m="http://schemas.openxmlformats.org/officeDocument/2006/math">
                    <m:sSup>
                      <m:sSupPr>
                        <m:ctrlPr>
                          <a:rPr lang="da-DK" sz="2400" i="1" smtClean="0">
                            <a:solidFill>
                              <a:srgbClr val="222222"/>
                            </a:solidFill>
                            <a:latin typeface="Cambria Math" panose="02040503050406030204" pitchFamily="18" charset="0"/>
                            <a:cs typeface="Times New Roman" panose="02020603050405020304" pitchFamily="18" charset="0"/>
                          </a:rPr>
                        </m:ctrlPr>
                      </m:sSupPr>
                      <m:e>
                        <m:r>
                          <a:rPr lang="da-DK" sz="2400" b="0" i="1" smtClean="0">
                            <a:solidFill>
                              <a:srgbClr val="222222"/>
                            </a:solidFill>
                            <a:latin typeface="Cambria Math" panose="02040503050406030204" pitchFamily="18" charset="0"/>
                            <a:cs typeface="Times New Roman" panose="02020603050405020304" pitchFamily="18" charset="0"/>
                          </a:rPr>
                          <m:t>𝜎</m:t>
                        </m:r>
                      </m:e>
                      <m:sup>
                        <m:r>
                          <a:rPr lang="da-DK" sz="2400" b="0" i="1" smtClean="0">
                            <a:solidFill>
                              <a:srgbClr val="222222"/>
                            </a:solidFill>
                            <a:latin typeface="Cambria Math" panose="02040503050406030204" pitchFamily="18" charset="0"/>
                            <a:cs typeface="Times New Roman" panose="02020603050405020304" pitchFamily="18" charset="0"/>
                          </a:rPr>
                          <m:t>2</m:t>
                        </m:r>
                      </m:sup>
                    </m:sSup>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b="0" i="1" smtClean="0">
                            <a:solidFill>
                              <a:srgbClr val="222222"/>
                            </a:solidFill>
                            <a:latin typeface="Cambria Math" panose="02040503050406030204" pitchFamily="18" charset="0"/>
                            <a:cs typeface="Times New Roman" panose="02020603050405020304" pitchFamily="18" charset="0"/>
                          </a:rPr>
                        </m:ctrlPr>
                      </m:dPr>
                      <m:e>
                        <m:r>
                          <a:rPr lang="da-DK" sz="2400" b="0" i="1" smtClean="0">
                            <a:solidFill>
                              <a:srgbClr val="222222"/>
                            </a:solidFill>
                            <a:latin typeface="Cambria Math" panose="02040503050406030204" pitchFamily="18" charset="0"/>
                            <a:cs typeface="Times New Roman" panose="02020603050405020304" pitchFamily="18" charset="0"/>
                          </a:rPr>
                          <m:t>𝑋</m:t>
                        </m:r>
                      </m:e>
                    </m:d>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𝑛</m:t>
                    </m:r>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𝑠</m:t>
                        </m:r>
                      </m:num>
                      <m:den>
                        <m:r>
                          <a:rPr lang="da-DK" sz="2400" b="0" i="1" smtClean="0">
                            <a:solidFill>
                              <a:srgbClr val="222222"/>
                            </a:solidFill>
                            <a:latin typeface="Cambria Math" panose="02040503050406030204" pitchFamily="18" charset="0"/>
                            <a:cs typeface="Times New Roman" panose="02020603050405020304" pitchFamily="18" charset="0"/>
                          </a:rPr>
                          <m:t>𝑁</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𝑁</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𝑠</m:t>
                        </m:r>
                      </m:num>
                      <m:den>
                        <m:r>
                          <a:rPr lang="da-DK" sz="2400" b="0" i="1" smtClean="0">
                            <a:solidFill>
                              <a:srgbClr val="222222"/>
                            </a:solidFill>
                            <a:latin typeface="Cambria Math" panose="02040503050406030204" pitchFamily="18" charset="0"/>
                            <a:cs typeface="Times New Roman" panose="02020603050405020304" pitchFamily="18" charset="0"/>
                          </a:rPr>
                          <m:t>𝑁</m:t>
                        </m:r>
                      </m:den>
                    </m:f>
                    <m:r>
                      <a:rPr lang="da-DK" sz="2400" b="0" i="1" smtClean="0">
                        <a:solidFill>
                          <a:srgbClr val="222222"/>
                        </a:solidFill>
                        <a:latin typeface="Cambria Math" panose="02040503050406030204" pitchFamily="18" charset="0"/>
                        <a:cs typeface="Times New Roman" panose="02020603050405020304" pitchFamily="18" charset="0"/>
                      </a:rPr>
                      <m:t>∗</m:t>
                    </m:r>
                    <m:f>
                      <m:fPr>
                        <m:ctrlPr>
                          <a:rPr lang="da-DK" sz="2400" b="0" i="1" smtClean="0">
                            <a:solidFill>
                              <a:srgbClr val="222222"/>
                            </a:solidFill>
                            <a:latin typeface="Cambria Math" panose="02040503050406030204" pitchFamily="18" charset="0"/>
                            <a:cs typeface="Times New Roman" panose="02020603050405020304" pitchFamily="18" charset="0"/>
                          </a:rPr>
                        </m:ctrlPr>
                      </m:fPr>
                      <m:num>
                        <m:r>
                          <a:rPr lang="da-DK" sz="2400" b="0" i="1" smtClean="0">
                            <a:solidFill>
                              <a:srgbClr val="222222"/>
                            </a:solidFill>
                            <a:latin typeface="Cambria Math" panose="02040503050406030204" pitchFamily="18" charset="0"/>
                            <a:cs typeface="Times New Roman" panose="02020603050405020304" pitchFamily="18" charset="0"/>
                          </a:rPr>
                          <m:t>𝑁</m:t>
                        </m:r>
                        <m:r>
                          <a:rPr lang="da-DK" sz="2400" b="0" i="1" smtClean="0">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𝑛</m:t>
                        </m:r>
                      </m:num>
                      <m:den>
                        <m:r>
                          <a:rPr lang="da-DK" sz="2400" b="0" i="1" smtClean="0">
                            <a:solidFill>
                              <a:srgbClr val="222222"/>
                            </a:solidFill>
                            <a:latin typeface="Cambria Math" panose="02040503050406030204" pitchFamily="18" charset="0"/>
                            <a:cs typeface="Times New Roman" panose="02020603050405020304" pitchFamily="18" charset="0"/>
                          </a:rPr>
                          <m:t>𝑁</m:t>
                        </m:r>
                        <m:r>
                          <a:rPr lang="da-DK" sz="2400" b="0" i="1" smtClean="0">
                            <a:solidFill>
                              <a:srgbClr val="222222"/>
                            </a:solidFill>
                            <a:latin typeface="Cambria Math" panose="02040503050406030204" pitchFamily="18" charset="0"/>
                            <a:cs typeface="Times New Roman" panose="02020603050405020304" pitchFamily="18" charset="0"/>
                          </a:rPr>
                          <m:t>−1</m:t>
                        </m:r>
                      </m:den>
                    </m:f>
                    <m:r>
                      <a:rPr lang="da-DK" sz="2400" b="0" i="1" smtClean="0">
                        <a:solidFill>
                          <a:srgbClr val="222222"/>
                        </a:solidFill>
                        <a:latin typeface="Cambria Math" panose="02040503050406030204" pitchFamily="18" charset="0"/>
                        <a:cs typeface="Times New Roman" panose="02020603050405020304" pitchFamily="18" charset="0"/>
                      </a:rPr>
                      <m:t>       </m:t>
                    </m:r>
                  </m:oMath>
                </a14:m>
                <a:endParaRPr lang="da-DK" sz="2400" b="0" i="1" dirty="0">
                  <a:solidFill>
                    <a:srgbClr val="222222"/>
                  </a:solidFill>
                  <a:latin typeface="Cambria Math" panose="02040503050406030204" pitchFamily="18" charset="0"/>
                  <a:cs typeface="Times New Roman" panose="02020603050405020304" pitchFamily="18" charset="0"/>
                </a:endParaRPr>
              </a:p>
              <a:p>
                <a:pPr marL="3543300" lvl="7" indent="-342900">
                  <a:buFontTx/>
                  <a:buChar char="-"/>
                </a:pPr>
                <a14:m>
                  <m:oMath xmlns:m="http://schemas.openxmlformats.org/officeDocument/2006/math">
                    <m:r>
                      <m:rPr>
                        <m:sty m:val="p"/>
                      </m:rPr>
                      <a:rPr lang="da-DK" sz="2400" b="0" i="0" smtClean="0">
                        <a:solidFill>
                          <a:srgbClr val="222222"/>
                        </a:solidFill>
                        <a:latin typeface="Cambria Math" panose="02040503050406030204" pitchFamily="18" charset="0"/>
                        <a:cs typeface="Times New Roman" panose="02020603050405020304" pitchFamily="18" charset="0"/>
                      </a:rPr>
                      <m:t>hvor</m:t>
                    </m:r>
                    <m:r>
                      <a:rPr lang="da-DK" sz="2400" b="0" i="0" smtClean="0">
                        <a:solidFill>
                          <a:srgbClr val="222222"/>
                        </a:solidFill>
                        <a:latin typeface="Cambria Math" panose="02040503050406030204" pitchFamily="18" charset="0"/>
                        <a:cs typeface="Times New Roman" panose="02020603050405020304" pitchFamily="18" charset="0"/>
                      </a:rPr>
                      <m:t> </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𝑁</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𝑛</m:t>
                        </m:r>
                      </m:num>
                      <m:den>
                        <m:r>
                          <a:rPr lang="da-DK" sz="2400" i="1">
                            <a:solidFill>
                              <a:srgbClr val="222222"/>
                            </a:solidFill>
                            <a:latin typeface="Cambria Math" panose="02040503050406030204" pitchFamily="18" charset="0"/>
                            <a:cs typeface="Times New Roman" panose="02020603050405020304" pitchFamily="18" charset="0"/>
                          </a:rPr>
                          <m:t>𝑁</m:t>
                        </m:r>
                        <m:r>
                          <a:rPr lang="da-DK" sz="2400" i="1">
                            <a:solidFill>
                              <a:srgbClr val="222222"/>
                            </a:solidFill>
                            <a:latin typeface="Cambria Math" panose="02040503050406030204" pitchFamily="18" charset="0"/>
                            <a:cs typeface="Times New Roman" panose="02020603050405020304" pitchFamily="18" charset="0"/>
                          </a:rPr>
                          <m:t>−1</m:t>
                        </m:r>
                      </m:den>
                    </m:f>
                  </m:oMath>
                </a14:m>
                <a:r>
                  <a:rPr lang="da-DK" sz="2400" dirty="0">
                    <a:solidFill>
                      <a:srgbClr val="222222"/>
                    </a:solidFill>
                    <a:latin typeface="Times New Roman" panose="02020603050405020304" pitchFamily="18" charset="0"/>
                    <a:cs typeface="Times New Roman" panose="02020603050405020304" pitchFamily="18" charset="0"/>
                  </a:rPr>
                  <a:t> er en </a:t>
                </a:r>
                <a:r>
                  <a:rPr lang="da-DK" sz="2400" dirty="0" err="1">
                    <a:solidFill>
                      <a:srgbClr val="222222"/>
                    </a:solidFill>
                    <a:latin typeface="Times New Roman" panose="02020603050405020304" pitchFamily="18" charset="0"/>
                    <a:cs typeface="Times New Roman" panose="02020603050405020304" pitchFamily="18" charset="0"/>
                  </a:rPr>
                  <a:t>endelighedskorrektionfaktor</a:t>
                </a: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5134739"/>
              </a:xfrm>
              <a:prstGeom prst="rect">
                <a:avLst/>
              </a:prstGeom>
              <a:blipFill>
                <a:blip r:embed="rId3"/>
                <a:stretch>
                  <a:fillRect l="-703" b="-119"/>
                </a:stretch>
              </a:blipFill>
            </p:spPr>
            <p:txBody>
              <a:bodyPr/>
              <a:lstStyle/>
              <a:p>
                <a:r>
                  <a:rPr lang="da-DK">
                    <a:noFill/>
                  </a:rPr>
                  <a:t> </a:t>
                </a:r>
              </a:p>
            </p:txBody>
          </p:sp>
        </mc:Fallback>
      </mc:AlternateContent>
    </p:spTree>
    <p:extLst>
      <p:ext uri="{BB962C8B-B14F-4D97-AF65-F5344CB8AC3E}">
        <p14:creationId xmlns:p14="http://schemas.microsoft.com/office/powerpoint/2010/main" val="5343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a:t>
            </a:r>
            <a:r>
              <a:rPr lang="da-DK" sz="4000" b="1" dirty="0" err="1">
                <a:latin typeface="Times New Roman" panose="02020603050405020304" pitchFamily="18" charset="0"/>
                <a:cs typeface="Times New Roman" panose="02020603050405020304" pitchFamily="18" charset="0"/>
              </a:rPr>
              <a:t>hypergeometriske</a:t>
            </a:r>
            <a:r>
              <a:rPr lang="da-DK" sz="4000" b="1" dirty="0">
                <a:latin typeface="Times New Roman" panose="02020603050405020304" pitchFamily="18" charset="0"/>
                <a:cs typeface="Times New Roman" panose="02020603050405020304" pitchFamily="18" charset="0"/>
              </a:rPr>
              <a:t> 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7</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416320"/>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a:t>
            </a:r>
            <a:r>
              <a:rPr lang="da-DK" sz="2400" dirty="0" err="1">
                <a:solidFill>
                  <a:srgbClr val="222222"/>
                </a:solidFill>
                <a:latin typeface="Times New Roman" panose="02020603050405020304" pitchFamily="18" charset="0"/>
                <a:cs typeface="Times New Roman" panose="02020603050405020304" pitchFamily="18" charset="0"/>
              </a:rPr>
              <a:t>hypergeometriske</a:t>
            </a:r>
            <a:r>
              <a:rPr lang="da-DK" sz="2400" dirty="0">
                <a:solidFill>
                  <a:srgbClr val="222222"/>
                </a:solidFill>
                <a:latin typeface="Times New Roman" panose="02020603050405020304" pitchFamily="18" charset="0"/>
                <a:cs typeface="Times New Roman" panose="02020603050405020304" pitchFamily="18" charset="0"/>
              </a:rPr>
              <a:t> fordeling kan approksimeres til binomial fordelingen, når</a:t>
            </a:r>
          </a:p>
          <a:p>
            <a:pPr marL="1714500" lvl="3"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1714500" lvl="3"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Populationen N er stor og Stikprøven n er lille</a:t>
            </a:r>
          </a:p>
          <a:p>
            <a:pPr marL="1714500" lvl="3"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1714500" lvl="3"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Approksimationen blev meget anvendt, da man anvendte Erlang S</a:t>
            </a:r>
          </a:p>
          <a:p>
            <a:pPr marL="1714500" lvl="3"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Erlang S blev benyttet som tabelopslag </a:t>
            </a:r>
          </a:p>
          <a:p>
            <a:pPr marL="1714500" lvl="3"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Det vil sige, før studerende for alvor anvendte pc</a:t>
            </a: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2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a:latin typeface="Times New Roman" panose="02020603050405020304" pitchFamily="18" charset="0"/>
                <a:cs typeface="Times New Roman" panose="02020603050405020304" pitchFamily="18" charset="0"/>
              </a:rPr>
              <a:t>Den geometriske fordeling</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8</a:t>
            </a:fld>
            <a:endParaRPr lang="da-DK"/>
          </a:p>
        </p:txBody>
      </p:sp>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3785652"/>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Formålet med den geometriske fordeling er at finde ud af, hvor mange gange skal man eksempelvis kaste med en mønt, for at få plat, eller hvor mange gange skal man kaste med en terning for at få en 6’er?</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Først ser vi på </a:t>
            </a:r>
            <a:r>
              <a:rPr lang="da-DK" sz="2400" dirty="0" err="1">
                <a:solidFill>
                  <a:srgbClr val="222222"/>
                </a:solidFill>
                <a:latin typeface="Times New Roman" panose="02020603050405020304" pitchFamily="18" charset="0"/>
                <a:cs typeface="Times New Roman" panose="02020603050405020304" pitchFamily="18" charset="0"/>
              </a:rPr>
              <a:t>Bernoulli</a:t>
            </a:r>
            <a:r>
              <a:rPr lang="da-DK" sz="2400" dirty="0">
                <a:solidFill>
                  <a:srgbClr val="222222"/>
                </a:solidFill>
                <a:latin typeface="Times New Roman" panose="02020603050405020304" pitchFamily="18" charset="0"/>
                <a:cs typeface="Times New Roman" panose="02020603050405020304" pitchFamily="18" charset="0"/>
              </a:rPr>
              <a:t> fordelingen</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3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E6A16-D4FA-49AE-AAC2-18AED2619399}"/>
              </a:ext>
            </a:extLst>
          </p:cNvPr>
          <p:cNvSpPr>
            <a:spLocks noGrp="1"/>
          </p:cNvSpPr>
          <p:nvPr>
            <p:ph type="title"/>
          </p:nvPr>
        </p:nvSpPr>
        <p:spPr>
          <a:xfrm>
            <a:off x="636069" y="136525"/>
            <a:ext cx="10515600" cy="1325563"/>
          </a:xfrm>
        </p:spPr>
        <p:txBody>
          <a:bodyPr>
            <a:normAutofit/>
          </a:bodyPr>
          <a:lstStyle/>
          <a:p>
            <a:r>
              <a:rPr lang="da-DK" sz="4000" b="1" dirty="0" err="1">
                <a:latin typeface="Times New Roman" panose="02020603050405020304" pitchFamily="18" charset="0"/>
                <a:cs typeface="Times New Roman" panose="02020603050405020304" pitchFamily="18" charset="0"/>
              </a:rPr>
              <a:t>Bernoulli</a:t>
            </a:r>
            <a:r>
              <a:rPr lang="da-DK" sz="4000" b="1" dirty="0">
                <a:latin typeface="Times New Roman" panose="02020603050405020304" pitchFamily="18" charset="0"/>
                <a:cs typeface="Times New Roman" panose="02020603050405020304" pitchFamily="18" charset="0"/>
              </a:rPr>
              <a:t> fordelingen</a:t>
            </a:r>
            <a:endParaRPr lang="da-DK" sz="4000" dirty="0"/>
          </a:p>
        </p:txBody>
      </p:sp>
      <p:pic>
        <p:nvPicPr>
          <p:cNvPr id="4" name="Billede 3">
            <a:extLst>
              <a:ext uri="{FF2B5EF4-FFF2-40B4-BE49-F238E27FC236}">
                <a16:creationId xmlns:a16="http://schemas.microsoft.com/office/drawing/2014/main" id="{941F68C8-10DC-4948-BFA0-3686DE521C71}"/>
              </a:ext>
            </a:extLst>
          </p:cNvPr>
          <p:cNvPicPr>
            <a:picLocks noChangeAspect="1"/>
          </p:cNvPicPr>
          <p:nvPr/>
        </p:nvPicPr>
        <p:blipFill>
          <a:blip r:embed="rId2"/>
          <a:stretch>
            <a:fillRect/>
          </a:stretch>
        </p:blipFill>
        <p:spPr>
          <a:xfrm>
            <a:off x="10050462" y="5714999"/>
            <a:ext cx="1971675" cy="904875"/>
          </a:xfrm>
          <a:prstGeom prst="rect">
            <a:avLst/>
          </a:prstGeom>
        </p:spPr>
      </p:pic>
      <p:sp>
        <p:nvSpPr>
          <p:cNvPr id="5" name="Pladsholder til slidenummer 4">
            <a:extLst>
              <a:ext uri="{FF2B5EF4-FFF2-40B4-BE49-F238E27FC236}">
                <a16:creationId xmlns:a16="http://schemas.microsoft.com/office/drawing/2014/main" id="{C76F3736-9343-4C4F-9387-C0025EAFD1E1}"/>
              </a:ext>
            </a:extLst>
          </p:cNvPr>
          <p:cNvSpPr>
            <a:spLocks noGrp="1"/>
          </p:cNvSpPr>
          <p:nvPr>
            <p:ph type="sldNum" sz="quarter" idx="12"/>
          </p:nvPr>
        </p:nvSpPr>
        <p:spPr/>
        <p:txBody>
          <a:bodyPr/>
          <a:lstStyle/>
          <a:p>
            <a:fld id="{400415F1-A86A-4911-996E-F3355B57051D}" type="slidenum">
              <a:rPr lang="da-DK" smtClean="0"/>
              <a:t>9</a:t>
            </a:fld>
            <a:endParaRPr lang="da-DK"/>
          </a:p>
        </p:txBody>
      </p:sp>
      <mc:AlternateContent xmlns:mc="http://schemas.openxmlformats.org/markup-compatibility/2006" xmlns:a14="http://schemas.microsoft.com/office/drawing/2010/main">
        <mc:Choice Requires="a14">
          <p:sp>
            <p:nvSpPr>
              <p:cNvPr id="7" name="Rektangel 6">
                <a:extLst>
                  <a:ext uri="{FF2B5EF4-FFF2-40B4-BE49-F238E27FC236}">
                    <a16:creationId xmlns:a16="http://schemas.microsoft.com/office/drawing/2014/main" id="{FCA05C07-E5E4-4AA1-B4A7-E7EDA46B3B1F}"/>
                  </a:ext>
                </a:extLst>
              </p:cNvPr>
              <p:cNvSpPr/>
              <p:nvPr/>
            </p:nvSpPr>
            <p:spPr>
              <a:xfrm>
                <a:off x="762100" y="1392615"/>
                <a:ext cx="11269662" cy="6945043"/>
              </a:xfrm>
              <a:prstGeom prst="rect">
                <a:avLst/>
              </a:prstGeom>
            </p:spPr>
            <p:txBody>
              <a:bodyPr wrap="square">
                <a:spAutoFit/>
              </a:bodyPr>
              <a:lstStyle/>
              <a:p>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Den stokastiske variabel X er </a:t>
                </a:r>
                <a:r>
                  <a:rPr lang="da-DK" sz="2400" dirty="0" err="1">
                    <a:solidFill>
                      <a:srgbClr val="222222"/>
                    </a:solidFill>
                    <a:latin typeface="Times New Roman" panose="02020603050405020304" pitchFamily="18" charset="0"/>
                    <a:cs typeface="Times New Roman" panose="02020603050405020304" pitchFamily="18" charset="0"/>
                  </a:rPr>
                  <a:t>Bernoulli</a:t>
                </a:r>
                <a:r>
                  <a:rPr lang="da-DK" sz="2400" dirty="0">
                    <a:solidFill>
                      <a:srgbClr val="222222"/>
                    </a:solidFill>
                    <a:latin typeface="Times New Roman" panose="02020603050405020304" pitchFamily="18" charset="0"/>
                    <a:cs typeface="Times New Roman" panose="02020603050405020304" pitchFamily="18" charset="0"/>
                  </a:rPr>
                  <a:t> fordelt, idet vi har to udfald: </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succes =1 med sandsynligheden p </a:t>
                </a: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og fiasko = 0 med sandsynligheden 1 – p.</a:t>
                </a:r>
              </a:p>
              <a:p>
                <a:pPr lvl="1"/>
                <a:endParaRPr lang="da-DK" sz="2400" dirty="0">
                  <a:solidFill>
                    <a:srgbClr val="222222"/>
                  </a:solidFill>
                  <a:latin typeface="Times New Roman" panose="02020603050405020304" pitchFamily="18" charset="0"/>
                  <a:cs typeface="Times New Roman" panose="02020603050405020304" pitchFamily="18" charset="0"/>
                </a:endParaRPr>
              </a:p>
              <a:p>
                <a:pPr lvl="1"/>
                <a:r>
                  <a:rPr lang="da-DK" sz="2400" dirty="0">
                    <a:solidFill>
                      <a:srgbClr val="222222"/>
                    </a:solidFill>
                    <a:latin typeface="Times New Roman" panose="02020603050405020304" pitchFamily="18" charset="0"/>
                    <a:cs typeface="Times New Roman" panose="02020603050405020304" pitchFamily="18" charset="0"/>
                  </a:rPr>
                  <a:t>- Det gælder, at p estimeres som:</a:t>
                </a: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14:m>
                  <m:oMath xmlns:m="http://schemas.openxmlformats.org/officeDocument/2006/math">
                    <m:acc>
                      <m:accPr>
                        <m:chr m:val="̂"/>
                        <m:ctrlPr>
                          <a:rPr lang="da-DK" sz="2400" i="1">
                            <a:solidFill>
                              <a:srgbClr val="222222"/>
                            </a:solidFill>
                            <a:latin typeface="Cambria Math" panose="02040503050406030204" pitchFamily="18" charset="0"/>
                            <a:cs typeface="Times New Roman" panose="02020603050405020304" pitchFamily="18" charset="0"/>
                          </a:rPr>
                        </m:ctrlPr>
                      </m:accPr>
                      <m:e>
                        <m:r>
                          <a:rPr lang="da-DK" sz="2400" i="1">
                            <a:solidFill>
                              <a:srgbClr val="222222"/>
                            </a:solidFill>
                            <a:latin typeface="Cambria Math" panose="02040503050406030204" pitchFamily="18" charset="0"/>
                            <a:cs typeface="Times New Roman" panose="02020603050405020304" pitchFamily="18" charset="0"/>
                          </a:rPr>
                          <m:t>𝑝</m:t>
                        </m:r>
                      </m:e>
                    </m:acc>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𝑎𝑛𝑡𝑎𝑙</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𝑠𝑢𝑐𝑐𝑢𝑠</m:t>
                        </m:r>
                      </m:num>
                      <m:den>
                        <m:r>
                          <a:rPr lang="da-DK" sz="2400" i="1">
                            <a:solidFill>
                              <a:srgbClr val="222222"/>
                            </a:solidFill>
                            <a:latin typeface="Cambria Math" panose="02040503050406030204" pitchFamily="18" charset="0"/>
                            <a:cs typeface="Times New Roman" panose="02020603050405020304" pitchFamily="18" charset="0"/>
                          </a:rPr>
                          <m:t>𝑎𝑛𝑡𝑎𝑙</m:t>
                        </m:r>
                        <m:r>
                          <a:rPr lang="da-DK" sz="2400" i="1">
                            <a:solidFill>
                              <a:srgbClr val="222222"/>
                            </a:solidFill>
                            <a:latin typeface="Cambria Math" panose="02040503050406030204" pitchFamily="18" charset="0"/>
                            <a:cs typeface="Times New Roman" panose="02020603050405020304" pitchFamily="18" charset="0"/>
                          </a:rPr>
                          <m:t> </m:t>
                        </m:r>
                        <m:r>
                          <a:rPr lang="da-DK" sz="2400" i="1">
                            <a:solidFill>
                              <a:srgbClr val="222222"/>
                            </a:solidFill>
                            <a:latin typeface="Cambria Math" panose="02040503050406030204" pitchFamily="18" charset="0"/>
                            <a:cs typeface="Times New Roman" panose="02020603050405020304" pitchFamily="18" charset="0"/>
                          </a:rPr>
                          <m:t>𝑓𝑜𝑟𝑠</m:t>
                        </m:r>
                        <m:r>
                          <a:rPr lang="da-DK" sz="2400" i="1">
                            <a:solidFill>
                              <a:srgbClr val="222222"/>
                            </a:solidFill>
                            <a:latin typeface="Cambria Math" panose="02040503050406030204" pitchFamily="18" charset="0"/>
                            <a:cs typeface="Times New Roman" panose="02020603050405020304" pitchFamily="18" charset="0"/>
                          </a:rPr>
                          <m:t>ø</m:t>
                        </m:r>
                        <m:r>
                          <a:rPr lang="da-DK" sz="2400" i="1">
                            <a:solidFill>
                              <a:srgbClr val="222222"/>
                            </a:solidFill>
                            <a:latin typeface="Cambria Math" panose="02040503050406030204" pitchFamily="18" charset="0"/>
                            <a:cs typeface="Times New Roman" panose="02020603050405020304" pitchFamily="18" charset="0"/>
                          </a:rPr>
                          <m:t>𝑔</m:t>
                        </m:r>
                      </m:den>
                    </m:f>
                    <m:r>
                      <a:rPr lang="da-DK" sz="2400" i="1">
                        <a:solidFill>
                          <a:srgbClr val="222222"/>
                        </a:solidFill>
                        <a:latin typeface="Cambria Math" panose="02040503050406030204" pitchFamily="18" charset="0"/>
                        <a:cs typeface="Times New Roman" panose="02020603050405020304" pitchFamily="18" charset="0"/>
                      </a:rPr>
                      <m:t>=</m:t>
                    </m:r>
                    <m:f>
                      <m:fPr>
                        <m:ctrlPr>
                          <a:rPr lang="da-DK" sz="2400" i="1">
                            <a:solidFill>
                              <a:srgbClr val="222222"/>
                            </a:solidFill>
                            <a:latin typeface="Cambria Math" panose="02040503050406030204" pitchFamily="18" charset="0"/>
                            <a:cs typeface="Times New Roman" panose="02020603050405020304" pitchFamily="18" charset="0"/>
                          </a:rPr>
                        </m:ctrlPr>
                      </m:fPr>
                      <m:num>
                        <m:r>
                          <a:rPr lang="da-DK" sz="2400" i="1">
                            <a:solidFill>
                              <a:srgbClr val="222222"/>
                            </a:solidFill>
                            <a:latin typeface="Cambria Math" panose="02040503050406030204" pitchFamily="18" charset="0"/>
                            <a:cs typeface="Times New Roman" panose="02020603050405020304" pitchFamily="18" charset="0"/>
                          </a:rPr>
                          <m:t>1+0+1+1+0+0+1+0+1+1</m:t>
                        </m:r>
                      </m:num>
                      <m:den>
                        <m:r>
                          <a:rPr lang="da-DK" sz="2400" i="1">
                            <a:solidFill>
                              <a:srgbClr val="222222"/>
                            </a:solidFill>
                            <a:latin typeface="Cambria Math" panose="02040503050406030204" pitchFamily="18" charset="0"/>
                            <a:cs typeface="Times New Roman" panose="02020603050405020304" pitchFamily="18" charset="0"/>
                          </a:rPr>
                          <m:t>10</m:t>
                        </m:r>
                      </m:den>
                    </m:f>
                    <m:r>
                      <a:rPr lang="da-DK" sz="2400" i="1">
                        <a:solidFill>
                          <a:srgbClr val="222222"/>
                        </a:solidFill>
                        <a:latin typeface="Cambria Math" panose="02040503050406030204" pitchFamily="18" charset="0"/>
                        <a:cs typeface="Times New Roman" panose="02020603050405020304" pitchFamily="18" charset="0"/>
                      </a:rPr>
                      <m:t>=0.6</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Middelværdien </a:t>
                </a:r>
              </a:p>
              <a:p>
                <a:pPr marL="342900" indent="-342900">
                  <a:buFontTx/>
                  <a:buChar char="-"/>
                </a:pPr>
                <a14:m>
                  <m:oMath xmlns:m="http://schemas.openxmlformats.org/officeDocument/2006/math">
                    <m:r>
                      <a:rPr lang="da-DK" sz="2400" i="1">
                        <a:solidFill>
                          <a:srgbClr val="222222"/>
                        </a:solidFill>
                        <a:latin typeface="Cambria Math" panose="02040503050406030204" pitchFamily="18" charset="0"/>
                        <a:cs typeface="Times New Roman" panose="02020603050405020304" pitchFamily="18" charset="0"/>
                      </a:rPr>
                      <m:t>𝜇</m:t>
                    </m:r>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𝐸</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𝑋</m:t>
                        </m:r>
                      </m:e>
                    </m:d>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r>
                  <a:rPr lang="da-DK" sz="2400" dirty="0">
                    <a:solidFill>
                      <a:srgbClr val="222222"/>
                    </a:solidFill>
                    <a:latin typeface="Times New Roman" panose="02020603050405020304" pitchFamily="18" charset="0"/>
                    <a:cs typeface="Times New Roman" panose="02020603050405020304" pitchFamily="18" charset="0"/>
                  </a:rPr>
                  <a:t>Variansen:</a:t>
                </a:r>
              </a:p>
              <a:p>
                <a:pPr marL="800100" lvl="1" indent="-342900">
                  <a:buFontTx/>
                  <a:buChar char="-"/>
                </a:pPr>
                <a14:m>
                  <m:oMath xmlns:m="http://schemas.openxmlformats.org/officeDocument/2006/math">
                    <m:sSup>
                      <m:sSupPr>
                        <m:ctrlPr>
                          <a:rPr lang="da-DK" sz="2400" i="1">
                            <a:solidFill>
                              <a:srgbClr val="222222"/>
                            </a:solidFill>
                            <a:latin typeface="Cambria Math" panose="02040503050406030204" pitchFamily="18" charset="0"/>
                            <a:cs typeface="Times New Roman" panose="02020603050405020304" pitchFamily="18" charset="0"/>
                          </a:rPr>
                        </m:ctrlPr>
                      </m:sSupPr>
                      <m:e>
                        <m:r>
                          <a:rPr lang="da-DK" sz="2400" i="1">
                            <a:solidFill>
                              <a:srgbClr val="222222"/>
                            </a:solidFill>
                            <a:latin typeface="Cambria Math" panose="02040503050406030204" pitchFamily="18" charset="0"/>
                            <a:cs typeface="Times New Roman" panose="02020603050405020304" pitchFamily="18" charset="0"/>
                          </a:rPr>
                          <m:t>𝜎</m:t>
                        </m:r>
                      </m:e>
                      <m:sup>
                        <m:r>
                          <a:rPr lang="da-DK" sz="2400" i="1">
                            <a:solidFill>
                              <a:srgbClr val="222222"/>
                            </a:solidFill>
                            <a:latin typeface="Cambria Math" panose="02040503050406030204" pitchFamily="18" charset="0"/>
                            <a:cs typeface="Times New Roman" panose="02020603050405020304" pitchFamily="18" charset="0"/>
                          </a:rPr>
                          <m:t>2</m:t>
                        </m:r>
                      </m:sup>
                    </m:sSup>
                    <m:r>
                      <a:rPr lang="da-DK" sz="2400" i="1">
                        <a:solidFill>
                          <a:srgbClr val="222222"/>
                        </a:solidFill>
                        <a:latin typeface="Cambria Math" panose="02040503050406030204" pitchFamily="18" charset="0"/>
                        <a:cs typeface="Times New Roman" panose="02020603050405020304" pitchFamily="18" charset="0"/>
                      </a:rPr>
                      <m:t>=</m:t>
                    </m:r>
                    <m:r>
                      <a:rPr lang="da-DK" sz="2400" i="1">
                        <a:solidFill>
                          <a:srgbClr val="222222"/>
                        </a:solidFill>
                        <a:latin typeface="Cambria Math" panose="02040503050406030204" pitchFamily="18" charset="0"/>
                        <a:cs typeface="Times New Roman" panose="02020603050405020304" pitchFamily="18" charset="0"/>
                      </a:rPr>
                      <m:t>𝑉𝐴𝑅</m:t>
                    </m:r>
                    <m:d>
                      <m:dPr>
                        <m:begChr m:val="["/>
                        <m:endChr m:val="]"/>
                        <m:ctrlPr>
                          <a:rPr lang="da-DK" sz="2400" i="1">
                            <a:solidFill>
                              <a:srgbClr val="222222"/>
                            </a:solidFill>
                            <a:latin typeface="Cambria Math" panose="02040503050406030204" pitchFamily="18" charset="0"/>
                            <a:cs typeface="Times New Roman" panose="02020603050405020304" pitchFamily="18" charset="0"/>
                          </a:rPr>
                        </m:ctrlPr>
                      </m:dPr>
                      <m:e>
                        <m:r>
                          <a:rPr lang="da-DK" sz="2400" i="1">
                            <a:solidFill>
                              <a:srgbClr val="222222"/>
                            </a:solidFill>
                            <a:latin typeface="Cambria Math" panose="02040503050406030204" pitchFamily="18" charset="0"/>
                            <a:cs typeface="Times New Roman" panose="02020603050405020304" pitchFamily="18" charset="0"/>
                          </a:rPr>
                          <m:t>𝑋</m:t>
                        </m:r>
                      </m:e>
                    </m:d>
                    <m:r>
                      <a:rPr lang="da-DK" sz="2400" i="1">
                        <a:solidFill>
                          <a:srgbClr val="222222"/>
                        </a:solidFill>
                        <a:latin typeface="Cambria Math" panose="02040503050406030204" pitchFamily="18" charset="0"/>
                        <a:cs typeface="Times New Roman" panose="02020603050405020304" pitchFamily="18" charset="0"/>
                      </a:rPr>
                      <m:t>=</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∗(1−</m:t>
                    </m:r>
                    <m:r>
                      <a:rPr lang="da-DK" sz="2400" b="0" i="1" smtClean="0">
                        <a:solidFill>
                          <a:srgbClr val="222222"/>
                        </a:solidFill>
                        <a:latin typeface="Cambria Math" panose="02040503050406030204" pitchFamily="18" charset="0"/>
                        <a:cs typeface="Times New Roman" panose="02020603050405020304" pitchFamily="18" charset="0"/>
                      </a:rPr>
                      <m:t>𝑝</m:t>
                    </m:r>
                    <m:r>
                      <a:rPr lang="da-DK" sz="2400" b="0" i="1" smtClean="0">
                        <a:solidFill>
                          <a:srgbClr val="222222"/>
                        </a:solidFill>
                        <a:latin typeface="Cambria Math" panose="02040503050406030204" pitchFamily="18" charset="0"/>
                        <a:cs typeface="Times New Roman" panose="02020603050405020304" pitchFamily="18" charset="0"/>
                      </a:rPr>
                      <m:t>)</m:t>
                    </m:r>
                  </m:oMath>
                </a14:m>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342900"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a:p>
                <a:pPr marL="800100" lvl="1" indent="-342900">
                  <a:buFontTx/>
                  <a:buChar char="-"/>
                </a:pPr>
                <a:endParaRPr lang="da-DK" sz="2400" dirty="0">
                  <a:solidFill>
                    <a:srgbClr val="222222"/>
                  </a:solidFill>
                  <a:latin typeface="Times New Roman" panose="02020603050405020304" pitchFamily="18" charset="0"/>
                  <a:cs typeface="Times New Roman" panose="02020603050405020304" pitchFamily="18" charset="0"/>
                </a:endParaRPr>
              </a:p>
            </p:txBody>
          </p:sp>
        </mc:Choice>
        <mc:Fallback xmlns="">
          <p:sp>
            <p:nvSpPr>
              <p:cNvPr id="7" name="Rektangel 6">
                <a:extLst>
                  <a:ext uri="{FF2B5EF4-FFF2-40B4-BE49-F238E27FC236}">
                    <a16:creationId xmlns:a16="http://schemas.microsoft.com/office/drawing/2014/main" id="{FCA05C07-E5E4-4AA1-B4A7-E7EDA46B3B1F}"/>
                  </a:ext>
                </a:extLst>
              </p:cNvPr>
              <p:cNvSpPr>
                <a:spLocks noRot="1" noChangeAspect="1" noMove="1" noResize="1" noEditPoints="1" noAdjustHandles="1" noChangeArrowheads="1" noChangeShapeType="1" noTextEdit="1"/>
              </p:cNvSpPr>
              <p:nvPr/>
            </p:nvSpPr>
            <p:spPr>
              <a:xfrm>
                <a:off x="762100" y="1392615"/>
                <a:ext cx="11269662" cy="6945043"/>
              </a:xfrm>
              <a:prstGeom prst="rect">
                <a:avLst/>
              </a:prstGeom>
              <a:blipFill>
                <a:blip r:embed="rId3"/>
                <a:stretch>
                  <a:fillRect l="-811"/>
                </a:stretch>
              </a:blipFill>
            </p:spPr>
            <p:txBody>
              <a:bodyPr/>
              <a:lstStyle/>
              <a:p>
                <a:r>
                  <a:rPr lang="da-DK">
                    <a:noFill/>
                  </a:rPr>
                  <a:t> </a:t>
                </a:r>
              </a:p>
            </p:txBody>
          </p:sp>
        </mc:Fallback>
      </mc:AlternateContent>
    </p:spTree>
    <p:extLst>
      <p:ext uri="{BB962C8B-B14F-4D97-AF65-F5344CB8AC3E}">
        <p14:creationId xmlns:p14="http://schemas.microsoft.com/office/powerpoint/2010/main" val="57022775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8CB6E0DB5724AA9E3D86552823517" ma:contentTypeVersion="33" ma:contentTypeDescription="Create a new document." ma:contentTypeScope="" ma:versionID="467fe936ffa78ac21b06558c8cfc4cba">
  <xsd:schema xmlns:xsd="http://www.w3.org/2001/XMLSchema" xmlns:xs="http://www.w3.org/2001/XMLSchema" xmlns:p="http://schemas.microsoft.com/office/2006/metadata/properties" xmlns:ns3="e8269ce9-479f-443d-a7e5-5f0ba56eacb9" xmlns:ns4="550820af-9b39-4c36-9747-7753c47192c7" targetNamespace="http://schemas.microsoft.com/office/2006/metadata/properties" ma:root="true" ma:fieldsID="44d9ba946101a82990d54be139b3daf9" ns3:_="" ns4:_="">
    <xsd:import namespace="e8269ce9-479f-443d-a7e5-5f0ba56eacb9"/>
    <xsd:import namespace="550820af-9b39-4c36-9747-7753c47192c7"/>
    <xsd:element name="properties">
      <xsd:complexType>
        <xsd:sequence>
          <xsd:element name="documentManagement">
            <xsd:complexType>
              <xsd:all>
                <xsd:element ref="ns3:NotebookType" minOccurs="0"/>
                <xsd:element ref="ns3:FolderType" minOccurs="0"/>
                <xsd:element ref="ns3:Owner"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DefaultSectionNames" minOccurs="0"/>
                <xsd:element ref="ns3:Templates" minOccurs="0"/>
                <xsd:element ref="ns3:Self_Registration_Enabled0" minOccurs="0"/>
                <xsd:element ref="ns3:MediaServiceMetadata" minOccurs="0"/>
                <xsd:element ref="ns3:MediaServiceFastMetadata" minOccurs="0"/>
                <xsd:element ref="ns3:MediaServiceAutoTags" minOccurs="0"/>
                <xsd:element ref="ns3:MediaServiceOCR" minOccurs="0"/>
                <xsd:element ref="ns3:TeamsChannelId" minOccurs="0"/>
                <xsd:element ref="ns3:Math_Settings" minOccurs="0"/>
                <xsd:element ref="ns3:Distribution_Groups" minOccurs="0"/>
                <xsd:element ref="ns3:LMS_Mappings" minOccurs="0"/>
                <xsd:element ref="ns3:IsNotebookLocked"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269ce9-479f-443d-a7e5-5f0ba56eacb9"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ultureName" ma:index="11" nillable="true" ma:displayName="Culture Name" ma:internalName="CultureName">
      <xsd:simpleType>
        <xsd:restriction base="dms:Text"/>
      </xsd:simpleType>
    </xsd:element>
    <xsd:element name="AppVersion" ma:index="12" nillable="true" ma:displayName="App Version" ma:internalName="AppVersion">
      <xsd:simpleType>
        <xsd:restriction base="dms:Text"/>
      </xsd:simpleType>
    </xsd:element>
    <xsd:element name="Teachers" ma:index="1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5"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6" nillable="true" ma:displayName="Invited Teachers" ma:internalName="Invited_Teachers">
      <xsd:simpleType>
        <xsd:restriction base="dms:Note">
          <xsd:maxLength value="255"/>
        </xsd:restriction>
      </xsd:simpleType>
    </xsd:element>
    <xsd:element name="Invited_Students" ma:index="17" nillable="true" ma:displayName="Invited Students" ma:internalName="Invited_Students">
      <xsd:simpleType>
        <xsd:restriction base="dms:Note">
          <xsd:maxLength value="255"/>
        </xsd:restriction>
      </xsd:simpleType>
    </xsd:element>
    <xsd:element name="Self_Registration_Enabled" ma:index="18" nillable="true" ma:displayName="Self_Registration_Enabled" ma:internalName="Self_Registration_Enabled">
      <xsd:simpleType>
        <xsd:restriction base="dms:Boolean"/>
      </xsd:simpleType>
    </xsd:element>
    <xsd:element name="Has_Teacher_Only_SectionGroup" ma:index="19" nillable="true" ma:displayName="Has Teacher Only SectionGroup" ma:internalName="Has_Teacher_Only_SectionGroup">
      <xsd:simpleType>
        <xsd:restriction base="dms:Boolean"/>
      </xsd:simpleType>
    </xsd:element>
    <xsd:element name="Is_Collaboration_Space_Locked" ma:index="20" nillable="true" ma:displayName="Is Collaboration Space Locked" ma:internalName="Is_Collaboration_Space_Locked">
      <xsd:simpleType>
        <xsd:restriction base="dms:Boolean"/>
      </xsd:simpleType>
    </xsd:element>
    <xsd:element name="DefaultSectionNames" ma:index="24" nillable="true" ma:displayName="Default Section Names" ma:internalName="DefaultSectionNames">
      <xsd:simpleType>
        <xsd:restriction base="dms:Note">
          <xsd:maxLength value="255"/>
        </xsd:restriction>
      </xsd:simpleType>
    </xsd:element>
    <xsd:element name="Templates" ma:index="25" nillable="true" ma:displayName="Templates" ma:internalName="Templates">
      <xsd:simpleType>
        <xsd:restriction base="dms:Note">
          <xsd:maxLength value="255"/>
        </xsd:restriction>
      </xsd:simpleType>
    </xsd:element>
    <xsd:element name="Self_Registration_Enabled0" ma:index="26" nillable="true" ma:displayName="Self Registration Enabled" ma:internalName="Self_Registration_Enabled0">
      <xsd:simpleType>
        <xsd:restriction base="dms:Boolean"/>
      </xsd:simpleType>
    </xsd:element>
    <xsd:element name="MediaServiceMetadata" ma:index="27" nillable="true" ma:displayName="MediaServiceMetadata" ma:description="" ma:hidden="true" ma:internalName="MediaServiceMetadata" ma:readOnly="true">
      <xsd:simpleType>
        <xsd:restriction base="dms:Note"/>
      </xsd:simpleType>
    </xsd:element>
    <xsd:element name="MediaServiceFastMetadata" ma:index="28" nillable="true" ma:displayName="MediaServiceFastMetadata" ma:description="" ma:hidden="true" ma:internalName="MediaServiceFastMetadata" ma:readOnly="true">
      <xsd:simpleType>
        <xsd:restriction base="dms:Note"/>
      </xsd:simpleType>
    </xsd:element>
    <xsd:element name="MediaServiceAutoTags" ma:index="29" nillable="true" ma:displayName="MediaServiceAutoTags" ma:description="" ma:internalName="MediaServiceAutoTags" ma:readOnly="true">
      <xsd:simpleType>
        <xsd:restriction base="dms:Text"/>
      </xsd:simpleType>
    </xsd:element>
    <xsd:element name="MediaServiceOCR" ma:index="30" nillable="true" ma:displayName="Extracted Text" ma:internalName="MediaServiceOCR" ma:readOnly="true">
      <xsd:simpleType>
        <xsd:restriction base="dms:Note">
          <xsd:maxLength value="255"/>
        </xsd:restriction>
      </xsd:simpleType>
    </xsd:element>
    <xsd:element name="TeamsChannelId" ma:index="31" nillable="true" ma:displayName="Teams Channel Id" ma:internalName="TeamsChannelId">
      <xsd:simpleType>
        <xsd:restriction base="dms:Text"/>
      </xsd:simpleType>
    </xsd:element>
    <xsd:element name="Math_Settings" ma:index="32" nillable="true" ma:displayName="Math Settings" ma:internalName="Math_Settings">
      <xsd:simpleType>
        <xsd:restriction base="dms:Text"/>
      </xsd:simple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sNotebookLocked" ma:index="35" nillable="true" ma:displayName="Is Notebook Locked" ma:internalName="IsNotebookLocked">
      <xsd:simpleType>
        <xsd:restriction base="dms:Boolean"/>
      </xsd:simpleType>
    </xsd:element>
    <xsd:element name="MediaServiceGenerationTime" ma:index="36" nillable="true" ma:displayName="MediaServiceGenerationTime" ma:hidden="true" ma:internalName="MediaServiceGenerationTime" ma:readOnly="true">
      <xsd:simpleType>
        <xsd:restriction base="dms:Text"/>
      </xsd:simpleType>
    </xsd:element>
    <xsd:element name="MediaServiceEventHashCode" ma:index="37" nillable="true" ma:displayName="MediaServiceEventHashCode" ma:hidden="true" ma:internalName="MediaServiceEventHashCode" ma:readOnly="true">
      <xsd:simpleType>
        <xsd:restriction base="dms:Text"/>
      </xsd:simpleType>
    </xsd:element>
    <xsd:element name="MediaServiceDateTaken" ma:index="38" nillable="true" ma:displayName="MediaServiceDateTaken" ma:hidden="true" ma:internalName="MediaServiceDateTaken" ma:readOnly="true">
      <xsd:simpleType>
        <xsd:restriction base="dms:Text"/>
      </xsd:simpleType>
    </xsd:element>
    <xsd:element name="MediaServiceAutoKeyPoints" ma:index="39" nillable="true" ma:displayName="MediaServiceAutoKeyPoints" ma:hidden="true" ma:internalName="MediaServiceAutoKeyPoints" ma:readOnly="true">
      <xsd:simpleType>
        <xsd:restriction base="dms:Note"/>
      </xsd:simpleType>
    </xsd:element>
    <xsd:element name="MediaServiceKeyPoints" ma:index="4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0820af-9b39-4c36-9747-7753c47192c7" elementFormDefault="qualified">
    <xsd:import namespace="http://schemas.microsoft.com/office/2006/documentManagement/types"/>
    <xsd:import namespace="http://schemas.microsoft.com/office/infopath/2007/PartnerControls"/>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description="" ma:internalName="SharedWithDetails" ma:readOnly="true">
      <xsd:simpleType>
        <xsd:restriction base="dms:Note">
          <xsd:maxLength value="255"/>
        </xsd:restriction>
      </xsd:simpleType>
    </xsd:element>
    <xsd:element name="SharingHintHash" ma:index="2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Type xmlns="e8269ce9-479f-443d-a7e5-5f0ba56eacb9" xsi:nil="true"/>
    <Teachers xmlns="e8269ce9-479f-443d-a7e5-5f0ba56eacb9">
      <UserInfo>
        <DisplayName/>
        <AccountId xsi:nil="true"/>
        <AccountType/>
      </UserInfo>
    </Teachers>
    <Student_Groups xmlns="e8269ce9-479f-443d-a7e5-5f0ba56eacb9">
      <UserInfo>
        <DisplayName/>
        <AccountId xsi:nil="true"/>
        <AccountType/>
      </UserInfo>
    </Student_Groups>
    <Self_Registration_Enabled0 xmlns="e8269ce9-479f-443d-a7e5-5f0ba56eacb9" xsi:nil="true"/>
    <AppVersion xmlns="e8269ce9-479f-443d-a7e5-5f0ba56eacb9" xsi:nil="true"/>
    <Invited_Teachers xmlns="e8269ce9-479f-443d-a7e5-5f0ba56eacb9" xsi:nil="true"/>
    <NotebookType xmlns="e8269ce9-479f-443d-a7e5-5f0ba56eacb9" xsi:nil="true"/>
    <Students xmlns="e8269ce9-479f-443d-a7e5-5f0ba56eacb9">
      <UserInfo>
        <DisplayName/>
        <AccountId xsi:nil="true"/>
        <AccountType/>
      </UserInfo>
    </Students>
    <Math_Settings xmlns="e8269ce9-479f-443d-a7e5-5f0ba56eacb9" xsi:nil="true"/>
    <Owner xmlns="e8269ce9-479f-443d-a7e5-5f0ba56eacb9">
      <UserInfo>
        <DisplayName/>
        <AccountId xsi:nil="true"/>
        <AccountType/>
      </UserInfo>
    </Owner>
    <Has_Teacher_Only_SectionGroup xmlns="e8269ce9-479f-443d-a7e5-5f0ba56eacb9" xsi:nil="true"/>
    <DefaultSectionNames xmlns="e8269ce9-479f-443d-a7e5-5f0ba56eacb9" xsi:nil="true"/>
    <Invited_Students xmlns="e8269ce9-479f-443d-a7e5-5f0ba56eacb9" xsi:nil="true"/>
    <TeamsChannelId xmlns="e8269ce9-479f-443d-a7e5-5f0ba56eacb9" xsi:nil="true"/>
    <IsNotebookLocked xmlns="e8269ce9-479f-443d-a7e5-5f0ba56eacb9" xsi:nil="true"/>
    <Templates xmlns="e8269ce9-479f-443d-a7e5-5f0ba56eacb9" xsi:nil="true"/>
    <Is_Collaboration_Space_Locked xmlns="e8269ce9-479f-443d-a7e5-5f0ba56eacb9" xsi:nil="true"/>
    <CultureName xmlns="e8269ce9-479f-443d-a7e5-5f0ba56eacb9" xsi:nil="true"/>
    <Distribution_Groups xmlns="e8269ce9-479f-443d-a7e5-5f0ba56eacb9" xsi:nil="true"/>
    <Self_Registration_Enabled xmlns="e8269ce9-479f-443d-a7e5-5f0ba56eacb9" xsi:nil="true"/>
    <LMS_Mappings xmlns="e8269ce9-479f-443d-a7e5-5f0ba56eacb9" xsi:nil="true"/>
  </documentManagement>
</p:properties>
</file>

<file path=customXml/itemProps1.xml><?xml version="1.0" encoding="utf-8"?>
<ds:datastoreItem xmlns:ds="http://schemas.openxmlformats.org/officeDocument/2006/customXml" ds:itemID="{94F0E41C-80A6-4A71-81C3-222574DA6D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269ce9-479f-443d-a7e5-5f0ba56eacb9"/>
    <ds:schemaRef ds:uri="550820af-9b39-4c36-9747-7753c47192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38B4C8-4A89-428B-B271-0B5938B8BF89}">
  <ds:schemaRefs>
    <ds:schemaRef ds:uri="http://schemas.microsoft.com/sharepoint/v3/contenttype/forms"/>
  </ds:schemaRefs>
</ds:datastoreItem>
</file>

<file path=customXml/itemProps3.xml><?xml version="1.0" encoding="utf-8"?>
<ds:datastoreItem xmlns:ds="http://schemas.openxmlformats.org/officeDocument/2006/customXml" ds:itemID="{66DFEE26-1DED-4A28-A3A0-CC1653024CF3}">
  <ds:schemaRefs>
    <ds:schemaRef ds:uri="http://purl.org/dc/terms/"/>
    <ds:schemaRef ds:uri="http://schemas.openxmlformats.org/package/2006/metadata/core-properties"/>
    <ds:schemaRef ds:uri="http://schemas.microsoft.com/office/2006/documentManagement/types"/>
    <ds:schemaRef ds:uri="http://purl.org/dc/dcmitype/"/>
    <ds:schemaRef ds:uri="e8269ce9-479f-443d-a7e5-5f0ba56eacb9"/>
    <ds:schemaRef ds:uri="http://purl.org/dc/elements/1.1/"/>
    <ds:schemaRef ds:uri="http://schemas.microsoft.com/office/2006/metadata/properties"/>
    <ds:schemaRef ds:uri="http://schemas.microsoft.com/office/infopath/2007/PartnerControls"/>
    <ds:schemaRef ds:uri="550820af-9b39-4c36-9747-7753c47192c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15504</TotalTime>
  <Words>1792</Words>
  <Application>Microsoft Office PowerPoint</Application>
  <PresentationFormat>Widescreen</PresentationFormat>
  <Paragraphs>475</Paragraphs>
  <Slides>41</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41</vt:i4>
      </vt:variant>
    </vt:vector>
  </HeadingPairs>
  <TitlesOfParts>
    <vt:vector size="47" baseType="lpstr">
      <vt:lpstr>Arial</vt:lpstr>
      <vt:lpstr>Calibri</vt:lpstr>
      <vt:lpstr>Calibri Light</vt:lpstr>
      <vt:lpstr>Cambria Math</vt:lpstr>
      <vt:lpstr>Times New Roman</vt:lpstr>
      <vt:lpstr>Office-tema</vt:lpstr>
      <vt:lpstr>Statistisk Data Analyse Efterår 2020</vt:lpstr>
      <vt:lpstr>Emner, vi skal gennemgå:</vt:lpstr>
      <vt:lpstr>Struktur: </vt:lpstr>
      <vt:lpstr>Eksempler på fordelinger</vt:lpstr>
      <vt:lpstr>Den hypergeometriske fordeling</vt:lpstr>
      <vt:lpstr>Den hypergeometriske fordeling</vt:lpstr>
      <vt:lpstr>Den hypergeometriske fordeling</vt:lpstr>
      <vt:lpstr>Den geometriske fordeling</vt:lpstr>
      <vt:lpstr>Bernoulli fordelingen</vt:lpstr>
      <vt:lpstr>Den geometriske fordelingen</vt:lpstr>
      <vt:lpstr>Den geometriske fordelingen (eksponentielt aftagende)</vt:lpstr>
      <vt:lpstr>Den geometriske fordelingen</vt:lpstr>
      <vt:lpstr>Den geometriske fordelingen</vt:lpstr>
      <vt:lpstr>Binomialfordelingen</vt:lpstr>
      <vt:lpstr>Binomialfordelingen</vt:lpstr>
      <vt:lpstr>Binomialfordelingen</vt:lpstr>
      <vt:lpstr>Binomialfordelingen</vt:lpstr>
      <vt:lpstr>Binomialfordelingen</vt:lpstr>
      <vt:lpstr>Binomialfordelingen</vt:lpstr>
      <vt:lpstr>Binomialfordelingen</vt:lpstr>
      <vt:lpstr>Binomialfordelingen</vt:lpstr>
      <vt:lpstr>Negative binomialfordelingen</vt:lpstr>
      <vt:lpstr>Negative binomialfordelingen</vt:lpstr>
      <vt:lpstr>Negative binomialfordelingen</vt:lpstr>
      <vt:lpstr>Poissonfordelingen</vt:lpstr>
      <vt:lpstr>Poissonfordelingen</vt:lpstr>
      <vt:lpstr>Uniform fordeling</vt:lpstr>
      <vt:lpstr>Normalfordeling</vt:lpstr>
      <vt:lpstr>Normalfordeling</vt:lpstr>
      <vt:lpstr>Normalfordeling</vt:lpstr>
      <vt:lpstr>Normalfordeling</vt:lpstr>
      <vt:lpstr>Normalfordeling</vt:lpstr>
      <vt:lpstr>Normalfordeling</vt:lpstr>
      <vt:lpstr>Normalfordeling</vt:lpstr>
      <vt:lpstr>Normalfordeling</vt:lpstr>
      <vt:lpstr>Normalfordeling</vt:lpstr>
      <vt:lpstr>Eksempler på beregninger af Normalfordeling</vt:lpstr>
      <vt:lpstr>Eksempler på beregninger af Normalfordeling</vt:lpstr>
      <vt:lpstr>Log Normalfordeling</vt:lpstr>
      <vt:lpstr>Nogle fordelinger i R</vt:lpstr>
      <vt:lpstr>Til næste uge:  - Læs kapitel 4 - Vi gennemgår kapitel 5 i næste uge  God læsning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Birgit Nahrstedt</dc:creator>
  <cp:lastModifiedBy>Henrik Hansen</cp:lastModifiedBy>
  <cp:revision>191</cp:revision>
  <dcterms:created xsi:type="dcterms:W3CDTF">2019-09-03T16:20:30Z</dcterms:created>
  <dcterms:modified xsi:type="dcterms:W3CDTF">2020-09-21T05:13:39Z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0x0101001F88CB6E0DB5724AA9E3D86552823517</vt:lpwstr>
  </property>
</Properties>
</file>