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ov" ContentType="video/unknown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pic>
        <p:nvPicPr>
          <p:cNvPr id="17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77831" y="8223356"/>
            <a:ext cx="1684827" cy="1684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1.tif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video" Target="../media/media1.mov"/><Relationship Id="rId3" Type="http://schemas.microsoft.com/office/2007/relationships/media" Target="../media/media1.mov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acadotoolkit.or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1270000" y="1143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 lvl="0">
              <a:defRPr sz="1800"/>
            </a:pPr>
            <a:r>
              <a:rPr sz="5500"/>
              <a:t>First-Order Methods in Nonlinear Model Predictive Control</a:t>
            </a:r>
          </a:p>
        </p:txBody>
      </p:sp>
      <p:sp>
        <p:nvSpPr>
          <p:cNvPr id="34" name="Shape 34"/>
          <p:cNvSpPr/>
          <p:nvPr>
            <p:ph type="body" idx="1"/>
          </p:nvPr>
        </p:nvSpPr>
        <p:spPr>
          <a:xfrm>
            <a:off x="1270000" y="3632200"/>
            <a:ext cx="10464800" cy="11303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Dimitris Kouzoupis*</a:t>
            </a:r>
            <a:endParaRPr sz="3200"/>
          </a:p>
          <a:p>
            <a:pPr lvl="0">
              <a:defRPr sz="1800"/>
            </a:pPr>
            <a:r>
              <a:rPr sz="3200"/>
              <a:t>(H.J. Ferreau**, H. Peyrl**, M. Diehl*)</a:t>
            </a:r>
          </a:p>
        </p:txBody>
      </p:sp>
      <p:pic>
        <p:nvPicPr>
          <p:cNvPr id="35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9538" y="7511825"/>
            <a:ext cx="1877841" cy="82780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6056" y="7513408"/>
            <a:ext cx="2089205" cy="824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477831" y="8223356"/>
            <a:ext cx="1684827" cy="1684827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Shape 38"/>
          <p:cNvSpPr/>
          <p:nvPr/>
        </p:nvSpPr>
        <p:spPr>
          <a:xfrm>
            <a:off x="808731" y="5792146"/>
            <a:ext cx="11387337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defTabSz="426466">
              <a:defRPr sz="1800"/>
            </a:pPr>
            <a:r>
              <a:rPr sz="2336"/>
              <a:t>* Department of Microsystems engineering (IMTEK), University of Freiburg, Germany.</a:t>
            </a:r>
            <a:endParaRPr sz="2336"/>
          </a:p>
          <a:p>
            <a:pPr lvl="0" defTabSz="426466">
              <a:defRPr sz="1800"/>
            </a:pPr>
            <a:r>
              <a:rPr sz="2336"/>
              <a:t>** ABB Corporate Research, Baden-Dätwill, Switzerland.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Outline</a:t>
            </a:r>
          </a:p>
        </p:txBody>
      </p:sp>
      <p:sp>
        <p:nvSpPr>
          <p:cNvPr id="41" name="Shape 41"/>
          <p:cNvSpPr/>
          <p:nvPr/>
        </p:nvSpPr>
        <p:spPr>
          <a:xfrm>
            <a:off x="2107494" y="2603500"/>
            <a:ext cx="8789812" cy="251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Principle of Model Predictive Control</a:t>
            </a:r>
            <a:endParaRPr sz="3200"/>
          </a:p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Solving the underlying optimization problems</a:t>
            </a:r>
            <a:endParaRPr sz="3200"/>
          </a:p>
          <a:p>
            <a:pPr lvl="0" marL="395111" indent="-395111" algn="l">
              <a:lnSpc>
                <a:spcPct val="200000"/>
              </a:lnSpc>
              <a:buSzPct val="75000"/>
              <a:buChar char="•"/>
              <a:defRPr sz="1800"/>
            </a:pPr>
            <a:r>
              <a:rPr sz="3200"/>
              <a:t>Application: Control of a pendulum on a cart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Principle of Model Predictive Control</a:t>
            </a:r>
          </a:p>
        </p:txBody>
      </p:sp>
      <p:pic>
        <p:nvPicPr>
          <p:cNvPr id="44" name="MPC scheme 3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38300" y="2331045"/>
            <a:ext cx="6934200" cy="35814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Shape 45"/>
          <p:cNvSpPr/>
          <p:nvPr/>
        </p:nvSpPr>
        <p:spPr>
          <a:xfrm flipV="1">
            <a:off x="7874000" y="6997154"/>
            <a:ext cx="1684826" cy="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6" name="Shape 46"/>
          <p:cNvSpPr/>
          <p:nvPr/>
        </p:nvSpPr>
        <p:spPr>
          <a:xfrm>
            <a:off x="9561951" y="6362154"/>
            <a:ext cx="2202111" cy="1270001"/>
          </a:xfrm>
          <a:prstGeom prst="rect">
            <a:avLst/>
          </a:prstGeom>
          <a:ln w="381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7" name="Shape 47"/>
          <p:cNvSpPr/>
          <p:nvPr/>
        </p:nvSpPr>
        <p:spPr>
          <a:xfrm>
            <a:off x="9674840" y="6527799"/>
            <a:ext cx="1884720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b="1" sz="3300">
                <a:latin typeface="Georgia"/>
                <a:ea typeface="Georgia"/>
                <a:cs typeface="Georgia"/>
                <a:sym typeface="Georgia"/>
              </a:rPr>
              <a:t>ACADO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lvl="0">
              <a:defRPr sz="1800"/>
            </a:pPr>
            <a:r>
              <a:rPr sz="1900"/>
              <a:t>code generation</a:t>
            </a:r>
          </a:p>
        </p:txBody>
      </p:sp>
      <p:sp>
        <p:nvSpPr>
          <p:cNvPr id="48" name="Shape 48"/>
          <p:cNvSpPr/>
          <p:nvPr/>
        </p:nvSpPr>
        <p:spPr>
          <a:xfrm>
            <a:off x="10663006" y="7640673"/>
            <a:ext cx="1" cy="546647"/>
          </a:xfrm>
          <a:prstGeom prst="line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49" name="Shape 49"/>
          <p:cNvSpPr/>
          <p:nvPr/>
        </p:nvSpPr>
        <p:spPr>
          <a:xfrm flipH="1">
            <a:off x="5662809" y="8161090"/>
            <a:ext cx="4994047" cy="1"/>
          </a:xfrm>
          <a:prstGeom prst="line">
            <a:avLst/>
          </a:prstGeom>
          <a:ln w="508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</a:p>
        </p:txBody>
      </p:sp>
      <p:sp>
        <p:nvSpPr>
          <p:cNvPr id="50" name="Shape 50"/>
          <p:cNvSpPr/>
          <p:nvPr/>
        </p:nvSpPr>
        <p:spPr>
          <a:xfrm>
            <a:off x="9045556" y="8284719"/>
            <a:ext cx="163859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pPr lvl="0">
              <a:defRPr sz="1800"/>
            </a:pPr>
            <a:r>
              <a:rPr sz="1900"/>
              <a:t>Structured QP</a:t>
            </a:r>
          </a:p>
        </p:txBody>
      </p:sp>
      <p:sp>
        <p:nvSpPr>
          <p:cNvPr id="58" name="Shape 58"/>
          <p:cNvSpPr/>
          <p:nvPr/>
        </p:nvSpPr>
        <p:spPr>
          <a:xfrm>
            <a:off x="11920797" y="4328189"/>
            <a:ext cx="919053" cy="2624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46" h="21505" fill="norm" stroke="1" extrusionOk="0">
                <a:moveTo>
                  <a:pt x="0" y="21504"/>
                </a:moveTo>
                <a:cubicBezTo>
                  <a:pt x="20504" y="21600"/>
                  <a:pt x="21600" y="14432"/>
                  <a:pt x="3287" y="0"/>
                </a:cubicBezTo>
              </a:path>
            </a:pathLst>
          </a:custGeom>
          <a:ln w="25400">
            <a:solidFill/>
            <a:miter lim="400000"/>
            <a:headEnd type="arrow"/>
          </a:ln>
        </p:spPr>
        <p:txBody>
          <a:bodyPr/>
          <a:lstStyle/>
          <a:p>
            <a:pPr lvl="0"/>
          </a:p>
        </p:txBody>
      </p:sp>
      <p:sp>
        <p:nvSpPr>
          <p:cNvPr id="52" name="Shape 52"/>
          <p:cNvSpPr/>
          <p:nvPr/>
        </p:nvSpPr>
        <p:spPr>
          <a:xfrm>
            <a:off x="9167838" y="2463800"/>
            <a:ext cx="3752338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marL="222250" indent="-222250" algn="l">
              <a:buSzPct val="75000"/>
              <a:buChar char="•"/>
              <a:defRPr sz="1800"/>
            </a:pPr>
            <a:r>
              <a:t>Multiple shooting discretization</a:t>
            </a:r>
          </a:p>
          <a:p>
            <a:pPr lvl="0" marL="222250" indent="-222250" algn="l">
              <a:buSzPct val="75000"/>
              <a:buChar char="•"/>
              <a:defRPr sz="1800"/>
            </a:pPr>
            <a:r>
              <a:t>Real-Time Iteration scheme</a:t>
            </a:r>
          </a:p>
          <a:p>
            <a:pPr lvl="0" marL="222250" indent="-222250" algn="l">
              <a:buSzPct val="75000"/>
              <a:buChar char="•"/>
              <a:defRPr sz="1800"/>
            </a:pPr>
            <a:r>
              <a:t>Code generated integrators with sensitivity propagation</a:t>
            </a:r>
          </a:p>
          <a:p>
            <a:pPr lvl="0" marL="222250" indent="-222250" algn="l">
              <a:buSzPct val="75000"/>
              <a:buChar char="•"/>
              <a:defRPr sz="1800"/>
            </a:pPr>
            <a:r>
              <a:t>Interfaces to efficient Quadratic Programming (QP) solvers</a:t>
            </a:r>
          </a:p>
        </p:txBody>
      </p:sp>
      <p:pic>
        <p:nvPicPr>
          <p:cNvPr id="53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0365" y="6079394"/>
            <a:ext cx="4413571" cy="2796269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Shape 54"/>
          <p:cNvSpPr/>
          <p:nvPr/>
        </p:nvSpPr>
        <p:spPr>
          <a:xfrm>
            <a:off x="5756173" y="6623050"/>
            <a:ext cx="379546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marL="234597" indent="-234597" algn="l">
              <a:buSzPct val="75000"/>
              <a:buChar char="•"/>
              <a:defRPr sz="1800"/>
            </a:pPr>
            <a:r>
              <a:rPr sz="1900">
                <a:solidFill>
                  <a:srgbClr val="C82506"/>
                </a:solidFill>
              </a:rPr>
              <a:t>x</a:t>
            </a:r>
            <a:r>
              <a:rPr baseline="-5999" sz="1900">
                <a:solidFill>
                  <a:srgbClr val="C82506"/>
                </a:solidFill>
              </a:rPr>
              <a:t>k</a:t>
            </a:r>
            <a:r>
              <a:rPr sz="1900">
                <a:solidFill>
                  <a:srgbClr val="C82506"/>
                </a:solidFill>
              </a:rPr>
              <a:t> value of states on grid points</a:t>
            </a:r>
            <a:endParaRPr sz="1900">
              <a:solidFill>
                <a:srgbClr val="C82506"/>
              </a:solidFill>
            </a:endParaRPr>
          </a:p>
          <a:p>
            <a:pPr lvl="0" marL="234597" indent="-234597" algn="l">
              <a:buSzPct val="75000"/>
              <a:buChar char="•"/>
              <a:defRPr sz="1800"/>
            </a:pPr>
            <a:r>
              <a:rPr sz="1900">
                <a:solidFill>
                  <a:srgbClr val="C82506"/>
                </a:solidFill>
              </a:rPr>
              <a:t>u</a:t>
            </a:r>
            <a:r>
              <a:rPr baseline="-5999" sz="1900">
                <a:solidFill>
                  <a:srgbClr val="C82506"/>
                </a:solidFill>
              </a:rPr>
              <a:t>k</a:t>
            </a:r>
            <a:r>
              <a:rPr sz="1900">
                <a:solidFill>
                  <a:srgbClr val="C82506"/>
                </a:solidFill>
              </a:rPr>
              <a:t> value of controls on intervals</a:t>
            </a:r>
            <a:endParaRPr sz="1900">
              <a:solidFill>
                <a:srgbClr val="C82506"/>
              </a:solidFill>
            </a:endParaRPr>
          </a:p>
          <a:p>
            <a:pPr lvl="0" marL="234597" indent="-234597" algn="l">
              <a:buSzPct val="75000"/>
              <a:buChar char="•"/>
              <a:defRPr sz="1800"/>
            </a:pPr>
            <a:r>
              <a:rPr sz="1900">
                <a:solidFill>
                  <a:srgbClr val="C82506"/>
                </a:solidFill>
              </a:rPr>
              <a:t>u</a:t>
            </a:r>
            <a:r>
              <a:rPr baseline="-5999" sz="1900">
                <a:solidFill>
                  <a:srgbClr val="C82506"/>
                </a:solidFill>
              </a:rPr>
              <a:t>0</a:t>
            </a:r>
            <a:r>
              <a:rPr sz="1900">
                <a:solidFill>
                  <a:srgbClr val="C82506"/>
                </a:solidFill>
              </a:rPr>
              <a:t> applied control</a:t>
            </a:r>
          </a:p>
        </p:txBody>
      </p:sp>
      <p:sp>
        <p:nvSpPr>
          <p:cNvPr id="55" name="Shape 55"/>
          <p:cNvSpPr/>
          <p:nvPr/>
        </p:nvSpPr>
        <p:spPr>
          <a:xfrm>
            <a:off x="7578852" y="4965700"/>
            <a:ext cx="1270001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56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13798" y="5226397"/>
            <a:ext cx="1093831" cy="761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pasted-imag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87211" y="6086419"/>
            <a:ext cx="7891627" cy="3101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after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xi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" grpId="5"/>
      <p:bldP build="whole" bldLvl="1" animBg="1" rev="0" advAuto="0" spid="50" grpId="9"/>
      <p:bldP build="whole" bldLvl="1" animBg="1" rev="0" advAuto="0" spid="45" grpId="4"/>
      <p:bldP build="whole" bldLvl="1" animBg="1" rev="0" advAuto="0" spid="53" grpId="7"/>
      <p:bldP build="whole" bldLvl="1" animBg="1" rev="0" advAuto="0" spid="46" grpId="3"/>
      <p:bldP build="whole" bldLvl="1" animBg="1" rev="0" advAuto="0" spid="48" grpId="10"/>
      <p:bldP build="whole" bldLvl="1" animBg="1" rev="0" advAuto="0" spid="52" grpId="1"/>
      <p:bldP build="whole" bldLvl="1" animBg="1" rev="0" advAuto="0" spid="45" grpId="11"/>
      <p:bldP build="whole" bldLvl="1" animBg="1" rev="0" advAuto="0" spid="58" grpId="2"/>
      <p:bldP build="whole" bldLvl="1" animBg="1" rev="0" advAuto="0" spid="57" grpId="6"/>
      <p:bldP build="whole" bldLvl="1" animBg="1" rev="0" advAuto="0" spid="54" grpId="12"/>
      <p:bldP build="whole" bldLvl="1" animBg="1" rev="0" advAuto="0" spid="49" grpId="8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52500" y="444500"/>
            <a:ext cx="11401525" cy="21590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Solving the underlying QP subproblems</a:t>
            </a:r>
          </a:p>
        </p:txBody>
      </p:sp>
      <p:sp>
        <p:nvSpPr>
          <p:cNvPr id="61" name="Shape 61"/>
          <p:cNvSpPr/>
          <p:nvPr/>
        </p:nvSpPr>
        <p:spPr>
          <a:xfrm>
            <a:off x="1054100" y="2298700"/>
            <a:ext cx="6672263" cy="231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2500"/>
              <a:t>Many approaches for solving the arising QPs:</a:t>
            </a:r>
            <a:endParaRPr sz="2500"/>
          </a:p>
          <a:p>
            <a:pPr lvl="0" marL="308680" indent="-308680" algn="l">
              <a:lnSpc>
                <a:spcPct val="120000"/>
              </a:lnSpc>
              <a:buSzPct val="75000"/>
              <a:buChar char="•"/>
              <a:defRPr sz="1800"/>
            </a:pPr>
            <a:r>
              <a:rPr sz="2500"/>
              <a:t>Interior-point methods</a:t>
            </a:r>
            <a:endParaRPr sz="2500"/>
          </a:p>
          <a:p>
            <a:pPr lvl="0" marL="308680" indent="-308680" algn="l">
              <a:lnSpc>
                <a:spcPct val="120000"/>
              </a:lnSpc>
              <a:buSzPct val="75000"/>
              <a:buChar char="•"/>
              <a:defRPr sz="1800"/>
            </a:pPr>
            <a:r>
              <a:rPr sz="2500"/>
              <a:t>Active-set methods</a:t>
            </a:r>
            <a:endParaRPr sz="2500"/>
          </a:p>
          <a:p>
            <a:pPr lvl="0" marL="308680" indent="-308680" algn="l">
              <a:lnSpc>
                <a:spcPct val="120000"/>
              </a:lnSpc>
              <a:buSzPct val="75000"/>
              <a:buChar char="•"/>
              <a:defRPr sz="1800"/>
            </a:pPr>
            <a:r>
              <a:rPr sz="2500"/>
              <a:t>First-order methods</a:t>
            </a:r>
            <a:endParaRPr sz="2500"/>
          </a:p>
          <a:p>
            <a:pPr lvl="0" marL="308680" indent="-308680" algn="l">
              <a:lnSpc>
                <a:spcPct val="120000"/>
              </a:lnSpc>
              <a:buSzPct val="75000"/>
              <a:buChar char="•"/>
              <a:defRPr sz="1800"/>
            </a:pPr>
            <a:r>
              <a:rPr sz="2500"/>
              <a:t>…</a:t>
            </a:r>
          </a:p>
        </p:txBody>
      </p:sp>
      <p:sp>
        <p:nvSpPr>
          <p:cNvPr id="62" name="Shape 62"/>
          <p:cNvSpPr/>
          <p:nvPr/>
        </p:nvSpPr>
        <p:spPr>
          <a:xfrm>
            <a:off x="8522432" y="2419474"/>
            <a:ext cx="4122406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345722" indent="-345722" algn="l">
              <a:lnSpc>
                <a:spcPct val="120000"/>
              </a:lnSpc>
              <a:buSzPct val="75000"/>
              <a:buChar char="-"/>
              <a:defRPr sz="1800"/>
            </a:pPr>
            <a:r>
              <a:rPr sz="2800"/>
              <a:t>Simple scheme</a:t>
            </a:r>
            <a:endParaRPr sz="2800"/>
          </a:p>
          <a:p>
            <a:pPr lvl="0" marL="345722" indent="-345722" algn="l">
              <a:lnSpc>
                <a:spcPct val="120000"/>
              </a:lnSpc>
              <a:buSzPct val="75000"/>
              <a:buChar char="-"/>
              <a:defRPr sz="1800"/>
            </a:pPr>
            <a:r>
              <a:rPr sz="2800"/>
              <a:t>Parallelizable</a:t>
            </a:r>
            <a:endParaRPr sz="2800"/>
          </a:p>
          <a:p>
            <a:pPr lvl="0" marL="345722" indent="-345722" algn="l">
              <a:lnSpc>
                <a:spcPct val="120000"/>
              </a:lnSpc>
              <a:buSzPct val="75000"/>
              <a:buChar char="-"/>
              <a:defRPr sz="1800"/>
            </a:pPr>
            <a:r>
              <a:rPr sz="2800"/>
              <a:t>Flexibility in trade-off between accuracy and performance</a:t>
            </a:r>
          </a:p>
        </p:txBody>
      </p:sp>
      <p:sp>
        <p:nvSpPr>
          <p:cNvPr id="63" name="Shape 63"/>
          <p:cNvSpPr/>
          <p:nvPr/>
        </p:nvSpPr>
        <p:spPr>
          <a:xfrm>
            <a:off x="941888" y="5759450"/>
            <a:ext cx="10381348" cy="167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3100"/>
              <a:t>Generalized Dual Fast Gradient Method</a:t>
            </a:r>
            <a:endParaRPr sz="3100"/>
          </a:p>
          <a:p>
            <a:pPr lvl="0" marL="296333" indent="-296333" algn="l">
              <a:buSzPct val="75000"/>
              <a:buChar char="-"/>
              <a:defRPr sz="1800"/>
            </a:pPr>
            <a:r>
              <a:rPr sz="2400"/>
              <a:t>Relaxation of equality constraints, unconstrained dual.</a:t>
            </a:r>
            <a:endParaRPr sz="2400"/>
          </a:p>
          <a:p>
            <a:pPr lvl="0" marL="296333" indent="-296333" algn="l">
              <a:buSzPct val="75000"/>
              <a:buChar char="-"/>
              <a:defRPr sz="1800"/>
            </a:pPr>
            <a:r>
              <a:rPr sz="2400"/>
              <a:t>Matrix M allows different steps in different directions.</a:t>
            </a:r>
            <a:endParaRPr sz="2400"/>
          </a:p>
          <a:p>
            <a:pPr lvl="0" marL="296333" indent="-296333" algn="l">
              <a:buSzPct val="75000"/>
              <a:buChar char="-"/>
              <a:defRPr sz="1800"/>
            </a:pPr>
            <a:r>
              <a:rPr sz="2400"/>
              <a:t>First step has an analytical solution when H is diagonal.</a:t>
            </a:r>
          </a:p>
        </p:txBody>
      </p:sp>
      <p:pic>
        <p:nvPicPr>
          <p:cNvPr id="6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926" y="7554034"/>
            <a:ext cx="7115862" cy="196198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4369461" y="2383234"/>
            <a:ext cx="8319294" cy="26785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82" y="0"/>
                </a:moveTo>
                <a:cubicBezTo>
                  <a:pt x="10650" y="0"/>
                  <a:pt x="10462" y="585"/>
                  <a:pt x="10462" y="1306"/>
                </a:cubicBezTo>
                <a:lnTo>
                  <a:pt x="10462" y="10126"/>
                </a:lnTo>
                <a:lnTo>
                  <a:pt x="0" y="12735"/>
                </a:lnTo>
                <a:lnTo>
                  <a:pt x="10462" y="15343"/>
                </a:lnTo>
                <a:lnTo>
                  <a:pt x="10462" y="20294"/>
                </a:lnTo>
                <a:cubicBezTo>
                  <a:pt x="10462" y="21015"/>
                  <a:pt x="10650" y="21600"/>
                  <a:pt x="10882" y="21600"/>
                </a:cubicBezTo>
                <a:lnTo>
                  <a:pt x="21180" y="21600"/>
                </a:lnTo>
                <a:cubicBezTo>
                  <a:pt x="21412" y="21600"/>
                  <a:pt x="21600" y="21015"/>
                  <a:pt x="21600" y="20294"/>
                </a:cubicBezTo>
                <a:lnTo>
                  <a:pt x="21600" y="1306"/>
                </a:lnTo>
                <a:cubicBezTo>
                  <a:pt x="21600" y="585"/>
                  <a:pt x="21412" y="0"/>
                  <a:pt x="21180" y="0"/>
                </a:cubicBezTo>
                <a:lnTo>
                  <a:pt x="10882" y="0"/>
                </a:lnTo>
                <a:close/>
              </a:path>
            </a:pathLst>
          </a:custGeom>
          <a:ln w="12700">
            <a:solidFill>
              <a:srgbClr val="C82506"/>
            </a:solidFill>
            <a:prstDash val="sysDot"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6" name="Shape 66"/>
          <p:cNvSpPr/>
          <p:nvPr/>
        </p:nvSpPr>
        <p:spPr>
          <a:xfrm rot="10800000">
            <a:off x="390855" y="5656394"/>
            <a:ext cx="10120380" cy="39583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418"/>
                </a:moveTo>
                <a:lnTo>
                  <a:pt x="0" y="1182"/>
                </a:lnTo>
                <a:cubicBezTo>
                  <a:pt x="0" y="529"/>
                  <a:pt x="207" y="0"/>
                  <a:pt x="463" y="0"/>
                </a:cubicBezTo>
                <a:lnTo>
                  <a:pt x="21137" y="0"/>
                </a:lnTo>
                <a:cubicBezTo>
                  <a:pt x="21393" y="0"/>
                  <a:pt x="21600" y="529"/>
                  <a:pt x="21600" y="1182"/>
                </a:cubicBezTo>
                <a:lnTo>
                  <a:pt x="21600" y="20418"/>
                </a:lnTo>
                <a:cubicBezTo>
                  <a:pt x="21600" y="21071"/>
                  <a:pt x="21393" y="21600"/>
                  <a:pt x="21137" y="21600"/>
                </a:cubicBezTo>
                <a:lnTo>
                  <a:pt x="463" y="21600"/>
                </a:lnTo>
                <a:cubicBezTo>
                  <a:pt x="207" y="21600"/>
                  <a:pt x="0" y="21071"/>
                  <a:pt x="0" y="20418"/>
                </a:cubicBezTo>
                <a:close/>
              </a:path>
            </a:pathLst>
          </a:custGeom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67" name="Shape 67"/>
          <p:cNvSpPr/>
          <p:nvPr/>
        </p:nvSpPr>
        <p:spPr>
          <a:xfrm>
            <a:off x="4203903" y="5917720"/>
            <a:ext cx="8752285" cy="2708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863" y="0"/>
                </a:moveTo>
                <a:lnTo>
                  <a:pt x="11863" y="15276"/>
                </a:lnTo>
                <a:lnTo>
                  <a:pt x="0" y="21600"/>
                </a:lnTo>
                <a:lnTo>
                  <a:pt x="19959" y="17118"/>
                </a:lnTo>
                <a:lnTo>
                  <a:pt x="21600" y="17118"/>
                </a:lnTo>
                <a:lnTo>
                  <a:pt x="21600" y="0"/>
                </a:lnTo>
                <a:lnTo>
                  <a:pt x="11863" y="0"/>
                </a:lnTo>
                <a:close/>
              </a:path>
            </a:pathLst>
          </a:cu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68" name="pasted-imag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30965" y="6212711"/>
            <a:ext cx="3765099" cy="11666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9021233" y="5911850"/>
            <a:ext cx="3936604" cy="2138495"/>
          </a:xfrm>
          <a:prstGeom prst="rect">
            <a:avLst/>
          </a:prstGeom>
          <a:solidFill>
            <a:srgbClr val="FFFFFF"/>
          </a:solidFill>
          <a:ln w="127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70" name="pasted-imag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15226" y="6130013"/>
            <a:ext cx="3765099" cy="15946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ntr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afterEffect" presetClass="entr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afterEffect" presetClass="entr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afterEffect" presetClass="exi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afterEffect" presetClass="exi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4"/>
      <p:bldP build="whole" bldLvl="1" animBg="1" rev="0" advAuto="0" spid="70" grpId="7"/>
      <p:bldP build="whole" bldLvl="1" animBg="1" rev="0" advAuto="0" spid="69" grpId="10"/>
      <p:bldP build="whole" bldLvl="1" animBg="1" rev="0" advAuto="0" spid="66" grpId="5"/>
      <p:bldP build="whole" bldLvl="1" animBg="1" rev="0" advAuto="0" spid="65" grpId="2"/>
      <p:bldP build="whole" bldLvl="1" animBg="1" rev="0" advAuto="0" spid="67" grpId="8"/>
      <p:bldP build="whole" bldLvl="1" animBg="1" rev="0" advAuto="0" spid="68" grpId="9"/>
      <p:bldP build="whole" bldLvl="1" animBg="1" rev="0" advAuto="0" spid="70" grpId="11"/>
      <p:bldP build="whole" bldLvl="1" animBg="1" rev="0" advAuto="0" spid="69" grpId="6"/>
      <p:bldP build="whole" bldLvl="1" animBg="1" rev="0" advAuto="0" spid="63" grpId="3"/>
      <p:bldP build="whole" bldLvl="1" animBg="1" rev="0" advAuto="0" spid="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Control of pendulum on a cart</a:t>
            </a:r>
          </a:p>
        </p:txBody>
      </p:sp>
      <p:pic>
        <p:nvPicPr>
          <p:cNvPr id="73" name="Untitled.mov"/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452981" y="2709728"/>
            <a:ext cx="8098838" cy="4334144"/>
          </a:xfrm>
          <a:prstGeom prst="rect">
            <a:avLst/>
          </a:prstGeom>
        </p:spPr>
      </p:pic>
      <p:pic>
        <p:nvPicPr>
          <p:cNvPr id="74" name="Fig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7085" y="2371848"/>
            <a:ext cx="8770630" cy="7016504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152400" y="2711450"/>
            <a:ext cx="2426248" cy="163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3600"/>
              <a:t>QP:</a:t>
            </a:r>
            <a:endParaRPr sz="3600"/>
          </a:p>
          <a:p>
            <a:pPr lvl="0" marL="271638" indent="-271638" algn="l">
              <a:buSzPct val="75000"/>
              <a:buChar char="•"/>
              <a:defRPr sz="1800"/>
            </a:pPr>
            <a:r>
              <a:rPr sz="2200"/>
              <a:t>T</a:t>
            </a:r>
            <a:r>
              <a:rPr baseline="-5999" sz="2200"/>
              <a:t>s</a:t>
            </a:r>
            <a:r>
              <a:rPr sz="2200"/>
              <a:t> = 50 ms</a:t>
            </a:r>
            <a:endParaRPr sz="2200"/>
          </a:p>
          <a:p>
            <a:pPr lvl="0" marL="271638" indent="-271638" algn="l">
              <a:buSzPct val="75000"/>
              <a:buChar char="•"/>
              <a:defRPr sz="1800"/>
            </a:pPr>
            <a:r>
              <a:rPr sz="2200"/>
              <a:t>605 primal vars</a:t>
            </a:r>
            <a:endParaRPr sz="2200"/>
          </a:p>
          <a:p>
            <a:pPr lvl="0" marL="271638" indent="-271638" algn="l">
              <a:buSzPct val="75000"/>
              <a:buChar char="•"/>
              <a:defRPr sz="1800"/>
            </a:pPr>
            <a:r>
              <a:rPr sz="2200"/>
              <a:t>505 dual vars</a:t>
            </a:r>
          </a:p>
        </p:txBody>
      </p:sp>
      <p:pic>
        <p:nvPicPr>
          <p:cNvPr id="76" name="traj.pd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52500" y="2074678"/>
            <a:ext cx="11099800" cy="73568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mediacall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0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xi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xi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24" fill="hold" display="0">
                  <p:stCondLst>
                    <p:cond delay="indefinite"/>
                  </p:stCondLst>
                </p:cTn>
                <p:tgtEl>
                  <p:spTgt spid="73"/>
                </p:tgtEl>
              </p:cMediaNode>
            </p:video>
          </p:childTnLst>
        </p:cTn>
      </p:par>
    </p:tnLst>
    <p:bldLst>
      <p:bldP build="whole" bldLvl="1" animBg="1" rev="0" advAuto="0" spid="74" grpId="5"/>
      <p:bldP build="whole" bldLvl="1" animBg="1" rev="0" advAuto="0" spid="76" grpId="6"/>
      <p:bldP build="whole" bldLvl="1" animBg="1" rev="0" advAuto="0" spid="73" grpId="3"/>
      <p:bldP build="whole" bldLvl="1" animBg="1" rev="0" advAuto="0" spid="76" grpId="2"/>
      <p:bldP build="whole" bldLvl="1" animBg="1" rev="0" advAuto="0" spid="75" grpId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Conclusions</a:t>
            </a:r>
          </a:p>
        </p:txBody>
      </p:sp>
      <p:sp>
        <p:nvSpPr>
          <p:cNvPr id="79" name="Shape 79"/>
          <p:cNvSpPr/>
          <p:nvPr/>
        </p:nvSpPr>
        <p:spPr>
          <a:xfrm>
            <a:off x="170992" y="6108700"/>
            <a:ext cx="12505536" cy="320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l">
              <a:defRPr sz="1800"/>
            </a:pPr>
            <a:r>
              <a:rPr sz="3000"/>
              <a:t>References</a:t>
            </a:r>
            <a:r>
              <a:rPr sz="2500"/>
              <a:t>:</a:t>
            </a:r>
            <a:endParaRPr sz="2500"/>
          </a:p>
          <a:p>
            <a:pPr lvl="0" algn="l">
              <a:defRPr sz="1800"/>
            </a:pPr>
            <a:endParaRPr sz="1300"/>
          </a:p>
          <a:p>
            <a:pPr lvl="1" algn="l">
              <a:defRPr sz="1800"/>
            </a:pPr>
            <a:r>
              <a:rPr sz="1600"/>
              <a:t>[1] D. Kouzoupis, H.J. Ferreau, H. Peyrl and M. Diehl, “First-Order Methods in Embedded Nonlinear Model Predictive Control”, in Proc. ECC, 2015.</a:t>
            </a:r>
            <a:endParaRPr sz="1600"/>
          </a:p>
          <a:p>
            <a:pPr lvl="1" algn="l">
              <a:defRPr sz="1800"/>
            </a:pPr>
            <a:endParaRPr sz="800"/>
          </a:p>
          <a:p>
            <a:pPr lvl="1" algn="l">
              <a:defRPr sz="1800"/>
            </a:pPr>
            <a:r>
              <a:rPr sz="1600"/>
              <a:t>[2] P.Giselsson, “Improved Fast Dual Gradient Methods for Embedded Model Predictive Control”, in Proc. IFAC World Congress, 2014.</a:t>
            </a:r>
            <a:endParaRPr sz="1600"/>
          </a:p>
          <a:p>
            <a:pPr lvl="1" algn="l">
              <a:defRPr sz="1800"/>
            </a:pPr>
            <a:endParaRPr sz="800"/>
          </a:p>
          <a:p>
            <a:pPr lvl="1" algn="l">
              <a:defRPr sz="1800"/>
            </a:pPr>
            <a:r>
              <a:rPr sz="1600"/>
              <a:t>[3] W. Zuo and Z. Lin, “A Generalized Accelerated Proximal Gradient Approach for Total-Variation-Based Image restoration”, IEEE Trans. on Image Processing, 2011.</a:t>
            </a:r>
            <a:endParaRPr sz="1600"/>
          </a:p>
          <a:p>
            <a:pPr lvl="1" algn="l">
              <a:defRPr sz="1800"/>
            </a:pPr>
            <a:endParaRPr sz="800"/>
          </a:p>
          <a:p>
            <a:pPr lvl="1" algn="l">
              <a:defRPr sz="1800"/>
            </a:pPr>
            <a:r>
              <a:rPr sz="1600"/>
              <a:t>[4] Y. Nesterov, </a:t>
            </a:r>
            <a:r>
              <a:rPr i="1" sz="1600"/>
              <a:t>Introductory lectures on convex optimization: a basic course</a:t>
            </a:r>
            <a:r>
              <a:rPr sz="1600"/>
              <a:t>, Kliwer Academic Publishers, 2004. </a:t>
            </a:r>
            <a:endParaRPr sz="1600"/>
          </a:p>
          <a:p>
            <a:pPr lvl="1" algn="l">
              <a:defRPr sz="1800"/>
            </a:pPr>
            <a:endParaRPr sz="800"/>
          </a:p>
          <a:p>
            <a:pPr lvl="1" algn="l">
              <a:defRPr sz="1800"/>
            </a:pPr>
            <a:r>
              <a:rPr sz="1600"/>
              <a:t>[5] </a:t>
            </a:r>
            <a:r>
              <a:rPr sz="1600" u="sng">
                <a:hlinkClick r:id="rId2" invalidUrl="" action="" tgtFrame="" tooltip="" history="1" highlightClick="0" endSnd="0"/>
              </a:rPr>
              <a:t>www.acadotoolkit.org</a:t>
            </a:r>
            <a:r>
              <a:rPr sz="1600"/>
              <a:t> </a:t>
            </a:r>
          </a:p>
        </p:txBody>
      </p:sp>
      <p:sp>
        <p:nvSpPr>
          <p:cNvPr id="80" name="Shape 80"/>
          <p:cNvSpPr/>
          <p:nvPr/>
        </p:nvSpPr>
        <p:spPr>
          <a:xfrm>
            <a:off x="686866" y="1968500"/>
            <a:ext cx="11631068" cy="344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283986" indent="-283986" algn="l">
              <a:lnSpc>
                <a:spcPct val="120000"/>
              </a:lnSpc>
              <a:buSzPct val="75000"/>
              <a:buChar char="•"/>
              <a:defRPr sz="1800"/>
            </a:pPr>
            <a:r>
              <a:rPr sz="2300"/>
              <a:t>Fast, embedded MPC requires the solution of optimization problems with several hundred variables in a few milliseconds.</a:t>
            </a:r>
            <a:endParaRPr sz="2300"/>
          </a:p>
          <a:p>
            <a:pPr lvl="0" marL="283986" indent="-283986" algn="l">
              <a:lnSpc>
                <a:spcPct val="120000"/>
              </a:lnSpc>
              <a:buSzPct val="75000"/>
              <a:buChar char="•"/>
              <a:defRPr sz="1800"/>
            </a:pPr>
            <a:r>
              <a:rPr sz="2300"/>
              <a:t>QP solvers based on first-order methods (e.g., fast gradient method, ADMM, …) are suitable candidates for real-time nonlinear MPC:</a:t>
            </a:r>
            <a:endParaRPr sz="2300"/>
          </a:p>
          <a:p>
            <a:pPr lvl="2" marL="1172986" indent="-283986" algn="l">
              <a:lnSpc>
                <a:spcPct val="120000"/>
              </a:lnSpc>
              <a:buSzPct val="75000"/>
              <a:buChar char="•"/>
              <a:defRPr sz="1800"/>
            </a:pPr>
            <a:r>
              <a:rPr sz="2300"/>
              <a:t>Simple, highly parallelizable algorithmic schemes.</a:t>
            </a:r>
            <a:endParaRPr sz="2300"/>
          </a:p>
          <a:p>
            <a:pPr lvl="2" marL="1172986" indent="-283986" algn="l">
              <a:lnSpc>
                <a:spcPct val="120000"/>
              </a:lnSpc>
              <a:buSzPct val="75000"/>
              <a:buChar char="•"/>
              <a:defRPr sz="1800"/>
            </a:pPr>
            <a:r>
              <a:rPr sz="2300"/>
              <a:t>Low cost per iteration.</a:t>
            </a:r>
            <a:endParaRPr sz="2300"/>
          </a:p>
          <a:p>
            <a:pPr lvl="2" marL="1172986" indent="-283986" algn="l">
              <a:lnSpc>
                <a:spcPct val="120000"/>
              </a:lnSpc>
              <a:buSzPct val="75000"/>
              <a:buChar char="•"/>
              <a:defRPr sz="1800"/>
            </a:pPr>
            <a:r>
              <a:rPr sz="2300"/>
              <a:t>Shifted optimal solution of previous QP provides a good initial guess that accelerates convergence.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pPr lvl="0">
              <a:defRPr sz="1800"/>
            </a:pPr>
            <a:r>
              <a:rPr sz="5000"/>
              <a:t>Thank you for your attention.</a:t>
            </a:r>
          </a:p>
        </p:txBody>
      </p:sp>
      <p:sp>
        <p:nvSpPr>
          <p:cNvPr id="83" name="Shape 83"/>
          <p:cNvSpPr/>
          <p:nvPr/>
        </p:nvSpPr>
        <p:spPr>
          <a:xfrm>
            <a:off x="5079453" y="4495799"/>
            <a:ext cx="2845894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300"/>
            </a:lvl1pPr>
          </a:lstStyle>
          <a:p>
            <a:pPr lvl="0">
              <a:defRPr sz="1800"/>
            </a:pPr>
            <a:r>
              <a:rPr sz="4300"/>
              <a:t>Questions?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