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9"/>
  </p:notesMasterIdLst>
  <p:sldIdLst>
    <p:sldId id="257" r:id="rId2"/>
    <p:sldId id="264" r:id="rId3"/>
    <p:sldId id="265" r:id="rId4"/>
    <p:sldId id="259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GB"/>
    </a:defPPr>
    <a:lvl1pPr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5" d="100"/>
          <a:sy n="165" d="100"/>
        </p:scale>
        <p:origin x="2022" y="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E0DB30-E347-F441-AF02-9DE71AB320F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154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607694"/>
            <a:ext cx="6912768" cy="905711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Title of presentation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2377323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12768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6" y="1963014"/>
            <a:ext cx="6912629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1841968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840760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840760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402487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slide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486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432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4005064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divider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51520" y="4967496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8680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916832"/>
            <a:ext cx="4968552" cy="1152128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</a:t>
            </a:r>
            <a:br>
              <a:rPr lang="en-GB" dirty="0" smtClean="0"/>
            </a:br>
            <a:r>
              <a:rPr lang="en-GB" dirty="0" smtClean="0"/>
              <a:t>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530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878347"/>
            <a:ext cx="4968552" cy="1656184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 </a:t>
            </a:r>
            <a:br>
              <a:rPr lang="en-GB" dirty="0" smtClean="0"/>
            </a:br>
            <a:r>
              <a:rPr lang="en-GB" dirty="0" smtClean="0"/>
              <a:t>and answers (alternative)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44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n w="101600" cmpd="sng">
                <a:solidFill>
                  <a:schemeClr val="tx1"/>
                </a:solidFill>
              </a:ln>
            </a:endParaRPr>
          </a:p>
        </p:txBody>
      </p:sp>
      <p:pic>
        <p:nvPicPr>
          <p:cNvPr id="1027" name="Picture 2" descr="MO_RGB_transpbackg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513" y="138113"/>
            <a:ext cx="1574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75" r:id="rId1"/>
    <p:sldLayoutId id="2147484174" r:id="rId2"/>
    <p:sldLayoutId id="2147484176" r:id="rId3"/>
    <p:sldLayoutId id="2147484173" r:id="rId4"/>
    <p:sldLayoutId id="2147484177" r:id="rId5"/>
    <p:sldLayoutId id="2147484178" r:id="rId6"/>
    <p:sldLayoutId id="2147484179" r:id="rId7"/>
    <p:sldLayoutId id="2147484180" r:id="rId8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261938" indent="-261938" algn="l" rtl="0" eaLnBrk="1" fontAlgn="base" hangingPunct="1">
        <a:lnSpc>
          <a:spcPct val="90000"/>
        </a:lnSpc>
        <a:spcBef>
          <a:spcPct val="35000"/>
        </a:spcBef>
        <a:spcAft>
          <a:spcPct val="35000"/>
        </a:spcAft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623888" indent="-182563" algn="l" rtl="0" eaLnBrk="1" fontAlgn="base" hangingPunct="1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987425" indent="-184150" algn="l" rtl="0" eaLnBrk="1" fontAlgn="base" hangingPunct="1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3pPr>
      <a:lvl4pPr marL="1349375" indent="-182563" algn="l" rtl="0" eaLnBrk="1" fontAlgn="base" hangingPunct="1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1698625" indent="-169863" algn="l" rtl="0" eaLnBrk="1" fontAlgn="base" hangingPunct="1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155825" indent="-169863" algn="l" rtl="0" eaLnBrk="1" fontAlgn="base" hangingPunct="1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6pPr>
      <a:lvl7pPr marL="2613025" indent="-169863" algn="l" rtl="0" eaLnBrk="1" fontAlgn="base" hangingPunct="1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7pPr>
      <a:lvl8pPr marL="3070225" indent="-169863" algn="l" rtl="0" eaLnBrk="1" fontAlgn="base" hangingPunct="1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8pPr>
      <a:lvl9pPr marL="3527425" indent="-169863" algn="l" rtl="0" eaLnBrk="1" fontAlgn="base" hangingPunct="1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assimilation for weather forecasting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G.W. Inverarity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06/05/15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0833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data assimilation?</a:t>
            </a:r>
          </a:p>
          <a:p>
            <a:r>
              <a:rPr lang="en-US" dirty="0" smtClean="0"/>
              <a:t>Global forecast optimization</a:t>
            </a:r>
          </a:p>
          <a:p>
            <a:r>
              <a:rPr lang="en-US" dirty="0" smtClean="0"/>
              <a:t>Regional forecast optimization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4866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assimilation?</a:t>
            </a:r>
            <a:endParaRPr lang="en-US" dirty="0"/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2124075" y="1541463"/>
            <a:ext cx="6985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/>
              <a:t>We need to know the present state of the atmosphere to use as an initial condition for the forecast model.</a:t>
            </a:r>
          </a:p>
          <a:p>
            <a:pPr lvl="0"/>
            <a:r>
              <a:rPr lang="en-GB" dirty="0" smtClean="0"/>
              <a:t>Use observations collected in a recent time window to adjust the last forecast at the start of the window.</a:t>
            </a:r>
          </a:p>
          <a:p>
            <a:r>
              <a:rPr lang="en-GB" dirty="0" smtClean="0"/>
              <a:t>Majority of information comes from the forecast.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7" name="Picture 6" descr="4dv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3501008"/>
            <a:ext cx="5873408" cy="30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16862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assimilation?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1541182"/>
            <a:ext cx="6984776" cy="4480106"/>
          </a:xfrm>
        </p:spPr>
        <p:txBody>
          <a:bodyPr/>
          <a:lstStyle/>
          <a:p>
            <a:r>
              <a:rPr lang="en-GB" dirty="0" smtClean="0"/>
              <a:t>Writing ||</a:t>
            </a:r>
            <a:r>
              <a:rPr lang="en-GB" b="1" dirty="0" smtClean="0"/>
              <a:t>z||</a:t>
            </a:r>
            <a:r>
              <a:rPr lang="en-GB" b="1" baseline="-25000" dirty="0" smtClean="0"/>
              <a:t>A</a:t>
            </a:r>
            <a:r>
              <a:rPr lang="en-GB" dirty="0" smtClean="0"/>
              <a:t>=(</a:t>
            </a:r>
            <a:r>
              <a:rPr lang="en-GB" b="1" dirty="0" smtClean="0"/>
              <a:t>z</a:t>
            </a:r>
            <a:r>
              <a:rPr lang="en-GB" baseline="30000" dirty="0" smtClean="0"/>
              <a:t>T</a:t>
            </a:r>
            <a:r>
              <a:rPr lang="en-GB" b="1" dirty="0" smtClean="0"/>
              <a:t>A</a:t>
            </a:r>
            <a:r>
              <a:rPr lang="en-GB" baseline="30000" dirty="0" smtClean="0"/>
              <a:t>-1</a:t>
            </a:r>
            <a:r>
              <a:rPr lang="en-GB" b="1" dirty="0" smtClean="0"/>
              <a:t>z</a:t>
            </a:r>
            <a:r>
              <a:rPr lang="en-GB" dirty="0" smtClean="0"/>
              <a:t>)</a:t>
            </a:r>
            <a:r>
              <a:rPr lang="en-GB" baseline="30000" dirty="0" smtClean="0"/>
              <a:t>1/2</a:t>
            </a: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Good </a:t>
            </a:r>
            <a:r>
              <a:rPr lang="en-GB" dirty="0" smtClean="0"/>
              <a:t>covariance representation of forecast and observation errors critical to success.</a:t>
            </a:r>
          </a:p>
          <a:p>
            <a:r>
              <a:rPr lang="en-GB" dirty="0" smtClean="0"/>
              <a:t>State vector typically has O(10</a:t>
            </a:r>
            <a:r>
              <a:rPr lang="en-GB" baseline="30000" dirty="0" smtClean="0"/>
              <a:t>9</a:t>
            </a:r>
            <a:r>
              <a:rPr lang="en-GB" dirty="0" smtClean="0"/>
              <a:t>)elements so forecast-error covariance matrix with O(10</a:t>
            </a:r>
            <a:r>
              <a:rPr lang="en-GB" baseline="30000" dirty="0" smtClean="0"/>
              <a:t>18</a:t>
            </a:r>
            <a:r>
              <a:rPr lang="en-GB" dirty="0" smtClean="0"/>
              <a:t>) entries is too large to represent explicitly. Either modelled using a sequence of transforms incorporating simplifying assumptions or estimated from an ensemble of forecasts</a:t>
            </a:r>
            <a:r>
              <a:rPr lang="en-GB" dirty="0" smtClean="0"/>
              <a:t>.</a:t>
            </a:r>
            <a:endParaRPr lang="en-GB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39752" y="2204864"/>
          <a:ext cx="6264696" cy="994129"/>
        </p:xfrm>
        <a:graphic>
          <a:graphicData uri="http://schemas.openxmlformats.org/presentationml/2006/ole">
            <p:oleObj spid="_x0000_s2050" name="Equation" r:id="rId4" imgW="2870640" imgH="4478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16862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forecast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1541182"/>
            <a:ext cx="6984776" cy="4480106"/>
          </a:xfrm>
        </p:spPr>
        <p:txBody>
          <a:bodyPr/>
          <a:lstStyle/>
          <a:p>
            <a:r>
              <a:rPr lang="en-GB" dirty="0" smtClean="0"/>
              <a:t>Observation operator and forecast model weakly nonlinear.</a:t>
            </a:r>
          </a:p>
          <a:p>
            <a:r>
              <a:rPr lang="en-GB" dirty="0" smtClean="0"/>
              <a:t>Conjugate gradient method preconditioned with Hessian eigenvectors.</a:t>
            </a:r>
          </a:p>
          <a:p>
            <a:r>
              <a:rPr lang="en-GB" dirty="0" smtClean="0"/>
              <a:t>Perform 30 minimization iterations of quadratic approximation to penalty function while computing leading eigenvectors.</a:t>
            </a:r>
          </a:p>
          <a:p>
            <a:r>
              <a:rPr lang="en-GB" dirty="0" smtClean="0"/>
              <a:t>Perform another 35 minimization iterations of the preconditioned penalty function, re-linearizing the observation operator every ten iterations.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6716862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Regional forecast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1541182"/>
            <a:ext cx="6984776" cy="4480106"/>
          </a:xfrm>
        </p:spPr>
        <p:txBody>
          <a:bodyPr/>
          <a:lstStyle/>
          <a:p>
            <a:r>
              <a:rPr lang="en-GB" dirty="0" smtClean="0"/>
              <a:t>Observation operator strongly nonlinear.</a:t>
            </a:r>
          </a:p>
          <a:p>
            <a:r>
              <a:rPr lang="en-GB" dirty="0" smtClean="0"/>
              <a:t>Limited-memory quasi-Newton minimization of non-quadratic penalty function.</a:t>
            </a:r>
          </a:p>
          <a:p>
            <a:r>
              <a:rPr lang="en-GB" dirty="0" smtClean="0"/>
              <a:t>Perform 10 minimization iterations, apply vertically adaptive grid (AG) transform, perform 10 minimization iterations, apply AG transform again then minimize to convergence (typically 60 iterations).</a:t>
            </a:r>
          </a:p>
        </p:txBody>
      </p:sp>
    </p:spTree>
    <p:extLst>
      <p:ext uri="{BB962C8B-B14F-4D97-AF65-F5344CB8AC3E}">
        <p14:creationId xmlns:p14="http://schemas.microsoft.com/office/powerpoint/2010/main" xmlns="" val="6716862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1541182"/>
            <a:ext cx="6984776" cy="4480106"/>
          </a:xfrm>
        </p:spPr>
        <p:txBody>
          <a:bodyPr/>
          <a:lstStyle/>
          <a:p>
            <a:r>
              <a:rPr lang="en-GB" dirty="0" smtClean="0"/>
              <a:t>State vector has O(10</a:t>
            </a:r>
            <a:r>
              <a:rPr lang="en-GB" baseline="30000" dirty="0" smtClean="0"/>
              <a:t>9</a:t>
            </a:r>
            <a:r>
              <a:rPr lang="en-GB" dirty="0" smtClean="0"/>
              <a:t>) elements but can only afford O(100) minimization iterations to assimilate O(10</a:t>
            </a:r>
            <a:r>
              <a:rPr lang="en-GB" baseline="30000" dirty="0" smtClean="0"/>
              <a:t>6</a:t>
            </a:r>
            <a:r>
              <a:rPr lang="en-GB" dirty="0" smtClean="0"/>
              <a:t>) observations in 20 minutes for global or 5 minutes for regional forecast.</a:t>
            </a:r>
          </a:p>
          <a:p>
            <a:r>
              <a:rPr lang="en-GB" dirty="0" smtClean="0"/>
              <a:t>Global data assimilation uses Hessian-eigenvector preconditioned conjugate gradient method.</a:t>
            </a:r>
          </a:p>
          <a:p>
            <a:r>
              <a:rPr lang="en-GB" dirty="0" smtClean="0"/>
              <a:t>Regional data assimilation uses limited-memory quasi-Newton method.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xmlns="" val="6716862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_standard_template_14_0085">
  <a:themeElements>
    <a:clrScheme name="Corporate pallette">
      <a:dk1>
        <a:srgbClr val="000000"/>
      </a:dk1>
      <a:lt1>
        <a:srgbClr val="FFFFFF"/>
      </a:lt1>
      <a:dk2>
        <a:srgbClr val="9CA299"/>
      </a:dk2>
      <a:lt2>
        <a:srgbClr val="00ADD0"/>
      </a:lt2>
      <a:accent1>
        <a:srgbClr val="8F8DCB"/>
      </a:accent1>
      <a:accent2>
        <a:srgbClr val="878800"/>
      </a:accent2>
      <a:accent3>
        <a:srgbClr val="031F73"/>
      </a:accent3>
      <a:accent4>
        <a:srgbClr val="9CA299"/>
      </a:accent4>
      <a:accent5>
        <a:srgbClr val="CCFF33"/>
      </a:accent5>
      <a:accent6>
        <a:srgbClr val="D7A900"/>
      </a:accent6>
      <a:hlink>
        <a:srgbClr val="9CA299"/>
      </a:hlink>
      <a:folHlink>
        <a:srgbClr val="ED2939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B9DB0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MO_standard_template_14_0085</Template>
  <TotalTime>0</TotalTime>
  <Words>301</Words>
  <Application>Microsoft Office PowerPoint</Application>
  <PresentationFormat>On-screen Show (4:3)</PresentationFormat>
  <Paragraphs>45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MO_standard_template_14_0085</vt:lpstr>
      <vt:lpstr>Equation</vt:lpstr>
      <vt:lpstr>Data assimilation for weather forecasting</vt:lpstr>
      <vt:lpstr>Contents</vt:lpstr>
      <vt:lpstr>What is data assimilation?</vt:lpstr>
      <vt:lpstr>What is data assimilation?</vt:lpstr>
      <vt:lpstr>Global forecast optimization</vt:lpstr>
      <vt:lpstr>Regional forecast optimization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2015-04-29T15:45:51Z</dcterms:created>
  <dcterms:modified xsi:type="dcterms:W3CDTF">2015-04-30T13:53:08Z</dcterms:modified>
</cp:coreProperties>
</file>