
<file path=[Content_Types].xml><?xml version="1.0" encoding="utf-8"?>
<Types xmlns="http://schemas.openxmlformats.org/package/2006/content-types">
  <Default Extension="xml" ContentType="application/xml"/>
  <Default Extension="jpeg" ContentType="image/jpeg"/>
  <Default Extension="bin" ContentType="application/vnd.openxmlformats-officedocument.presentationml.printerSettings"/>
  <Default Extension="png" ContentType="image/png"/>
  <Default Extension="rels" ContentType="application/vnd.openxmlformats-package.relationships+xml"/>
  <Default Extension="emf" ContentType="image/x-emf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4" Type="http://schemas.openxmlformats.org/officeDocument/2006/relationships/extended-properties" Target="docProps/app.xml"/><Relationship Id="rId1" Type="http://schemas.openxmlformats.org/officeDocument/2006/relationships/officeDocument" Target="ppt/presentation.xml"/><Relationship Id="rId2" Type="http://schemas.openxmlformats.org/package/2006/relationships/metadata/thumbnail" Target="docProps/thumbnail.jpeg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 autoCompressPictures="0">
  <p:sldMasterIdLst>
    <p:sldMasterId id="2147483648" r:id="rId1"/>
  </p:sldMasterIdLst>
  <p:sldIdLst>
    <p:sldId id="257" r:id="rId2"/>
    <p:sldId id="261" r:id="rId3"/>
    <p:sldId id="258" r:id="rId4"/>
    <p:sldId id="256" r:id="rId5"/>
    <p:sldId id="260" r:id="rId6"/>
    <p:sldId id="262" r:id="rId7"/>
    <p:sldId id="259" r:id="rId8"/>
    <p:sldId id="263" r:id="rId9"/>
  </p:sldIdLst>
  <p:sldSz cx="9144000" cy="6858000" type="screen4x3"/>
  <p:notesSz cx="6858000" cy="9144000"/>
  <p:defaultTextStyle>
    <a:defPPr>
      <a:defRPr lang="en-US"/>
    </a:defPPr>
    <a:lvl1pPr marL="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4572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prnPr/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>
    <p:restoredLeft sz="15620"/>
    <p:restoredTop sz="94660"/>
  </p:normalViewPr>
  <p:slideViewPr>
    <p:cSldViewPr snapToGrid="0" snapToObjects="1">
      <p:cViewPr>
        <p:scale>
          <a:sx n="100" d="100"/>
          <a:sy n="100" d="100"/>
        </p:scale>
        <p:origin x="-1512" y="120"/>
      </p:cViewPr>
      <p:guideLst>
        <p:guide orient="horz" pos="2160"/>
        <p:guide pos="2880"/>
      </p:guideLst>
    </p:cSldViewPr>
  </p:slideViewPr>
  <p:notesTextViewPr>
    <p:cViewPr>
      <p:scale>
        <a:sx n="100" d="100"/>
        <a:sy n="100" d="100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11" Type="http://schemas.openxmlformats.org/officeDocument/2006/relationships/presProps" Target="presProps.xml"/><Relationship Id="rId12" Type="http://schemas.openxmlformats.org/officeDocument/2006/relationships/viewProps" Target="viewProps.xml"/><Relationship Id="rId13" Type="http://schemas.openxmlformats.org/officeDocument/2006/relationships/theme" Target="theme/theme1.xml"/><Relationship Id="rId14" Type="http://schemas.openxmlformats.org/officeDocument/2006/relationships/tableStyles" Target="tableStyles.xml"/><Relationship Id="rId1" Type="http://schemas.openxmlformats.org/officeDocument/2006/relationships/slideMaster" Target="slideMasters/slideMaster1.xml"/><Relationship Id="rId2" Type="http://schemas.openxmlformats.org/officeDocument/2006/relationships/slide" Target="slides/slide1.xml"/><Relationship Id="rId3" Type="http://schemas.openxmlformats.org/officeDocument/2006/relationships/slide" Target="slides/slide2.xml"/><Relationship Id="rId4" Type="http://schemas.openxmlformats.org/officeDocument/2006/relationships/slide" Target="slides/slide3.xml"/><Relationship Id="rId5" Type="http://schemas.openxmlformats.org/officeDocument/2006/relationships/slide" Target="slides/slide4.xml"/><Relationship Id="rId6" Type="http://schemas.openxmlformats.org/officeDocument/2006/relationships/slide" Target="slides/slide5.xml"/><Relationship Id="rId7" Type="http://schemas.openxmlformats.org/officeDocument/2006/relationships/slide" Target="slides/slide6.xml"/><Relationship Id="rId8" Type="http://schemas.openxmlformats.org/officeDocument/2006/relationships/slide" Target="slides/slide7.xml"/><Relationship Id="rId9" Type="http://schemas.openxmlformats.org/officeDocument/2006/relationships/slide" Target="slides/slide8.xml"/><Relationship Id="rId10" Type="http://schemas.openxmlformats.org/officeDocument/2006/relationships/printerSettings" Target="printerSettings/printerSettings1.bin"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2130425"/>
            <a:ext cx="7772400" cy="1470025"/>
          </a:xfrm>
        </p:spPr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3886200"/>
            <a:ext cx="6400800" cy="175260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457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914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828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22860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3200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3657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 smtClean="0"/>
              <a:t>Click to edit Master subtitle style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907409657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355393584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74638"/>
            <a:ext cx="2057400" cy="5851525"/>
          </a:xfrm>
        </p:spPr>
        <p:txBody>
          <a:bodyPr vert="eaVert"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74638"/>
            <a:ext cx="6019800" cy="5851525"/>
          </a:xfrm>
        </p:spPr>
        <p:txBody>
          <a:bodyPr vert="eaVert"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83068369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60670511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4406900"/>
            <a:ext cx="7772400" cy="1362075"/>
          </a:xfrm>
        </p:spPr>
        <p:txBody>
          <a:bodyPr anchor="t"/>
          <a:lstStyle>
            <a:lvl1pPr algn="l">
              <a:defRPr sz="4000" b="1" cap="all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906713"/>
            <a:ext cx="7772400" cy="1500187"/>
          </a:xfrm>
        </p:spPr>
        <p:txBody>
          <a:bodyPr anchor="b"/>
          <a:lstStyle>
            <a:lvl1pPr marL="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4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413203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457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200" y="1600200"/>
            <a:ext cx="4038600" cy="4525963"/>
          </a:xfrm>
        </p:spPr>
        <p:txBody>
          <a:bodyPr/>
          <a:lstStyle>
            <a:lvl1pPr>
              <a:defRPr sz="2800"/>
            </a:lvl1pPr>
            <a:lvl2pPr>
              <a:defRPr sz="2400"/>
            </a:lvl2pPr>
            <a:lvl3pPr>
              <a:defRPr sz="2000"/>
            </a:lvl3pPr>
            <a:lvl4pPr>
              <a:defRPr sz="1800"/>
            </a:lvl4pPr>
            <a:lvl5pPr>
              <a:defRPr sz="1800"/>
            </a:lvl5pPr>
            <a:lvl6pPr>
              <a:defRPr sz="1800"/>
            </a:lvl6pPr>
            <a:lvl7pPr>
              <a:defRPr sz="1800"/>
            </a:lvl7pPr>
            <a:lvl8pPr>
              <a:defRPr sz="1800"/>
            </a:lvl8pPr>
            <a:lvl9pPr>
              <a:defRPr sz="18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90178397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535113"/>
            <a:ext cx="4040188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2174875"/>
            <a:ext cx="4040188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5" y="1535113"/>
            <a:ext cx="4041775" cy="63976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5" y="2174875"/>
            <a:ext cx="4041775" cy="3951288"/>
          </a:xfrm>
        </p:spPr>
        <p:txBody>
          <a:bodyPr/>
          <a:lstStyle>
            <a:lvl1pPr>
              <a:defRPr sz="2400"/>
            </a:lvl1pPr>
            <a:lvl2pPr>
              <a:defRPr sz="2000"/>
            </a:lvl2pPr>
            <a:lvl3pPr>
              <a:defRPr sz="1800"/>
            </a:lvl3pPr>
            <a:lvl4pPr>
              <a:defRPr sz="1600"/>
            </a:lvl4pPr>
            <a:lvl5pPr>
              <a:defRPr sz="1600"/>
            </a:lvl5pPr>
            <a:lvl6pPr>
              <a:defRPr sz="1600"/>
            </a:lvl6pPr>
            <a:lvl7pPr>
              <a:defRPr sz="1600"/>
            </a:lvl7pPr>
            <a:lvl8pPr>
              <a:defRPr sz="1600"/>
            </a:lvl8pPr>
            <a:lvl9pPr>
              <a:defRPr sz="16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315474854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36389661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31271866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0" y="273050"/>
            <a:ext cx="3008313" cy="1162050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73050"/>
            <a:ext cx="5111750" cy="5853113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0" y="1435100"/>
            <a:ext cx="3008313" cy="4691063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60323569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4800600"/>
            <a:ext cx="5486400" cy="566738"/>
          </a:xfrm>
        </p:spPr>
        <p:txBody>
          <a:bodyPr anchor="b"/>
          <a:lstStyle>
            <a:lvl1pPr algn="l">
              <a:defRPr sz="2000" b="1"/>
            </a:lvl1pPr>
          </a:lstStyle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612775"/>
            <a:ext cx="5486400" cy="4114800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5367338"/>
            <a:ext cx="5486400" cy="804862"/>
          </a:xfrm>
        </p:spPr>
        <p:txBody>
          <a:bodyPr/>
          <a:lstStyle>
            <a:lvl1pPr marL="0" indent="0">
              <a:buNone/>
              <a:defRPr sz="1400"/>
            </a:lvl1pPr>
            <a:lvl2pPr marL="457200" indent="0">
              <a:buNone/>
              <a:defRPr sz="1200"/>
            </a:lvl2pPr>
            <a:lvl3pPr marL="914400" indent="0">
              <a:buNone/>
              <a:defRPr sz="1000"/>
            </a:lvl3pPr>
            <a:lvl4pPr marL="1371600" indent="0">
              <a:buNone/>
              <a:defRPr sz="900"/>
            </a:lvl4pPr>
            <a:lvl5pPr marL="1828800" indent="0">
              <a:buNone/>
              <a:defRPr sz="900"/>
            </a:lvl5pPr>
            <a:lvl6pPr marL="2286000" indent="0">
              <a:buNone/>
              <a:defRPr sz="900"/>
            </a:lvl6pPr>
            <a:lvl7pPr marL="2743200" indent="0">
              <a:buNone/>
              <a:defRPr sz="900"/>
            </a:lvl7pPr>
            <a:lvl8pPr marL="3200400" indent="0">
              <a:buNone/>
              <a:defRPr sz="900"/>
            </a:lvl8pPr>
            <a:lvl9pPr marL="3657600" indent="0">
              <a:buNone/>
              <a:defRPr sz="900"/>
            </a:lvl9pPr>
          </a:lstStyle>
          <a:p>
            <a:pPr lvl="0"/>
            <a:r>
              <a:rPr lang="en-US" smtClean="0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5602763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11" Type="http://schemas.openxmlformats.org/officeDocument/2006/relationships/slideLayout" Target="../slideLayouts/slideLayout11.xml"/><Relationship Id="rId12" Type="http://schemas.openxmlformats.org/officeDocument/2006/relationships/theme" Target="../theme/theme1.xml"/><Relationship Id="rId1" Type="http://schemas.openxmlformats.org/officeDocument/2006/relationships/slideLayout" Target="../slideLayouts/slideLayout1.xml"/><Relationship Id="rId2" Type="http://schemas.openxmlformats.org/officeDocument/2006/relationships/slideLayout" Target="../slideLayouts/slideLayout2.xml"/><Relationship Id="rId3" Type="http://schemas.openxmlformats.org/officeDocument/2006/relationships/slideLayout" Target="../slideLayouts/slideLayout3.xml"/><Relationship Id="rId4" Type="http://schemas.openxmlformats.org/officeDocument/2006/relationships/slideLayout" Target="../slideLayouts/slideLayout4.xml"/><Relationship Id="rId5" Type="http://schemas.openxmlformats.org/officeDocument/2006/relationships/slideLayout" Target="../slideLayouts/slideLayout5.xml"/><Relationship Id="rId6" Type="http://schemas.openxmlformats.org/officeDocument/2006/relationships/slideLayout" Target="../slideLayouts/slideLayout6.xml"/><Relationship Id="rId7" Type="http://schemas.openxmlformats.org/officeDocument/2006/relationships/slideLayout" Target="../slideLayouts/slideLayout7.xml"/><Relationship Id="rId8" Type="http://schemas.openxmlformats.org/officeDocument/2006/relationships/slideLayout" Target="../slideLayouts/slideLayout8.xml"/><Relationship Id="rId9" Type="http://schemas.openxmlformats.org/officeDocument/2006/relationships/slideLayout" Target="../slideLayouts/slideLayout9.xml"/><Relationship Id="rId10" Type="http://schemas.openxmlformats.org/officeDocument/2006/relationships/slideLayout" Target="../slideLayouts/slideLayout10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74638"/>
            <a:ext cx="8229600" cy="1143000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 smtClean="0"/>
              <a:t>Click to edit Master title style</a:t>
            </a:r>
            <a:endParaRPr lang="en-US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600200"/>
            <a:ext cx="8229600" cy="4525963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 smtClean="0"/>
              <a:t>Click to edit Master text styles</a:t>
            </a:r>
          </a:p>
          <a:p>
            <a:pPr lvl="1"/>
            <a:r>
              <a:rPr lang="en-US" smtClean="0"/>
              <a:t>Second level</a:t>
            </a:r>
          </a:p>
          <a:p>
            <a:pPr lvl="2"/>
            <a:r>
              <a:rPr lang="en-US" smtClean="0"/>
              <a:t>Third level</a:t>
            </a:r>
          </a:p>
          <a:p>
            <a:pPr lvl="3"/>
            <a:r>
              <a:rPr lang="en-US" smtClean="0"/>
              <a:t>Fourth level</a:t>
            </a:r>
          </a:p>
          <a:p>
            <a:pPr lvl="4"/>
            <a:r>
              <a:rPr lang="en-US" smtClean="0"/>
              <a:t>Fifth level</a:t>
            </a:r>
            <a:endParaRPr lang="en-US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457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DA16032-4A7A-2547-BF14-8A78554109D8}" type="datetimeFigureOut">
              <a:rPr lang="en-US" smtClean="0"/>
              <a:t>5/4/15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3124200" y="6356350"/>
            <a:ext cx="2895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6553200" y="6356350"/>
            <a:ext cx="21336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3592AD-DA47-CF46-AD3F-49F3AB5B5AA1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226295712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txStyles>
    <p:titleStyle>
      <a:lvl1pPr algn="ctr" defTabSz="457200" rtl="0" eaLnBrk="1" latinLnBrk="0" hangingPunct="1"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342900" indent="-342900" algn="l" defTabSz="457200" rtl="0" eaLnBrk="1" latinLnBrk="0" hangingPunct="1">
        <a:spcBef>
          <a:spcPct val="20000"/>
        </a:spcBef>
        <a:buFont typeface="Arial"/>
        <a:buChar char="•"/>
        <a:defRPr sz="3200" kern="1200">
          <a:solidFill>
            <a:schemeClr val="tx1"/>
          </a:solidFill>
          <a:latin typeface="+mn-lt"/>
          <a:ea typeface="+mn-ea"/>
          <a:cs typeface="+mn-cs"/>
        </a:defRPr>
      </a:lvl1pPr>
      <a:lvl2pPr marL="742950" indent="-285750" algn="l" defTabSz="457200" rtl="0" eaLnBrk="1" latinLnBrk="0" hangingPunct="1">
        <a:spcBef>
          <a:spcPct val="20000"/>
        </a:spcBef>
        <a:buFont typeface="Arial"/>
        <a:buChar char="–"/>
        <a:defRPr sz="28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457200" rtl="0" eaLnBrk="1" latinLnBrk="0" hangingPunct="1">
        <a:spcBef>
          <a:spcPct val="20000"/>
        </a:spcBef>
        <a:buFont typeface="Arial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457200" rtl="0" eaLnBrk="1" latinLnBrk="0" hangingPunct="1">
        <a:spcBef>
          <a:spcPct val="20000"/>
        </a:spcBef>
        <a:buFont typeface="Arial"/>
        <a:buChar char="–"/>
        <a:defRPr sz="20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457200" rtl="0" eaLnBrk="1" latinLnBrk="0" hangingPunct="1">
        <a:spcBef>
          <a:spcPct val="20000"/>
        </a:spcBef>
        <a:buFont typeface="Arial"/>
        <a:buChar char="»"/>
        <a:defRPr sz="20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457200" rtl="0" eaLnBrk="1" latinLnBrk="0" hangingPunct="1">
        <a:spcBef>
          <a:spcPct val="20000"/>
        </a:spcBef>
        <a:buFont typeface="Arial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4572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1" Type="http://schemas.openxmlformats.org/officeDocument/2006/relationships/image" Target="../media/image10.emf"/><Relationship Id="rId12" Type="http://schemas.openxmlformats.org/officeDocument/2006/relationships/image" Target="../media/image11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.emf"/><Relationship Id="rId3" Type="http://schemas.openxmlformats.org/officeDocument/2006/relationships/image" Target="../media/image2.png"/><Relationship Id="rId4" Type="http://schemas.openxmlformats.org/officeDocument/2006/relationships/image" Target="../media/image3.png"/><Relationship Id="rId5" Type="http://schemas.openxmlformats.org/officeDocument/2006/relationships/image" Target="../media/image4.emf"/><Relationship Id="rId6" Type="http://schemas.openxmlformats.org/officeDocument/2006/relationships/image" Target="../media/image5.emf"/><Relationship Id="rId7" Type="http://schemas.openxmlformats.org/officeDocument/2006/relationships/image" Target="../media/image6.png"/><Relationship Id="rId8" Type="http://schemas.openxmlformats.org/officeDocument/2006/relationships/image" Target="../media/image7.png"/><Relationship Id="rId9" Type="http://schemas.openxmlformats.org/officeDocument/2006/relationships/image" Target="../media/image8.png"/><Relationship Id="rId10" Type="http://schemas.openxmlformats.org/officeDocument/2006/relationships/image" Target="../media/image9.png"/></Relationships>
</file>

<file path=ppt/slides/_rels/slide2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Relationship Id="rId2" Type="http://schemas.openxmlformats.org/officeDocument/2006/relationships/image" Target="../media/image12.emf"/><Relationship Id="rId3" Type="http://schemas.openxmlformats.org/officeDocument/2006/relationships/image" Target="../media/image13.emf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4" Type="http://schemas.openxmlformats.org/officeDocument/2006/relationships/image" Target="../media/image9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4.png"/></Relationships>
</file>

<file path=ppt/slides/_rels/slide4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6.png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7.png"/><Relationship Id="rId3" Type="http://schemas.openxmlformats.org/officeDocument/2006/relationships/image" Target="../media/image18.png"/></Relationships>
</file>

<file path=ppt/slides/_rels/slide6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19.png"/></Relationships>
</file>

<file path=ppt/slides/_rels/slide7.xml.rels><?xml version="1.0" encoding="UTF-8" standalone="yes"?>
<Relationships xmlns="http://schemas.openxmlformats.org/package/2006/relationships"><Relationship Id="rId3" Type="http://schemas.openxmlformats.org/officeDocument/2006/relationships/image" Target="../media/image21.png"/><Relationship Id="rId4" Type="http://schemas.openxmlformats.org/officeDocument/2006/relationships/image" Target="../media/image22.png"/><Relationship Id="rId1" Type="http://schemas.openxmlformats.org/officeDocument/2006/relationships/slideLayout" Target="../slideLayouts/slideLayout1.xml"/><Relationship Id="rId2" Type="http://schemas.openxmlformats.org/officeDocument/2006/relationships/image" Target="../media/image20.png"/></Relationships>
</file>

<file path=ppt/slides/_rels/slide8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4" name="Text Box 122"/>
          <p:cNvSpPr txBox="1">
            <a:spLocks noChangeArrowheads="1"/>
          </p:cNvSpPr>
          <p:nvPr/>
        </p:nvSpPr>
        <p:spPr bwMode="auto">
          <a:xfrm>
            <a:off x="825500" y="166020"/>
            <a:ext cx="7525359" cy="1369489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137137" tIns="342842" rIns="137137" bIns="342842" anchor="ctr" anchorCtr="0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b="1" dirty="0">
                <a:solidFill>
                  <a:schemeClr val="accent1">
                    <a:lumMod val="75000"/>
                  </a:schemeClr>
                </a:solidFill>
                <a:latin typeface="+mn-lt"/>
              </a:rPr>
              <a:t>Auto-tuned high-dimensional regression with the TREX: theoretical guarantees and non-convex global optimization  </a:t>
            </a:r>
          </a:p>
        </p:txBody>
      </p:sp>
      <p:sp>
        <p:nvSpPr>
          <p:cNvPr id="5" name="Text Box 123"/>
          <p:cNvSpPr txBox="1">
            <a:spLocks noChangeArrowheads="1"/>
          </p:cNvSpPr>
          <p:nvPr/>
        </p:nvSpPr>
        <p:spPr bwMode="auto">
          <a:xfrm>
            <a:off x="1587499" y="1137642"/>
            <a:ext cx="6244333" cy="59051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lIns="137137" tIns="137137" rIns="137137" bIns="137137" anchor="ctr" anchorCtr="0"/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algn="ctr" eaLnBrk="1" hangingPunct="1"/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Jacob Bien</a:t>
            </a: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Irina Gaynanova</a:t>
            </a:r>
            <a:r>
              <a:rPr lang="en-US" sz="1200" baseline="300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, Johannes Lederer</a:t>
            </a:r>
            <a:r>
              <a:rPr lang="en-US" sz="1200" baseline="30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200" dirty="0">
                <a:solidFill>
                  <a:schemeClr val="tx2">
                    <a:lumMod val="75000"/>
                  </a:schemeClr>
                </a:solidFill>
                <a:latin typeface="+mn-lt"/>
              </a:rPr>
              <a:t>,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</a:t>
            </a:r>
            <a:r>
              <a:rPr lang="en-US" sz="1200" u="sng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Christian L. Müller</a:t>
            </a:r>
            <a:r>
              <a:rPr lang="en-US" sz="1200" baseline="30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2,3</a:t>
            </a:r>
          </a:p>
          <a:p>
            <a:pPr algn="ctr" eaLnBrk="1" hangingPunct="1"/>
            <a:r>
              <a:rPr lang="en-US" sz="1200" baseline="30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1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Cornell University, Ithaca </a:t>
            </a:r>
            <a:r>
              <a:rPr lang="en-US" sz="1200" baseline="300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2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New York University, </a:t>
            </a:r>
            <a:r>
              <a:rPr lang="en-US" sz="1200" baseline="300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3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Calibri"/>
                <a:cs typeface="Calibri"/>
              </a:rPr>
              <a:t>Simons</a:t>
            </a:r>
            <a:r>
              <a:rPr lang="en-US" sz="1200" dirty="0" smtClean="0">
                <a:solidFill>
                  <a:schemeClr val="tx2">
                    <a:lumMod val="75000"/>
                  </a:schemeClr>
                </a:solidFill>
                <a:latin typeface="+mn-lt"/>
              </a:rPr>
              <a:t> Center for Data Analysis, New York</a:t>
            </a:r>
            <a:endParaRPr lang="en-US" sz="1200" dirty="0">
              <a:solidFill>
                <a:schemeClr val="tx2">
                  <a:lumMod val="75000"/>
                </a:schemeClr>
              </a:solidFill>
              <a:latin typeface="Calibri(Body)"/>
              <a:cs typeface="Calibri(Body)"/>
            </a:endParaRPr>
          </a:p>
        </p:txBody>
      </p:sp>
      <p:pic>
        <p:nvPicPr>
          <p:cNvPr id="12" name="Picture 11" descr="nyu_stacked_color.eps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8236559" y="461915"/>
            <a:ext cx="735109" cy="1061840"/>
          </a:xfrm>
          <a:prstGeom prst="rect">
            <a:avLst/>
          </a:prstGeom>
        </p:spPr>
      </p:pic>
      <p:pic>
        <p:nvPicPr>
          <p:cNvPr id="13" name="Picture 12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117289" y="461915"/>
            <a:ext cx="938354" cy="912697"/>
          </a:xfrm>
          <a:prstGeom prst="rect">
            <a:avLst/>
          </a:prstGeom>
        </p:spPr>
      </p:pic>
      <p:pic>
        <p:nvPicPr>
          <p:cNvPr id="18" name="Picture 17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2026917" y="4617068"/>
            <a:ext cx="5910722" cy="820148"/>
          </a:xfrm>
          <a:prstGeom prst="rect">
            <a:avLst/>
          </a:prstGeom>
        </p:spPr>
      </p:pic>
      <p:pic>
        <p:nvPicPr>
          <p:cNvPr id="19" name="Picture 18" descr="latex-image-1.pdf"/>
          <p:cNvPicPr>
            <a:picLocks noChangeAspect="1"/>
          </p:cNvPicPr>
          <p:nvPr/>
        </p:nvPicPr>
        <p:blipFill>
          <a:blip r:embed="rId5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15943" y="3791961"/>
            <a:ext cx="5518305" cy="549794"/>
          </a:xfrm>
          <a:prstGeom prst="rect">
            <a:avLst/>
          </a:prstGeom>
        </p:spPr>
      </p:pic>
      <p:pic>
        <p:nvPicPr>
          <p:cNvPr id="20" name="Picture 19" descr="latex-image-1.pdf"/>
          <p:cNvPicPr>
            <a:picLocks noChangeAspect="1"/>
          </p:cNvPicPr>
          <p:nvPr/>
        </p:nvPicPr>
        <p:blipFill>
          <a:blip r:embed="rId6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58695" y="5681787"/>
            <a:ext cx="7626505" cy="652121"/>
          </a:xfrm>
          <a:prstGeom prst="rect">
            <a:avLst/>
          </a:prstGeom>
        </p:spPr>
      </p:pic>
      <p:pic>
        <p:nvPicPr>
          <p:cNvPr id="7" name="Picture 6"/>
          <p:cNvPicPr>
            <a:picLocks noChangeAspect="1"/>
          </p:cNvPicPr>
          <p:nvPr/>
        </p:nvPicPr>
        <p:blipFill>
          <a:blip r:embed="rId7"/>
          <a:stretch>
            <a:fillRect/>
          </a:stretch>
        </p:blipFill>
        <p:spPr>
          <a:xfrm>
            <a:off x="3617508" y="1855159"/>
            <a:ext cx="1364770" cy="1028670"/>
          </a:xfrm>
          <a:prstGeom prst="rect">
            <a:avLst/>
          </a:prstGeom>
        </p:spPr>
      </p:pic>
      <p:pic>
        <p:nvPicPr>
          <p:cNvPr id="11" name="Picture 10"/>
          <p:cNvPicPr>
            <a:picLocks noChangeAspect="1"/>
          </p:cNvPicPr>
          <p:nvPr/>
        </p:nvPicPr>
        <p:blipFill>
          <a:blip r:embed="rId8"/>
          <a:stretch>
            <a:fillRect/>
          </a:stretch>
        </p:blipFill>
        <p:spPr>
          <a:xfrm>
            <a:off x="2462774" y="1842459"/>
            <a:ext cx="1031275" cy="1031275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9"/>
          <a:stretch>
            <a:fillRect/>
          </a:stretch>
        </p:blipFill>
        <p:spPr>
          <a:xfrm>
            <a:off x="1432524" y="1842459"/>
            <a:ext cx="893313" cy="1116641"/>
          </a:xfrm>
          <a:prstGeom prst="rect">
            <a:avLst/>
          </a:prstGeom>
        </p:spPr>
      </p:pic>
      <p:pic>
        <p:nvPicPr>
          <p:cNvPr id="22" name="Picture 21"/>
          <p:cNvPicPr>
            <a:picLocks noChangeAspect="1"/>
          </p:cNvPicPr>
          <p:nvPr/>
        </p:nvPicPr>
        <p:blipFill>
          <a:blip r:embed="rId10"/>
          <a:stretch>
            <a:fillRect/>
          </a:stretch>
        </p:blipFill>
        <p:spPr>
          <a:xfrm>
            <a:off x="5051557" y="1842459"/>
            <a:ext cx="770671" cy="1264904"/>
          </a:xfrm>
          <a:prstGeom prst="rect">
            <a:avLst/>
          </a:prstGeom>
        </p:spPr>
      </p:pic>
      <p:grpSp>
        <p:nvGrpSpPr>
          <p:cNvPr id="25" name="Group 24"/>
          <p:cNvGrpSpPr/>
          <p:nvPr/>
        </p:nvGrpSpPr>
        <p:grpSpPr>
          <a:xfrm>
            <a:off x="7442200" y="3842761"/>
            <a:ext cx="1409839" cy="498994"/>
            <a:chOff x="7172464" y="3667133"/>
            <a:chExt cx="1679575" cy="674622"/>
          </a:xfrm>
        </p:grpSpPr>
        <p:sp>
          <p:nvSpPr>
            <p:cNvPr id="24" name="Rectangle 23"/>
            <p:cNvSpPr/>
            <p:nvPr/>
          </p:nvSpPr>
          <p:spPr>
            <a:xfrm>
              <a:off x="7172464" y="3667133"/>
              <a:ext cx="1679575" cy="674622"/>
            </a:xfrm>
            <a:prstGeom prst="rect">
              <a:avLst/>
            </a:prstGeom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pic>
          <p:nvPicPr>
            <p:cNvPr id="23" name="Picture 22" descr="latex-image-1.pdf"/>
            <p:cNvPicPr>
              <a:picLocks noChangeAspect="1"/>
            </p:cNvPicPr>
            <p:nvPr/>
          </p:nvPicPr>
          <p:blipFill>
            <a:blip r:embed="rId11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7223264" y="3842761"/>
              <a:ext cx="1530350" cy="385914"/>
            </a:xfrm>
            <a:prstGeom prst="rect">
              <a:avLst/>
            </a:prstGeom>
          </p:spPr>
        </p:pic>
      </p:grpSp>
      <p:sp>
        <p:nvSpPr>
          <p:cNvPr id="27" name="Rectangle 26"/>
          <p:cNvSpPr/>
          <p:nvPr/>
        </p:nvSpPr>
        <p:spPr>
          <a:xfrm>
            <a:off x="2099861" y="3791961"/>
            <a:ext cx="2077175" cy="252341"/>
          </a:xfrm>
          <a:prstGeom prst="rect">
            <a:avLst/>
          </a:prstGeom>
          <a:solidFill>
            <a:srgbClr val="008000">
              <a:alpha val="38000"/>
            </a:srgbClr>
          </a:solidFill>
          <a:ln>
            <a:solidFill>
              <a:schemeClr val="accent1">
                <a:shade val="95000"/>
                <a:satMod val="105000"/>
                <a:alpha val="39000"/>
              </a:schemeClr>
            </a:solidFill>
          </a:ln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14" name="Picture 13" descr="logo_simons_small.png"/>
          <p:cNvPicPr>
            <a:picLocks noChangeAspect="1"/>
          </p:cNvPicPr>
          <p:nvPr/>
        </p:nvPicPr>
        <p:blipFill>
          <a:blip r:embed="rId1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5614693" y="1695031"/>
            <a:ext cx="3356369" cy="185528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4066002346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7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571500" y="1206500"/>
            <a:ext cx="7988300" cy="4432300"/>
          </a:xfrm>
          <a:prstGeom prst="rect">
            <a:avLst/>
          </a:prstGeom>
        </p:spPr>
      </p:pic>
      <p:pic>
        <p:nvPicPr>
          <p:cNvPr id="9" name="Picture 8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84768" y="1435612"/>
            <a:ext cx="7569200" cy="4089400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571500" y="1147754"/>
            <a:ext cx="6728305" cy="712259"/>
          </a:xfrm>
          <a:prstGeom prst="rect">
            <a:avLst/>
          </a:prstGeom>
          <a:ln>
            <a:noFill/>
          </a:ln>
        </p:spPr>
        <p:style>
          <a:lnRef idx="2">
            <a:schemeClr val="dk1"/>
          </a:lnRef>
          <a:fillRef idx="1">
            <a:schemeClr val="lt1"/>
          </a:fillRef>
          <a:effectRef idx="0">
            <a:schemeClr val="dk1"/>
          </a:effectRef>
          <a:fontRef idx="minor">
            <a:schemeClr val="dk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0" name="Rectangle 9"/>
          <p:cNvSpPr/>
          <p:nvPr/>
        </p:nvSpPr>
        <p:spPr>
          <a:xfrm>
            <a:off x="571500" y="624534"/>
            <a:ext cx="6664116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High-dimensional variable selectio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n in linear regression</a:t>
            </a:r>
            <a:endParaRPr lang="en-US" sz="2200" dirty="0"/>
          </a:p>
        </p:txBody>
      </p:sp>
    </p:spTree>
    <p:extLst>
      <p:ext uri="{BB962C8B-B14F-4D97-AF65-F5344CB8AC3E}">
        <p14:creationId xmlns:p14="http://schemas.microsoft.com/office/powerpoint/2010/main" val="695263198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8" name="Picture 7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862251" y="4075237"/>
            <a:ext cx="7227650" cy="1476070"/>
          </a:xfrm>
          <a:prstGeom prst="rect">
            <a:avLst/>
          </a:prstGeom>
        </p:spPr>
      </p:pic>
      <p:pic>
        <p:nvPicPr>
          <p:cNvPr id="17" name="Picture 16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862250" y="1012288"/>
            <a:ext cx="7227651" cy="1315004"/>
          </a:xfrm>
          <a:prstGeom prst="rect">
            <a:avLst/>
          </a:prstGeom>
        </p:spPr>
      </p:pic>
      <p:pic>
        <p:nvPicPr>
          <p:cNvPr id="21" name="Picture 20"/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0" y="3973637"/>
            <a:ext cx="862251" cy="1651474"/>
          </a:xfrm>
          <a:prstGeom prst="rect">
            <a:avLst/>
          </a:prstGeom>
        </p:spPr>
      </p:pic>
      <p:sp>
        <p:nvSpPr>
          <p:cNvPr id="22" name="Rectangle 21"/>
          <p:cNvSpPr/>
          <p:nvPr/>
        </p:nvSpPr>
        <p:spPr>
          <a:xfrm>
            <a:off x="862251" y="551934"/>
            <a:ext cx="5903554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Standard approach: The LASSO (</a:t>
            </a:r>
            <a:r>
              <a:rPr lang="en-US" sz="2200" b="1" dirty="0" err="1">
                <a:solidFill>
                  <a:schemeClr val="accent1">
                    <a:lumMod val="75000"/>
                  </a:schemeClr>
                </a:solidFill>
              </a:rPr>
              <a:t>T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ibshirani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, 1996) </a:t>
            </a:r>
            <a:endParaRPr lang="en-US" sz="2200" dirty="0"/>
          </a:p>
        </p:txBody>
      </p:sp>
      <p:sp>
        <p:nvSpPr>
          <p:cNvPr id="23" name="Rectangle 22"/>
          <p:cNvSpPr/>
          <p:nvPr/>
        </p:nvSpPr>
        <p:spPr>
          <a:xfrm>
            <a:off x="862251" y="3371334"/>
            <a:ext cx="6969940" cy="430887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Novel proposition: The TREX  (</a:t>
            </a:r>
            <a:r>
              <a:rPr lang="en-US" sz="2200" b="1" dirty="0" err="1" smtClean="0">
                <a:solidFill>
                  <a:schemeClr val="accent1">
                    <a:lumMod val="75000"/>
                  </a:schemeClr>
                </a:solidFill>
              </a:rPr>
              <a:t>Lederer</a:t>
            </a:r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 and M., AAAI 2015) </a:t>
            </a:r>
            <a:endParaRPr lang="en-US" sz="2200" dirty="0"/>
          </a:p>
        </p:txBody>
      </p:sp>
      <p:sp>
        <p:nvSpPr>
          <p:cNvPr id="7" name="Rectangle 6"/>
          <p:cNvSpPr/>
          <p:nvPr/>
        </p:nvSpPr>
        <p:spPr>
          <a:xfrm>
            <a:off x="1014651" y="2333126"/>
            <a:ext cx="4536105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+ convex optimization problem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+ good statistical properties</a:t>
            </a:r>
          </a:p>
          <a:p>
            <a:r>
              <a:rPr lang="en-US" b="1" dirty="0" smtClean="0">
                <a:solidFill>
                  <a:srgbClr val="FF0000"/>
                </a:solidFill>
              </a:rPr>
              <a:t>- Tuning of regularization parameter required</a:t>
            </a:r>
            <a:endParaRPr lang="en-US" dirty="0">
              <a:solidFill>
                <a:srgbClr val="FF0000"/>
              </a:solidFill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5600700" y="1397000"/>
            <a:ext cx="241300" cy="381000"/>
          </a:xfrm>
          <a:prstGeom prst="rect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9" name="Rectangle 8"/>
          <p:cNvSpPr/>
          <p:nvPr/>
        </p:nvSpPr>
        <p:spPr>
          <a:xfrm>
            <a:off x="1167051" y="5551307"/>
            <a:ext cx="3561379" cy="92333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+ good statistical properties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+ Tuning-free method </a:t>
            </a:r>
            <a:endParaRPr lang="en-US" dirty="0" smtClean="0">
              <a:solidFill>
                <a:schemeClr val="accent1">
                  <a:lumMod val="75000"/>
                </a:schemeClr>
              </a:solidFill>
            </a:endParaRPr>
          </a:p>
          <a:p>
            <a:r>
              <a:rPr lang="en-US" b="1" dirty="0" smtClean="0">
                <a:solidFill>
                  <a:srgbClr val="FF0000"/>
                </a:solidFill>
              </a:rPr>
              <a:t>-</a:t>
            </a:r>
            <a:r>
              <a:rPr lang="en-US" b="1" dirty="0" smtClean="0">
                <a:solidFill>
                  <a:srgbClr val="FF0000"/>
                </a:solidFill>
                <a:latin typeface="+mn-lt"/>
              </a:rPr>
              <a:t> non-convex optimization problem</a:t>
            </a:r>
          </a:p>
        </p:txBody>
      </p:sp>
      <p:sp>
        <p:nvSpPr>
          <p:cNvPr id="10" name="Rectangle 9"/>
          <p:cNvSpPr/>
          <p:nvPr/>
        </p:nvSpPr>
        <p:spPr>
          <a:xfrm>
            <a:off x="3505200" y="4597400"/>
            <a:ext cx="2552699" cy="402336"/>
          </a:xfrm>
          <a:prstGeom prst="rect">
            <a:avLst/>
          </a:prstGeom>
          <a:solidFill>
            <a:schemeClr val="accent2">
              <a:alpha val="38000"/>
            </a:schemeClr>
          </a:solidFill>
        </p:spPr>
        <p:style>
          <a:lnRef idx="2">
            <a:schemeClr val="accent2">
              <a:shade val="50000"/>
            </a:schemeClr>
          </a:lnRef>
          <a:fillRef idx="1">
            <a:schemeClr val="accent2"/>
          </a:fillRef>
          <a:effectRef idx="0">
            <a:schemeClr val="accent2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3" name="TextBox 2"/>
          <p:cNvSpPr txBox="1"/>
          <p:nvPr/>
        </p:nvSpPr>
        <p:spPr>
          <a:xfrm>
            <a:off x="5597851" y="5705196"/>
            <a:ext cx="1600819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</a:rPr>
              <a:t>BUT…</a:t>
            </a:r>
            <a:endParaRPr lang="en-US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1504548509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23" grpId="0"/>
      <p:bldP spid="7" grpId="0"/>
      <p:bldP spid="2" grpId="0" animBg="1"/>
      <p:bldP spid="9" grpId="0"/>
      <p:bldP spid="10" grpId="0" animBg="1"/>
      <p:bldP spid="3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62251" y="551934"/>
            <a:ext cx="8103949" cy="138499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The</a:t>
            </a:r>
            <a:r>
              <a:rPr lang="en-US" sz="2800" b="1" dirty="0" smtClean="0">
                <a:solidFill>
                  <a:schemeClr val="accent3"/>
                </a:solidFill>
              </a:rPr>
              <a:t> </a:t>
            </a:r>
            <a:r>
              <a:rPr lang="en-US" sz="2800" b="1" dirty="0" smtClean="0">
                <a:solidFill>
                  <a:srgbClr val="FF0000"/>
                </a:solidFill>
              </a:rPr>
              <a:t>non-convex 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TREX o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bjective function can be </a:t>
            </a:r>
            <a:r>
              <a:rPr lang="en-US" sz="2800" b="1" dirty="0" smtClean="0">
                <a:solidFill>
                  <a:schemeClr val="accent3"/>
                </a:solidFill>
              </a:rPr>
              <a:t>globally optimally</a:t>
            </a:r>
            <a:r>
              <a:rPr lang="en-US" sz="2800" b="1" dirty="0" smtClean="0">
                <a:solidFill>
                  <a:schemeClr val="accent1">
                    <a:lumMod val="75000"/>
                  </a:schemeClr>
                </a:solidFill>
              </a:rPr>
              <a:t> solved by using Second Order Cone Programming.</a:t>
            </a:r>
            <a:endParaRPr lang="en-US" sz="2800" dirty="0">
              <a:solidFill>
                <a:schemeClr val="accent1">
                  <a:lumMod val="75000"/>
                </a:schemeClr>
              </a:solidFill>
            </a:endParaRPr>
          </a:p>
        </p:txBody>
      </p:sp>
      <p:grpSp>
        <p:nvGrpSpPr>
          <p:cNvPr id="33" name="Group 32"/>
          <p:cNvGrpSpPr/>
          <p:nvPr/>
        </p:nvGrpSpPr>
        <p:grpSpPr>
          <a:xfrm>
            <a:off x="624450" y="2793534"/>
            <a:ext cx="8382000" cy="3169425"/>
            <a:chOff x="624450" y="2793534"/>
            <a:chExt cx="8382000" cy="3169425"/>
          </a:xfrm>
        </p:grpSpPr>
        <p:pic>
          <p:nvPicPr>
            <p:cNvPr id="25" name="Picture 24"/>
            <p:cNvPicPr>
              <a:picLocks noChangeAspect="1"/>
            </p:cNvPicPr>
            <p:nvPr/>
          </p:nvPicPr>
          <p:blipFill>
            <a:blip r:embed="rId2"/>
            <a:stretch>
              <a:fillRect/>
            </a:stretch>
          </p:blipFill>
          <p:spPr>
            <a:xfrm>
              <a:off x="624450" y="3397041"/>
              <a:ext cx="8382000" cy="2565918"/>
            </a:xfrm>
            <a:prstGeom prst="rect">
              <a:avLst/>
            </a:prstGeom>
          </p:spPr>
        </p:pic>
        <p:sp>
          <p:nvSpPr>
            <p:cNvPr id="29" name="Rectangle 28"/>
            <p:cNvSpPr/>
            <p:nvPr/>
          </p:nvSpPr>
          <p:spPr>
            <a:xfrm>
              <a:off x="862251" y="2793534"/>
              <a:ext cx="7370678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b="1" dirty="0" smtClean="0">
                  <a:solidFill>
                    <a:schemeClr val="accent1">
                      <a:lumMod val="75000"/>
                    </a:schemeClr>
                  </a:solidFill>
                </a:rPr>
                <a:t>1.) The TREX (with e.g. constant a=0.5) can be written as:</a:t>
              </a:r>
              <a:endParaRPr lang="en-US" sz="2400" dirty="0"/>
            </a:p>
          </p:txBody>
        </p:sp>
      </p:grpSp>
    </p:spTree>
    <p:extLst>
      <p:ext uri="{BB962C8B-B14F-4D97-AF65-F5344CB8AC3E}">
        <p14:creationId xmlns:p14="http://schemas.microsoft.com/office/powerpoint/2010/main" val="240119051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pic>
        <p:nvPicPr>
          <p:cNvPr id="27" name="Picture 26"/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329851" y="4547820"/>
            <a:ext cx="8737600" cy="1373597"/>
          </a:xfrm>
          <a:prstGeom prst="rect">
            <a:avLst/>
          </a:prstGeom>
        </p:spPr>
      </p:pic>
      <p:pic>
        <p:nvPicPr>
          <p:cNvPr id="28" name="Picture 27"/>
          <p:cNvPicPr>
            <a:picLocks noChangeAspect="1"/>
          </p:cNvPicPr>
          <p:nvPr/>
        </p:nvPicPr>
        <p:blipFill>
          <a:blip r:embed="rId3"/>
          <a:stretch>
            <a:fillRect/>
          </a:stretch>
        </p:blipFill>
        <p:spPr>
          <a:xfrm>
            <a:off x="635000" y="1041400"/>
            <a:ext cx="8102600" cy="2456794"/>
          </a:xfrm>
          <a:prstGeom prst="rect">
            <a:avLst/>
          </a:prstGeom>
        </p:spPr>
      </p:pic>
      <p:sp>
        <p:nvSpPr>
          <p:cNvPr id="6" name="Rectangle 5"/>
          <p:cNvSpPr/>
          <p:nvPr/>
        </p:nvSpPr>
        <p:spPr>
          <a:xfrm>
            <a:off x="862251" y="272534"/>
            <a:ext cx="8103600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>
                <a:solidFill>
                  <a:schemeClr val="accent1">
                    <a:lumMod val="75000"/>
                  </a:schemeClr>
                </a:solidFill>
              </a:rPr>
              <a:t>2</a:t>
            </a:r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.) For each index j this leads to a pair of problem of the form:</a:t>
            </a:r>
            <a:endParaRPr lang="en-US" sz="2400" dirty="0"/>
          </a:p>
        </p:txBody>
      </p:sp>
      <p:sp>
        <p:nvSpPr>
          <p:cNvPr id="7" name="Rectangle 6"/>
          <p:cNvSpPr/>
          <p:nvPr/>
        </p:nvSpPr>
        <p:spPr>
          <a:xfrm>
            <a:off x="862251" y="3701534"/>
            <a:ext cx="8299718" cy="461665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3.) or, in general, 2p problems of the quadratic over linear form:</a:t>
            </a:r>
            <a:endParaRPr lang="en-US" sz="2400" dirty="0"/>
          </a:p>
        </p:txBody>
      </p:sp>
      <p:sp>
        <p:nvSpPr>
          <p:cNvPr id="2" name="Rectangle 1"/>
          <p:cNvSpPr/>
          <p:nvPr/>
        </p:nvSpPr>
        <p:spPr>
          <a:xfrm>
            <a:off x="862251" y="6066951"/>
            <a:ext cx="7220246" cy="523220"/>
          </a:xfrm>
          <a:prstGeom prst="rect">
            <a:avLst/>
          </a:prstGeom>
        </p:spPr>
        <p:txBody>
          <a:bodyPr wrap="none">
            <a:spAutoFit/>
          </a:bodyPr>
          <a:lstStyle/>
          <a:p>
            <a:r>
              <a:rPr lang="en-US" sz="2800" b="1" dirty="0" smtClean="0">
                <a:solidFill>
                  <a:srgbClr val="008000"/>
                </a:solidFill>
              </a:rPr>
              <a:t>Each problem is a Second-Order Cone Program!</a:t>
            </a:r>
            <a:endParaRPr lang="en-US" sz="2800" dirty="0">
              <a:solidFill>
                <a:srgbClr val="008000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81874213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7" grpId="0"/>
      <p:bldP spid="2" grpId="0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2" name="Rectangle 21"/>
          <p:cNvSpPr/>
          <p:nvPr/>
        </p:nvSpPr>
        <p:spPr>
          <a:xfrm>
            <a:off x="862251" y="551934"/>
            <a:ext cx="8281749" cy="46166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400" b="1" dirty="0" smtClean="0">
                <a:solidFill>
                  <a:schemeClr val="accent1">
                    <a:lumMod val="75000"/>
                  </a:schemeClr>
                </a:solidFill>
              </a:rPr>
              <a:t>Phase transition of exact recovery with the TREX and the LASSO</a:t>
            </a:r>
            <a:endParaRPr lang="en-US" sz="2400" dirty="0">
              <a:solidFill>
                <a:schemeClr val="accent1">
                  <a:lumMod val="75000"/>
                </a:schemeClr>
              </a:solidFill>
            </a:endParaRPr>
          </a:p>
        </p:txBody>
      </p:sp>
      <p:pic>
        <p:nvPicPr>
          <p:cNvPr id="5" name="Picture 4" descr="SharpThresholdElGhaouiRescaledStandard_p64.png"/>
          <p:cNvPicPr>
            <a:picLocks noChangeAspect="1"/>
          </p:cNvPicPr>
          <p:nvPr/>
        </p:nvPicPr>
        <p:blipFill>
          <a:blip r:embed="rId2">
            <a:extLst>
              <a:ext uri="{28A0092B-C50C-407E-A947-70E740481C1C}">
                <a14:useLocalDpi xmlns:a14="http://schemas.microsoft.com/office/drawing/2010/main" val="0"/>
              </a:ext>
            </a:extLst>
          </a:blip>
          <a:stretch>
            <a:fillRect/>
          </a:stretch>
        </p:blipFill>
        <p:spPr>
          <a:xfrm>
            <a:off x="973343" y="1013599"/>
            <a:ext cx="6841065" cy="5130799"/>
          </a:xfrm>
          <a:prstGeom prst="rect">
            <a:avLst/>
          </a:prstGeom>
        </p:spPr>
      </p:pic>
      <p:sp>
        <p:nvSpPr>
          <p:cNvPr id="6" name="Text Box 180"/>
          <p:cNvSpPr txBox="1">
            <a:spLocks noChangeArrowheads="1"/>
          </p:cNvSpPr>
          <p:nvPr/>
        </p:nvSpPr>
        <p:spPr bwMode="auto">
          <a:xfrm>
            <a:off x="368300" y="6031565"/>
            <a:ext cx="8547100" cy="869457"/>
          </a:xfrm>
          <a:prstGeom prst="rect">
            <a:avLst/>
          </a:prstGeom>
          <a:noFill/>
          <a:ln>
            <a:noFill/>
          </a:ln>
          <a:effectLst/>
          <a:extLst>
            <a:ext uri="{909E8E84-426E-40dd-AFC4-6F175D3DCCD1}">
              <a14:hiddenFill xmlns:a14="http://schemas.microsoft.com/office/drawing/2010/main">
                <a:solidFill>
                  <a:schemeClr val="accent1"/>
                </a:solidFill>
              </a14:hiddenFill>
            </a:ext>
            <a:ext uri="{91240B29-F687-4f45-9708-019B960494DF}">
              <a14:hiddenLine xmlns:a14="http://schemas.microsoft.com/office/drawing/2010/main" w="9525">
                <a:solidFill>
                  <a:schemeClr val="tx1"/>
                </a:solidFill>
                <a:miter lim="800000"/>
                <a:headEnd/>
                <a:tailEnd/>
              </a14:hiddenLine>
            </a:ext>
            <a:ext uri="{AF507438-7753-43e0-B8FC-AC1667EBCBE1}">
              <a14:hiddenEffects xmlns:a14="http://schemas.microsoft.com/office/drawing/2010/main">
                <a:effectLst>
                  <a:outerShdw dist="35921" dir="2700000" algn="ctr" rotWithShape="0">
                    <a:schemeClr val="bg2"/>
                  </a:outerShdw>
                </a:effectLst>
              </a14:hiddenEffects>
            </a:ext>
          </a:extLst>
        </p:spPr>
        <p:txBody>
          <a:bodyPr wrap="square" lIns="68568" tIns="34284" rIns="68568" bIns="34284">
            <a:spAutoFit/>
          </a:bodyPr>
          <a:lstStyle>
            <a:lvl1pPr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1pPr>
            <a:lvl2pPr marL="742950" indent="-28575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2pPr>
            <a:lvl3pPr marL="11430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3pPr>
            <a:lvl4pPr marL="16002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4pPr>
            <a:lvl5pPr marL="2057400" indent="-228600" defTabSz="4389438" eaLnBrk="0" hangingPunct="0">
              <a:defRPr sz="2200">
                <a:solidFill>
                  <a:schemeClr val="tx1"/>
                </a:solidFill>
                <a:latin typeface="Arial" charset="0"/>
              </a:defRPr>
            </a:lvl5pPr>
            <a:lvl6pPr marL="25146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6pPr>
            <a:lvl7pPr marL="29718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7pPr>
            <a:lvl8pPr marL="34290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8pPr>
            <a:lvl9pPr marL="3886200" indent="-228600" defTabSz="4389438" eaLnBrk="0" fontAlgn="base" hangingPunct="0">
              <a:spcBef>
                <a:spcPct val="0"/>
              </a:spcBef>
              <a:spcAft>
                <a:spcPct val="0"/>
              </a:spcAft>
              <a:defRPr sz="2200">
                <a:solidFill>
                  <a:schemeClr val="tx1"/>
                </a:solidFill>
                <a:latin typeface="Arial" charset="0"/>
              </a:defRPr>
            </a:lvl9pPr>
          </a:lstStyle>
          <a:p>
            <a:pPr eaLnBrk="1" hangingPunct="1"/>
            <a:r>
              <a:rPr lang="en-US" sz="1300" b="1" dirty="0">
                <a:latin typeface="Times New Roman"/>
              </a:rPr>
              <a:t>Figure </a:t>
            </a:r>
            <a:r>
              <a:rPr lang="en-US" sz="1300" b="1" dirty="0" smtClean="0">
                <a:latin typeface="Times New Roman"/>
              </a:rPr>
              <a:t>1:</a:t>
            </a:r>
            <a:r>
              <a:rPr lang="en-US" sz="1300" dirty="0" smtClean="0">
                <a:latin typeface="Times New Roman"/>
              </a:rPr>
              <a:t> Success </a:t>
            </a:r>
            <a:r>
              <a:rPr lang="en-US" sz="1300" dirty="0">
                <a:latin typeface="Times New Roman"/>
              </a:rPr>
              <a:t>probability P[S±(</a:t>
            </a:r>
            <a:r>
              <a:rPr lang="en-US" sz="1300" dirty="0" smtClean="0">
                <a:latin typeface="Times New Roman"/>
              </a:rPr>
              <a:t>β) </a:t>
            </a:r>
            <a:r>
              <a:rPr lang="en-US" sz="1300" dirty="0">
                <a:latin typeface="Times New Roman"/>
              </a:rPr>
              <a:t>= S±(β∗)] of obtaining the correct signed support versus the rescaled sample size </a:t>
            </a:r>
            <a:r>
              <a:rPr lang="en-US" sz="1300" dirty="0" err="1">
                <a:latin typeface="Times New Roman"/>
              </a:rPr>
              <a:t>θ</a:t>
            </a:r>
            <a:r>
              <a:rPr lang="en-US" sz="1300" dirty="0">
                <a:latin typeface="Times New Roman"/>
              </a:rPr>
              <a:t>(n, p, k) = n/[2k log(p − k)] for </a:t>
            </a:r>
            <a:r>
              <a:rPr lang="en-US" sz="1300" dirty="0" smtClean="0">
                <a:latin typeface="Times New Roman"/>
              </a:rPr>
              <a:t>problem size p=64 with </a:t>
            </a:r>
            <a:r>
              <a:rPr lang="en-US" sz="1300" dirty="0">
                <a:latin typeface="Times New Roman"/>
              </a:rPr>
              <a:t>sparsity k = ⌈</a:t>
            </a:r>
            <a:r>
              <a:rPr lang="en-US" sz="1300" dirty="0" smtClean="0">
                <a:latin typeface="Times New Roman"/>
              </a:rPr>
              <a:t>0.20 p</a:t>
            </a:r>
            <a:r>
              <a:rPr lang="en-US" sz="1300" baseline="30000" dirty="0" smtClean="0">
                <a:latin typeface="Times New Roman"/>
              </a:rPr>
              <a:t>0.75</a:t>
            </a:r>
            <a:r>
              <a:rPr lang="en-US" sz="1300" dirty="0" smtClean="0">
                <a:latin typeface="Times New Roman"/>
              </a:rPr>
              <a:t>⌉</a:t>
            </a:r>
            <a:r>
              <a:rPr lang="en-US" sz="1300" dirty="0">
                <a:latin typeface="Times New Roman"/>
              </a:rPr>
              <a:t>. T</a:t>
            </a:r>
            <a:r>
              <a:rPr lang="en-US" sz="1300" dirty="0" smtClean="0">
                <a:latin typeface="Times New Roman"/>
              </a:rPr>
              <a:t>he </a:t>
            </a:r>
            <a:r>
              <a:rPr lang="en-US" sz="1300" dirty="0">
                <a:latin typeface="Times New Roman"/>
              </a:rPr>
              <a:t>number of repetitions is </a:t>
            </a:r>
            <a:r>
              <a:rPr lang="en-US" sz="1300" dirty="0" smtClean="0">
                <a:latin typeface="Times New Roman"/>
              </a:rPr>
              <a:t>50</a:t>
            </a:r>
            <a:r>
              <a:rPr lang="en-US" sz="1300" dirty="0">
                <a:latin typeface="Times New Roman"/>
              </a:rPr>
              <a:t>. The </a:t>
            </a:r>
            <a:r>
              <a:rPr lang="en-US" sz="1300" dirty="0" smtClean="0">
                <a:latin typeface="Times New Roman"/>
              </a:rPr>
              <a:t>optimal </a:t>
            </a:r>
            <a:r>
              <a:rPr lang="en-US" sz="1300" dirty="0" smtClean="0">
                <a:solidFill>
                  <a:srgbClr val="FF0000"/>
                </a:solidFill>
                <a:latin typeface="Times New Roman"/>
              </a:rPr>
              <a:t>a=0.5</a:t>
            </a:r>
            <a:r>
              <a:rPr lang="en-US" sz="1300" dirty="0" smtClean="0">
                <a:latin typeface="Times New Roman"/>
              </a:rPr>
              <a:t> </a:t>
            </a:r>
            <a:r>
              <a:rPr lang="en-US" sz="1300" dirty="0">
                <a:latin typeface="Times New Roman"/>
              </a:rPr>
              <a:t>in </a:t>
            </a:r>
            <a:r>
              <a:rPr lang="en-US" sz="1300" dirty="0" smtClean="0">
                <a:latin typeface="Times New Roman"/>
              </a:rPr>
              <a:t>TREX. </a:t>
            </a:r>
            <a:r>
              <a:rPr lang="en-US" sz="1300" dirty="0">
                <a:latin typeface="Times New Roman"/>
              </a:rPr>
              <a:t>The lambda in LASSO is automatically determined by MATLAB. </a:t>
            </a:r>
            <a:r>
              <a:rPr lang="en-US" sz="1300" dirty="0" smtClean="0">
                <a:latin typeface="Times New Roman"/>
              </a:rPr>
              <a:t>Variable selection using the function gap property (Fun TREX) is shown in red. </a:t>
            </a:r>
            <a:endParaRPr lang="en-US" sz="1300" dirty="0">
              <a:latin typeface="Times New Roman"/>
              <a:cs typeface="Calibri"/>
            </a:endParaRPr>
          </a:p>
        </p:txBody>
      </p:sp>
      <p:cxnSp>
        <p:nvCxnSpPr>
          <p:cNvPr id="3" name="Straight Connector 2"/>
          <p:cNvCxnSpPr/>
          <p:nvPr/>
        </p:nvCxnSpPr>
        <p:spPr>
          <a:xfrm>
            <a:off x="4521200" y="1409700"/>
            <a:ext cx="0" cy="4191000"/>
          </a:xfrm>
          <a:prstGeom prst="line">
            <a:avLst/>
          </a:prstGeom>
          <a:ln w="66675">
            <a:solidFill>
              <a:schemeClr val="accent3"/>
            </a:solidFill>
            <a:prstDash val="sysDot"/>
          </a:ln>
        </p:spPr>
        <p:style>
          <a:lnRef idx="2">
            <a:schemeClr val="accent2"/>
          </a:lnRef>
          <a:fillRef idx="0">
            <a:schemeClr val="accent2"/>
          </a:fillRef>
          <a:effectRef idx="1">
            <a:schemeClr val="accent2"/>
          </a:effectRef>
          <a:fontRef idx="minor">
            <a:schemeClr val="tx1"/>
          </a:fontRef>
        </p:style>
      </p:cxnSp>
      <p:sp>
        <p:nvSpPr>
          <p:cNvPr id="8" name="Rectangle 7"/>
          <p:cNvSpPr/>
          <p:nvPr/>
        </p:nvSpPr>
        <p:spPr>
          <a:xfrm>
            <a:off x="7264400" y="1415534"/>
            <a:ext cx="2057400" cy="923330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p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=64</a:t>
            </a:r>
          </a:p>
          <a:p>
            <a:r>
              <a:rPr lang="en-US" b="1" dirty="0">
                <a:solidFill>
                  <a:schemeClr val="accent1">
                    <a:lumMod val="75000"/>
                  </a:schemeClr>
                </a:solidFill>
              </a:rPr>
              <a:t>k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=0.2p</a:t>
            </a:r>
            <a:r>
              <a:rPr lang="en-US" b="1" baseline="30000" dirty="0" smtClean="0">
                <a:solidFill>
                  <a:schemeClr val="accent1">
                    <a:lumMod val="75000"/>
                  </a:schemeClr>
                </a:solidFill>
              </a:rPr>
              <a:t>0.75</a:t>
            </a:r>
          </a:p>
          <a:p>
            <a:endParaRPr lang="en-US" dirty="0"/>
          </a:p>
        </p:txBody>
      </p:sp>
      <p:sp>
        <p:nvSpPr>
          <p:cNvPr id="9" name="Rectangle 8"/>
          <p:cNvSpPr/>
          <p:nvPr/>
        </p:nvSpPr>
        <p:spPr>
          <a:xfrm>
            <a:off x="2715489" y="5735434"/>
            <a:ext cx="3950420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Rescaled sample size 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Θ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(</a:t>
            </a:r>
            <a:r>
              <a:rPr lang="en-US" sz="1600" b="1" dirty="0" err="1" smtClean="0">
                <a:solidFill>
                  <a:schemeClr val="accent1">
                    <a:lumMod val="75000"/>
                  </a:schemeClr>
                </a:solidFill>
              </a:rPr>
              <a:t>n,p,k</a:t>
            </a:r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)=n/2 k log(p-k)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13" name="Rectangle 12"/>
          <p:cNvSpPr/>
          <p:nvPr/>
        </p:nvSpPr>
        <p:spPr>
          <a:xfrm rot="16200000">
            <a:off x="338556" y="3293051"/>
            <a:ext cx="2246929" cy="338554"/>
          </a:xfrm>
          <a:prstGeom prst="rect">
            <a:avLst/>
          </a:prstGeom>
          <a:solidFill>
            <a:schemeClr val="bg1"/>
          </a:solidFill>
        </p:spPr>
        <p:txBody>
          <a:bodyPr wrap="none">
            <a:spAutoFit/>
          </a:bodyPr>
          <a:lstStyle/>
          <a:p>
            <a:r>
              <a:rPr lang="en-US" sz="1600" b="1" dirty="0" smtClean="0">
                <a:solidFill>
                  <a:schemeClr val="accent1">
                    <a:lumMod val="75000"/>
                  </a:schemeClr>
                </a:solidFill>
              </a:rPr>
              <a:t>Prob. of EXACT recovery</a:t>
            </a:r>
            <a:endParaRPr lang="en-US" sz="1600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99637807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/>
      </p:par>
    </p:tn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60" name="Group 59"/>
          <p:cNvGrpSpPr/>
          <p:nvPr/>
        </p:nvGrpSpPr>
        <p:grpSpPr>
          <a:xfrm>
            <a:off x="2362200" y="2660060"/>
            <a:ext cx="3615727" cy="2687340"/>
            <a:chOff x="26591821" y="9525000"/>
            <a:chExt cx="4302707" cy="3200400"/>
          </a:xfrm>
        </p:grpSpPr>
        <p:pic>
          <p:nvPicPr>
            <p:cNvPr id="61" name="Picture 60" descr="TREXsketch_t11_t21_sl23_noise1.png"/>
            <p:cNvPicPr>
              <a:picLocks noChangeAspect="1"/>
            </p:cNvPicPr>
            <p:nvPr/>
          </p:nvPicPr>
          <p:blipFill>
            <a:blip r:embed="rId2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7200" y="9525000"/>
              <a:ext cx="3767328" cy="2825496"/>
            </a:xfrm>
            <a:prstGeom prst="rect">
              <a:avLst/>
            </a:prstGeom>
          </p:spPr>
        </p:pic>
        <p:sp>
          <p:nvSpPr>
            <p:cNvPr id="62" name="Freeform 61"/>
            <p:cNvSpPr/>
            <p:nvPr/>
          </p:nvSpPr>
          <p:spPr>
            <a:xfrm>
              <a:off x="27813000" y="11886108"/>
              <a:ext cx="1371600" cy="229692"/>
            </a:xfrm>
            <a:custGeom>
              <a:avLst/>
              <a:gdLst>
                <a:gd name="connsiteX0" fmla="*/ 0 w 2679700"/>
                <a:gd name="connsiteY0" fmla="*/ 127000 h 686892"/>
                <a:gd name="connsiteX1" fmla="*/ 1117600 w 2679700"/>
                <a:gd name="connsiteY1" fmla="*/ 685800 h 686892"/>
                <a:gd name="connsiteX2" fmla="*/ 2679700 w 2679700"/>
                <a:gd name="connsiteY2" fmla="*/ 0 h 686892"/>
                <a:gd name="connsiteX3" fmla="*/ 2679700 w 2679700"/>
                <a:gd name="connsiteY3" fmla="*/ 0 h 68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700" h="686892">
                  <a:moveTo>
                    <a:pt x="0" y="127000"/>
                  </a:moveTo>
                  <a:cubicBezTo>
                    <a:pt x="335491" y="416983"/>
                    <a:pt x="670983" y="706967"/>
                    <a:pt x="1117600" y="685800"/>
                  </a:cubicBezTo>
                  <a:cubicBezTo>
                    <a:pt x="1564217" y="664633"/>
                    <a:pt x="2679700" y="0"/>
                    <a:pt x="2679700" y="0"/>
                  </a:cubicBezTo>
                  <a:lnTo>
                    <a:pt x="2679700" y="0"/>
                  </a:lnTo>
                </a:path>
              </a:pathLst>
            </a:custGeom>
            <a:ln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63" name="Rectangle 62"/>
            <p:cNvSpPr/>
            <p:nvPr/>
          </p:nvSpPr>
          <p:spPr>
            <a:xfrm>
              <a:off x="27584400" y="11501735"/>
              <a:ext cx="8769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Times New Roman"/>
                </a:rPr>
                <a:t>β</a:t>
              </a:r>
              <a:r>
                <a:rPr lang="en-US" sz="2400" baseline="-25000" dirty="0" smtClean="0">
                  <a:solidFill>
                    <a:srgbClr val="008000"/>
                  </a:solidFill>
                  <a:latin typeface="Times New Roman"/>
                </a:rPr>
                <a:t>TREX</a:t>
              </a:r>
              <a:endParaRPr lang="en-US" sz="2400" baseline="-25000" dirty="0">
                <a:solidFill>
                  <a:srgbClr val="008000"/>
                </a:solidFill>
              </a:endParaRPr>
            </a:p>
          </p:txBody>
        </p:sp>
        <p:cxnSp>
          <p:nvCxnSpPr>
            <p:cNvPr id="64" name="Straight Arrow Connector 63"/>
            <p:cNvCxnSpPr/>
            <p:nvPr/>
          </p:nvCxnSpPr>
          <p:spPr>
            <a:xfrm>
              <a:off x="27508200" y="12192000"/>
              <a:ext cx="320040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65" name="Straight Arrow Connector 64"/>
            <p:cNvCxnSpPr/>
            <p:nvPr/>
          </p:nvCxnSpPr>
          <p:spPr>
            <a:xfrm flipV="1">
              <a:off x="27508200" y="9677400"/>
              <a:ext cx="0" cy="251460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66" name="Rectangle 65"/>
            <p:cNvSpPr/>
            <p:nvPr/>
          </p:nvSpPr>
          <p:spPr>
            <a:xfrm>
              <a:off x="26591821" y="9733002"/>
              <a:ext cx="99257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solidFill>
                    <a:schemeClr val="accent1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3000" baseline="-25000" dirty="0" smtClean="0">
                  <a:solidFill>
                    <a:schemeClr val="accent1"/>
                  </a:solidFill>
                  <a:latin typeface="Times New Roman"/>
                  <a:cs typeface="Times New Roman"/>
                </a:rPr>
                <a:t>TREX</a:t>
              </a:r>
              <a:endParaRPr lang="en-US" sz="30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67" name="Rectangle 66"/>
            <p:cNvSpPr/>
            <p:nvPr/>
          </p:nvSpPr>
          <p:spPr>
            <a:xfrm>
              <a:off x="27889200" y="12171402"/>
              <a:ext cx="243926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solidFill>
                    <a:schemeClr val="accent1"/>
                  </a:solidFill>
                  <a:latin typeface="Times New Roman"/>
                  <a:cs typeface="Times New Roman"/>
                </a:rPr>
                <a:t>Solution space</a:t>
              </a:r>
              <a:endParaRPr lang="en-US" sz="3000" baseline="-25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85" name="Group 84"/>
          <p:cNvGrpSpPr/>
          <p:nvPr/>
        </p:nvGrpSpPr>
        <p:grpSpPr>
          <a:xfrm>
            <a:off x="5621991" y="4177730"/>
            <a:ext cx="3518794" cy="2698953"/>
            <a:chOff x="26591821" y="13100304"/>
            <a:chExt cx="4302707" cy="3073206"/>
          </a:xfrm>
        </p:grpSpPr>
        <p:pic>
          <p:nvPicPr>
            <p:cNvPr id="86" name="Picture 85" descr="TREXsketch_t11_t22_sl212_noise1.png"/>
            <p:cNvPicPr>
              <a:picLocks noChangeAspect="1"/>
            </p:cNvPicPr>
            <p:nvPr/>
          </p:nvPicPr>
          <p:blipFill>
            <a:blip r:embed="rId3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7200" y="13100304"/>
              <a:ext cx="3767328" cy="2825496"/>
            </a:xfrm>
            <a:prstGeom prst="rect">
              <a:avLst/>
            </a:prstGeom>
          </p:spPr>
        </p:pic>
        <p:sp>
          <p:nvSpPr>
            <p:cNvPr id="87" name="Up-Down Arrow 86"/>
            <p:cNvSpPr>
              <a:spLocks/>
            </p:cNvSpPr>
            <p:nvPr/>
          </p:nvSpPr>
          <p:spPr>
            <a:xfrm>
              <a:off x="29446728" y="15201719"/>
              <a:ext cx="118872" cy="266881"/>
            </a:xfrm>
            <a:prstGeom prst="upDownArrow">
              <a:avLst/>
            </a:prstGeom>
            <a:solidFill>
              <a:srgbClr val="FF0000"/>
            </a:solidFill>
            <a:ln cap="sq">
              <a:miter lim="800000"/>
            </a:ln>
            <a:effectLst/>
          </p:spPr>
          <p:style>
            <a:lnRef idx="1">
              <a:schemeClr val="accent1"/>
            </a:lnRef>
            <a:fillRef idx="3">
              <a:schemeClr val="accent1"/>
            </a:fillRef>
            <a:effectRef idx="2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cxnSp>
          <p:nvCxnSpPr>
            <p:cNvPr id="88" name="Straight Connector 87"/>
            <p:cNvCxnSpPr/>
            <p:nvPr/>
          </p:nvCxnSpPr>
          <p:spPr>
            <a:xfrm>
              <a:off x="27624024" y="15163800"/>
              <a:ext cx="2916936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9" name="Straight Connector 88"/>
            <p:cNvCxnSpPr/>
            <p:nvPr/>
          </p:nvCxnSpPr>
          <p:spPr>
            <a:xfrm>
              <a:off x="27624024" y="15468600"/>
              <a:ext cx="2916936" cy="0"/>
            </a:xfrm>
            <a:prstGeom prst="line">
              <a:avLst/>
            </a:prstGeom>
            <a:ln>
              <a:solidFill>
                <a:srgbClr val="FF0000"/>
              </a:solidFill>
              <a:prstDash val="sysDot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0" name="Rectangle 89"/>
            <p:cNvSpPr/>
            <p:nvPr/>
          </p:nvSpPr>
          <p:spPr>
            <a:xfrm>
              <a:off x="29607302" y="15105888"/>
              <a:ext cx="415498" cy="400110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000" dirty="0" err="1">
                  <a:solidFill>
                    <a:srgbClr val="FF0000"/>
                  </a:solidFill>
                </a:rPr>
                <a:t>Δf</a:t>
              </a:r>
              <a:endParaRPr lang="en-US" sz="2000" dirty="0">
                <a:solidFill>
                  <a:srgbClr val="FF0000"/>
                </a:solidFill>
              </a:endParaRPr>
            </a:p>
          </p:txBody>
        </p:sp>
        <p:sp>
          <p:nvSpPr>
            <p:cNvPr id="91" name="TextBox 90"/>
            <p:cNvSpPr txBox="1"/>
            <p:nvPr/>
          </p:nvSpPr>
          <p:spPr>
            <a:xfrm>
              <a:off x="27965400" y="15773400"/>
              <a:ext cx="2304136" cy="400110"/>
            </a:xfrm>
            <a:prstGeom prst="rect">
              <a:avLst/>
            </a:prstGeom>
            <a:noFill/>
          </p:spPr>
          <p:txBody>
            <a:bodyPr wrap="none" rtlCol="0">
              <a:spAutoFit/>
            </a:bodyPr>
            <a:lstStyle/>
            <a:p>
              <a:r>
                <a:rPr lang="en-US" sz="2000" dirty="0" smtClean="0">
                  <a:ln>
                    <a:solidFill>
                      <a:srgbClr val="008000"/>
                    </a:solidFill>
                  </a:ln>
                  <a:solidFill>
                    <a:schemeClr val="accent1"/>
                  </a:solidFill>
                </a:rPr>
                <a:t>k equivalent minima</a:t>
              </a:r>
              <a:endParaRPr lang="en-US" sz="2000" dirty="0">
                <a:ln>
                  <a:solidFill>
                    <a:srgbClr val="008000"/>
                  </a:solidFill>
                </a:ln>
                <a:solidFill>
                  <a:schemeClr val="accent1"/>
                </a:solidFill>
              </a:endParaRPr>
            </a:p>
          </p:txBody>
        </p:sp>
        <p:sp>
          <p:nvSpPr>
            <p:cNvPr id="92" name="Freeform 91"/>
            <p:cNvSpPr/>
            <p:nvPr/>
          </p:nvSpPr>
          <p:spPr>
            <a:xfrm rot="1920000">
              <a:off x="28005889" y="15116152"/>
              <a:ext cx="814353" cy="458292"/>
            </a:xfrm>
            <a:custGeom>
              <a:avLst/>
              <a:gdLst>
                <a:gd name="connsiteX0" fmla="*/ 0 w 2679700"/>
                <a:gd name="connsiteY0" fmla="*/ 127000 h 686892"/>
                <a:gd name="connsiteX1" fmla="*/ 1117600 w 2679700"/>
                <a:gd name="connsiteY1" fmla="*/ 685800 h 686892"/>
                <a:gd name="connsiteX2" fmla="*/ 2679700 w 2679700"/>
                <a:gd name="connsiteY2" fmla="*/ 0 h 686892"/>
                <a:gd name="connsiteX3" fmla="*/ 2679700 w 2679700"/>
                <a:gd name="connsiteY3" fmla="*/ 0 h 68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700" h="686892">
                  <a:moveTo>
                    <a:pt x="0" y="127000"/>
                  </a:moveTo>
                  <a:cubicBezTo>
                    <a:pt x="335491" y="416983"/>
                    <a:pt x="670983" y="706967"/>
                    <a:pt x="1117600" y="685800"/>
                  </a:cubicBezTo>
                  <a:cubicBezTo>
                    <a:pt x="1564217" y="664633"/>
                    <a:pt x="2679700" y="0"/>
                    <a:pt x="2679700" y="0"/>
                  </a:cubicBezTo>
                  <a:lnTo>
                    <a:pt x="2679700" y="0"/>
                  </a:lnTo>
                </a:path>
              </a:pathLst>
            </a:custGeom>
            <a:ln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3" name="Rectangle 92"/>
            <p:cNvSpPr/>
            <p:nvPr/>
          </p:nvSpPr>
          <p:spPr>
            <a:xfrm>
              <a:off x="27698037" y="14554200"/>
              <a:ext cx="8769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Times New Roman"/>
                </a:rPr>
                <a:t>β</a:t>
              </a:r>
              <a:r>
                <a:rPr lang="en-US" sz="2400" baseline="-25000" dirty="0" smtClean="0">
                  <a:solidFill>
                    <a:srgbClr val="008000"/>
                  </a:solidFill>
                  <a:latin typeface="Times New Roman"/>
                </a:rPr>
                <a:t>TREX</a:t>
              </a:r>
              <a:endParaRPr lang="en-US" sz="2400" baseline="-25000" dirty="0">
                <a:solidFill>
                  <a:srgbClr val="008000"/>
                </a:solidFill>
              </a:endParaRPr>
            </a:p>
          </p:txBody>
        </p:sp>
        <p:cxnSp>
          <p:nvCxnSpPr>
            <p:cNvPr id="94" name="Straight Arrow Connector 93"/>
            <p:cNvCxnSpPr/>
            <p:nvPr/>
          </p:nvCxnSpPr>
          <p:spPr>
            <a:xfrm>
              <a:off x="27508200" y="15697200"/>
              <a:ext cx="320040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95" name="Straight Arrow Connector 94"/>
            <p:cNvCxnSpPr/>
            <p:nvPr/>
          </p:nvCxnSpPr>
          <p:spPr>
            <a:xfrm flipV="1">
              <a:off x="27508200" y="13182600"/>
              <a:ext cx="0" cy="251460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97" name="Right Brace 96"/>
            <p:cNvSpPr/>
            <p:nvPr/>
          </p:nvSpPr>
          <p:spPr>
            <a:xfrm rot="5400000">
              <a:off x="28901136" y="15337536"/>
              <a:ext cx="381000" cy="643128"/>
            </a:xfrm>
            <a:prstGeom prst="rightBrace">
              <a:avLst/>
            </a:prstGeom>
            <a:ln w="76200" cmpd="sng">
              <a:solidFill>
                <a:srgbClr val="008000"/>
              </a:solidFill>
            </a:ln>
          </p:spPr>
          <p:style>
            <a:lnRef idx="2">
              <a:schemeClr val="accent3"/>
            </a:lnRef>
            <a:fillRef idx="0">
              <a:schemeClr val="accent3"/>
            </a:fillRef>
            <a:effectRef idx="1">
              <a:schemeClr val="accent3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96" name="Rectangle 95"/>
            <p:cNvSpPr/>
            <p:nvPr/>
          </p:nvSpPr>
          <p:spPr>
            <a:xfrm>
              <a:off x="26591821" y="13238202"/>
              <a:ext cx="99257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solidFill>
                    <a:schemeClr val="accent1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3000" baseline="-25000" dirty="0" smtClean="0">
                  <a:solidFill>
                    <a:schemeClr val="accent1"/>
                  </a:solidFill>
                  <a:latin typeface="Times New Roman"/>
                  <a:cs typeface="Times New Roman"/>
                </a:rPr>
                <a:t>TREX</a:t>
              </a:r>
              <a:endParaRPr lang="en-US" sz="3000" baseline="-25000" dirty="0">
                <a:solidFill>
                  <a:schemeClr val="accent1"/>
                </a:solidFill>
              </a:endParaRPr>
            </a:p>
          </p:txBody>
        </p:sp>
      </p:grpSp>
      <p:grpSp>
        <p:nvGrpSpPr>
          <p:cNvPr id="47" name="Group 46"/>
          <p:cNvGrpSpPr/>
          <p:nvPr/>
        </p:nvGrpSpPr>
        <p:grpSpPr>
          <a:xfrm>
            <a:off x="-101094" y="-22292"/>
            <a:ext cx="3339005" cy="2825496"/>
            <a:chOff x="26591821" y="5943600"/>
            <a:chExt cx="4302707" cy="3124200"/>
          </a:xfrm>
        </p:grpSpPr>
        <p:pic>
          <p:nvPicPr>
            <p:cNvPr id="48" name="Picture 47" descr="TREXsketch_t11_t21_sl25_noise1.png"/>
            <p:cNvPicPr>
              <a:picLocks noChangeAspect="1"/>
            </p:cNvPicPr>
            <p:nvPr/>
          </p:nvPicPr>
          <p:blipFill>
            <a:blip r:embed="rId4">
              <a:extLst>
                <a:ext uri="{28A0092B-C50C-407E-A947-70E740481C1C}">
                  <a14:useLocalDpi xmlns:a14="http://schemas.microsoft.com/office/drawing/2010/main" val="0"/>
                </a:ext>
              </a:extLst>
            </a:blip>
            <a:stretch>
              <a:fillRect/>
            </a:stretch>
          </p:blipFill>
          <p:spPr>
            <a:xfrm>
              <a:off x="27127200" y="5943600"/>
              <a:ext cx="3767328" cy="2825496"/>
            </a:xfrm>
            <a:prstGeom prst="rect">
              <a:avLst/>
            </a:prstGeom>
          </p:spPr>
        </p:pic>
        <p:cxnSp>
          <p:nvCxnSpPr>
            <p:cNvPr id="49" name="Straight Arrow Connector 48"/>
            <p:cNvCxnSpPr/>
            <p:nvPr/>
          </p:nvCxnSpPr>
          <p:spPr>
            <a:xfrm>
              <a:off x="27508200" y="8534400"/>
              <a:ext cx="3200400" cy="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50" name="Straight Arrow Connector 49"/>
            <p:cNvCxnSpPr/>
            <p:nvPr/>
          </p:nvCxnSpPr>
          <p:spPr>
            <a:xfrm flipV="1">
              <a:off x="27508200" y="6019800"/>
              <a:ext cx="0" cy="2514600"/>
            </a:xfrm>
            <a:prstGeom prst="straightConnector1">
              <a:avLst/>
            </a:prstGeom>
            <a:ln w="76200" cmpd="sng"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</p:cxnSp>
        <p:sp>
          <p:nvSpPr>
            <p:cNvPr id="51" name="Freeform 50"/>
            <p:cNvSpPr/>
            <p:nvPr/>
          </p:nvSpPr>
          <p:spPr>
            <a:xfrm>
              <a:off x="27813000" y="8077200"/>
              <a:ext cx="1219200" cy="304800"/>
            </a:xfrm>
            <a:custGeom>
              <a:avLst/>
              <a:gdLst>
                <a:gd name="connsiteX0" fmla="*/ 0 w 2679700"/>
                <a:gd name="connsiteY0" fmla="*/ 127000 h 686892"/>
                <a:gd name="connsiteX1" fmla="*/ 1117600 w 2679700"/>
                <a:gd name="connsiteY1" fmla="*/ 685800 h 686892"/>
                <a:gd name="connsiteX2" fmla="*/ 2679700 w 2679700"/>
                <a:gd name="connsiteY2" fmla="*/ 0 h 686892"/>
                <a:gd name="connsiteX3" fmla="*/ 2679700 w 2679700"/>
                <a:gd name="connsiteY3" fmla="*/ 0 h 686892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</a:cxnLst>
              <a:rect l="l" t="t" r="r" b="b"/>
              <a:pathLst>
                <a:path w="2679700" h="686892">
                  <a:moveTo>
                    <a:pt x="0" y="127000"/>
                  </a:moveTo>
                  <a:cubicBezTo>
                    <a:pt x="335491" y="416983"/>
                    <a:pt x="670983" y="706967"/>
                    <a:pt x="1117600" y="685800"/>
                  </a:cubicBezTo>
                  <a:cubicBezTo>
                    <a:pt x="1564217" y="664633"/>
                    <a:pt x="2679700" y="0"/>
                    <a:pt x="2679700" y="0"/>
                  </a:cubicBezTo>
                  <a:lnTo>
                    <a:pt x="2679700" y="0"/>
                  </a:lnTo>
                </a:path>
              </a:pathLst>
            </a:custGeom>
            <a:ln>
              <a:solidFill>
                <a:srgbClr val="008000"/>
              </a:solidFill>
              <a:headEnd type="none"/>
              <a:tailEnd type="arrow"/>
            </a:ln>
          </p:spPr>
          <p:style>
            <a:lnRef idx="2">
              <a:schemeClr val="accent1"/>
            </a:lnRef>
            <a:fillRef idx="0">
              <a:schemeClr val="accent1"/>
            </a:fillRef>
            <a:effectRef idx="1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52" name="Rectangle 51"/>
            <p:cNvSpPr/>
            <p:nvPr/>
          </p:nvSpPr>
          <p:spPr>
            <a:xfrm>
              <a:off x="27621837" y="7696200"/>
              <a:ext cx="876963" cy="461665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2400" dirty="0" smtClean="0">
                  <a:solidFill>
                    <a:srgbClr val="008000"/>
                  </a:solidFill>
                  <a:latin typeface="Times New Roman"/>
                </a:rPr>
                <a:t>β</a:t>
              </a:r>
              <a:r>
                <a:rPr lang="en-US" sz="2400" baseline="-25000" dirty="0" smtClean="0">
                  <a:solidFill>
                    <a:srgbClr val="008000"/>
                  </a:solidFill>
                  <a:latin typeface="Times New Roman"/>
                </a:rPr>
                <a:t>TREX</a:t>
              </a:r>
              <a:endParaRPr lang="en-US" sz="2400" baseline="-25000" dirty="0">
                <a:solidFill>
                  <a:srgbClr val="008000"/>
                </a:solidFill>
              </a:endParaRPr>
            </a:p>
          </p:txBody>
        </p:sp>
        <p:sp>
          <p:nvSpPr>
            <p:cNvPr id="53" name="Rectangle 52"/>
            <p:cNvSpPr/>
            <p:nvPr/>
          </p:nvSpPr>
          <p:spPr>
            <a:xfrm>
              <a:off x="26591821" y="6075402"/>
              <a:ext cx="992579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solidFill>
                    <a:schemeClr val="accent1"/>
                  </a:solidFill>
                  <a:latin typeface="Times New Roman"/>
                  <a:cs typeface="Times New Roman"/>
                </a:rPr>
                <a:t>f</a:t>
              </a:r>
              <a:r>
                <a:rPr lang="en-US" sz="3000" baseline="-25000" dirty="0" smtClean="0">
                  <a:solidFill>
                    <a:schemeClr val="accent1"/>
                  </a:solidFill>
                  <a:latin typeface="Times New Roman"/>
                  <a:cs typeface="Times New Roman"/>
                </a:rPr>
                <a:t>TREX</a:t>
              </a:r>
              <a:endParaRPr lang="en-US" sz="30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4" name="Rectangle 53"/>
            <p:cNvSpPr/>
            <p:nvPr/>
          </p:nvSpPr>
          <p:spPr>
            <a:xfrm>
              <a:off x="27889200" y="8513802"/>
              <a:ext cx="2439265" cy="553998"/>
            </a:xfrm>
            <a:prstGeom prst="rect">
              <a:avLst/>
            </a:prstGeom>
          </p:spPr>
          <p:txBody>
            <a:bodyPr wrap="none">
              <a:spAutoFit/>
            </a:bodyPr>
            <a:lstStyle/>
            <a:p>
              <a:r>
                <a:rPr lang="en-US" sz="3000" dirty="0" smtClean="0">
                  <a:solidFill>
                    <a:schemeClr val="accent1"/>
                  </a:solidFill>
                  <a:latin typeface="Times New Roman"/>
                  <a:cs typeface="Times New Roman"/>
                </a:rPr>
                <a:t>Solution space</a:t>
              </a:r>
              <a:endParaRPr lang="en-US" sz="3000" baseline="-25000" dirty="0">
                <a:solidFill>
                  <a:schemeClr val="accent1"/>
                </a:solidFill>
              </a:endParaRPr>
            </a:p>
          </p:txBody>
        </p:sp>
        <p:sp>
          <p:nvSpPr>
            <p:cNvPr id="57" name="Rectangle 56"/>
            <p:cNvSpPr/>
            <p:nvPr/>
          </p:nvSpPr>
          <p:spPr>
            <a:xfrm>
              <a:off x="29184600" y="6248400"/>
              <a:ext cx="1600200" cy="297517"/>
            </a:xfrm>
            <a:prstGeom prst="rect">
              <a:avLst/>
            </a:prstGeom>
          </p:spPr>
          <p:txBody>
            <a:bodyPr wrap="square">
              <a:spAutoFit/>
            </a:bodyPr>
            <a:lstStyle/>
            <a:p>
              <a:endParaRPr lang="en-US" sz="2000" b="1" baseline="-25000" dirty="0"/>
            </a:p>
          </p:txBody>
        </p:sp>
      </p:grpSp>
      <p:sp>
        <p:nvSpPr>
          <p:cNvPr id="59" name="Down Arrow 58"/>
          <p:cNvSpPr/>
          <p:nvPr/>
        </p:nvSpPr>
        <p:spPr>
          <a:xfrm rot="18360000">
            <a:off x="2303126" y="2202054"/>
            <a:ext cx="878355" cy="5713540"/>
          </a:xfrm>
          <a:prstGeom prst="downArrow">
            <a:avLst/>
          </a:prstGeom>
          <a:gradFill>
            <a:gsLst>
              <a:gs pos="0">
                <a:schemeClr val="tx2">
                  <a:lumMod val="75000"/>
                </a:schemeClr>
              </a:gs>
              <a:gs pos="100000">
                <a:schemeClr val="tx2">
                  <a:lumMod val="40000"/>
                  <a:lumOff val="60000"/>
                </a:schemeClr>
              </a:gs>
            </a:gsLst>
          </a:gradFill>
        </p:spPr>
        <p:style>
          <a:lnRef idx="1">
            <a:schemeClr val="accent1"/>
          </a:lnRef>
          <a:fillRef idx="3">
            <a:schemeClr val="accent1"/>
          </a:fillRef>
          <a:effectRef idx="2">
            <a:schemeClr val="accent1"/>
          </a:effectRef>
          <a:fontRef idx="minor">
            <a:schemeClr val="lt1"/>
          </a:fontRef>
        </p:style>
        <p:txBody>
          <a:bodyPr vert="vert" rtlCol="0" anchor="ctr"/>
          <a:lstStyle/>
          <a:p>
            <a:pPr algn="ctr"/>
            <a:r>
              <a:rPr lang="en-US" sz="3200" dirty="0" smtClean="0">
                <a:solidFill>
                  <a:schemeClr val="bg2"/>
                </a:solidFill>
              </a:rPr>
              <a:t>Increasing </a:t>
            </a:r>
            <a:r>
              <a:rPr lang="en-US" sz="3200" dirty="0" smtClean="0">
                <a:solidFill>
                  <a:schemeClr val="bg2"/>
                </a:solidFill>
              </a:rPr>
              <a:t>n</a:t>
            </a:r>
            <a:endParaRPr lang="en-US" sz="3200" dirty="0">
              <a:solidFill>
                <a:schemeClr val="bg2"/>
              </a:solidFill>
            </a:endParaRPr>
          </a:p>
        </p:txBody>
      </p:sp>
      <p:sp>
        <p:nvSpPr>
          <p:cNvPr id="102" name="Rectangle 101"/>
          <p:cNvSpPr/>
          <p:nvPr/>
        </p:nvSpPr>
        <p:spPr>
          <a:xfrm>
            <a:off x="6526665" y="2660060"/>
            <a:ext cx="2147163" cy="147732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accent3"/>
                </a:solidFill>
                <a:latin typeface="Calibri(Body)"/>
                <a:cs typeface="Calibri(Body)"/>
              </a:rPr>
              <a:t>The </a:t>
            </a:r>
            <a:r>
              <a:rPr lang="en-US" dirty="0" smtClean="0">
                <a:solidFill>
                  <a:schemeClr val="accent3"/>
                </a:solidFill>
                <a:latin typeface="Calibri(Body)"/>
                <a:cs typeface="Calibri(Body)"/>
              </a:rPr>
              <a:t>topology of </a:t>
            </a:r>
            <a:r>
              <a:rPr lang="en-US" dirty="0" smtClean="0">
                <a:solidFill>
                  <a:schemeClr val="accent3"/>
                </a:solidFill>
                <a:latin typeface="Calibri(Body)"/>
                <a:cs typeface="Calibri(Body)"/>
              </a:rPr>
              <a:t>the objective function </a:t>
            </a:r>
            <a:r>
              <a:rPr lang="en-US" dirty="0" smtClean="0">
                <a:solidFill>
                  <a:schemeClr val="accent3"/>
                </a:solidFill>
                <a:latin typeface="Calibri(Body)"/>
                <a:cs typeface="Calibri(Body)"/>
              </a:rPr>
              <a:t>can be used as an </a:t>
            </a:r>
            <a:r>
              <a:rPr lang="en-US" dirty="0" smtClean="0">
                <a:solidFill>
                  <a:schemeClr val="accent3"/>
                </a:solidFill>
                <a:latin typeface="Calibri(Body)"/>
                <a:cs typeface="Calibri(Body)"/>
              </a:rPr>
              <a:t>alternative variable selection method.</a:t>
            </a:r>
            <a:endParaRPr lang="en-US" dirty="0">
              <a:solidFill>
                <a:schemeClr val="accent3"/>
              </a:solidFill>
              <a:latin typeface="Calibri(Body)"/>
              <a:cs typeface="Calibri(Body)"/>
            </a:endParaRPr>
          </a:p>
        </p:txBody>
      </p:sp>
      <p:sp>
        <p:nvSpPr>
          <p:cNvPr id="2" name="Rectangle 1"/>
          <p:cNvSpPr/>
          <p:nvPr/>
        </p:nvSpPr>
        <p:spPr>
          <a:xfrm>
            <a:off x="3691926" y="253366"/>
            <a:ext cx="5159707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libri(Body)"/>
                <a:cs typeface="Calibri(Body)"/>
              </a:rPr>
              <a:t>Sketching the topology of the TREX 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Calibri(Body)"/>
              <a:cs typeface="Calibri(Body)"/>
            </a:endParaRPr>
          </a:p>
        </p:txBody>
      </p:sp>
      <p:sp>
        <p:nvSpPr>
          <p:cNvPr id="103" name="Rectangle 102"/>
          <p:cNvSpPr/>
          <p:nvPr/>
        </p:nvSpPr>
        <p:spPr>
          <a:xfrm>
            <a:off x="3776058" y="983985"/>
            <a:ext cx="4798897" cy="1200329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pPr algn="just"/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(Body)"/>
                <a:cs typeface="Calibri(Body)"/>
              </a:rPr>
              <a:t>Consider the case where data (p&gt;&gt;n) are generated from a linear model with a sparse β vector with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(Body)"/>
                <a:cs typeface="Calibri(Body)"/>
              </a:rPr>
              <a:t>k&lt;&lt;p </a:t>
            </a:r>
            <a:r>
              <a:rPr lang="en-US" dirty="0" smtClean="0">
                <a:solidFill>
                  <a:schemeClr val="accent1">
                    <a:lumMod val="75000"/>
                  </a:schemeClr>
                </a:solidFill>
                <a:latin typeface="Calibri(Body)"/>
                <a:cs typeface="Calibri(Body)"/>
              </a:rPr>
              <a:t>non-zero entries of equal absolute value.</a:t>
            </a:r>
            <a:r>
              <a:rPr lang="en-US" dirty="0" smtClean="0">
                <a:solidFill>
                  <a:schemeClr val="accent3"/>
                </a:solidFill>
                <a:latin typeface="Calibri(Body)"/>
                <a:cs typeface="Calibri(Body)"/>
              </a:rPr>
              <a:t> </a:t>
            </a:r>
            <a:endParaRPr lang="en-US" dirty="0">
              <a:solidFill>
                <a:schemeClr val="accent3"/>
              </a:solidFill>
              <a:latin typeface="Calibri(Body)"/>
              <a:cs typeface="Calibri(Body)"/>
            </a:endParaRPr>
          </a:p>
        </p:txBody>
      </p:sp>
    </p:spTree>
    <p:extLst>
      <p:ext uri="{BB962C8B-B14F-4D97-AF65-F5344CB8AC3E}">
        <p14:creationId xmlns:p14="http://schemas.microsoft.com/office/powerpoint/2010/main" val="3036380504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102" grpId="0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Rectangle 1"/>
          <p:cNvSpPr/>
          <p:nvPr/>
        </p:nvSpPr>
        <p:spPr>
          <a:xfrm>
            <a:off x="504226" y="253366"/>
            <a:ext cx="7903174" cy="430887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  <a:latin typeface="Calibri(Body)"/>
                <a:cs typeface="Calibri(Body)"/>
              </a:rPr>
              <a:t>How can we scale the TREX to BIG DATA?</a:t>
            </a:r>
            <a:endParaRPr lang="en-US" sz="2200" b="1" dirty="0">
              <a:solidFill>
                <a:schemeClr val="accent1">
                  <a:lumMod val="75000"/>
                </a:schemeClr>
              </a:solidFill>
              <a:latin typeface="Calibri(Body)"/>
              <a:cs typeface="Calibri(Body)"/>
            </a:endParaRPr>
          </a:p>
        </p:txBody>
      </p:sp>
      <p:sp>
        <p:nvSpPr>
          <p:cNvPr id="36" name="Rectangle 35"/>
          <p:cNvSpPr/>
          <p:nvPr/>
        </p:nvSpPr>
        <p:spPr>
          <a:xfrm>
            <a:off x="504226" y="1075826"/>
            <a:ext cx="5083774" cy="984885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Current solvers for SOCP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+ ECOS solver (Interior-Point method) 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+ SCS solver (ADMM scheme)</a:t>
            </a:r>
          </a:p>
        </p:txBody>
      </p:sp>
      <p:sp>
        <p:nvSpPr>
          <p:cNvPr id="3" name="Rectangle 2"/>
          <p:cNvSpPr/>
          <p:nvPr/>
        </p:nvSpPr>
        <p:spPr>
          <a:xfrm>
            <a:off x="504226" y="2771458"/>
            <a:ext cx="7242774" cy="1600438"/>
          </a:xfrm>
          <a:prstGeom prst="rect">
            <a:avLst/>
          </a:prstGeom>
        </p:spPr>
        <p:txBody>
          <a:bodyPr wrap="square">
            <a:spAutoFit/>
          </a:bodyPr>
          <a:lstStyle/>
          <a:p>
            <a:r>
              <a:rPr lang="en-US" sz="2200" b="1" dirty="0" smtClean="0">
                <a:solidFill>
                  <a:schemeClr val="accent1">
                    <a:lumMod val="75000"/>
                  </a:schemeClr>
                </a:solidFill>
              </a:rPr>
              <a:t>Current solvers for local minimization of non-convex TREX function (smooth-non-convex + L1)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  <a:latin typeface="+mn-lt"/>
              </a:rPr>
              <a:t>+ 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Projected scaled sub-gradient method (Mark Schmidt’s code)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+ </a:t>
            </a:r>
            <a:r>
              <a:rPr lang="en-US" b="1" dirty="0" err="1" smtClean="0">
                <a:solidFill>
                  <a:schemeClr val="accent1">
                    <a:lumMod val="75000"/>
                  </a:schemeClr>
                </a:solidFill>
              </a:rPr>
              <a:t>Orthant</a:t>
            </a:r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-wise L-BFGS</a:t>
            </a:r>
          </a:p>
          <a:p>
            <a:r>
              <a:rPr lang="en-US" b="1" dirty="0" smtClean="0">
                <a:solidFill>
                  <a:schemeClr val="accent1">
                    <a:lumMod val="75000"/>
                  </a:schemeClr>
                </a:solidFill>
              </a:rPr>
              <a:t>+ Proximal gradient (Jason Lee’s package)</a:t>
            </a:r>
            <a:endParaRPr lang="en-US" b="1" dirty="0" smtClean="0">
              <a:solidFill>
                <a:schemeClr val="accent1">
                  <a:lumMod val="75000"/>
                </a:schemeClr>
              </a:solidFill>
            </a:endParaRPr>
          </a:p>
        </p:txBody>
      </p:sp>
      <p:sp>
        <p:nvSpPr>
          <p:cNvPr id="39" name="TextBox 38"/>
          <p:cNvSpPr txBox="1"/>
          <p:nvPr/>
        </p:nvSpPr>
        <p:spPr>
          <a:xfrm>
            <a:off x="38100" y="5447475"/>
            <a:ext cx="9176961" cy="769441"/>
          </a:xfrm>
          <a:prstGeom prst="rect">
            <a:avLst/>
          </a:prstGeom>
          <a:noFill/>
        </p:spPr>
        <p:txBody>
          <a:bodyPr wrap="none" rtlCol="0">
            <a:spAutoFit/>
          </a:bodyPr>
          <a:lstStyle/>
          <a:p>
            <a:r>
              <a:rPr lang="en-US" sz="4400" b="1" dirty="0" smtClean="0">
                <a:solidFill>
                  <a:schemeClr val="accent3"/>
                </a:solidFill>
              </a:rPr>
              <a:t>ANY IDEA HOW TO SPEED THINGS UP?</a:t>
            </a:r>
            <a:endParaRPr lang="en-US" sz="4400" b="1" dirty="0">
              <a:solidFill>
                <a:schemeClr val="accent3"/>
              </a:solidFill>
            </a:endParaRPr>
          </a:p>
        </p:txBody>
      </p:sp>
    </p:spTree>
    <p:extLst>
      <p:ext uri="{BB962C8B-B14F-4D97-AF65-F5344CB8AC3E}">
        <p14:creationId xmlns:p14="http://schemas.microsoft.com/office/powerpoint/2010/main" val="3011756320"/>
      </p:ext>
    </p:extLst>
  </p:cSld>
  <p:clrMapOvr>
    <a:masterClrMapping/>
  </p:clrMapOvr>
  <p:timing>
    <p:tnLst>
      <p:par>
        <p:cTn xmlns:p14="http://schemas.microsoft.com/office/powerpoint/2010/main"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6" grpId="0"/>
      <p:bldP spid="3" grpId="0"/>
      <p:bldP spid="39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docProps/app.xml><?xml version="1.0" encoding="utf-8"?>
<Properties xmlns="http://schemas.openxmlformats.org/officeDocument/2006/extended-properties" xmlns:vt="http://schemas.openxmlformats.org/officeDocument/2006/docPropsVTypes">
  <TotalTime>3834</TotalTime>
  <Words>424</Words>
  <Application>Microsoft Macintosh PowerPoint</Application>
  <PresentationFormat>On-screen Show (4:3)</PresentationFormat>
  <Paragraphs>47</Paragraphs>
  <Slides>8</Slides>
  <Notes>0</Notes>
  <HiddenSlides>0</HiddenSlides>
  <MMClips>0</MMClips>
  <ScaleCrop>false</ScaleCrop>
  <HeadingPairs>
    <vt:vector size="4" baseType="variant">
      <vt:variant>
        <vt:lpstr>Theme</vt:lpstr>
      </vt:variant>
      <vt:variant>
        <vt:i4>1</vt:i4>
      </vt:variant>
      <vt:variant>
        <vt:lpstr>Slide Titles</vt:lpstr>
      </vt:variant>
      <vt:variant>
        <vt:i4>8</vt:i4>
      </vt:variant>
    </vt:vector>
  </HeadingPairs>
  <TitlesOfParts>
    <vt:vector size="9" baseType="lpstr">
      <vt:lpstr>Office Theme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  <vt:lpstr>PowerPoint Presentation</vt:lpstr>
    </vt:vector>
  </TitlesOfParts>
  <Company/>
  <LinksUpToDate>false</LinksUpToDate>
  <SharedDoc>false</SharedDoc>
  <HyperlinksChanged>false</HyperlinksChanged>
  <AppVersion>14.0000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PowerPoint Presentation</dc:title>
  <dc:creator>Christian Mueller</dc:creator>
  <cp:lastModifiedBy>Christian Mueller</cp:lastModifiedBy>
  <cp:revision>67</cp:revision>
  <dcterms:created xsi:type="dcterms:W3CDTF">2015-05-04T16:11:59Z</dcterms:created>
  <dcterms:modified xsi:type="dcterms:W3CDTF">2015-05-07T08:06:09Z</dcterms:modified>
</cp:coreProperties>
</file>