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5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6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7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8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75" r:id="rId3"/>
    <p:sldId id="274" r:id="rId4"/>
    <p:sldId id="292" r:id="rId5"/>
    <p:sldId id="267" r:id="rId6"/>
    <p:sldId id="269" r:id="rId7"/>
    <p:sldId id="266" r:id="rId8"/>
    <p:sldId id="293" r:id="rId9"/>
    <p:sldId id="294" r:id="rId10"/>
    <p:sldId id="307" r:id="rId11"/>
    <p:sldId id="308" r:id="rId12"/>
    <p:sldId id="309" r:id="rId13"/>
    <p:sldId id="310" r:id="rId14"/>
    <p:sldId id="312" r:id="rId15"/>
    <p:sldId id="278" r:id="rId16"/>
    <p:sldId id="271" r:id="rId17"/>
    <p:sldId id="272" r:id="rId18"/>
    <p:sldId id="273" r:id="rId19"/>
    <p:sldId id="280" r:id="rId20"/>
    <p:sldId id="281" r:id="rId21"/>
    <p:sldId id="282" r:id="rId22"/>
    <p:sldId id="261" r:id="rId23"/>
    <p:sldId id="283" r:id="rId24"/>
    <p:sldId id="285" r:id="rId25"/>
    <p:sldId id="286" r:id="rId26"/>
    <p:sldId id="297" r:id="rId27"/>
    <p:sldId id="284" r:id="rId28"/>
    <p:sldId id="289" r:id="rId29"/>
    <p:sldId id="288" r:id="rId30"/>
    <p:sldId id="290" r:id="rId31"/>
    <p:sldId id="291" r:id="rId32"/>
    <p:sldId id="298" r:id="rId33"/>
    <p:sldId id="260" r:id="rId34"/>
    <p:sldId id="313" r:id="rId35"/>
    <p:sldId id="299" r:id="rId36"/>
    <p:sldId id="300" r:id="rId37"/>
    <p:sldId id="304" r:id="rId38"/>
    <p:sldId id="262" r:id="rId39"/>
    <p:sldId id="305" r:id="rId40"/>
    <p:sldId id="306" r:id="rId41"/>
    <p:sldId id="316" r:id="rId42"/>
    <p:sldId id="317" r:id="rId43"/>
    <p:sldId id="263" r:id="rId44"/>
    <p:sldId id="314" r:id="rId45"/>
    <p:sldId id="315" r:id="rId46"/>
    <p:sldId id="268" r:id="rId47"/>
    <p:sldId id="295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797"/>
    <a:srgbClr val="FFC5C5"/>
    <a:srgbClr val="DEA6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96" autoAdjust="0"/>
    <p:restoredTop sz="94607" autoAdjust="0"/>
  </p:normalViewPr>
  <p:slideViewPr>
    <p:cSldViewPr>
      <p:cViewPr varScale="1">
        <p:scale>
          <a:sx n="95" d="100"/>
          <a:sy n="95" d="100"/>
        </p:scale>
        <p:origin x="12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emf"/><Relationship Id="rId1" Type="http://schemas.openxmlformats.org/officeDocument/2006/relationships/image" Target="../media/image11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emf"/><Relationship Id="rId1" Type="http://schemas.openxmlformats.org/officeDocument/2006/relationships/image" Target="../media/image12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emf"/><Relationship Id="rId1" Type="http://schemas.openxmlformats.org/officeDocument/2006/relationships/image" Target="../media/image12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2E84A-D7B3-4344-92BD-0C47836CEB79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BBD61-247B-45EC-89A2-189894282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58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BBD61-247B-45EC-89A2-1898942828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43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BBD61-247B-45EC-89A2-1898942828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47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BBD61-247B-45EC-89A2-1898942828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14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BBD61-247B-45EC-89A2-1898942828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09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BBD61-247B-45EC-89A2-1898942828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66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BBD61-247B-45EC-89A2-1898942828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42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BBD61-247B-45EC-89A2-1898942828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73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BBD61-247B-45EC-89A2-1898942828E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1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0892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081264"/>
            <a:ext cx="6858000" cy="161494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1161727-7A66-476C-94BD-8231C55754F7}" type="datetime1">
              <a:rPr lang="en-GB" smtClean="0"/>
              <a:t>07/05/2015</a:t>
            </a:fld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904875" y="2564904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005064"/>
            <a:ext cx="7315200" cy="18002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64904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005064"/>
            <a:ext cx="228600" cy="18002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63DC-FB9E-48EE-AE8C-282160279411}" type="datetime1">
              <a:rPr lang="en-GB" smtClean="0"/>
              <a:t>07/05/2015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Jakub Konečný - Distributed Optimziation with Arbitrary Local Solvers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CB7A-9DD9-4494-9C2C-ACEF73EA08B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36136-7C97-436D-97C2-1B7CE8F54DF7}" type="datetime1">
              <a:rPr lang="en-GB" smtClean="0"/>
              <a:t>07/05/2015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Jakub Konečný - Distributed Optimziation with Arbitrary Local Solvers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CB7A-9DD9-4494-9C2C-ACEF73EA08B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AF8C4-CF6D-4BF3-A1D4-A1708819B4E0}" type="datetime1">
              <a:rPr lang="en-GB" smtClean="0"/>
              <a:t>07/05/2015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Jakub Konečný - Distributed Optimziation with Arbitrary Local Solvers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CB7A-9DD9-4494-9C2C-ACEF73EA08B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FF931A1-13D4-46D5-9A26-0B25A35F0DA8}" type="datetime1">
              <a:rPr lang="en-GB" smtClean="0"/>
              <a:t>07/05/2015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FEB93-BF03-4C99-BA68-B41C0C2AA185}" type="datetime1">
              <a:rPr lang="en-GB" smtClean="0"/>
              <a:t>07/05/2015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Jakub Konečný - Distributed Optimziation with Arbitrary Local Solvers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CB7A-9DD9-4494-9C2C-ACEF73EA08B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5857-4BF0-4015-940D-57312C6B1E99}" type="datetime1">
              <a:rPr lang="en-GB" smtClean="0"/>
              <a:t>07/05/2015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Jakub Konečný - Distributed Optimziation with Arbitrary Local Solvers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CB7A-9DD9-4494-9C2C-ACEF73EA08B8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2302-96C4-4096-B647-C51E0638E441}" type="datetime1">
              <a:rPr lang="en-GB" smtClean="0"/>
              <a:t>07/05/2015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Jakub Konečný - Distributed Optimziation with Arbitrary Local Solvers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CB7A-9DD9-4494-9C2C-ACEF73EA08B8}" type="slidenum">
              <a:rPr lang="en-GB" smtClean="0"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5CB7-D142-4BDE-9552-723B7A55464D}" type="datetime1">
              <a:rPr lang="en-GB" smtClean="0"/>
              <a:t>07/05/2015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Jakub Konečný - Distributed Optimziation with Arbitrary Local Solvers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CB7A-9DD9-4494-9C2C-ACEF73EA08B8}" type="slidenum">
              <a:rPr lang="en-GB" smtClean="0"/>
              <a:t>‹#›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71F7E-2EE6-4E2F-9548-7C3473B5F9B7}" type="datetime1">
              <a:rPr lang="en-GB" smtClean="0"/>
              <a:t>07/05/2015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Jakub Konečný - Distributed Optimziation with Arbitrary Local Solvers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CB7A-9DD9-4494-9C2C-ACEF73EA08B8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25AB-81F7-42C4-A3D8-2B359A527742}" type="datetime1">
              <a:rPr lang="en-GB" smtClean="0"/>
              <a:t>07/05/2015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Jakub Konečný - Distributed Optimziation with Arbitrary Local Solvers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CB7A-9DD9-4494-9C2C-ACEF73EA08B8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8969A6E-7C9C-4BFE-B596-07F3D413145E}" type="datetime1">
              <a:rPr lang="en-GB" smtClean="0"/>
              <a:t>07/05/2015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57881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Jakub Konečný - Distributed Optimziation with Arbitrary Local Solvers</a:t>
            </a:r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213CB7A-9DD9-4494-9C2C-ACEF73EA08B8}" type="slidenum">
              <a:rPr lang="en-GB" smtClean="0"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tags" Target="../tags/tag1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1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20.png"/><Relationship Id="rId5" Type="http://schemas.openxmlformats.org/officeDocument/2006/relationships/tags" Target="../tags/tag21.xml"/><Relationship Id="rId10" Type="http://schemas.openxmlformats.org/officeDocument/2006/relationships/image" Target="../media/image19.png"/><Relationship Id="rId4" Type="http://schemas.openxmlformats.org/officeDocument/2006/relationships/tags" Target="../tags/tag20.xml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25.xml"/><Relationship Id="rId7" Type="http://schemas.openxmlformats.org/officeDocument/2006/relationships/image" Target="../media/image23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5" Type="http://schemas.openxmlformats.org/officeDocument/2006/relationships/tags" Target="../tags/tag27.xml"/><Relationship Id="rId10" Type="http://schemas.openxmlformats.org/officeDocument/2006/relationships/image" Target="../media/image26.png"/><Relationship Id="rId4" Type="http://schemas.openxmlformats.org/officeDocument/2006/relationships/tags" Target="../tags/tag26.xml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image" Target="../media/image29.png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image" Target="../media/image18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image" Target="../media/image28.png"/><Relationship Id="rId5" Type="http://schemas.openxmlformats.org/officeDocument/2006/relationships/tags" Target="../tags/tag32.xml"/><Relationship Id="rId10" Type="http://schemas.openxmlformats.org/officeDocument/2006/relationships/image" Target="../media/image23.png"/><Relationship Id="rId4" Type="http://schemas.openxmlformats.org/officeDocument/2006/relationships/tags" Target="../tags/tag31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38.xml"/><Relationship Id="rId7" Type="http://schemas.openxmlformats.org/officeDocument/2006/relationships/image" Target="../media/image31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2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.xml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42.xml"/><Relationship Id="rId7" Type="http://schemas.openxmlformats.org/officeDocument/2006/relationships/image" Target="../media/image2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6.png"/><Relationship Id="rId5" Type="http://schemas.openxmlformats.org/officeDocument/2006/relationships/tags" Target="../tags/tag44.xml"/><Relationship Id="rId10" Type="http://schemas.openxmlformats.org/officeDocument/2006/relationships/image" Target="../media/image5.png"/><Relationship Id="rId4" Type="http://schemas.openxmlformats.org/officeDocument/2006/relationships/tags" Target="../tags/tag43.xml"/><Relationship Id="rId9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1.png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image" Target="../media/image40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image" Target="../media/image39.png"/><Relationship Id="rId5" Type="http://schemas.openxmlformats.org/officeDocument/2006/relationships/tags" Target="../tags/tag49.xml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tags" Target="../tags/tag48.xml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tags" Target="../tags/tag53.xml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6.xml"/><Relationship Id="rId15" Type="http://schemas.openxmlformats.org/officeDocument/2006/relationships/image" Target="../media/image47.png"/><Relationship Id="rId10" Type="http://schemas.openxmlformats.org/officeDocument/2006/relationships/tags" Target="../tags/tag61.xml"/><Relationship Id="rId19" Type="http://schemas.openxmlformats.org/officeDocument/2006/relationships/image" Target="../media/image51.png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image" Target="../media/image56.png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tags" Target="../tags/tag63.xml"/><Relationship Id="rId16" Type="http://schemas.openxmlformats.org/officeDocument/2006/relationships/image" Target="../media/image59.png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image" Target="../media/image54.png"/><Relationship Id="rId5" Type="http://schemas.openxmlformats.org/officeDocument/2006/relationships/tags" Target="../tags/tag66.xml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tags" Target="../tags/tag65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15.png"/><Relationship Id="rId3" Type="http://schemas.openxmlformats.org/officeDocument/2006/relationships/tags" Target="../tags/tag7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5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image" Target="../media/image64.png"/><Relationship Id="rId5" Type="http://schemas.openxmlformats.org/officeDocument/2006/relationships/tags" Target="../tags/tag74.xml"/><Relationship Id="rId10" Type="http://schemas.openxmlformats.org/officeDocument/2006/relationships/image" Target="../media/image63.png"/><Relationship Id="rId4" Type="http://schemas.openxmlformats.org/officeDocument/2006/relationships/tags" Target="../tags/tag73.xml"/><Relationship Id="rId9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tags" Target="../tags/tag78.xml"/><Relationship Id="rId7" Type="http://schemas.openxmlformats.org/officeDocument/2006/relationships/image" Target="../media/image67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6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9.xml"/><Relationship Id="rId9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tags" Target="../tags/tag82.xml"/><Relationship Id="rId7" Type="http://schemas.openxmlformats.org/officeDocument/2006/relationships/image" Target="../media/image71.png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image" Target="../media/image7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3.xml"/><Relationship Id="rId9" Type="http://schemas.openxmlformats.org/officeDocument/2006/relationships/image" Target="../media/image7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7" Type="http://schemas.openxmlformats.org/officeDocument/2006/relationships/image" Target="../media/image76.pn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tags" Target="../tags/tag89.xml"/><Relationship Id="rId7" Type="http://schemas.openxmlformats.org/officeDocument/2006/relationships/image" Target="../media/image77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0.png"/><Relationship Id="rId4" Type="http://schemas.openxmlformats.org/officeDocument/2006/relationships/tags" Target="../tags/tag90.xml"/><Relationship Id="rId9" Type="http://schemas.openxmlformats.org/officeDocument/2006/relationships/image" Target="../media/image7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7" Type="http://schemas.openxmlformats.org/officeDocument/2006/relationships/image" Target="../media/image83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image" Target="../media/image77.png"/><Relationship Id="rId5" Type="http://schemas.openxmlformats.org/officeDocument/2006/relationships/image" Target="../media/image79.png"/><Relationship Id="rId4" Type="http://schemas.openxmlformats.org/officeDocument/2006/relationships/notesSlide" Target="../notesSlides/notesSlide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tags" Target="../tags/tag98.xml"/><Relationship Id="rId7" Type="http://schemas.openxmlformats.org/officeDocument/2006/relationships/image" Target="../media/image85.png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image" Target="../media/image8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9.xml"/><Relationship Id="rId9" Type="http://schemas.openxmlformats.org/officeDocument/2006/relationships/image" Target="../media/image8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2.png"/><Relationship Id="rId3" Type="http://schemas.openxmlformats.org/officeDocument/2006/relationships/tags" Target="../tags/tag10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91.png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image" Target="../media/image90.png"/><Relationship Id="rId5" Type="http://schemas.openxmlformats.org/officeDocument/2006/relationships/tags" Target="../tags/tag104.xml"/><Relationship Id="rId10" Type="http://schemas.openxmlformats.org/officeDocument/2006/relationships/image" Target="../media/image89.png"/><Relationship Id="rId4" Type="http://schemas.openxmlformats.org/officeDocument/2006/relationships/tags" Target="../tags/tag103.xml"/><Relationship Id="rId9" Type="http://schemas.openxmlformats.org/officeDocument/2006/relationships/image" Target="../media/image8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3.xml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13" Type="http://schemas.openxmlformats.org/officeDocument/2006/relationships/image" Target="../media/image85.png"/><Relationship Id="rId18" Type="http://schemas.openxmlformats.org/officeDocument/2006/relationships/image" Target="../media/image97.png"/><Relationship Id="rId3" Type="http://schemas.openxmlformats.org/officeDocument/2006/relationships/tags" Target="../tags/tag108.xml"/><Relationship Id="rId21" Type="http://schemas.openxmlformats.org/officeDocument/2006/relationships/image" Target="../media/image100.png"/><Relationship Id="rId7" Type="http://schemas.openxmlformats.org/officeDocument/2006/relationships/tags" Target="../tags/tag112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96.png"/><Relationship Id="rId2" Type="http://schemas.openxmlformats.org/officeDocument/2006/relationships/tags" Target="../tags/tag107.xml"/><Relationship Id="rId16" Type="http://schemas.openxmlformats.org/officeDocument/2006/relationships/image" Target="../media/image95.png"/><Relationship Id="rId20" Type="http://schemas.openxmlformats.org/officeDocument/2006/relationships/image" Target="../media/image99.png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tags" Target="../tags/tag116.xml"/><Relationship Id="rId5" Type="http://schemas.openxmlformats.org/officeDocument/2006/relationships/tags" Target="../tags/tag110.xml"/><Relationship Id="rId15" Type="http://schemas.openxmlformats.org/officeDocument/2006/relationships/image" Target="../media/image94.png"/><Relationship Id="rId23" Type="http://schemas.openxmlformats.org/officeDocument/2006/relationships/image" Target="../media/image102.png"/><Relationship Id="rId10" Type="http://schemas.openxmlformats.org/officeDocument/2006/relationships/tags" Target="../tags/tag115.xml"/><Relationship Id="rId19" Type="http://schemas.openxmlformats.org/officeDocument/2006/relationships/image" Target="../media/image98.png"/><Relationship Id="rId4" Type="http://schemas.openxmlformats.org/officeDocument/2006/relationships/tags" Target="../tags/tag109.xml"/><Relationship Id="rId9" Type="http://schemas.openxmlformats.org/officeDocument/2006/relationships/tags" Target="../tags/tag114.xml"/><Relationship Id="rId14" Type="http://schemas.openxmlformats.org/officeDocument/2006/relationships/image" Target="../media/image93.png"/><Relationship Id="rId22" Type="http://schemas.openxmlformats.org/officeDocument/2006/relationships/image" Target="../media/image10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tags" Target="../tags/tag120.xml"/><Relationship Id="rId7" Type="http://schemas.openxmlformats.org/officeDocument/2006/relationships/image" Target="../media/image105.png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image" Target="../media/image10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1.xml"/><Relationship Id="rId9" Type="http://schemas.openxmlformats.org/officeDocument/2006/relationships/image" Target="../media/image10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7" Type="http://schemas.openxmlformats.org/officeDocument/2006/relationships/image" Target="../media/image108.png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image" Target="../media/image26.png"/><Relationship Id="rId5" Type="http://schemas.openxmlformats.org/officeDocument/2006/relationships/image" Target="../media/image23.png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image" Target="../media/image112.png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" Type="http://schemas.openxmlformats.org/officeDocument/2006/relationships/tags" Target="../tags/tag126.xml"/><Relationship Id="rId16" Type="http://schemas.openxmlformats.org/officeDocument/2006/relationships/image" Target="../media/image115.png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11" Type="http://schemas.openxmlformats.org/officeDocument/2006/relationships/image" Target="../media/image110.png"/><Relationship Id="rId5" Type="http://schemas.openxmlformats.org/officeDocument/2006/relationships/tags" Target="../tags/tag129.xml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tags" Target="../tags/tag128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1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13.png"/><Relationship Id="rId3" Type="http://schemas.openxmlformats.org/officeDocument/2006/relationships/tags" Target="../tags/tag13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12.png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11" Type="http://schemas.openxmlformats.org/officeDocument/2006/relationships/image" Target="../media/image118.png"/><Relationship Id="rId5" Type="http://schemas.openxmlformats.org/officeDocument/2006/relationships/tags" Target="../tags/tag137.xml"/><Relationship Id="rId10" Type="http://schemas.openxmlformats.org/officeDocument/2006/relationships/image" Target="../media/image110.png"/><Relationship Id="rId4" Type="http://schemas.openxmlformats.org/officeDocument/2006/relationships/tags" Target="../tags/tag136.xml"/><Relationship Id="rId9" Type="http://schemas.openxmlformats.org/officeDocument/2006/relationships/image" Target="../media/image1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2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0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8.xml"/><Relationship Id="rId7" Type="http://schemas.openxmlformats.org/officeDocument/2006/relationships/image" Target="../media/image7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5" Type="http://schemas.openxmlformats.org/officeDocument/2006/relationships/tags" Target="../tags/tag10.xml"/><Relationship Id="rId10" Type="http://schemas.openxmlformats.org/officeDocument/2006/relationships/image" Target="../media/image10.png"/><Relationship Id="rId4" Type="http://schemas.openxmlformats.org/officeDocument/2006/relationships/tags" Target="../tags/tag9.xml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21.emf"/><Relationship Id="rId4" Type="http://schemas.openxmlformats.org/officeDocument/2006/relationships/oleObject" Target="../embeddings/oleObject7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4.emf"/><Relationship Id="rId2" Type="http://schemas.openxmlformats.org/officeDocument/2006/relationships/tags" Target="../tags/tag139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23.emf"/><Relationship Id="rId4" Type="http://schemas.openxmlformats.org/officeDocument/2006/relationships/oleObject" Target="../embeddings/oleObject9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42.xml"/><Relationship Id="rId7" Type="http://schemas.openxmlformats.org/officeDocument/2006/relationships/image" Target="../media/image127.png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image" Target="../media/image126.png"/><Relationship Id="rId5" Type="http://schemas.openxmlformats.org/officeDocument/2006/relationships/image" Target="../media/image79.png"/><Relationship Id="rId4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tags" Target="../tags/tag145.xml"/><Relationship Id="rId7" Type="http://schemas.openxmlformats.org/officeDocument/2006/relationships/image" Target="../media/image129.png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image" Target="../media/image12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6.xml"/><Relationship Id="rId9" Type="http://schemas.openxmlformats.org/officeDocument/2006/relationships/image" Target="../media/image13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7" Type="http://schemas.openxmlformats.org/officeDocument/2006/relationships/image" Target="../media/image133.png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3.xml"/><Relationship Id="rId7" Type="http://schemas.openxmlformats.org/officeDocument/2006/relationships/image" Target="../media/image13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Georgia" panose="02040502050405020303" pitchFamily="18" charset="0"/>
              </a:rPr>
              <a:t>Distributed </a:t>
            </a:r>
            <a:r>
              <a:rPr lang="en-GB" dirty="0" smtClean="0">
                <a:latin typeface="Georgia" panose="02040502050405020303" pitchFamily="18" charset="0"/>
              </a:rPr>
              <a:t>Optimization </a:t>
            </a:r>
            <a:r>
              <a:rPr lang="en-GB" dirty="0">
                <a:latin typeface="Georgia" panose="02040502050405020303" pitchFamily="18" charset="0"/>
              </a:rPr>
              <a:t>with </a:t>
            </a:r>
            <a:r>
              <a:rPr lang="en-GB" dirty="0" smtClean="0">
                <a:latin typeface="Georgia" panose="02040502050405020303" pitchFamily="18" charset="0"/>
              </a:rPr>
              <a:t/>
            </a:r>
            <a:br>
              <a:rPr lang="en-GB" dirty="0" smtClean="0">
                <a:latin typeface="Georgia" panose="02040502050405020303" pitchFamily="18" charset="0"/>
              </a:rPr>
            </a:br>
            <a:r>
              <a:rPr lang="en-GB" dirty="0" smtClean="0">
                <a:latin typeface="Georgia" panose="02040502050405020303" pitchFamily="18" charset="0"/>
              </a:rPr>
              <a:t>Arbitrary Local Solvers </a:t>
            </a:r>
            <a:r>
              <a:rPr lang="en-GB" dirty="0">
                <a:latin typeface="Georgia" panose="02040502050405020303" pitchFamily="18" charset="0"/>
              </a:rPr>
              <a:t/>
            </a:r>
            <a:br>
              <a:rPr lang="en-GB" dirty="0">
                <a:latin typeface="Georgia" panose="02040502050405020303" pitchFamily="18" charset="0"/>
              </a:rPr>
            </a:br>
            <a:endParaRPr lang="en-GB" dirty="0"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199" y="4077072"/>
            <a:ext cx="6970717" cy="1728192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Georgia" panose="02040502050405020303" pitchFamily="18" charset="0"/>
              </a:rPr>
              <a:t>Jakub </a:t>
            </a:r>
            <a:r>
              <a:rPr lang="en-US" sz="2600" dirty="0" err="1" smtClean="0">
                <a:latin typeface="Georgia" panose="02040502050405020303" pitchFamily="18" charset="0"/>
              </a:rPr>
              <a:t>Kone</a:t>
            </a:r>
            <a:r>
              <a:rPr lang="sk-SK" sz="2600" dirty="0" smtClean="0">
                <a:latin typeface="Georgia" panose="02040502050405020303" pitchFamily="18" charset="0"/>
              </a:rPr>
              <a:t>čný</a:t>
            </a:r>
            <a:endParaRPr lang="en-US" sz="2600" dirty="0" smtClean="0">
              <a:latin typeface="Georgia" panose="02040502050405020303" pitchFamily="18" charset="0"/>
            </a:endParaRPr>
          </a:p>
          <a:p>
            <a:r>
              <a:rPr lang="en-US" sz="1800" dirty="0" smtClean="0">
                <a:latin typeface="Georgia" panose="02040502050405020303" pitchFamily="18" charset="0"/>
              </a:rPr>
              <a:t>joint work with</a:t>
            </a:r>
            <a:r>
              <a:rPr lang="en-US" sz="1800" dirty="0">
                <a:latin typeface="Georgia" panose="02040502050405020303" pitchFamily="18" charset="0"/>
              </a:rPr>
              <a:t/>
            </a:r>
            <a:br>
              <a:rPr lang="en-US" sz="1800" dirty="0">
                <a:latin typeface="Georgia" panose="02040502050405020303" pitchFamily="18" charset="0"/>
              </a:rPr>
            </a:br>
            <a:r>
              <a:rPr lang="en-US" sz="1800" dirty="0" err="1" smtClean="0">
                <a:latin typeface="Georgia" panose="02040502050405020303" pitchFamily="18" charset="0"/>
              </a:rPr>
              <a:t>Chenxin</a:t>
            </a:r>
            <a:r>
              <a:rPr lang="en-US" sz="1800" dirty="0" smtClean="0">
                <a:latin typeface="Georgia" panose="02040502050405020303" pitchFamily="18" charset="0"/>
              </a:rPr>
              <a:t> Ma,</a:t>
            </a:r>
            <a:r>
              <a:rPr lang="sk-SK" sz="1800" dirty="0" smtClean="0">
                <a:latin typeface="Georgia" panose="02040502050405020303" pitchFamily="18" charset="0"/>
              </a:rPr>
              <a:t> Martin Takáč</a:t>
            </a:r>
            <a:r>
              <a:rPr lang="en-US" sz="1800" dirty="0" smtClean="0">
                <a:latin typeface="Georgia" panose="02040502050405020303" pitchFamily="18" charset="0"/>
              </a:rPr>
              <a:t> – Lehigh University</a:t>
            </a:r>
            <a:br>
              <a:rPr lang="en-US" sz="1800" dirty="0" smtClean="0">
                <a:latin typeface="Georgia" panose="02040502050405020303" pitchFamily="18" charset="0"/>
              </a:rPr>
            </a:br>
            <a:r>
              <a:rPr lang="en-US" sz="1800" dirty="0" smtClean="0">
                <a:latin typeface="Georgia" panose="02040502050405020303" pitchFamily="18" charset="0"/>
              </a:rPr>
              <a:t>Peter </a:t>
            </a:r>
            <a:r>
              <a:rPr lang="en-US" sz="1800" dirty="0" err="1" smtClean="0">
                <a:latin typeface="Georgia" panose="02040502050405020303" pitchFamily="18" charset="0"/>
              </a:rPr>
              <a:t>Richt</a:t>
            </a:r>
            <a:r>
              <a:rPr lang="sk-SK" sz="1800" dirty="0" smtClean="0">
                <a:latin typeface="Georgia" panose="02040502050405020303" pitchFamily="18" charset="0"/>
              </a:rPr>
              <a:t>árik </a:t>
            </a:r>
            <a:r>
              <a:rPr lang="en-US" sz="1800" dirty="0" smtClean="0">
                <a:latin typeface="Georgia" panose="02040502050405020303" pitchFamily="18" charset="0"/>
              </a:rPr>
              <a:t>– University of Edinburgh</a:t>
            </a:r>
            <a:br>
              <a:rPr lang="en-US" sz="1800" dirty="0" smtClean="0">
                <a:latin typeface="Georgia" panose="02040502050405020303" pitchFamily="18" charset="0"/>
              </a:rPr>
            </a:br>
            <a:r>
              <a:rPr lang="sk-SK" sz="1800" dirty="0" smtClean="0">
                <a:latin typeface="Georgia" panose="02040502050405020303" pitchFamily="18" charset="0"/>
              </a:rPr>
              <a:t>Martin Jaggi</a:t>
            </a:r>
            <a:r>
              <a:rPr lang="en-US" sz="1800" dirty="0">
                <a:latin typeface="Georgia" panose="02040502050405020303" pitchFamily="18" charset="0"/>
              </a:rPr>
              <a:t> </a:t>
            </a:r>
            <a:r>
              <a:rPr lang="en-US" sz="1800" dirty="0" smtClean="0">
                <a:latin typeface="Georgia" panose="02040502050405020303" pitchFamily="18" charset="0"/>
              </a:rPr>
              <a:t>– ETH Zurich</a:t>
            </a:r>
            <a:endParaRPr lang="en-GB" sz="1800" dirty="0"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608" y="362840"/>
            <a:ext cx="7146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Georgia" panose="02040502050405020303" pitchFamily="18" charset="0"/>
              </a:rPr>
              <a:t>Optimization and Big Data 2015, Edinburgh</a:t>
            </a:r>
          </a:p>
          <a:p>
            <a:pPr algn="r"/>
            <a:r>
              <a:rPr lang="en-US" dirty="0" smtClean="0">
                <a:latin typeface="Georgia" panose="02040502050405020303" pitchFamily="18" charset="0"/>
              </a:rPr>
              <a:t>May 6-8, 2015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91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788152" cy="365760"/>
          </a:xfrm>
        </p:spPr>
        <p:txBody>
          <a:bodyPr/>
          <a:lstStyle/>
          <a:p>
            <a:r>
              <a:rPr lang="en-GB" smtClean="0"/>
              <a:t>Jakub Konečný - Distributed Optimziation with Arbitrary Local Solvers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8213CB7A-9DD9-4494-9C2C-ACEF73EA08B8}" type="slidenum">
              <a:rPr lang="en-GB" smtClean="0"/>
              <a:t>10</a:t>
            </a:fld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Split the main problem to meaningful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 </a:t>
            </a:r>
            <a:r>
              <a:rPr lang="en-US" dirty="0" smtClean="0">
                <a:solidFill>
                  <a:srgbClr val="FF0000"/>
                </a:solidFill>
              </a:rPr>
              <a:t>arbitrary local solver</a:t>
            </a:r>
            <a:r>
              <a:rPr lang="en-US" dirty="0" smtClean="0"/>
              <a:t> to solve the local objective</a:t>
            </a:r>
          </a:p>
          <a:p>
            <a:pPr lvl="1"/>
            <a:r>
              <a:rPr lang="en-US" dirty="0" smtClean="0"/>
              <a:t>Reach     accuracy on the </a:t>
            </a:r>
            <a:r>
              <a:rPr lang="en-US" dirty="0" err="1" smtClean="0"/>
              <a:t>subproblem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301" y="5589625"/>
            <a:ext cx="186080" cy="2011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120" y="4284000"/>
            <a:ext cx="5663184" cy="5059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3528" y="3005872"/>
            <a:ext cx="2877711" cy="646331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Results in improved </a:t>
            </a:r>
          </a:p>
          <a:p>
            <a:pPr algn="ctr"/>
            <a:r>
              <a:rPr lang="en-US" dirty="0" smtClean="0"/>
              <a:t>flexibility of this paradigm</a:t>
            </a:r>
            <a:endParaRPr lang="en-GB" dirty="0"/>
          </a:p>
        </p:txBody>
      </p:sp>
      <p:cxnSp>
        <p:nvCxnSpPr>
          <p:cNvPr id="10" name="Straight Arrow Connector 9"/>
          <p:cNvCxnSpPr>
            <a:stCxn id="16" idx="3"/>
            <a:endCxn id="17" idx="1"/>
          </p:cNvCxnSpPr>
          <p:nvPr/>
        </p:nvCxnSpPr>
        <p:spPr>
          <a:xfrm>
            <a:off x="3090704" y="2094194"/>
            <a:ext cx="248993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904456"/>
            <a:ext cx="822960" cy="3794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634" y="1904456"/>
            <a:ext cx="1389888" cy="37947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634" y="2526538"/>
            <a:ext cx="1389888" cy="37947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634" y="3177898"/>
            <a:ext cx="1389888" cy="379476"/>
          </a:xfrm>
          <a:prstGeom prst="rect">
            <a:avLst/>
          </a:prstGeom>
        </p:spPr>
      </p:pic>
      <p:cxnSp>
        <p:nvCxnSpPr>
          <p:cNvPr id="24" name="Straight Arrow Connector 23"/>
          <p:cNvCxnSpPr>
            <a:stCxn id="16" idx="3"/>
            <a:endCxn id="20" idx="1"/>
          </p:cNvCxnSpPr>
          <p:nvPr/>
        </p:nvCxnSpPr>
        <p:spPr>
          <a:xfrm>
            <a:off x="3090704" y="2094194"/>
            <a:ext cx="2489930" cy="62208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21" idx="1"/>
          </p:cNvCxnSpPr>
          <p:nvPr/>
        </p:nvCxnSpPr>
        <p:spPr>
          <a:xfrm>
            <a:off x="3090704" y="2094194"/>
            <a:ext cx="2489930" cy="127344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2"/>
          </p:cNvCxnSpPr>
          <p:nvPr/>
        </p:nvCxnSpPr>
        <p:spPr>
          <a:xfrm>
            <a:off x="1762384" y="3652203"/>
            <a:ext cx="1513472" cy="63179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7751" y="1904456"/>
            <a:ext cx="1638590" cy="369332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Main problem</a:t>
            </a:r>
            <a:endParaRPr lang="en-GB" dirty="0"/>
          </a:p>
        </p:txBody>
      </p:sp>
      <p:sp>
        <p:nvSpPr>
          <p:cNvPr id="39" name="TextBox 38"/>
          <p:cNvSpPr txBox="1"/>
          <p:nvPr/>
        </p:nvSpPr>
        <p:spPr>
          <a:xfrm>
            <a:off x="7209260" y="1905808"/>
            <a:ext cx="1539204" cy="369332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Subproblems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7209260" y="2555344"/>
            <a:ext cx="1579278" cy="369332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Solved locally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625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 animBg="1"/>
      <p:bldP spid="38" grpId="0" animBg="1"/>
      <p:bldP spid="39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analysis revisited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Such framework yields the following paradigm</a:t>
            </a:r>
            <a:endParaRPr lang="en-GB" dirty="0"/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284000"/>
            <a:ext cx="6760464" cy="50596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4283968" y="3472400"/>
            <a:ext cx="296845" cy="7456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028127" y="3446024"/>
            <a:ext cx="1109763" cy="821799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812" y="2967488"/>
            <a:ext cx="1761744" cy="478536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accent3"/>
            </a:solidFill>
          </a:ln>
        </p:spPr>
      </p:pic>
      <p:cxnSp>
        <p:nvCxnSpPr>
          <p:cNvPr id="17" name="Straight Arrow Connector 16"/>
          <p:cNvCxnSpPr/>
          <p:nvPr/>
        </p:nvCxnSpPr>
        <p:spPr>
          <a:xfrm>
            <a:off x="3599056" y="3327528"/>
            <a:ext cx="67601" cy="940295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038725"/>
            <a:ext cx="2578608" cy="230124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accent3"/>
            </a:solidFill>
          </a:ln>
        </p:spPr>
      </p:pic>
      <p:pic>
        <p:nvPicPr>
          <p:cNvPr id="38" name="Picture 3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0" y="5425052"/>
            <a:ext cx="2292096" cy="528828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accent4"/>
            </a:solidFill>
          </a:ln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119" y="5271744"/>
            <a:ext cx="2036064" cy="220980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accent4"/>
            </a:solidFill>
          </a:ln>
        </p:spPr>
      </p:pic>
      <p:cxnSp>
        <p:nvCxnSpPr>
          <p:cNvPr id="26" name="Straight Arrow Connector 25"/>
          <p:cNvCxnSpPr/>
          <p:nvPr/>
        </p:nvCxnSpPr>
        <p:spPr>
          <a:xfrm flipV="1">
            <a:off x="3202004" y="4721158"/>
            <a:ext cx="0" cy="70389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414143" y="4728808"/>
            <a:ext cx="0" cy="48787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788152" cy="365760"/>
          </a:xfrm>
        </p:spPr>
        <p:txBody>
          <a:bodyPr/>
          <a:lstStyle/>
          <a:p>
            <a:r>
              <a:rPr lang="en-GB" smtClean="0"/>
              <a:t>Jakub Konečný - Distributed Optimziation with Arbitrary Local Solvers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8213CB7A-9DD9-4494-9C2C-ACEF73EA08B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7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analysis revisited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Target local accuracy </a:t>
            </a:r>
          </a:p>
          <a:p>
            <a:pPr lvl="1"/>
            <a:r>
              <a:rPr lang="en-US" dirty="0" smtClean="0"/>
              <a:t>With decreasing</a:t>
            </a:r>
          </a:p>
          <a:p>
            <a:pPr lvl="2"/>
            <a:r>
              <a:rPr lang="en-US" dirty="0" smtClean="0"/>
              <a:t>            increases</a:t>
            </a:r>
          </a:p>
          <a:p>
            <a:pPr lvl="2"/>
            <a:r>
              <a:rPr lang="en-US" dirty="0" smtClean="0"/>
              <a:t>             decreases</a:t>
            </a:r>
          </a:p>
          <a:p>
            <a:pPr lvl="1"/>
            <a:r>
              <a:rPr lang="en-US" dirty="0" smtClean="0"/>
              <a:t>With increasing</a:t>
            </a:r>
          </a:p>
          <a:p>
            <a:pPr lvl="2"/>
            <a:r>
              <a:rPr lang="en-US" dirty="0"/>
              <a:t>            </a:t>
            </a:r>
            <a:r>
              <a:rPr lang="en-US" dirty="0" smtClean="0"/>
              <a:t>decreases</a:t>
            </a:r>
          </a:p>
          <a:p>
            <a:pPr lvl="2"/>
            <a:r>
              <a:rPr lang="en-US" dirty="0" smtClean="0"/>
              <a:t>             increases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284000"/>
            <a:ext cx="6760464" cy="5059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963" y="1371174"/>
            <a:ext cx="202997" cy="2194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562" y="1806720"/>
            <a:ext cx="186080" cy="2011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19" y="2961229"/>
            <a:ext cx="186080" cy="2011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16" y="3710881"/>
            <a:ext cx="746760" cy="2529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16" y="2559836"/>
            <a:ext cx="746760" cy="2529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16" y="2193748"/>
            <a:ext cx="675132" cy="2529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16" y="3344793"/>
            <a:ext cx="675132" cy="252984"/>
          </a:xfrm>
          <a:prstGeom prst="rect">
            <a:avLst/>
          </a:prstGeom>
        </p:spPr>
      </p:pic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788152" cy="365760"/>
          </a:xfrm>
        </p:spPr>
        <p:txBody>
          <a:bodyPr/>
          <a:lstStyle/>
          <a:p>
            <a:r>
              <a:rPr lang="en-GB" smtClean="0"/>
              <a:t>Jakub Konečný - Distributed Optimziation with Arbitrary Local Solvers</a:t>
            </a:r>
            <a:endParaRPr lang="en-GB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8213CB7A-9DD9-4494-9C2C-ACEF73EA08B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77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example of Local Solver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18112"/>
          </a:xfrm>
        </p:spPr>
        <p:txBody>
          <a:bodyPr>
            <a:normAutofit/>
          </a:bodyPr>
          <a:lstStyle/>
          <a:p>
            <a:r>
              <a:rPr lang="en-US" dirty="0" smtClean="0"/>
              <a:t>Take Gradient Descent (GD) for </a:t>
            </a:r>
          </a:p>
          <a:p>
            <a:pPr lvl="1"/>
            <a:r>
              <a:rPr lang="en-US" dirty="0" smtClean="0"/>
              <a:t>Naïve distributed GD – with single gradient step, just picks a particular value of </a:t>
            </a:r>
          </a:p>
          <a:p>
            <a:pPr lvl="1"/>
            <a:r>
              <a:rPr lang="en-US" dirty="0" smtClean="0"/>
              <a:t>But for GD, perhaps different value is optimal, corresponding to, say, 100 steps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4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For various local solvers, different values of     </a:t>
            </a:r>
            <a:br>
              <a:rPr lang="en-US" dirty="0" smtClean="0"/>
            </a:br>
            <a:r>
              <a:rPr lang="en-US" dirty="0" smtClean="0"/>
              <a:t>would be optimal.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284000"/>
            <a:ext cx="6760464" cy="5059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221" y="1352002"/>
            <a:ext cx="235915" cy="2340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744" y="2159232"/>
            <a:ext cx="186080" cy="2011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323" y="5478220"/>
            <a:ext cx="202997" cy="219456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788152" cy="365760"/>
          </a:xfrm>
        </p:spPr>
        <p:txBody>
          <a:bodyPr/>
          <a:lstStyle/>
          <a:p>
            <a:r>
              <a:rPr lang="en-GB" smtClean="0"/>
              <a:t>Jakub Konečný - Distributed Optimziation with Arbitrary Local Solvers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8213CB7A-9DD9-4494-9C2C-ACEF73EA08B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34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Experiment</a:t>
            </a:r>
            <a:r>
              <a:rPr lang="en-US" dirty="0" smtClean="0"/>
              <a:t>s (demo)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Local Solver – Coordinate Descent</a:t>
            </a:r>
            <a:endParaRPr lang="en-GB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751685"/>
              </p:ext>
            </p:extLst>
          </p:nvPr>
        </p:nvGraphicFramePr>
        <p:xfrm>
          <a:off x="4573174" y="1916832"/>
          <a:ext cx="405765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4" name="Acrobat Document" r:id="rId3" imgW="6886499" imgH="6896070" progId="AcroExch.Document.11">
                  <p:embed/>
                </p:oleObj>
              </mc:Choice>
              <mc:Fallback>
                <p:oleObj name="Acrobat Document" r:id="rId3" imgW="6886499" imgH="689607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3174" y="1916832"/>
                        <a:ext cx="405765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402453"/>
              </p:ext>
            </p:extLst>
          </p:nvPr>
        </p:nvGraphicFramePr>
        <p:xfrm>
          <a:off x="493920" y="1916832"/>
          <a:ext cx="405765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5" name="Acrobat Document" r:id="rId5" imgW="6886499" imgH="6896070" progId="AcroExch.Document.11">
                  <p:embed/>
                </p:oleObj>
              </mc:Choice>
              <mc:Fallback>
                <p:oleObj name="Acrobat Document" r:id="rId5" imgW="6886499" imgH="689607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920" y="1916832"/>
                        <a:ext cx="405765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788152" cy="365760"/>
          </a:xfrm>
        </p:spPr>
        <p:txBody>
          <a:bodyPr/>
          <a:lstStyle/>
          <a:p>
            <a:r>
              <a:rPr lang="en-GB" smtClean="0"/>
              <a:t>Jakub Konečný - Distributed Optimziation with Arbitrary Local Solvers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8213CB7A-9DD9-4494-9C2C-ACEF73EA08B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30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Problem specification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91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Problem specification (primal)</a:t>
            </a:r>
            <a:endParaRPr lang="en-GB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355" y="2936929"/>
            <a:ext cx="6515100" cy="1140143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accent4"/>
            </a:solidFill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6228184" y="3789040"/>
            <a:ext cx="648072" cy="10946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132" y="4883642"/>
            <a:ext cx="2356485" cy="535305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accent3"/>
            </a:solidFill>
          </a:ln>
        </p:spPr>
      </p:pic>
      <p:cxnSp>
        <p:nvCxnSpPr>
          <p:cNvPr id="28" name="Straight Arrow Connector 27"/>
          <p:cNvCxnSpPr>
            <a:stCxn id="4" idx="1"/>
          </p:cNvCxnSpPr>
          <p:nvPr/>
        </p:nvCxnSpPr>
        <p:spPr>
          <a:xfrm flipH="1">
            <a:off x="5148064" y="2021708"/>
            <a:ext cx="819696" cy="10686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760" y="1759580"/>
            <a:ext cx="2205228" cy="524256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accent3"/>
            </a:solidFill>
          </a:ln>
        </p:spPr>
      </p:pic>
      <p:cxnSp>
        <p:nvCxnSpPr>
          <p:cNvPr id="36" name="Straight Arrow Connector 35"/>
          <p:cNvCxnSpPr/>
          <p:nvPr/>
        </p:nvCxnSpPr>
        <p:spPr>
          <a:xfrm>
            <a:off x="3203848" y="2320349"/>
            <a:ext cx="1008112" cy="7486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066984"/>
            <a:ext cx="2585085" cy="253365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accent3"/>
            </a:solidFill>
          </a:ln>
        </p:spPr>
      </p:pic>
      <p:cxnSp>
        <p:nvCxnSpPr>
          <p:cNvPr id="43" name="Straight Arrow Connector 42"/>
          <p:cNvCxnSpPr/>
          <p:nvPr/>
        </p:nvCxnSpPr>
        <p:spPr>
          <a:xfrm flipV="1">
            <a:off x="1979712" y="3789041"/>
            <a:ext cx="936104" cy="1267468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12" y="5056509"/>
            <a:ext cx="3131820" cy="533400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accent3"/>
            </a:solidFill>
          </a:ln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788152" cy="365760"/>
          </a:xfrm>
        </p:spPr>
        <p:txBody>
          <a:bodyPr/>
          <a:lstStyle/>
          <a:p>
            <a:r>
              <a:rPr lang="en-GB" smtClean="0"/>
              <a:t>Jakub Konečný - Distributed Optimziation with Arbitrary Local Solvers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8213CB7A-9DD9-4494-9C2C-ACEF73EA08B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Problem </a:t>
            </a:r>
            <a:r>
              <a:rPr lang="en-US" dirty="0" smtClean="0">
                <a:latin typeface="Georgia" panose="02040502050405020303" pitchFamily="18" charset="0"/>
              </a:rPr>
              <a:t>specification (dual)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>
            <a:noFill/>
          </a:ln>
        </p:spPr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87" y="2936929"/>
            <a:ext cx="7823835" cy="1140143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accent4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1835696" y="3861048"/>
            <a:ext cx="432048" cy="85152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578" y="4712568"/>
            <a:ext cx="3347085" cy="228600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accent3"/>
            </a:solidFill>
          </a:ln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58" y="5778971"/>
            <a:ext cx="2884170" cy="31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372" y="5817071"/>
            <a:ext cx="2827020" cy="27622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42987" y="5157192"/>
            <a:ext cx="7823835" cy="0"/>
          </a:xfrm>
          <a:prstGeom prst="line">
            <a:avLst/>
          </a:prstGeom>
          <a:ln w="38100">
            <a:solidFill>
              <a:srgbClr val="DEA6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563888" y="2248324"/>
            <a:ext cx="792088" cy="964652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488" y="1899815"/>
            <a:ext cx="2466975" cy="281940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accent3"/>
            </a:solidFill>
          </a:ln>
        </p:spPr>
      </p:pic>
      <p:cxnSp>
        <p:nvCxnSpPr>
          <p:cNvPr id="27" name="Straight Arrow Connector 26"/>
          <p:cNvCxnSpPr/>
          <p:nvPr/>
        </p:nvCxnSpPr>
        <p:spPr>
          <a:xfrm flipH="1">
            <a:off x="6686882" y="2348880"/>
            <a:ext cx="189374" cy="864096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037" y="2059690"/>
            <a:ext cx="1748790" cy="255461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accent3"/>
            </a:solidFill>
          </a:ln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59" y="5301209"/>
            <a:ext cx="5553075" cy="295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41110" y="4190110"/>
            <a:ext cx="2880917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is the problem </a:t>
            </a:r>
          </a:p>
          <a:p>
            <a:r>
              <a:rPr lang="en-US" sz="2400" dirty="0" smtClean="0"/>
              <a:t>we will be solving</a:t>
            </a:r>
            <a:endParaRPr lang="en-GB" sz="2400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788152" cy="365760"/>
          </a:xfrm>
        </p:spPr>
        <p:txBody>
          <a:bodyPr/>
          <a:lstStyle/>
          <a:p>
            <a:r>
              <a:rPr lang="en-GB" smtClean="0"/>
              <a:t>Jakub Konečný - Distributed Optimziation with Arbitrary Local Solvers</a:t>
            </a:r>
            <a:endParaRPr lang="en-GB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8213CB7A-9DD9-4494-9C2C-ACEF73EA08B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19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Assumptions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     - smoothness of 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2"/>
            <a:r>
              <a:rPr lang="en-US" dirty="0" smtClean="0"/>
              <a:t>Implies     – strong convexity of 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  - strong convexity</a:t>
            </a:r>
          </a:p>
          <a:p>
            <a:endParaRPr lang="en-US" dirty="0"/>
          </a:p>
          <a:p>
            <a:endParaRPr lang="en-US" dirty="0" smtClean="0"/>
          </a:p>
          <a:p>
            <a:pPr lvl="8"/>
            <a:endParaRPr lang="en-US" dirty="0" smtClean="0"/>
          </a:p>
          <a:p>
            <a:pPr lvl="2"/>
            <a:r>
              <a:rPr lang="en-US" dirty="0" smtClean="0"/>
              <a:t>Implies    – smoothness of 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556" y="2005889"/>
            <a:ext cx="6061709" cy="85802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112453" y="1920588"/>
            <a:ext cx="360040" cy="99138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957" y="1456546"/>
            <a:ext cx="2459355" cy="226695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8" idx="2"/>
            <a:endCxn id="6" idx="1"/>
          </p:cNvCxnSpPr>
          <p:nvPr/>
        </p:nvCxnSpPr>
        <p:spPr>
          <a:xfrm>
            <a:off x="6150635" y="1683241"/>
            <a:ext cx="1014545" cy="382532"/>
          </a:xfrm>
          <a:prstGeom prst="straightConnector1">
            <a:avLst/>
          </a:prstGeom>
          <a:ln w="381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48" y="1380894"/>
            <a:ext cx="406527" cy="28079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48" y="4032493"/>
            <a:ext cx="94297" cy="18859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578" y="4443262"/>
            <a:ext cx="6439663" cy="7726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858" y="1354676"/>
            <a:ext cx="217170" cy="304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739" y="5575792"/>
            <a:ext cx="94297" cy="1885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564" y="3190875"/>
            <a:ext cx="190500" cy="2819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00" y="3240000"/>
            <a:ext cx="148780" cy="1844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5558855"/>
            <a:ext cx="236791" cy="249364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788152" cy="365760"/>
          </a:xfrm>
        </p:spPr>
        <p:txBody>
          <a:bodyPr/>
          <a:lstStyle/>
          <a:p>
            <a:r>
              <a:rPr lang="en-GB" smtClean="0"/>
              <a:t>Jakub Konečný - Distributed Optimziation with Arbitrary Local Solvers</a:t>
            </a:r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8213CB7A-9DD9-4494-9C2C-ACEF73EA08B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94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Algorithm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66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Introduction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Why we need distributed algorithms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35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notation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Partition of data points:</a:t>
            </a:r>
          </a:p>
          <a:p>
            <a:pPr lvl="8"/>
            <a:endParaRPr lang="en-US" dirty="0" smtClean="0"/>
          </a:p>
          <a:p>
            <a:pPr lvl="1"/>
            <a:r>
              <a:rPr lang="en-US" dirty="0" smtClean="0"/>
              <a:t>Complete</a:t>
            </a:r>
          </a:p>
          <a:p>
            <a:pPr marL="2011680" lvl="8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Disjoint</a:t>
            </a:r>
          </a:p>
          <a:p>
            <a:endParaRPr lang="en-US" dirty="0" smtClean="0"/>
          </a:p>
          <a:p>
            <a:pPr lvl="8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Masking of a partition 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000" y="1296000"/>
            <a:ext cx="1132827" cy="3633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561202"/>
            <a:ext cx="3230118" cy="3771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871720"/>
            <a:ext cx="3374136" cy="42748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416" y="3251128"/>
            <a:ext cx="5546952" cy="718997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accent4"/>
            </a:solidFill>
          </a:ln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863625"/>
            <a:ext cx="4201668" cy="113842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713" y="4965637"/>
            <a:ext cx="3559550" cy="934403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accent4"/>
            </a:solidFill>
          </a:ln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0" y="4258800"/>
            <a:ext cx="452628" cy="357988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788152" cy="365760"/>
          </a:xfrm>
        </p:spPr>
        <p:txBody>
          <a:bodyPr/>
          <a:lstStyle/>
          <a:p>
            <a:r>
              <a:rPr lang="en-GB" smtClean="0"/>
              <a:t>Jakub Konečný - Distributed Optimziation with Arbitrary Local Solvers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8213CB7A-9DD9-4494-9C2C-ACEF73EA08B8}" type="slidenum">
              <a:rPr lang="en-GB" smtClean="0"/>
              <a:t>20</a:t>
            </a:fld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392152"/>
            <a:ext cx="1620203" cy="248603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accent4"/>
            </a:solidFill>
          </a:ln>
        </p:spPr>
      </p:pic>
      <p:cxnSp>
        <p:nvCxnSpPr>
          <p:cNvPr id="14" name="Straight Arrow Connector 13"/>
          <p:cNvCxnSpPr>
            <a:stCxn id="2" idx="1"/>
          </p:cNvCxnSpPr>
          <p:nvPr/>
        </p:nvCxnSpPr>
        <p:spPr>
          <a:xfrm flipH="1" flipV="1">
            <a:off x="5292080" y="1392152"/>
            <a:ext cx="1440160" cy="12430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74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distribution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Computer #    owns</a:t>
            </a:r>
          </a:p>
          <a:p>
            <a:pPr lvl="1"/>
            <a:r>
              <a:rPr lang="en-GB" dirty="0" smtClean="0"/>
              <a:t>Data points </a:t>
            </a:r>
          </a:p>
          <a:p>
            <a:pPr lvl="1"/>
            <a:r>
              <a:rPr lang="en-GB" dirty="0" smtClean="0"/>
              <a:t>Dual variables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Not a clear way to distribute the objective function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340768"/>
            <a:ext cx="156362" cy="2407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965" y="1800000"/>
            <a:ext cx="1311250" cy="2670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204865"/>
            <a:ext cx="1328408" cy="268557"/>
          </a:xfrm>
          <a:prstGeom prst="rect">
            <a:avLst/>
          </a:prstGeom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788152" cy="365760"/>
          </a:xfrm>
        </p:spPr>
        <p:txBody>
          <a:bodyPr/>
          <a:lstStyle/>
          <a:p>
            <a:r>
              <a:rPr lang="en-GB" smtClean="0"/>
              <a:t>Jakub Konečný - Distributed Optimziation with Arbitrary Local Solvers</a:t>
            </a:r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8213CB7A-9DD9-4494-9C2C-ACEF73EA08B8}" type="slidenum">
              <a:rPr lang="en-GB" smtClean="0"/>
              <a:t>21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752" y="3141245"/>
            <a:ext cx="6696495" cy="1093670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accent4"/>
            </a:solidFill>
          </a:ln>
        </p:spPr>
      </p:pic>
      <p:cxnSp>
        <p:nvCxnSpPr>
          <p:cNvPr id="13" name="Straight Arrow Connector 12"/>
          <p:cNvCxnSpPr/>
          <p:nvPr/>
        </p:nvCxnSpPr>
        <p:spPr>
          <a:xfrm flipV="1">
            <a:off x="6516216" y="4149080"/>
            <a:ext cx="216024" cy="710985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854914"/>
            <a:ext cx="3017520" cy="255461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accent3"/>
            </a:solidFill>
          </a:ln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258" y="1340768"/>
            <a:ext cx="3457228" cy="121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4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The Algorithm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“Analysis friendly” version</a:t>
            </a:r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72816"/>
            <a:ext cx="7760076" cy="345637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3" y="4677102"/>
            <a:ext cx="1872205" cy="400471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accent4"/>
            </a:solidFill>
          </a:ln>
        </p:spPr>
      </p:pic>
      <p:cxnSp>
        <p:nvCxnSpPr>
          <p:cNvPr id="23" name="Straight Arrow Connector 22"/>
          <p:cNvCxnSpPr/>
          <p:nvPr/>
        </p:nvCxnSpPr>
        <p:spPr>
          <a:xfrm flipH="1" flipV="1">
            <a:off x="4932040" y="4077072"/>
            <a:ext cx="1008112" cy="5760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59" y="3802464"/>
            <a:ext cx="2371725" cy="418624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accent4"/>
            </a:solidFill>
          </a:ln>
        </p:spPr>
      </p:pic>
      <p:cxnSp>
        <p:nvCxnSpPr>
          <p:cNvPr id="28" name="Straight Arrow Connector 27"/>
          <p:cNvCxnSpPr/>
          <p:nvPr/>
        </p:nvCxnSpPr>
        <p:spPr>
          <a:xfrm flipV="1">
            <a:off x="1331640" y="3501004"/>
            <a:ext cx="936104" cy="21602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821" y="5805264"/>
            <a:ext cx="2275999" cy="168593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accent4"/>
            </a:solidFill>
          </a:ln>
        </p:spPr>
      </p:pic>
      <p:cxnSp>
        <p:nvCxnSpPr>
          <p:cNvPr id="38" name="Straight Arrow Connector 37"/>
          <p:cNvCxnSpPr/>
          <p:nvPr/>
        </p:nvCxnSpPr>
        <p:spPr>
          <a:xfrm flipV="1">
            <a:off x="2555776" y="4941168"/>
            <a:ext cx="576064" cy="79208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788152" cy="365760"/>
          </a:xfrm>
        </p:spPr>
        <p:txBody>
          <a:bodyPr/>
          <a:lstStyle/>
          <a:p>
            <a:r>
              <a:rPr lang="en-GB" smtClean="0"/>
              <a:t>Jakub Konečný - Distributed Optimziation with Arbitrary Local Solvers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8213CB7A-9DD9-4494-9C2C-ACEF73EA08B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91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properties </a:t>
            </a:r>
            <a:r>
              <a:rPr lang="en-US" smtClean="0"/>
              <a:t>for efficiency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Locality</a:t>
            </a:r>
          </a:p>
          <a:p>
            <a:pPr lvl="1"/>
            <a:r>
              <a:rPr lang="en-GB" dirty="0" err="1" smtClean="0"/>
              <a:t>Subproblem</a:t>
            </a:r>
            <a:r>
              <a:rPr lang="en-GB" dirty="0" smtClean="0"/>
              <a:t> can be formed solely based on information available locally to computer </a:t>
            </a:r>
          </a:p>
          <a:p>
            <a:r>
              <a:rPr lang="en-GB" dirty="0" smtClean="0"/>
              <a:t>Independence</a:t>
            </a:r>
          </a:p>
          <a:p>
            <a:pPr lvl="1"/>
            <a:r>
              <a:rPr lang="en-GB" dirty="0" smtClean="0"/>
              <a:t>Local solver can run independently, without need for any communication with other computers</a:t>
            </a:r>
          </a:p>
          <a:p>
            <a:r>
              <a:rPr lang="en-GB" dirty="0"/>
              <a:t>Local changes</a:t>
            </a:r>
          </a:p>
          <a:p>
            <a:pPr lvl="1"/>
            <a:r>
              <a:rPr lang="en-GB" dirty="0"/>
              <a:t>Outputs </a:t>
            </a:r>
            <a:r>
              <a:rPr lang="en-GB" dirty="0" smtClean="0"/>
              <a:t>only        – change in coordinates stored locally</a:t>
            </a:r>
            <a:endParaRPr lang="en-GB" dirty="0"/>
          </a:p>
          <a:p>
            <a:r>
              <a:rPr lang="en-GB" dirty="0" smtClean="0"/>
              <a:t>Efficient maintenance</a:t>
            </a:r>
          </a:p>
          <a:p>
            <a:pPr lvl="1"/>
            <a:r>
              <a:rPr lang="en-GB" dirty="0" smtClean="0"/>
              <a:t>To form new </a:t>
            </a:r>
            <a:r>
              <a:rPr lang="en-GB" dirty="0" err="1" smtClean="0"/>
              <a:t>subproblem</a:t>
            </a:r>
            <a:r>
              <a:rPr lang="en-GB" dirty="0" smtClean="0"/>
              <a:t> with new dual variable              we need to send and receive only a single vector in 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872" y="2159232"/>
            <a:ext cx="127406" cy="1961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944" y="5241904"/>
            <a:ext cx="157582" cy="1257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826" y="5483571"/>
            <a:ext cx="310134" cy="2346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392" y="4289434"/>
            <a:ext cx="368808" cy="291694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788152" cy="365760"/>
          </a:xfrm>
        </p:spPr>
        <p:txBody>
          <a:bodyPr/>
          <a:lstStyle/>
          <a:p>
            <a:r>
              <a:rPr lang="en-GB" smtClean="0"/>
              <a:t>Jakub Konečný - Distributed Optimziation with Arbitrary Local Solvers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8213CB7A-9DD9-4494-9C2C-ACEF73EA08B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00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notation…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lvl="4"/>
            <a:endParaRPr lang="en-US" dirty="0" smtClean="0"/>
          </a:p>
          <a:p>
            <a:r>
              <a:rPr lang="en-US" dirty="0" smtClean="0"/>
              <a:t>Denote</a:t>
            </a:r>
          </a:p>
          <a:p>
            <a:endParaRPr lang="en-US" dirty="0"/>
          </a:p>
          <a:p>
            <a:endParaRPr lang="en-US" dirty="0" smtClean="0"/>
          </a:p>
          <a:p>
            <a:pPr lvl="5"/>
            <a:endParaRPr lang="en-US" dirty="0"/>
          </a:p>
          <a:p>
            <a:pPr lvl="5"/>
            <a:endParaRPr lang="en-US" dirty="0" smtClean="0"/>
          </a:p>
          <a:p>
            <a:r>
              <a:rPr lang="en-US" dirty="0" smtClean="0"/>
              <a:t>Then, 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940" y="1323292"/>
            <a:ext cx="6254115" cy="1021461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accent4"/>
            </a:solidFill>
          </a:ln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13" y="2528296"/>
            <a:ext cx="3959352" cy="23408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997" y="5229200"/>
            <a:ext cx="4592003" cy="474345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accent3"/>
            </a:solidFill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788152" cy="365760"/>
          </a:xfrm>
        </p:spPr>
        <p:txBody>
          <a:bodyPr/>
          <a:lstStyle/>
          <a:p>
            <a:r>
              <a:rPr lang="en-GB" smtClean="0"/>
              <a:t>Jakub Konečný - Distributed Optimziation with Arbitrary Local Solvers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8213CB7A-9DD9-4494-9C2C-ACEF73EA08B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56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Subproblem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Multiple ways to choose</a:t>
            </a:r>
          </a:p>
          <a:p>
            <a:r>
              <a:rPr lang="en-US" dirty="0" smtClean="0"/>
              <a:t>Value of aggregation parameter     depends on it</a:t>
            </a:r>
          </a:p>
          <a:p>
            <a:endParaRPr lang="en-US" dirty="0"/>
          </a:p>
          <a:p>
            <a:r>
              <a:rPr lang="en-US" dirty="0" smtClean="0"/>
              <a:t>For now, let us focus 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647700"/>
            <a:ext cx="1506245" cy="4174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00" y="1893600"/>
            <a:ext cx="180594" cy="1668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0" y="3284984"/>
            <a:ext cx="8170059" cy="1859128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42987" y="5373216"/>
            <a:ext cx="7823835" cy="0"/>
          </a:xfrm>
          <a:prstGeom prst="line">
            <a:avLst/>
          </a:prstGeom>
          <a:ln w="38100">
            <a:solidFill>
              <a:srgbClr val="DEA6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92" y="5643771"/>
            <a:ext cx="8743614" cy="695675"/>
          </a:xfrm>
          <a:prstGeom prst="rect">
            <a:avLst/>
          </a:prstGeom>
        </p:spPr>
      </p:pic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788152" cy="365760"/>
          </a:xfrm>
        </p:spPr>
        <p:txBody>
          <a:bodyPr/>
          <a:lstStyle/>
          <a:p>
            <a:r>
              <a:rPr lang="en-GB" smtClean="0"/>
              <a:t>Jakub Konečný - Distributed Optimziation with Arbitrary Local Solvers</a:t>
            </a:r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8213CB7A-9DD9-4494-9C2C-ACEF73EA08B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41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Subproblem</a:t>
            </a:r>
            <a:r>
              <a:rPr lang="en-US" dirty="0" smtClean="0"/>
              <a:t> 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Consistency in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Local under-approximation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(shifted)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757" y="1916832"/>
            <a:ext cx="6174486" cy="11155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426" y="4581128"/>
            <a:ext cx="5555148" cy="42353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556" y="1361472"/>
            <a:ext cx="146075" cy="234544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788152" cy="365760"/>
          </a:xfrm>
        </p:spPr>
        <p:txBody>
          <a:bodyPr/>
          <a:lstStyle/>
          <a:p>
            <a:r>
              <a:rPr lang="en-GB" smtClean="0"/>
              <a:t>Jakub Konečný - Distributed Optimziation with Arbitrary Local Solvers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8213CB7A-9DD9-4494-9C2C-ACEF73EA08B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17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43" y="3179574"/>
            <a:ext cx="8170059" cy="1859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Subproblem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Closer look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647700"/>
            <a:ext cx="1506245" cy="417424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3131840" y="3103374"/>
            <a:ext cx="1368152" cy="973698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H="1" flipV="1">
            <a:off x="2771800" y="2564904"/>
            <a:ext cx="1044116" cy="53847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5908" y="1880473"/>
            <a:ext cx="2577950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Constant; added for </a:t>
            </a:r>
          </a:p>
          <a:p>
            <a:r>
              <a:rPr lang="en-US" dirty="0" smtClean="0"/>
              <a:t>convenience in analysis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076056" y="1353604"/>
            <a:ext cx="2470548" cy="92333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 problematic term</a:t>
            </a:r>
            <a:br>
              <a:rPr lang="en-US" dirty="0" smtClean="0"/>
            </a:br>
            <a:r>
              <a:rPr lang="en-US" dirty="0" smtClean="0"/>
              <a:t>It will be the focus </a:t>
            </a:r>
          </a:p>
          <a:p>
            <a:r>
              <a:rPr lang="en-US" dirty="0" smtClean="0"/>
              <a:t>in the following slides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4968000" y="3237742"/>
            <a:ext cx="2448272" cy="83765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2" idx="0"/>
          </p:cNvCxnSpPr>
          <p:nvPr/>
        </p:nvCxnSpPr>
        <p:spPr>
          <a:xfrm flipV="1">
            <a:off x="6192136" y="2276934"/>
            <a:ext cx="0" cy="9608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284000" y="4356000"/>
            <a:ext cx="1044000" cy="5760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2483768" y="4932000"/>
            <a:ext cx="2304256" cy="441216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11560" y="5441922"/>
            <a:ext cx="2456122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Linear combination of</a:t>
            </a:r>
          </a:p>
          <a:p>
            <a:r>
              <a:rPr lang="en-US" dirty="0" smtClean="0"/>
              <a:t>columns stored locally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6192295" y="4293096"/>
            <a:ext cx="2715447" cy="673598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3" idx="2"/>
          </p:cNvCxnSpPr>
          <p:nvPr/>
        </p:nvCxnSpPr>
        <p:spPr>
          <a:xfrm flipH="1">
            <a:off x="7092280" y="4966694"/>
            <a:ext cx="457739" cy="475228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76056" y="5441922"/>
            <a:ext cx="3331361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Separable term; dependent</a:t>
            </a:r>
          </a:p>
          <a:p>
            <a:r>
              <a:rPr lang="en-US" dirty="0" smtClean="0"/>
              <a:t>only on variables stored locally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788152" cy="365760"/>
          </a:xfrm>
        </p:spPr>
        <p:txBody>
          <a:bodyPr/>
          <a:lstStyle/>
          <a:p>
            <a:r>
              <a:rPr lang="en-GB" smtClean="0"/>
              <a:t>Jakub Konečný - Distributed Optimziation with Arbitrary Local Solvers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8213CB7A-9DD9-4494-9C2C-ACEF73EA08B8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22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4" grpId="0" animBg="1"/>
      <p:bldP spid="30" grpId="0" animBg="1"/>
      <p:bldP spid="31" grpId="0" animBg="1"/>
      <p:bldP spid="32" grpId="0" animBg="1"/>
      <p:bldP spid="36" grpId="0" animBg="1"/>
      <p:bldP spid="42" grpId="0" animBg="1"/>
      <p:bldP spid="43" grpId="0" animBg="1"/>
      <p:bldP spid="4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Three steps needed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(A) Impossible locally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(B) Easy operation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(C) Impossible locally –       is distributed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132856"/>
            <a:ext cx="4832604" cy="912114"/>
          </a:xfr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792" y="620688"/>
            <a:ext cx="2247138" cy="459486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6372200" y="2564904"/>
            <a:ext cx="198022" cy="1188132"/>
          </a:xfrm>
          <a:prstGeom prst="rightBrace">
            <a:avLst/>
          </a:prstGeom>
          <a:ln w="38100">
            <a:solidFill>
              <a:srgbClr val="FF0000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432304" y="3214926"/>
            <a:ext cx="246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Form primal point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215962" y="1403484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Apply gradient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932338" y="4077072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Multiply by      </a:t>
            </a:r>
            <a:endParaRPr lang="en-GB" dirty="0"/>
          </a:p>
        </p:txBody>
      </p:sp>
      <p:sp>
        <p:nvSpPr>
          <p:cNvPr id="11" name="Right Brace 10"/>
          <p:cNvSpPr/>
          <p:nvPr/>
        </p:nvSpPr>
        <p:spPr>
          <a:xfrm>
            <a:off x="5900038" y="846437"/>
            <a:ext cx="328146" cy="2294531"/>
          </a:xfrm>
          <a:prstGeom prst="rightBrace">
            <a:avLst/>
          </a:prstGeom>
          <a:ln w="38100">
            <a:solidFill>
              <a:srgbClr val="00B050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Brace 11"/>
          <p:cNvSpPr/>
          <p:nvPr/>
        </p:nvSpPr>
        <p:spPr>
          <a:xfrm>
            <a:off x="5576320" y="2188308"/>
            <a:ext cx="579856" cy="3231976"/>
          </a:xfrm>
          <a:prstGeom prst="rightBrace">
            <a:avLst/>
          </a:prstGeom>
          <a:ln w="38100">
            <a:solidFill>
              <a:srgbClr val="FF0000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84" y="5578610"/>
            <a:ext cx="315468" cy="25831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477" y="4158239"/>
            <a:ext cx="327812" cy="189281"/>
          </a:xfrm>
          <a:prstGeom prst="rect">
            <a:avLst/>
          </a:prstGeom>
        </p:spPr>
      </p:pic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788152" cy="365760"/>
          </a:xfrm>
        </p:spPr>
        <p:txBody>
          <a:bodyPr/>
          <a:lstStyle/>
          <a:p>
            <a:r>
              <a:rPr lang="en-GB" smtClean="0"/>
              <a:t>Jakub Konečný - Distributed Optimziation with Arbitrary Local Solvers</a:t>
            </a:r>
            <a:endParaRPr lang="en-GB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8213CB7A-9DD9-4494-9C2C-ACEF73EA08B8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95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10" grpId="0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that we need only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Course</a:t>
            </a:r>
          </a:p>
          <a:p>
            <a:pPr lvl="1"/>
            <a:r>
              <a:rPr lang="en-US" dirty="0" smtClean="0"/>
              <a:t>Suppose we have                   available, and can run local solver to obtain local update </a:t>
            </a:r>
          </a:p>
          <a:p>
            <a:pPr lvl="1"/>
            <a:r>
              <a:rPr lang="en-US" dirty="0" smtClean="0"/>
              <a:t>Form a vector to send to master node</a:t>
            </a:r>
          </a:p>
          <a:p>
            <a:pPr lvl="1"/>
            <a:r>
              <a:rPr lang="en-US" dirty="0" smtClean="0"/>
              <a:t>Receive another vector from master node</a:t>
            </a:r>
          </a:p>
          <a:p>
            <a:pPr lvl="1"/>
            <a:r>
              <a:rPr lang="en-US" dirty="0" smtClean="0"/>
              <a:t>Form                       and be ready to run local solver again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792" y="620688"/>
            <a:ext cx="2247138" cy="45948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5732108"/>
            <a:ext cx="1429512" cy="3611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70594" y="1484784"/>
            <a:ext cx="2358338" cy="369332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 local coordinates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508104" y="1628800"/>
            <a:ext cx="562491" cy="53954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000" y="4489052"/>
            <a:ext cx="368808" cy="36042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280" y="4142748"/>
            <a:ext cx="1124712" cy="3230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645" y="1347165"/>
            <a:ext cx="1237183" cy="3553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864" y="2204864"/>
            <a:ext cx="5934456" cy="91211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542370" y="3356992"/>
            <a:ext cx="2675732" cy="369332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Partition identity matrix</a:t>
            </a:r>
            <a:endParaRPr lang="en-GB" dirty="0"/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H="1" flipV="1">
            <a:off x="4355976" y="2852936"/>
            <a:ext cx="524260" cy="504056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788152" cy="365760"/>
          </a:xfrm>
        </p:spPr>
        <p:txBody>
          <a:bodyPr/>
          <a:lstStyle/>
          <a:p>
            <a:r>
              <a:rPr lang="en-GB" smtClean="0"/>
              <a:t>Jakub Konečný - Distributed Optimziation with Arbitrary Local Solvers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8213CB7A-9DD9-4494-9C2C-ACEF73EA08B8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5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The Objective</a:t>
            </a:r>
            <a:endParaRPr lang="en-GB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Optimization problem formulation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Regularized Empirical Risk Minimization</a:t>
            </a:r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355" y="2936929"/>
            <a:ext cx="6515100" cy="1140143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accent4"/>
            </a:solidFill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6228184" y="3789040"/>
            <a:ext cx="648072" cy="10946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132" y="4883642"/>
            <a:ext cx="1796415" cy="230505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accent3"/>
            </a:solidFill>
          </a:ln>
        </p:spPr>
      </p:pic>
      <p:cxnSp>
        <p:nvCxnSpPr>
          <p:cNvPr id="28" name="Straight Arrow Connector 27"/>
          <p:cNvCxnSpPr/>
          <p:nvPr/>
        </p:nvCxnSpPr>
        <p:spPr>
          <a:xfrm flipH="1">
            <a:off x="5076056" y="2066984"/>
            <a:ext cx="720083" cy="1145992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611" y="1801368"/>
            <a:ext cx="2524125" cy="253365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accent3"/>
            </a:solidFill>
          </a:ln>
        </p:spPr>
      </p:pic>
      <p:cxnSp>
        <p:nvCxnSpPr>
          <p:cNvPr id="36" name="Straight Arrow Connector 35"/>
          <p:cNvCxnSpPr/>
          <p:nvPr/>
        </p:nvCxnSpPr>
        <p:spPr>
          <a:xfrm>
            <a:off x="3203848" y="2320349"/>
            <a:ext cx="1008112" cy="7486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066984"/>
            <a:ext cx="2585085" cy="253365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accent3"/>
            </a:solidFill>
          </a:ln>
        </p:spPr>
      </p:pic>
      <p:cxnSp>
        <p:nvCxnSpPr>
          <p:cNvPr id="43" name="Straight Arrow Connector 42"/>
          <p:cNvCxnSpPr/>
          <p:nvPr/>
        </p:nvCxnSpPr>
        <p:spPr>
          <a:xfrm flipV="1">
            <a:off x="1907704" y="3789040"/>
            <a:ext cx="1008112" cy="1267469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973" y="5056509"/>
            <a:ext cx="2813685" cy="228600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accent3"/>
            </a:solidFill>
          </a:ln>
        </p:spPr>
      </p:pic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788152" cy="365760"/>
          </a:xfrm>
        </p:spPr>
        <p:txBody>
          <a:bodyPr/>
          <a:lstStyle/>
          <a:p>
            <a:r>
              <a:rPr lang="en-GB" smtClean="0"/>
              <a:t>Jakub Konečný - Distributed Optimziation with Arbitrary Local Solvers</a:t>
            </a:r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8213CB7A-9DD9-4494-9C2C-ACEF73EA08B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9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Local workflow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Run local solver in iteration </a:t>
            </a:r>
            <a:endParaRPr lang="en-US" dirty="0" smtClean="0"/>
          </a:p>
          <a:p>
            <a:pPr lvl="1"/>
            <a:r>
              <a:rPr lang="en-US" dirty="0" smtClean="0"/>
              <a:t>Obtain local update </a:t>
            </a:r>
          </a:p>
          <a:p>
            <a:pPr lvl="1"/>
            <a:r>
              <a:rPr lang="en-US" dirty="0" smtClean="0"/>
              <a:t>Compute </a:t>
            </a:r>
          </a:p>
          <a:p>
            <a:pPr lvl="1"/>
            <a:r>
              <a:rPr lang="en-US" dirty="0" smtClean="0"/>
              <a:t>Send           to a master node</a:t>
            </a:r>
          </a:p>
          <a:p>
            <a:pPr lvl="1"/>
            <a:r>
              <a:rPr lang="en-US" dirty="0" smtClean="0"/>
              <a:t>Master node:</a:t>
            </a:r>
          </a:p>
          <a:p>
            <a:pPr lvl="2"/>
            <a:r>
              <a:rPr lang="en-US" dirty="0" smtClean="0"/>
              <a:t>Form </a:t>
            </a:r>
          </a:p>
          <a:p>
            <a:pPr lvl="2"/>
            <a:r>
              <a:rPr lang="en-US" dirty="0" smtClean="0"/>
              <a:t>Compute                      and send it back</a:t>
            </a:r>
          </a:p>
          <a:p>
            <a:pPr lvl="1"/>
            <a:r>
              <a:rPr lang="en-US" dirty="0" smtClean="0"/>
              <a:t>Receive </a:t>
            </a:r>
          </a:p>
          <a:p>
            <a:pPr lvl="1"/>
            <a:r>
              <a:rPr lang="en-US" dirty="0" smtClean="0"/>
              <a:t>Compute 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Run local solver in iteration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792" y="620688"/>
            <a:ext cx="2247138" cy="45948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495" y="1813160"/>
            <a:ext cx="95098" cy="1920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332" y="2178436"/>
            <a:ext cx="402336" cy="3931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584293"/>
            <a:ext cx="2072030" cy="4114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996952"/>
            <a:ext cx="577901" cy="3310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544" y="3768249"/>
            <a:ext cx="2957705" cy="3435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581" y="4186892"/>
            <a:ext cx="1208151" cy="2848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144" y="4566251"/>
            <a:ext cx="1380744" cy="3255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545" y="4975440"/>
            <a:ext cx="1715414" cy="4334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495" y="5431776"/>
            <a:ext cx="603504" cy="228600"/>
          </a:xfrm>
          <a:prstGeom prst="rect">
            <a:avLst/>
          </a:prstGeom>
        </p:spPr>
      </p:pic>
      <p:sp>
        <p:nvSpPr>
          <p:cNvPr id="21" name="Right Brace 20"/>
          <p:cNvSpPr/>
          <p:nvPr/>
        </p:nvSpPr>
        <p:spPr>
          <a:xfrm>
            <a:off x="5656510" y="1916832"/>
            <a:ext cx="571674" cy="3651617"/>
          </a:xfrm>
          <a:prstGeom prst="rightBrace">
            <a:avLst>
              <a:gd name="adj1" fmla="val 45969"/>
              <a:gd name="adj2" fmla="val 49811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324008" y="3511807"/>
            <a:ext cx="2266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Single iteration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788152" cy="365760"/>
          </a:xfrm>
        </p:spPr>
        <p:txBody>
          <a:bodyPr/>
          <a:lstStyle/>
          <a:p>
            <a:r>
              <a:rPr lang="en-GB" smtClean="0"/>
              <a:t>Jakub Konečný - Distributed Optimziation with Arbitrary Local Solvers</a:t>
            </a:r>
            <a:endParaRPr lang="en-GB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8213CB7A-9DD9-4494-9C2C-ACEF73EA08B8}" type="slidenum">
              <a:rPr lang="en-GB" smtClean="0"/>
              <a:t>30</a:t>
            </a:fld>
            <a:endParaRPr lang="en-GB"/>
          </a:p>
        </p:txBody>
      </p:sp>
      <p:cxnSp>
        <p:nvCxnSpPr>
          <p:cNvPr id="22" name="Straight Arrow Connector 21"/>
          <p:cNvCxnSpPr>
            <a:endCxn id="11" idx="0"/>
          </p:cNvCxnSpPr>
          <p:nvPr/>
        </p:nvCxnSpPr>
        <p:spPr>
          <a:xfrm flipH="1">
            <a:off x="3565397" y="2941148"/>
            <a:ext cx="2662786" cy="8271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47153" y="1950213"/>
            <a:ext cx="2117887" cy="1015663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Master node has </a:t>
            </a:r>
            <a:br>
              <a:rPr lang="en-US" sz="2000" dirty="0" smtClean="0"/>
            </a:br>
            <a:r>
              <a:rPr lang="en-US" sz="2000" dirty="0" smtClean="0"/>
              <a:t>to remember </a:t>
            </a:r>
            <a:br>
              <a:rPr lang="en-US" sz="2000" dirty="0" smtClean="0"/>
            </a:br>
            <a:r>
              <a:rPr lang="en-US" sz="2000" dirty="0" smtClean="0"/>
              <a:t>extra vector</a:t>
            </a:r>
            <a:endParaRPr lang="en-US" sz="2000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198" y="2619890"/>
            <a:ext cx="281178" cy="23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6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23" grpId="0"/>
      <p:bldP spid="4" grpId="0" animBg="1"/>
      <p:bldP spid="4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“Implementation friendly” version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00" y="1772839"/>
            <a:ext cx="7636955" cy="3753803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788152" cy="365760"/>
          </a:xfrm>
        </p:spPr>
        <p:txBody>
          <a:bodyPr/>
          <a:lstStyle/>
          <a:p>
            <a:r>
              <a:rPr lang="en-GB" smtClean="0"/>
              <a:t>Jakub Konečný - Distributed Optimziation with Arbitrary Local Solvers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8213CB7A-9DD9-4494-9C2C-ACEF73EA08B8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22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(theory)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5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Georgia" panose="02040502050405020303" pitchFamily="18" charset="0"/>
              </a:rPr>
              <a:t>Local decrease assumption</a:t>
            </a:r>
            <a:endParaRPr lang="en-GB" dirty="0">
              <a:latin typeface="Georgia" panose="02040502050405020303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47" y="3284984"/>
            <a:ext cx="8536106" cy="615850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accent4"/>
            </a:solidFill>
          </a:ln>
        </p:spPr>
      </p:pic>
      <p:cxnSp>
        <p:nvCxnSpPr>
          <p:cNvPr id="22" name="Straight Arrow Connector 21"/>
          <p:cNvCxnSpPr/>
          <p:nvPr/>
        </p:nvCxnSpPr>
        <p:spPr>
          <a:xfrm flipH="1" flipV="1">
            <a:off x="1763688" y="3900834"/>
            <a:ext cx="2914812" cy="12246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678500" y="3824375"/>
            <a:ext cx="1405668" cy="1294429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5229200"/>
            <a:ext cx="2085208" cy="616271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accent3"/>
            </a:solidFill>
          </a:ln>
        </p:spPr>
      </p:pic>
      <p:cxnSp>
        <p:nvCxnSpPr>
          <p:cNvPr id="34" name="Straight Arrow Connector 33"/>
          <p:cNvCxnSpPr/>
          <p:nvPr/>
        </p:nvCxnSpPr>
        <p:spPr>
          <a:xfrm>
            <a:off x="2987824" y="2388781"/>
            <a:ext cx="504056" cy="1020583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Content Placeholder 36"/>
          <p:cNvPicPr>
            <a:picLocks noGrp="1" noChangeAspect="1"/>
          </p:cNvPicPr>
          <p:nvPr>
            <p:ph sz="quarter" idx="1"/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060290"/>
            <a:ext cx="1616774" cy="252032"/>
          </a:xfrm>
          <a:solidFill>
            <a:schemeClr val="accent3"/>
          </a:solidFill>
          <a:ln w="127000">
            <a:solidFill>
              <a:schemeClr val="accent3"/>
            </a:solidFill>
          </a:ln>
        </p:spPr>
      </p:pic>
      <p:cxnSp>
        <p:nvCxnSpPr>
          <p:cNvPr id="39" name="Straight Arrow Connector 38"/>
          <p:cNvCxnSpPr/>
          <p:nvPr/>
        </p:nvCxnSpPr>
        <p:spPr>
          <a:xfrm flipH="1">
            <a:off x="5148064" y="2067014"/>
            <a:ext cx="360040" cy="13423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496" y="1778842"/>
            <a:ext cx="3895344" cy="257175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accent3"/>
            </a:solidFill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788152" cy="365760"/>
          </a:xfrm>
        </p:spPr>
        <p:txBody>
          <a:bodyPr/>
          <a:lstStyle/>
          <a:p>
            <a:r>
              <a:rPr lang="en-GB" smtClean="0"/>
              <a:t>Jakub Konečný - Distributed Optimziation with Arbitrary Local Solvers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8213CB7A-9DD9-4494-9C2C-ACEF73EA08B8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02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new distributed efficiency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Jakub Konečný - Distributed Optimziation with Arbitrary Local Solvers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CB7A-9DD9-4494-9C2C-ACEF73EA08B8}" type="slidenum">
              <a:rPr lang="en-GB" smtClean="0"/>
              <a:t>34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284000"/>
            <a:ext cx="6760464" cy="5059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60" y="2852936"/>
            <a:ext cx="2292096" cy="528828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accent4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3203848" y="3381764"/>
            <a:ext cx="0" cy="83932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810938"/>
            <a:ext cx="2988995" cy="612823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97283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 (strongly convex case)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we run the algorithm with                   and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 smtClean="0"/>
              <a:t>then,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48" y="2969514"/>
            <a:ext cx="7458304" cy="1028471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accent4"/>
            </a:solidFill>
          </a:ln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823" y="5777826"/>
            <a:ext cx="5118354" cy="45948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accent4"/>
            </a:solidFill>
          </a:ln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316281"/>
            <a:ext cx="1250899" cy="341528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6804248" y="3997986"/>
            <a:ext cx="326929" cy="8437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074064" y="5159242"/>
            <a:ext cx="72008" cy="690592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156" y="4903781"/>
            <a:ext cx="2300859" cy="255461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accent3"/>
            </a:solidFill>
          </a:ln>
        </p:spPr>
      </p:pic>
      <p:cxnSp>
        <p:nvCxnSpPr>
          <p:cNvPr id="22" name="Straight Arrow Connector 21"/>
          <p:cNvCxnSpPr/>
          <p:nvPr/>
        </p:nvCxnSpPr>
        <p:spPr>
          <a:xfrm flipV="1">
            <a:off x="5950468" y="3917082"/>
            <a:ext cx="493740" cy="502772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565713" y="4753910"/>
            <a:ext cx="1136" cy="994389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835696" y="3977626"/>
            <a:ext cx="493740" cy="502772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504714"/>
            <a:ext cx="2098548" cy="255461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accent3"/>
            </a:solidFill>
          </a:ln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32145"/>
            <a:ext cx="1784795" cy="200597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accent3"/>
            </a:solidFill>
          </a:ln>
        </p:spPr>
      </p:pic>
      <p:cxnSp>
        <p:nvCxnSpPr>
          <p:cNvPr id="37" name="Straight Arrow Connector 36"/>
          <p:cNvCxnSpPr/>
          <p:nvPr/>
        </p:nvCxnSpPr>
        <p:spPr>
          <a:xfrm>
            <a:off x="3059832" y="2396164"/>
            <a:ext cx="648072" cy="633506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123728" y="2396164"/>
            <a:ext cx="144016" cy="645358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829698"/>
            <a:ext cx="1937923" cy="8456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0">
            <a:solidFill>
              <a:schemeClr val="accent3">
                <a:lumMod val="60000"/>
                <a:lumOff val="40000"/>
              </a:schemeClr>
            </a:solidFill>
          </a:ln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2" y="2124356"/>
            <a:ext cx="3708464" cy="200597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accent3"/>
            </a:solidFill>
          </a:ln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788152" cy="365760"/>
          </a:xfrm>
        </p:spPr>
        <p:txBody>
          <a:bodyPr/>
          <a:lstStyle/>
          <a:p>
            <a:r>
              <a:rPr lang="en-GB" smtClean="0"/>
              <a:t>Jakub Konečný - Distributed Optimziation with Arbitrary Local Solvers</a:t>
            </a:r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8213CB7A-9DD9-4494-9C2C-ACEF73EA08B8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99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 (general convex case)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we run the algorithm with                  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then,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295320"/>
            <a:ext cx="8496944" cy="853760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accent4"/>
            </a:solidFill>
          </a:ln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316281"/>
            <a:ext cx="1250899" cy="3415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022" y="5661248"/>
            <a:ext cx="5118354" cy="459486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accent4"/>
            </a:solidFill>
          </a:ln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338" y="2065154"/>
            <a:ext cx="6061324" cy="62548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4067944" y="4149080"/>
            <a:ext cx="868511" cy="6753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994088" y="5097183"/>
            <a:ext cx="0" cy="636073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841722"/>
            <a:ext cx="2300859" cy="255461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accent3"/>
            </a:solidFill>
          </a:ln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2267744" y="4149080"/>
            <a:ext cx="288032" cy="607782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923928" y="5157192"/>
            <a:ext cx="1440160" cy="5040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522" y="4841722"/>
            <a:ext cx="2098548" cy="255461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accent3"/>
            </a:solidFill>
          </a:ln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788152" cy="365760"/>
          </a:xfrm>
        </p:spPr>
        <p:txBody>
          <a:bodyPr/>
          <a:lstStyle/>
          <a:p>
            <a:r>
              <a:rPr lang="en-GB" smtClean="0"/>
              <a:t>Jakub Konečný - Distributed Optimziation with Arbitrary Local Solvers</a:t>
            </a:r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8213CB7A-9DD9-4494-9C2C-ACEF73EA08B8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95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(Experiments)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51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Experimental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Coordinate Descent, various # of local iterations</a:t>
            </a:r>
            <a:endParaRPr lang="en-GB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751685"/>
              </p:ext>
            </p:extLst>
          </p:nvPr>
        </p:nvGraphicFramePr>
        <p:xfrm>
          <a:off x="4573174" y="1916832"/>
          <a:ext cx="405765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" name="Acrobat Document" r:id="rId3" imgW="6886499" imgH="6896070" progId="AcroExch.Document.11">
                  <p:embed/>
                </p:oleObj>
              </mc:Choice>
              <mc:Fallback>
                <p:oleObj name="Acrobat Document" r:id="rId3" imgW="6886499" imgH="689607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3174" y="1916832"/>
                        <a:ext cx="405765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402453"/>
              </p:ext>
            </p:extLst>
          </p:nvPr>
        </p:nvGraphicFramePr>
        <p:xfrm>
          <a:off x="493920" y="1916832"/>
          <a:ext cx="405765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1" name="Acrobat Document" r:id="rId5" imgW="6886499" imgH="6896070" progId="AcroExch.Document.11">
                  <p:embed/>
                </p:oleObj>
              </mc:Choice>
              <mc:Fallback>
                <p:oleObj name="Acrobat Document" r:id="rId5" imgW="6886499" imgH="689607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920" y="1916832"/>
                        <a:ext cx="405765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788152" cy="365760"/>
          </a:xfrm>
        </p:spPr>
        <p:txBody>
          <a:bodyPr/>
          <a:lstStyle/>
          <a:p>
            <a:r>
              <a:rPr lang="en-GB" smtClean="0"/>
              <a:t>Jakub Konečný - Distributed Optimziation with Arbitrary Local Solvers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8213CB7A-9DD9-4494-9C2C-ACEF73EA08B8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21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Experimental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Coordinate Descent, various # of local </a:t>
            </a:r>
            <a:r>
              <a:rPr lang="en-US" dirty="0" smtClean="0"/>
              <a:t>iterations</a:t>
            </a:r>
            <a:endParaRPr lang="en-GB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099707"/>
              </p:ext>
            </p:extLst>
          </p:nvPr>
        </p:nvGraphicFramePr>
        <p:xfrm>
          <a:off x="4572000" y="1916832"/>
          <a:ext cx="405765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2" name="Acrobat Document" r:id="rId3" imgW="6886499" imgH="6896070" progId="AcroExch.Document.11">
                  <p:embed/>
                </p:oleObj>
              </mc:Choice>
              <mc:Fallback>
                <p:oleObj name="Acrobat Document" r:id="rId3" imgW="6886499" imgH="689607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1916832"/>
                        <a:ext cx="405765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113407"/>
              </p:ext>
            </p:extLst>
          </p:nvPr>
        </p:nvGraphicFramePr>
        <p:xfrm>
          <a:off x="487974" y="1916832"/>
          <a:ext cx="405765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3" name="Acrobat Document" r:id="rId5" imgW="6886499" imgH="6896070" progId="AcroExch.Document.11">
                  <p:embed/>
                </p:oleObj>
              </mc:Choice>
              <mc:Fallback>
                <p:oleObj name="Acrobat Document" r:id="rId5" imgW="6886499" imgH="689607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7974" y="1916832"/>
                        <a:ext cx="405765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788152" cy="365760"/>
          </a:xfrm>
        </p:spPr>
        <p:txBody>
          <a:bodyPr/>
          <a:lstStyle/>
          <a:p>
            <a:r>
              <a:rPr lang="en-GB" smtClean="0"/>
              <a:t>Jakub Konečný - Distributed Optimziation with Arbitrary Local Solvers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8213CB7A-9DD9-4494-9C2C-ACEF73EA08B8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96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efficiency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algorithm     , the time needed is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8"/>
            <a:endParaRPr lang="en-US" dirty="0" smtClean="0"/>
          </a:p>
          <a:p>
            <a:r>
              <a:rPr lang="en-US" dirty="0" smtClean="0"/>
              <a:t>Main trend – Stochastic methods</a:t>
            </a:r>
          </a:p>
          <a:p>
            <a:pPr lvl="1"/>
            <a:r>
              <a:rPr lang="en-US" dirty="0" smtClean="0"/>
              <a:t>Small       , big 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080" y="3180380"/>
            <a:ext cx="4453128" cy="50596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4937641" y="3705999"/>
            <a:ext cx="0" cy="100811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41402" y="4714111"/>
            <a:ext cx="1792478" cy="369332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Target accuracy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3944088" y="2976165"/>
            <a:ext cx="1287352" cy="9144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086208" y="2388673"/>
            <a:ext cx="884256" cy="648072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59632" y="1916832"/>
            <a:ext cx="1959191" cy="646331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Total number of </a:t>
            </a:r>
          </a:p>
          <a:p>
            <a:r>
              <a:rPr lang="en-US" dirty="0" smtClean="0"/>
              <a:t>iterations needed</a:t>
            </a:r>
            <a:endParaRPr lang="en-GB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6201802" y="2370382"/>
            <a:ext cx="503909" cy="7903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707772" y="1453388"/>
            <a:ext cx="1914307" cy="923330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Time needed to </a:t>
            </a:r>
          </a:p>
          <a:p>
            <a:r>
              <a:rPr lang="en-US" dirty="0" smtClean="0"/>
              <a:t>run one iteration</a:t>
            </a:r>
          </a:p>
          <a:p>
            <a:r>
              <a:rPr lang="en-US" dirty="0" smtClean="0"/>
              <a:t>of algorithm 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31" y="1321715"/>
            <a:ext cx="265405" cy="2633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668" y="2101307"/>
            <a:ext cx="176936" cy="175565"/>
          </a:xfrm>
          <a:prstGeom prst="rect">
            <a:avLst/>
          </a:prstGeom>
        </p:spPr>
      </p:pic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788152" cy="365760"/>
          </a:xfrm>
        </p:spPr>
        <p:txBody>
          <a:bodyPr/>
          <a:lstStyle/>
          <a:p>
            <a:r>
              <a:rPr lang="en-GB" smtClean="0"/>
              <a:t>Jakub Konečný - Distributed Optimziation with Arbitrary Local Solvers</a:t>
            </a:r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8213CB7A-9DD9-4494-9C2C-ACEF73EA08B8}" type="slidenum">
              <a:rPr lang="en-GB" smtClean="0"/>
              <a:t>4</a:t>
            </a:fld>
            <a:endParaRPr lang="en-GB"/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013" y="5783787"/>
            <a:ext cx="325755" cy="25896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460" y="5796965"/>
            <a:ext cx="666941" cy="28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1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2" grpId="0" animBg="1"/>
      <p:bldP spid="17" grpId="0" animBg="1"/>
      <p:bldP spid="2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Experimental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Coordinate Descent, various # of local </a:t>
            </a:r>
            <a:r>
              <a:rPr lang="en-US" dirty="0" smtClean="0"/>
              <a:t>iterations</a:t>
            </a:r>
            <a:endParaRPr lang="en-GB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19937"/>
              </p:ext>
            </p:extLst>
          </p:nvPr>
        </p:nvGraphicFramePr>
        <p:xfrm>
          <a:off x="4572000" y="1916832"/>
          <a:ext cx="405765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6" name="Acrobat Document" r:id="rId4" imgW="6886499" imgH="6896070" progId="AcroExch.Document.11">
                  <p:embed/>
                </p:oleObj>
              </mc:Choice>
              <mc:Fallback>
                <p:oleObj name="Acrobat Document" r:id="rId4" imgW="6886499" imgH="689607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0" y="1916832"/>
                        <a:ext cx="405765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023978"/>
              </p:ext>
            </p:extLst>
          </p:nvPr>
        </p:nvGraphicFramePr>
        <p:xfrm>
          <a:off x="495592" y="1916832"/>
          <a:ext cx="405765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" name="Acrobat Document" r:id="rId6" imgW="6886499" imgH="6896070" progId="AcroExch.Document.11">
                  <p:embed/>
                </p:oleObj>
              </mc:Choice>
              <mc:Fallback>
                <p:oleObj name="Acrobat Document" r:id="rId6" imgW="6886499" imgH="689607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5592" y="1916832"/>
                        <a:ext cx="405765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788152" cy="365760"/>
          </a:xfrm>
        </p:spPr>
        <p:txBody>
          <a:bodyPr/>
          <a:lstStyle/>
          <a:p>
            <a:r>
              <a:rPr lang="en-GB" smtClean="0"/>
              <a:t>Jakub Konečný - Distributed Optimziation with Arbitrary Local Solvers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8213CB7A-9DD9-4494-9C2C-ACEF73EA08B8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55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</a:t>
            </a:r>
            <a:r>
              <a:rPr lang="en-US" dirty="0" err="1" smtClean="0"/>
              <a:t>subproblems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Big/small regularization parameter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Jakub Konečný - Distributed Optimziation with Arbitrary Local Solvers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CB7A-9DD9-4494-9C2C-ACEF73EA08B8}" type="slidenum">
              <a:rPr lang="en-GB" smtClean="0"/>
              <a:t>41</a:t>
            </a:fld>
            <a:endParaRPr lang="en-GB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881859"/>
              </p:ext>
            </p:extLst>
          </p:nvPr>
        </p:nvGraphicFramePr>
        <p:xfrm>
          <a:off x="496800" y="1918801"/>
          <a:ext cx="4075200" cy="4080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Acrobat Document" r:id="rId4" imgW="4590938" imgH="4596938" progId="AcroExch.Document.11">
                  <p:embed/>
                </p:oleObj>
              </mc:Choice>
              <mc:Fallback>
                <p:oleObj name="Acrobat Document" r:id="rId4" imgW="4590938" imgH="4596938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6800" y="1918801"/>
                        <a:ext cx="4075200" cy="4080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09097"/>
              </p:ext>
            </p:extLst>
          </p:nvPr>
        </p:nvGraphicFramePr>
        <p:xfrm>
          <a:off x="4572000" y="1918801"/>
          <a:ext cx="4075199" cy="4080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Acrobat Document" r:id="rId6" imgW="4590938" imgH="4596938" progId="AcroExch.Document.11">
                  <p:embed/>
                </p:oleObj>
              </mc:Choice>
              <mc:Fallback>
                <p:oleObj name="Acrobat Document" r:id="rId6" imgW="4590938" imgH="4596938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2000" y="1918801"/>
                        <a:ext cx="4075199" cy="4080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447" y="1354216"/>
            <a:ext cx="170764" cy="24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8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355975" y="6356350"/>
            <a:ext cx="5788025" cy="365125"/>
          </a:xfrm>
        </p:spPr>
        <p:txBody>
          <a:bodyPr/>
          <a:lstStyle/>
          <a:p>
            <a:r>
              <a:rPr lang="en-GB" smtClean="0"/>
              <a:t>Jakub Konečný - Distributed Optimziation with Arbitrary Local Solvers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1981200" cy="365125"/>
          </a:xfrm>
        </p:spPr>
        <p:txBody>
          <a:bodyPr/>
          <a:lstStyle/>
          <a:p>
            <a:fld id="{8213CB7A-9DD9-4494-9C2C-ACEF73EA08B8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62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Extras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Possible to formulate different </a:t>
            </a:r>
            <a:r>
              <a:rPr lang="en-US" dirty="0" err="1" smtClean="0"/>
              <a:t>subproblems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788152" cy="365760"/>
          </a:xfrm>
        </p:spPr>
        <p:txBody>
          <a:bodyPr/>
          <a:lstStyle/>
          <a:p>
            <a:r>
              <a:rPr lang="en-GB" smtClean="0"/>
              <a:t>Jakub Konečný - Distributed Optimziation with Arbitrary Local Solvers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8213CB7A-9DD9-4494-9C2C-ACEF73EA08B8}" type="slidenum">
              <a:rPr lang="en-GB" smtClean="0"/>
              <a:t>43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0" y="3284984"/>
            <a:ext cx="8170059" cy="18591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16" y="2636912"/>
            <a:ext cx="2242566" cy="260604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accent4"/>
            </a:solidFill>
          </a:ln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0" y="4437112"/>
            <a:ext cx="1222439" cy="202311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accent4"/>
            </a:solidFill>
          </a:ln>
        </p:spPr>
      </p:pic>
      <p:cxnSp>
        <p:nvCxnSpPr>
          <p:cNvPr id="10" name="Straight Arrow Connector 9"/>
          <p:cNvCxnSpPr>
            <a:stCxn id="7" idx="3"/>
          </p:cNvCxnSpPr>
          <p:nvPr/>
        </p:nvCxnSpPr>
        <p:spPr>
          <a:xfrm flipV="1">
            <a:off x="1709409" y="4509120"/>
            <a:ext cx="1134399" cy="2914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08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Extras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Possible to formulate different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With             – Useful for SVM dual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788152" cy="365760"/>
          </a:xfrm>
        </p:spPr>
        <p:txBody>
          <a:bodyPr/>
          <a:lstStyle/>
          <a:p>
            <a:r>
              <a:rPr lang="en-GB" smtClean="0"/>
              <a:t>Jakub Konečný - Distributed Optimziation with Arbitrary Local Solvers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8213CB7A-9DD9-4494-9C2C-ACEF73EA08B8}" type="slidenum">
              <a:rPr lang="en-GB" smtClean="0"/>
              <a:t>44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1" y="3284984"/>
            <a:ext cx="8170059" cy="19052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555" y="2636912"/>
            <a:ext cx="2540889" cy="257175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accent4"/>
            </a:solidFill>
          </a:ln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70" y="4437112"/>
            <a:ext cx="1222439" cy="202311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accent4"/>
            </a:solidFill>
          </a:ln>
        </p:spPr>
      </p:pic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1709409" y="4509120"/>
            <a:ext cx="1134399" cy="2914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27" y="5606467"/>
            <a:ext cx="773582" cy="22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5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Possible to formulate different </a:t>
            </a:r>
            <a:r>
              <a:rPr lang="en-US" dirty="0" err="1" smtClean="0"/>
              <a:t>subproblems</a:t>
            </a:r>
            <a:endParaRPr lang="en-US" dirty="0" smtClean="0"/>
          </a:p>
          <a:p>
            <a:pPr lvl="1"/>
            <a:r>
              <a:rPr lang="en-US" dirty="0" smtClean="0"/>
              <a:t>Primal only</a:t>
            </a:r>
          </a:p>
          <a:p>
            <a:pPr lvl="1"/>
            <a:r>
              <a:rPr lang="en-US" dirty="0" smtClean="0"/>
              <a:t>Used with                    (see [6])</a:t>
            </a:r>
          </a:p>
          <a:p>
            <a:pPr lvl="1"/>
            <a:r>
              <a:rPr lang="en-US" dirty="0" smtClean="0"/>
              <a:t>Similar theoretical results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Jakub Konečný - Distributed Optimziation with Arbitrary Local Solvers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3CB7A-9DD9-4494-9C2C-ACEF73EA08B8}" type="slidenum">
              <a:rPr lang="en-GB" smtClean="0"/>
              <a:t>45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007" y="3588450"/>
            <a:ext cx="5375986" cy="5468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954" y="2173200"/>
            <a:ext cx="1196950" cy="3225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271" y="5085184"/>
            <a:ext cx="4807458" cy="598361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accent4"/>
            </a:solidFill>
          </a:ln>
        </p:spPr>
      </p:pic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4572000" y="4057014"/>
            <a:ext cx="648072" cy="102817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43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Mentioned datasets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[</a:t>
            </a:r>
            <a:r>
              <a:rPr lang="en-US" sz="2000" dirty="0"/>
              <a:t>1] http://www.cs.toronto.edu/~kriz/cifar.html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[2] http</a:t>
            </a:r>
            <a:r>
              <a:rPr lang="en-US" sz="2000" dirty="0"/>
              <a:t>://yahoolabs.tumblr.com/post/89783581601</a:t>
            </a:r>
            <a:r>
              <a:rPr lang="en-US" sz="2000" dirty="0" smtClean="0"/>
              <a:t>/ one-hundred-million-creative-commons-</a:t>
            </a:r>
            <a:r>
              <a:rPr lang="en-US" sz="2000" dirty="0" err="1" smtClean="0"/>
              <a:t>flickr</a:t>
            </a:r>
            <a:r>
              <a:rPr lang="en-US" sz="2000" dirty="0" smtClean="0"/>
              <a:t>-images</a:t>
            </a:r>
          </a:p>
          <a:p>
            <a:pPr marL="0" indent="0">
              <a:buNone/>
            </a:pPr>
            <a:r>
              <a:rPr lang="en-US" sz="2000" dirty="0" smtClean="0"/>
              <a:t>[</a:t>
            </a:r>
            <a:r>
              <a:rPr lang="en-US" sz="2000" dirty="0"/>
              <a:t>3] http://www.image-net.org/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[</a:t>
            </a:r>
            <a:r>
              <a:rPr lang="en-US" sz="2000" dirty="0"/>
              <a:t>4] http://blog.archive.org/2012/10/26/80-terabytes-of-archived-web-crawl-data-available-for-research/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[</a:t>
            </a:r>
            <a:r>
              <a:rPr lang="en-US" sz="2000" dirty="0"/>
              <a:t>5] http</a:t>
            </a:r>
            <a:r>
              <a:rPr lang="en-US" sz="2000" dirty="0" smtClean="0"/>
              <a:t>://www.1000genomes.org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788152" cy="365760"/>
          </a:xfrm>
        </p:spPr>
        <p:txBody>
          <a:bodyPr/>
          <a:lstStyle/>
          <a:p>
            <a:r>
              <a:rPr lang="en-GB" smtClean="0"/>
              <a:t>Jakub Konečný - Distributed Optimziation with Arbitrary Local Solvers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8213CB7A-9DD9-4494-9C2C-ACEF73EA08B8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75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/>
              <a:t>[6] </a:t>
            </a:r>
            <a:r>
              <a:rPr lang="en-GB" sz="2000" dirty="0" err="1" smtClean="0"/>
              <a:t>Richtárik</a:t>
            </a:r>
            <a:r>
              <a:rPr lang="en-GB" sz="2000" dirty="0"/>
              <a:t>, Peter, and Martin </a:t>
            </a:r>
            <a:r>
              <a:rPr lang="en-GB" sz="2000" dirty="0" err="1"/>
              <a:t>Takáč</a:t>
            </a:r>
            <a:r>
              <a:rPr lang="en-GB" sz="2000" dirty="0"/>
              <a:t>. "Distributed coordinate descent method for learning with big data." </a:t>
            </a:r>
            <a:r>
              <a:rPr lang="en-GB" sz="2000" i="1" dirty="0" err="1"/>
              <a:t>arXiv</a:t>
            </a:r>
            <a:r>
              <a:rPr lang="en-GB" sz="2000" i="1" dirty="0"/>
              <a:t> preprint arXiv:1310.2059</a:t>
            </a:r>
            <a:r>
              <a:rPr lang="en-GB" sz="2000" dirty="0"/>
              <a:t> (2013</a:t>
            </a:r>
            <a:r>
              <a:rPr lang="en-GB" sz="2000" dirty="0" smtClean="0"/>
              <a:t>).</a:t>
            </a:r>
          </a:p>
          <a:p>
            <a:pPr marL="0" indent="0">
              <a:buNone/>
            </a:pPr>
            <a:r>
              <a:rPr lang="en-US" sz="2000" dirty="0" smtClean="0"/>
              <a:t>[7] </a:t>
            </a:r>
            <a:r>
              <a:rPr lang="en-GB" sz="2000" dirty="0" err="1"/>
              <a:t>Zinkevich</a:t>
            </a:r>
            <a:r>
              <a:rPr lang="en-GB" sz="2000" dirty="0"/>
              <a:t>, Martin, et al. "Parallelized stochastic gradient descent." </a:t>
            </a:r>
            <a:r>
              <a:rPr lang="en-GB" sz="2000" i="1" dirty="0"/>
              <a:t>Advances in Neural Information Processing Systems</a:t>
            </a:r>
            <a:r>
              <a:rPr lang="en-GB" sz="2000" dirty="0"/>
              <a:t>. 2010</a:t>
            </a:r>
            <a:r>
              <a:rPr lang="en-GB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[8] </a:t>
            </a:r>
            <a:r>
              <a:rPr lang="en-US" sz="2000" dirty="0" err="1" smtClean="0"/>
              <a:t>Ohad</a:t>
            </a:r>
            <a:r>
              <a:rPr lang="en-US" sz="2000" dirty="0" smtClean="0"/>
              <a:t> Shamir, </a:t>
            </a:r>
            <a:r>
              <a:rPr lang="en-US" sz="2000" dirty="0"/>
              <a:t>Nathan </a:t>
            </a:r>
            <a:r>
              <a:rPr lang="en-US" sz="2000" dirty="0" err="1"/>
              <a:t>Srebro</a:t>
            </a:r>
            <a:r>
              <a:rPr lang="en-US" sz="2000" dirty="0"/>
              <a:t>, and Tong Zhang. "Communication </a:t>
            </a:r>
            <a:r>
              <a:rPr lang="en-US" sz="2000" dirty="0" smtClean="0"/>
              <a:t>efficient </a:t>
            </a:r>
            <a:r>
              <a:rPr lang="en-US" sz="2000" dirty="0"/>
              <a:t>distributed optimization using an approximate Newton-type method." </a:t>
            </a:r>
            <a:r>
              <a:rPr lang="en-US" sz="2000" i="1" dirty="0" err="1"/>
              <a:t>arXiv</a:t>
            </a:r>
            <a:r>
              <a:rPr lang="en-US" sz="2000" i="1" dirty="0"/>
              <a:t> preprint arXiv:1312.7853</a:t>
            </a:r>
            <a:r>
              <a:rPr lang="en-US" sz="2000" dirty="0"/>
              <a:t> (2013</a:t>
            </a:r>
            <a:r>
              <a:rPr lang="en-US" sz="2000" dirty="0" smtClean="0"/>
              <a:t>).</a:t>
            </a:r>
            <a:endParaRPr lang="en-GB" sz="2000" dirty="0"/>
          </a:p>
          <a:p>
            <a:pPr marL="0" indent="0">
              <a:buNone/>
            </a:pPr>
            <a:r>
              <a:rPr lang="en-GB" sz="2000" dirty="0" smtClean="0"/>
              <a:t>[9] </a:t>
            </a:r>
            <a:r>
              <a:rPr lang="en-US" sz="2000" dirty="0" err="1"/>
              <a:t>Jaggi</a:t>
            </a:r>
            <a:r>
              <a:rPr lang="en-US" sz="2000" dirty="0"/>
              <a:t>, Martin, et al. "Communication-efficient distributed dual </a:t>
            </a:r>
            <a:r>
              <a:rPr lang="en-US" sz="2000" dirty="0" smtClean="0"/>
              <a:t>coordinate </a:t>
            </a:r>
            <a:r>
              <a:rPr lang="en-US" sz="2000" dirty="0"/>
              <a:t>ascent." </a:t>
            </a:r>
            <a:r>
              <a:rPr lang="en-US" sz="2000" i="1" dirty="0"/>
              <a:t>Advances in Neural Information Processing Systems</a:t>
            </a:r>
            <a:r>
              <a:rPr lang="en-US" sz="2000" dirty="0"/>
              <a:t>. 2014.</a:t>
            </a:r>
            <a:endParaRPr lang="en-US" sz="2000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788152" cy="365760"/>
          </a:xfrm>
        </p:spPr>
        <p:txBody>
          <a:bodyPr/>
          <a:lstStyle/>
          <a:p>
            <a:r>
              <a:rPr lang="en-GB" smtClean="0"/>
              <a:t>Jakub Konečný - Distributed Optimziation with Arbitrary Local Solvers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8213CB7A-9DD9-4494-9C2C-ACEF73EA08B8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35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to distribute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 computer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“Typical” dataset</a:t>
            </a:r>
          </a:p>
          <a:p>
            <a:pPr lvl="1"/>
            <a:r>
              <a:rPr lang="en-US" dirty="0" smtClean="0"/>
              <a:t>CIFAR-10/100 ~ 200 MB [1]</a:t>
            </a:r>
          </a:p>
          <a:p>
            <a:pPr lvl="1"/>
            <a:r>
              <a:rPr lang="en-GB" dirty="0" smtClean="0"/>
              <a:t>Yahoo Flickr Creative Commons 100M ~ 12 GB [2]</a:t>
            </a:r>
            <a:endParaRPr lang="en-US" dirty="0" smtClean="0"/>
          </a:p>
          <a:p>
            <a:pPr lvl="1"/>
            <a:r>
              <a:rPr lang="en-US" dirty="0" err="1" smtClean="0"/>
              <a:t>ImageNet</a:t>
            </a:r>
            <a:r>
              <a:rPr lang="en-US" dirty="0" smtClean="0"/>
              <a:t> ~ 125 GB [3]</a:t>
            </a:r>
          </a:p>
          <a:p>
            <a:pPr lvl="1"/>
            <a:r>
              <a:rPr lang="en-US" dirty="0" smtClean="0"/>
              <a:t>Internet Archive ~ 80 TB [4]</a:t>
            </a:r>
          </a:p>
          <a:p>
            <a:pPr lvl="1"/>
            <a:r>
              <a:rPr lang="en-US" dirty="0" smtClean="0"/>
              <a:t>1000 Genomes ~ 464 TB (Mar 2013; still growing) [5]</a:t>
            </a:r>
          </a:p>
          <a:p>
            <a:pPr lvl="1"/>
            <a:r>
              <a:rPr lang="en-US" dirty="0" smtClean="0"/>
              <a:t>Google Ad prediction, Amazon recommendations ~ ?? PB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412776"/>
            <a:ext cx="1224136" cy="12241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2475" y="2636912"/>
            <a:ext cx="187743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RAM: 8 – 64 GB</a:t>
            </a:r>
            <a:endParaRPr lang="en-GB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563888" y="2204864"/>
            <a:ext cx="459707" cy="432050"/>
          </a:xfrm>
          <a:prstGeom prst="straightConnector1">
            <a:avLst/>
          </a:prstGeom>
          <a:ln w="38100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36096" y="2636912"/>
            <a:ext cx="245932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Disk space: 0.5 – 3 TB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148064" y="2204864"/>
            <a:ext cx="720080" cy="432050"/>
          </a:xfrm>
          <a:prstGeom prst="straightConnector1">
            <a:avLst/>
          </a:prstGeom>
          <a:ln w="38100">
            <a:solidFill>
              <a:srgbClr val="FFC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788152" cy="365760"/>
          </a:xfrm>
        </p:spPr>
        <p:txBody>
          <a:bodyPr/>
          <a:lstStyle/>
          <a:p>
            <a:r>
              <a:rPr lang="en-GB" smtClean="0"/>
              <a:t>Jakub Konečný - Distributed Optimziation with Arbitrary Local Solvers</a:t>
            </a:r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8213CB7A-9DD9-4494-9C2C-ACEF73EA08B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69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bottlenecks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Processor – RAM communication</a:t>
            </a:r>
          </a:p>
          <a:p>
            <a:pPr lvl="1"/>
            <a:r>
              <a:rPr lang="en-US" dirty="0" smtClean="0"/>
              <a:t>Super fast</a:t>
            </a:r>
          </a:p>
          <a:p>
            <a:r>
              <a:rPr lang="en-US" dirty="0" smtClean="0"/>
              <a:t>Processor – Disk communication</a:t>
            </a:r>
          </a:p>
          <a:p>
            <a:pPr lvl="1"/>
            <a:r>
              <a:rPr lang="en-US" smtClean="0"/>
              <a:t>Not as </a:t>
            </a:r>
            <a:r>
              <a:rPr lang="en-US" dirty="0" smtClean="0"/>
              <a:t>fast</a:t>
            </a:r>
          </a:p>
          <a:p>
            <a:r>
              <a:rPr lang="en-US" dirty="0" smtClean="0"/>
              <a:t>Computer – Computer communication</a:t>
            </a:r>
          </a:p>
          <a:p>
            <a:pPr lvl="1"/>
            <a:r>
              <a:rPr lang="en-US" dirty="0" smtClean="0"/>
              <a:t>Quite slow</a:t>
            </a:r>
          </a:p>
          <a:p>
            <a:endParaRPr lang="en-US" dirty="0"/>
          </a:p>
          <a:p>
            <a:r>
              <a:rPr lang="en-US" dirty="0" smtClean="0"/>
              <a:t>Designing an optimization scheme with </a:t>
            </a:r>
            <a:r>
              <a:rPr lang="en-US" b="1" dirty="0" smtClean="0">
                <a:solidFill>
                  <a:srgbClr val="00B050"/>
                </a:solidFill>
              </a:rPr>
              <a:t>communication efficiency</a:t>
            </a:r>
            <a:r>
              <a:rPr lang="en-US" b="1" dirty="0" smtClean="0"/>
              <a:t> </a:t>
            </a:r>
            <a:r>
              <a:rPr lang="en-US" dirty="0" smtClean="0"/>
              <a:t>in mind, is key to speeding up distributed optimization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788152" cy="365760"/>
          </a:xfrm>
        </p:spPr>
        <p:txBody>
          <a:bodyPr/>
          <a:lstStyle/>
          <a:p>
            <a:r>
              <a:rPr lang="en-GB" smtClean="0"/>
              <a:t>Jakub Konečný - Distributed Optimziation with Arbitrary Local Solvers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8213CB7A-9DD9-4494-9C2C-ACEF73EA08B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62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to distribute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Where does the problem size come from?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Often, both would be BIG at the same time</a:t>
            </a:r>
          </a:p>
          <a:p>
            <a:r>
              <a:rPr lang="en-US" dirty="0" smtClean="0"/>
              <a:t>Both can be in order of billions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355" y="2060848"/>
            <a:ext cx="6515100" cy="1140143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accent4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3725488" y="2984973"/>
            <a:ext cx="233205" cy="1521846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81" y="4506819"/>
            <a:ext cx="4387215" cy="230505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accent3"/>
            </a:solidFill>
          </a:ln>
        </p:spPr>
      </p:pic>
      <p:cxnSp>
        <p:nvCxnSpPr>
          <p:cNvPr id="13" name="Straight Arrow Connector 12"/>
          <p:cNvCxnSpPr/>
          <p:nvPr/>
        </p:nvCxnSpPr>
        <p:spPr>
          <a:xfrm flipV="1">
            <a:off x="1763688" y="2984973"/>
            <a:ext cx="216024" cy="7320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717032"/>
            <a:ext cx="3156204" cy="185928"/>
          </a:xfrm>
          <a:prstGeom prst="rect">
            <a:avLst/>
          </a:prstGeom>
          <a:solidFill>
            <a:schemeClr val="accent3"/>
          </a:solidFill>
          <a:ln w="127000">
            <a:solidFill>
              <a:schemeClr val="accent3"/>
            </a:solidFill>
          </a:ln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220" y="3501008"/>
            <a:ext cx="3457228" cy="1218625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788152" cy="365760"/>
          </a:xfrm>
        </p:spPr>
        <p:txBody>
          <a:bodyPr/>
          <a:lstStyle/>
          <a:p>
            <a:r>
              <a:rPr lang="en-GB" smtClean="0"/>
              <a:t>Jakub Konečný - Distributed Optimziation with Arbitrary Local Solvers</a:t>
            </a:r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8213CB7A-9DD9-4494-9C2C-ACEF73EA08B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90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efficiency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is lot of potential for improvement, if </a:t>
            </a:r>
            <a:br>
              <a:rPr lang="en-US" dirty="0" smtClean="0"/>
            </a:br>
            <a:r>
              <a:rPr lang="en-US" dirty="0" smtClean="0"/>
              <a:t>because most of the time is spent on communication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120" y="3977016"/>
            <a:ext cx="5663184" cy="50596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827209" y="4473452"/>
            <a:ext cx="0" cy="100811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99625" y="5481564"/>
            <a:ext cx="3655168" cy="369332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Time for round of communication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633" y="1332707"/>
            <a:ext cx="1067791" cy="30861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868940" y="1295656"/>
            <a:ext cx="5591492" cy="38939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788152" cy="365760"/>
          </a:xfrm>
        </p:spPr>
        <p:txBody>
          <a:bodyPr/>
          <a:lstStyle/>
          <a:p>
            <a:r>
              <a:rPr lang="en-GB" smtClean="0"/>
              <a:t>Jakub Konečný - Distributed Optimziation with Arbitrary Local Solvers</a:t>
            </a:r>
            <a:endParaRPr lang="en-GB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8213CB7A-9DD9-4494-9C2C-ACEF73EA08B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99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algorithms –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Hydra</a:t>
            </a:r>
            <a:r>
              <a:rPr lang="en-US" dirty="0"/>
              <a:t> </a:t>
            </a:r>
            <a:r>
              <a:rPr lang="en-US" dirty="0" smtClean="0"/>
              <a:t>[6]</a:t>
            </a:r>
          </a:p>
          <a:p>
            <a:pPr lvl="1"/>
            <a:r>
              <a:rPr lang="sk-SK" dirty="0"/>
              <a:t>D</a:t>
            </a:r>
            <a:r>
              <a:rPr lang="en-US" dirty="0" err="1" smtClean="0"/>
              <a:t>istributed</a:t>
            </a:r>
            <a:r>
              <a:rPr lang="en-US" dirty="0" smtClean="0"/>
              <a:t> coordinate descent (</a:t>
            </a:r>
            <a:r>
              <a:rPr lang="en-US" dirty="0" err="1" smtClean="0"/>
              <a:t>Ric</a:t>
            </a:r>
            <a:r>
              <a:rPr lang="sk-SK" dirty="0" smtClean="0"/>
              <a:t>h</a:t>
            </a:r>
            <a:r>
              <a:rPr lang="en-US" dirty="0" smtClean="0"/>
              <a:t>t</a:t>
            </a:r>
            <a:r>
              <a:rPr lang="sk-SK" dirty="0" smtClean="0"/>
              <a:t>árik, Takáč</a:t>
            </a:r>
            <a:r>
              <a:rPr lang="en-US" dirty="0" smtClean="0"/>
              <a:t>)</a:t>
            </a:r>
          </a:p>
          <a:p>
            <a:r>
              <a:rPr lang="en-US" dirty="0" smtClean="0"/>
              <a:t>One round communication SGD [7]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Zinkevich</a:t>
            </a:r>
            <a:r>
              <a:rPr lang="en-US" dirty="0" smtClean="0"/>
              <a:t> et al.)</a:t>
            </a:r>
          </a:p>
          <a:p>
            <a:r>
              <a:rPr lang="en-US" dirty="0" smtClean="0"/>
              <a:t>DANE [8]</a:t>
            </a:r>
          </a:p>
          <a:p>
            <a:pPr lvl="1"/>
            <a:r>
              <a:rPr lang="en-US" dirty="0"/>
              <a:t>Distributed Approximate </a:t>
            </a:r>
            <a:r>
              <a:rPr lang="en-US" dirty="0" smtClean="0"/>
              <a:t>Newton (Shamir et al.)</a:t>
            </a:r>
          </a:p>
          <a:p>
            <a:pPr lvl="1"/>
            <a:r>
              <a:rPr lang="en-US" dirty="0" smtClean="0"/>
              <a:t>Seems good in practice; theory not satisfactory</a:t>
            </a:r>
          </a:p>
          <a:p>
            <a:pPr lvl="1"/>
            <a:r>
              <a:rPr lang="en-US" dirty="0" smtClean="0"/>
              <a:t>Show that above method is weak</a:t>
            </a:r>
            <a:endParaRPr lang="en-US" dirty="0"/>
          </a:p>
          <a:p>
            <a:r>
              <a:rPr lang="en-US" dirty="0" err="1" smtClean="0"/>
              <a:t>CoCoA</a:t>
            </a:r>
            <a:r>
              <a:rPr lang="en-US" dirty="0"/>
              <a:t> </a:t>
            </a:r>
            <a:r>
              <a:rPr lang="en-US" dirty="0" smtClean="0"/>
              <a:t>[9]</a:t>
            </a:r>
          </a:p>
          <a:p>
            <a:pPr lvl="1"/>
            <a:r>
              <a:rPr lang="en-US" dirty="0" smtClean="0"/>
              <a:t>Upon which this work </a:t>
            </a:r>
            <a:r>
              <a:rPr lang="en-US" dirty="0"/>
              <a:t>builds (</a:t>
            </a:r>
            <a:r>
              <a:rPr lang="en-US" dirty="0" err="1"/>
              <a:t>Jaggi</a:t>
            </a:r>
            <a:r>
              <a:rPr lang="en-US" dirty="0"/>
              <a:t> et al.)</a:t>
            </a:r>
          </a:p>
          <a:p>
            <a:pPr lvl="1"/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5788152" cy="365760"/>
          </a:xfrm>
        </p:spPr>
        <p:txBody>
          <a:bodyPr/>
          <a:lstStyle/>
          <a:p>
            <a:r>
              <a:rPr lang="en-GB" smtClean="0"/>
              <a:t>Jakub Konečný - Distributed Optimziation with Arbitrary Local Solvers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8213CB7A-9DD9-4494-9C2C-ACEF73EA08B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58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thm,amssymb}&#10;\usepackage{mathtools}&#10;\pagestyle{empty}&#10;\newcommand{\Exp}{\mathbf{E}}&#10;\newcommand{\R}{{\mathbb R}}&#10;\begin{document}&#10;&#10;$ \min\limits_{w\in \R^d} \left\{ P(w) =&#10;\frac1n \sum\limits_{j=1}^n \ell_j( x_j^T w) + \lambda g(w) \right\} $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"/>
  <p:tag name="ORIGINALWIDTH" val="291,75"/>
  <p:tag name="LATEXADDIN" val="\documentclass{article}&#10;\usepackage{amsmath,amsthm,amssymb}&#10;\usepackage{mathtools}&#10;\pagestyle{empty}&#10;\newcommand{\Exp}{\mathbf{E}}&#10;\newcommand{\R}{{\mathbb R}}&#10;\begin{document}&#10;&#10;$ \mathcal{I}_{\mathcal{A}}(\epsilon) $&#10;&#10;\end{document}"/>
  <p:tag name="IGUANATEXSIZE" val="15"/>
  <p:tag name="IGUANATEXCURSOR" val="21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0.75"/>
  <p:tag name="ORIGINALWIDTH" val="737.25"/>
  <p:tag name="LATEXADDIN" val="\documentclass{article}&#10;\usepackage{amsmath,amsthm,amssymb}&#10;\usepackage{mathtools}&#10;\pagestyle{empty}&#10;\newcommand{\Exp}{\mathbf{E}}&#10;\newcommand{\R}{{\mathbb R}}&#10;\begin{document}&#10;&#10;$ \left\langle \nabla f(\alpha^t), h_{[k]} \right\rangle $&#10;&#10;\end{document}"/>
  <p:tag name="IGUANATEXSIZE" val="30"/>
  <p:tag name="IGUANATEXCURSOR" val="21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7.75"/>
  <p:tag name="ORIGINALWIDTH" val="703.5"/>
  <p:tag name="LATEXADDIN" val="\documentclass{article}&#10;\usepackage{amsmath,amsthm,amssymb}&#10;\usepackage{mathtools}&#10;\pagestyle{empty}&#10;\newcommand{\Exp}{\mathbf{E}}&#10;\newcommand{\R}{{\mathbb R}}&#10;\begin{document}&#10;&#10;$ \left[ \nabla f(\alpha^{t+1}) \right]_{[k]} $&#10;&#10;\end{document}"/>
  <p:tag name="IGUANATEXSIZE" val="20"/>
  <p:tag name="IGUANATEXCURSOR" val="20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1.25"/>
  <p:tag name="ORIGINALWIDTH" val="165"/>
  <p:tag name="LATEXADDIN" val="\documentclass{article}&#10;\usepackage{amsmath,amsthm,amssymb}&#10;\usepackage{mathtools}&#10;\pagestyle{empty}&#10;\newcommand{\Exp}{\mathbf{E}}&#10;\newcommand{\R}{{\mathbb R}}&#10;\begin{document}&#10;&#10;$ h_{[k]}^t $&#10;&#10;\end{document}"/>
  <p:tag name="IGUANATEXSIZE" val="22"/>
  <p:tag name="IGUANATEXCURSOR" val="189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9"/>
  <p:tag name="ORIGINALWIDTH" val="553.5"/>
  <p:tag name="LATEXADDIN" val="\documentclass{article}&#10;\usepackage{amsmath,amsthm,amssymb}&#10;\usepackage{mathtools}&#10;\pagestyle{empty}&#10;\newcommand{\Exp}{\mathbf{E}}&#10;\newcommand{\R}{{\mathbb R}}&#10;\begin{document}&#10;&#10;$ \left[ \nabla f(\alpha^t) \right]_{[k]} $&#10;&#10;\end{document}"/>
  <p:tag name="IGUANATEXSIZE" val="20"/>
  <p:tag name="IGUANATEXCURSOR" val="20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9"/>
  <p:tag name="ORIGINALWIDTH" val="553.5"/>
  <p:tag name="LATEXADDIN" val="\documentclass{article}&#10;\usepackage{amsmath,amsthm,amssymb}&#10;\usepackage{mathtools}&#10;\pagestyle{empty}&#10;\newcommand{\Exp}{\mathbf{E}}&#10;\newcommand{\R}{{\mathbb R}}&#10;\begin{document}&#10;&#10;$ \left[ \nabla f(\alpha^t) \right]_{[k]} $&#10;&#10;\end{document}"/>
  <p:tag name="IGUANATEXSIZE" val="22"/>
  <p:tag name="IGUANATEXCURSOR" val="20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9.25"/>
  <p:tag name="ORIGINALWIDTH" val="1947"/>
  <p:tag name="LATEXADDIN" val="\documentclass{article}&#10;\usepackage{amsmath,amsthm,amssymb}&#10;\usepackage{mathtools}&#10;\pagestyle{empty}&#10;\newcommand{\Exp}{\mathbf{E}}&#10;\newcommand{\R}{{\mathbb R}}&#10;\begin{document}&#10;&#10;$$ &#10;\left[ \nabla f(\alpha^t) \right]_{[k]} = &#10;\frac{1}{n} I_k X^T \nabla g^* &#10;\left( \frac{1}{\lambda n} X \alpha \right) &#10;$$&#10;&#10;\end{document}"/>
  <p:tag name="IGUANATEXSIZE" val="30"/>
  <p:tag name="IGUANATEXCURSOR" val="24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0.75"/>
  <p:tag name="ORIGINALWIDTH" val="737.25"/>
  <p:tag name="LATEXADDIN" val="\documentclass{article}&#10;\usepackage{amsmath,amsthm,amssymb}&#10;\usepackage{mathtools}&#10;\pagestyle{empty}&#10;\newcommand{\Exp}{\mathbf{E}}&#10;\newcommand{\R}{{\mathbb R}}&#10;\begin{document}&#10;&#10;$ \left\langle \nabla f(\alpha^t), h_{[k]} \right\rangle $&#10;&#10;\end{document}"/>
  <p:tag name="IGUANATEXSIZE" val="30"/>
  <p:tag name="IGUANATEXCURSOR" val="21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,75"/>
  <p:tag name="ORIGINALWIDTH" val="39"/>
  <p:tag name="LATEXADDIN" val="\documentclass{article}&#10;\usepackage{amsmath,amsthm,amssymb}&#10;\usepackage{mathtools}&#10;\pagestyle{empty}&#10;\newcommand{\Exp}{\mathbf{E}}&#10;\newcommand{\R}{{\mathbb R}}&#10;\begin{document}&#10;&#10;$ t $&#10;&#10;\end{document}"/>
  <p:tag name="IGUANATEXSIZE" val="16"/>
  <p:tag name="IGUANATEXCURSOR" val="18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1,25"/>
  <p:tag name="ORIGINALWIDTH" val="165"/>
  <p:tag name="LATEXADDIN" val="\documentclass{article}&#10;\usepackage{amsmath,amsthm,amssymb}&#10;\usepackage{mathtools}&#10;\pagestyle{empty}&#10;\newcommand{\Exp}{\mathbf{E}}&#10;\newcommand{\R}{{\mathbb R}}&#10;\begin{document}&#10;&#10;$ h_{[k]}^t $&#10;&#10;\end{document}"/>
  <p:tag name="IGUANATEXSIZE" val="16"/>
  <p:tag name="IGUANATEXCURSOR" val="189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8,75"/>
  <p:tag name="ORIGINALWIDTH" val="849,75"/>
  <p:tag name="LATEXADDIN" val="\documentclass{article}&#10;\usepackage{amsmath,amsthm,amssymb}&#10;\usepackage{mathtools}&#10;\pagestyle{empty}&#10;\newcommand{\Exp}{\mathbf{E}}&#10;\newcommand{\R}{{\mathbb R}}&#10;\begin{document}&#10;&#10;$ \Delta w_k^t = \frac1{\lambda n} X h_{[k]}^t $&#10;&#10;\end{document}"/>
  <p:tag name="IGUANATEXSIZE" val="16"/>
  <p:tag name="IGUANATEXCURSOR" val="2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thm,amssymb}&#10;\usepackage{mathtools}&#10;\pagestyle{empty}&#10;\newcommand{\Exp}{\mathbf{E}}&#10;\newcommand{\R}{{\mathbb R}}&#10;\begin{document}&#10;&#10;$ \min\limits_{w\in \R^d} \left\{ P(w) =&#10;\frac1n \sum\limits_{j=1}^n \ell_j( x_j^T w) + \lambda g(w) \right\} $&#10;&#10;\end{document}"/>
  <p:tag name="IGUANATEXSIZE" val="3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,75"/>
  <p:tag name="ORIGINALWIDTH" val="237"/>
  <p:tag name="LATEXADDIN" val="\documentclass{article}&#10;\usepackage{amsmath,amsthm,amssymb}&#10;\usepackage{mathtools}&#10;\pagestyle{empty}&#10;\newcommand{\Exp}{\mathbf{E}}&#10;\newcommand{\R}{{\mathbb R}}&#10;\begin{document}&#10;&#10;$ \Delta w_k^t $&#10;&#10;\end{document}"/>
  <p:tag name="IGUANATEXSIZE" val="16"/>
  <p:tag name="IGUANATEXCURSOR" val="19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0.5"/>
  <p:tag name="ORIGINALWIDTH" val="1386"/>
  <p:tag name="LATEXADDIN" val="\documentclass{article}&#10;\usepackage{amsmath,amsthm,amssymb}&#10;\usepackage{mathtools}&#10;\pagestyle{empty}&#10;\newcommand{\Exp}{\mathbf{E}}&#10;\newcommand{\R}{{\mathbb R}}&#10;\begin{document}&#10;&#10;$ w^{t+1} = w^t + \nu \sum_{k=1}^K \Delta w_k^t $&#10;&#10;\end{document}"/>
  <p:tag name="IGUANATEXSIZE" val="14"/>
  <p:tag name="IGUANATEXCURSOR" val="18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3,5"/>
  <p:tag name="ORIGINALWIDTH" val="566,25"/>
  <p:tag name="LATEXADDIN" val="\documentclass{article}&#10;\usepackage{amsmath,amsthm,amssymb}&#10;\usepackage{mathtools}&#10;\pagestyle{empty}&#10;\newcommand{\Exp}{\mathbf{E}}&#10;\newcommand{\R}{{\mathbb R}}&#10;\begin{document}&#10;&#10;$ \nabla g^*(w^{t+1}) $&#10;&#10;\end{document}"/>
  <p:tag name="IGUANATEXSIZE" val="14"/>
  <p:tag name="IGUANATEXCURSOR" val="19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3,5"/>
  <p:tag name="ORIGINALWIDTH" val="566,25"/>
  <p:tag name="LATEXADDIN" val="\documentclass{article}&#10;\usepackage{amsmath,amsthm,amssymb}&#10;\usepackage{mathtools}&#10;\pagestyle{empty}&#10;\newcommand{\Exp}{\mathbf{E}}&#10;\newcommand{\R}{{\mathbb R}}&#10;\begin{document}&#10;&#10;$ \nabla g^*(w^{t+1}) $&#10;&#10;\end{document}"/>
  <p:tag name="IGUANATEXSIZE" val="16"/>
  <p:tag name="IGUANATEXCURSOR" val="199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7.75"/>
  <p:tag name="ORIGINALWIDTH" val="703.5"/>
  <p:tag name="LATEXADDIN" val="\documentclass{article}&#10;\usepackage{amsmath,amsthm,amssymb}&#10;\usepackage{mathtools}&#10;\pagestyle{empty}&#10;\newcommand{\Exp}{\mathbf{E}}&#10;\newcommand{\R}{{\mathbb R}}&#10;\begin{document}&#10;&#10;$ \left[ \nabla f(\alpha^{t+1}) \right]_{[k]} $&#10;&#10;\end{document}"/>
  <p:tag name="IGUANATEXSIZE" val="16"/>
  <p:tag name="IGUANATEXCURSOR" val="208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3,75"/>
  <p:tag name="ORIGINALWIDTH" val="247,5"/>
  <p:tag name="LATEXADDIN" val="\documentclass{article}&#10;\usepackage{amsmath,amsthm,amssymb}&#10;\usepackage{mathtools}&#10;\pagestyle{empty}&#10;\newcommand{\Exp}{\mathbf{E}}&#10;\newcommand{\R}{{\mathbb R}}&#10;\begin{document}&#10;&#10;$ t+1 $&#10;&#10;\end{document}"/>
  <p:tag name="IGUANATEXSIZE" val="16"/>
  <p:tag name="IGUANATEXCURSOR" val="18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1,25"/>
  <p:tag name="ORIGINALWIDTH" val="123"/>
  <p:tag name="LATEXADDIN" val="\documentclass{article}&#10;\usepackage{amsmath,amsthm,amssymb}&#10;\usepackage{mathtools}&#10;\pagestyle{empty}&#10;\newcommand{\Exp}{\mathbf{E}}&#10;\newcommand{\R}{{\mathbb R}}&#10;\begin{document}&#10;&#10;$ w^t $&#10;&#10;\end{document}"/>
  <p:tag name="IGUANATEXSIZE" val="15"/>
  <p:tag name="IGUANATEXCURSOR" val="18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111,25"/>
  <p:tag name="ORIGINALWIDTH" val="4295,25"/>
  <p:tag name="LATEXADDIN" val="\documentclass{article}&#10;\usepackage{amsmath,amsthm,amssymb}&#10;\usepackage{mathtools}&#10;\usepackage{algpseudocode,algorithm}&#10;\pagestyle{empty}&#10;\newcommand{\Exp}{\mathbf{E}}&#10;\newcommand{\R}{{\mathbb R}}&#10;\newcommand{\hk}{h_{[k]}}&#10;\begin{document}&#10;&#10;\begin{algorithm}[2]&#10;\caption{Improved COCOA Framework}&#10;&#10;\begin{algorithmic}[1]&#10;\State {\bf Initial State:} Stored data and local dual variables &#10;$\{ x_i, y_i, \alpha_i^0 \}, i \in \mathcal{P}_k$, &#10;aggregation parameter $\nu \in (0,1]$, &#10;\For {$t = 0, 1, 2, \dots $}&#10; \State \textbf{Receive} &#10;$\nabla g^*(\frac{1}{\lambda n} X \alpha^t)$ &#10;from the master node &#10; \State Precompute &#10;$I_k X^T \nabla g^*(\frac{1}{\lambda n} X \alpha^t)$&#10; \State Run arbitrary local solver to obtain $h_{[k]}^t$ --- &#10;approximate solution of &#10;\begin{equation*}&#10;\max_{ h_{[k]} \in \R^n } G_k(h_{[k]}; \alpha^t)&#10;\end{equation*}&#10; \State Update local variables $\alpha_{[k]}^{t+1} &#10;= \alpha_{[k]}^t + \nu h_{[k]}^t$&#10; \State \textbf{Send} &#10;$\Delta w_k^t = \frac{1}{\lambda n} X h_{[k]}^t$ to the master node.&#10;\EndFor  &#10;\end{algorithmic}&#10;\end{algorithm}&#10;\end{document}"/>
  <p:tag name="IGUANATEXSIZE" val="22"/>
  <p:tag name="IGUANATEXCURSOR" val="479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4,25"/>
  <p:tag name="ORIGINALWIDTH" val="3111"/>
  <p:tag name="LATEXADDIN" val="\documentclass{article}&#10;\usepackage{amsmath,amsthm,amssymb}&#10;\usepackage{mathtools}&#10;\pagestyle{empty}&#10;\newcommand{\Exp}{\mathbf{E}}&#10;\newcommand{\R}{{\mathbb R}}&#10;\begin{document}&#10;&#10;\begin{equation*}&#10;\label{eq:localQualityOfImprovement}&#10;\Exp \left[ G_k(h_{[k]}^*; \alpha) - G_k(h_{[k]}; \alpha) \right] &#10;\leq \Theta \left[ G_k(h_{[k]}^*; \alpha) - G_k({\bf 0}; \alpha) \right]&#10;\end{equation*}&#10;&#10;&#10;\end{document}"/>
  <p:tag name="IGUANATEXSIZE" val="18"/>
  <p:tag name="IGUANATEXCURSOR" val="37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7,75"/>
  <p:tag name="ORIGINALWIDTH" val="911,25"/>
  <p:tag name="LATEXADDIN" val="\documentclass{article}&#10;\usepackage{amsmath,amsthm,amssymb}&#10;\usepackage{mathtools}&#10;\pagestyle{empty}&#10;\newcommand{\Exp}{\mathbf{E}}&#10;\newcommand{\R}{{\mathbb R}}&#10;\begin{document}&#10;&#10;\begin{center}&#10;Optimal solution \\ of $G_k(\,\cdot\,; \alpha)$&#10;\end{center}&#10;&#10;\end{document}"/>
  <p:tag name="IGUANATEXSIZE" val="15"/>
  <p:tag name="IGUANATEXCURSOR" val="25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thm,amssymb}&#10;\usepackage{mathtools}&#10;\pagestyle{empty}&#10;\newcommand{\Exp}{\mathbf{E}}&#10;\newcommand{\R}{{\mathbb R}}&#10;\begin{document}&#10;&#10;Number of data points $n$ can be HUGE&#10;&#10;\end{document}"/>
  <p:tag name="IGUANATEXSIZE" val="2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0,25"/>
  <p:tag name="ORIGINALWIDTH" val="707,25"/>
  <p:tag name="LATEXADDIN" val="\documentclass{article}&#10;\usepackage{amsmath,amsthm,amssymb}&#10;\usepackage{mathtools}&#10;\pagestyle{empty}&#10;\newcommand{\Exp}{\mathbf{E}}&#10;\newcommand{\R}{{\mathbb R}}&#10;\begin{document}&#10;&#10;Local update&#10;&#10;\end{document}"/>
  <p:tag name="IGUANATEXSIZE" val="15"/>
  <p:tag name="IGUANATEXCURSOR" val="19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,5"/>
  <p:tag name="ORIGINALWIDTH" val="1704"/>
  <p:tag name="LATEXADDIN" val="\documentclass{article}&#10;\usepackage{amsmath,amsthm,amssymb}&#10;\usepackage{mathtools}&#10;\pagestyle{empty}&#10;\newcommand{\Exp}{\mathbf{E}}&#10;\newcommand{\R}{{\mathbb R}}&#10;\begin{document}&#10;&#10;Target accuracy for local solver&#10;&#10;\end{document}"/>
  <p:tag name="IGUANATEXSIZE" val="15"/>
  <p:tag name="IGUANATEXCURSOR" val="21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663.5"/>
  <p:tag name="LATEXADDIN" val="\documentclass{article}&#10;\usepackage{amsmath,amsthm,amssymb}&#10;\usepackage{mathtools}&#10;\pagestyle{empty}&#10;\newcommand{\Exp}{\mathbf{E}}&#10;\newcommand{\R}{{\mathbb R}}&#10;\begin{document}&#10;&#10;$ \text{TIME} = \mathcal{I}(\epsilon, \Theta) &#10;\times \left( c + \mathcal{T}_\mathcal{A} (\Theta) \right) $&#10;&#10;\end{document}"/>
  <p:tag name="IGUANATEXSIZE" val="40"/>
  <p:tag name="IGUANATEXCURSOR" val="20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0.25"/>
  <p:tag name="ORIGINALWIDTH" val="1128"/>
  <p:tag name="LATEXADDIN" val="\documentclass{article}&#10;\usepackage{amsmath,amsthm,amssymb}&#10;\usepackage{mathtools}&#10;\pagestyle{empty}&#10;\newcommand{\Exp}{\mathbf{E}}&#10;\newcommand{\R}{{\mathbb R}}&#10;\begin{document}&#10;&#10;\begin{center}&#10;Number of iterations \\&#10;independent of $\mathcal{A}$&#10;\end{center}&#10;&#10;\end{document}"/>
  <p:tag name="IGUANATEXSIZE" val="20"/>
  <p:tag name="IGUANATEXCURSOR" val="245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7"/>
  <p:tag name="ORIGINALWIDTH" val="1307,25"/>
  <p:tag name="LATEXADDIN" val="\documentclass{article}&#10;\usepackage{amsmath,amsthm,amssymb}&#10;\usepackage{mathtools}&#10;\pagestyle{empty}&#10;\newcommand{\Exp}{\mathbf{E}}&#10;\newcommand{\R}{{\mathbb R}}&#10;\begin{document}&#10;&#10;\begin{center}&#10;The following Theorems \\&#10;say what $\mathcal{I}(\epsilon, \Theta)$ is.&#10;\end{center}&#10;&#10;\end{document}"/>
  <p:tag name="IGUANATEXSIZE" val="15"/>
  <p:tag name="IGUANATEXCURSOR" val="276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6,75"/>
  <p:tag name="ORIGINALWIDTH" val="2224,5"/>
  <p:tag name="LATEXADDIN" val="\documentclass{article}&#10;\usepackage{amsmath,amsthm,amssymb}&#10;\usepackage{mathtools}&#10;\pagestyle{empty}&#10;\newcommand{\Exp}{\mathbf{E}}&#10;\newcommand{\R}{{\mathbb R}}&#10;\begin{document}&#10;&#10;$$ &#10;t \geq \frac{\sigma'}{1 - \Theta} &#10;\frac{\gamma + \frac{\sigma}{\lambda n^2}}{\gamma} &#10;\log \left( \frac{D(\alpha^*) - D(\alpha^0)}{\epsilon \rho} \right)&#10;$$&#10;&#10;\end{document}"/>
  <p:tag name="IGUANATEXSIZE" val="22"/>
  <p:tag name="IGUANATEXCURSOR" val="337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0,75"/>
  <p:tag name="ORIGINALWIDTH" val="1679,25"/>
  <p:tag name="LATEXADDIN" val="\documentclass{article}&#10;\usepackage{amsmath,amsthm,amssymb}&#10;\usepackage{mathtools}&#10;\pagestyle{empty}&#10;\newcommand{\Exp}{\mathbf{E}}&#10;\newcommand{\R}{{\mathbb R}}&#10;\begin{document}&#10;&#10;$$ \mathbb{P} \left[ D(\alpha^*) - D(\alpha^t) \leq \epsilon \right] \geq 1 - \rho $$&#10;&#10;\end{document}"/>
  <p:tag name="IGUANATEXSIZE" val="20"/>
  <p:tag name="IGUANATEXCURSOR" val="246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"/>
  <p:tag name="ORIGINALWIDTH" val="456"/>
  <p:tag name="LATEXADDIN" val="\documentclass{article}&#10;\usepackage{amsmath,amsthm,amssymb}&#10;\usepackage{mathtools}&#10;\pagestyle{empty}&#10;\newcommand{\Exp}{\mathbf{E}}&#10;\newcommand{\R}{{\mathbb R}}&#10;\begin{document}&#10;&#10;$ \nu = 1 / \sigma' $&#10;&#10;\end{document}"/>
  <p:tag name="IGUANATEXSIZE" val="18"/>
  <p:tag name="IGUANATEXCURSOR" val="197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,75"/>
  <p:tag name="ORIGINALWIDTH" val="1006,5"/>
  <p:tag name="LATEXADDIN" val="\documentclass{article}&#10;\usepackage{amsmath,amsthm,amssymb}&#10;\usepackage{mathtools}&#10;\pagestyle{empty}&#10;\newcommand{\Exp}{\mathbf{E}}&#10;\newcommand{\R}{{\mathbb R}}&#10;\begin{document}&#10;&#10;Failure probability&#10;&#10;\end{document}"/>
  <p:tag name="IGUANATEXSIZE" val="15"/>
  <p:tag name="IGUANATEXCURSOR" val="197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,75"/>
  <p:tag name="ORIGINALWIDTH" val="918"/>
  <p:tag name="LATEXADDIN" val="\documentclass{article}&#10;\usepackage{amsmath,amsthm,amssymb}&#10;\usepackage{mathtools}&#10;\pagestyle{empty}&#10;\newcommand{\Exp}{\mathbf{E}}&#10;\newcommand{\R}{{\mathbb R}}&#10;\begin{document}&#10;&#10;Desired accuracy&#10;&#10;\end{document}"/>
  <p:tag name="IGUANATEXSIZE" val="15"/>
  <p:tag name="IGUANATEXCURSOR" val="19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.5"/>
  <p:tag name="ORIGINALWIDTH" val="1553.25"/>
  <p:tag name="LATEXADDIN" val="\documentclass{article}&#10;\usepackage{amsmath,amsthm,amssymb}&#10;\usepackage{mathtools}&#10;\pagestyle{empty}&#10;\newcommand{\Exp}{\mathbf{E}}&#10;\newcommand{\R}{{\mathbb R}}&#10;\begin{document}&#10;&#10;Dimension $d$ can be LARGE&#10;&#10;\end{document}"/>
  <p:tag name="IGUANATEXSIZE" val="20"/>
  <p:tag name="IGUANATEXCURSOR" val="20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,75"/>
  <p:tag name="ORIGINALWIDTH" val="780,75"/>
  <p:tag name="LATEXADDIN" val="\documentclass{article}&#10;\usepackage{amsmath,amsthm,amssymb}&#10;\usepackage{mathtools}&#10;\pagestyle{empty}&#10;\newcommand{\Exp}{\mathbf{E}}&#10;\newcommand{\R}{{\mathbb R}}&#10;\begin{document}&#10;&#10;Local decrease&#10;&#10;\end{document}"/>
  <p:tag name="IGUANATEXSIZE" val="15"/>
  <p:tag name="IGUANATEXCURSOR" val="19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9"/>
  <p:tag name="ORIGINALWIDTH" val="847,5"/>
  <p:tag name="LATEXADDIN" val="\documentclass{article}&#10;\usepackage{amsmath,amsthm,amssymb}&#10;\usepackage{mathtools}&#10;\pagestyle{empty}&#10;\newcommand{\Exp}{\mathbf{E}}&#10;\newcommand{\R}{{\mathbb R}}&#10;\begin{document}&#10;&#10;\begin{align*}&#10;1 &amp;\leq \sigma' \leq K \\&#10;1 &amp;\leq \sigma \leq \max_k \mathcal{P}_k&#10;\end{align*}&#10;&#10;\end{document}"/>
  <p:tag name="IGUANATEXSIZE" val="15"/>
  <p:tag name="IGUANATEXCURSOR" val="24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,75"/>
  <p:tag name="ORIGINALWIDTH" val="1622,25"/>
  <p:tag name="LATEXADDIN" val="\documentclass{article}&#10;\usepackage{amsmath,amsthm,amssymb}&#10;\usepackage{mathtools}&#10;\pagestyle{empty}&#10;\newcommand{\Exp}{\mathbf{E}}&#10;\newcommand{\R}{{\mathbb R}}&#10;\begin{document}&#10;&#10;Distribution related constants&#10;&#10;\end{document}"/>
  <p:tag name="IGUANATEXSIZE" val="15"/>
  <p:tag name="IGUANATEXCURSOR" val="208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9.25"/>
  <p:tag name="ORIGINALWIDTH" val="2978.25"/>
  <p:tag name="LATEXADDIN" val="\documentclass{article}&#10;\usepackage{amsmath,amsthm,amssymb}&#10;\usepackage{mathtools}&#10;\pagestyle{empty}&#10;\newcommand{\Exp}{\mathbf{E}}&#10;\newcommand{\R}{{\mathbb R}}&#10;\begin{document}&#10;&#10;$$ &#10;t \geq \frac{2 \sigma' }{1 - \Theta} &#10;\frac{ \mathcal{M} }{\epsilon} &#10;\left( 1+\log \frac1\rho \right) &#10;+ 2 - \frac{2\sigma' }{1-\Theta} &#10;\frac{ \mathcal{M} }{D(\alpha^*) - D(\alpha^0)}&#10;$$&#10;&#10;\end{document}"/>
  <p:tag name="IGUANATEXSIZE" val="30"/>
  <p:tag name="IGUANATEXCURSOR" val="367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"/>
  <p:tag name="ORIGINALWIDTH" val="456"/>
  <p:tag name="LATEXADDIN" val="\documentclass{article}&#10;\usepackage{amsmath,amsthm,amssymb}&#10;\usepackage{mathtools}&#10;\pagestyle{empty}&#10;\newcommand{\Exp}{\mathbf{E}}&#10;\newcommand{\R}{{\mathbb R}}&#10;\begin{document}&#10;&#10;$ \nu = 1 / \sigma' $&#10;&#10;\end{document}"/>
  <p:tag name="IGUANATEXSIZE" val="18"/>
  <p:tag name="IGUANATEXCURSOR" val="197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0,75"/>
  <p:tag name="ORIGINALWIDTH" val="1679,25"/>
  <p:tag name="LATEXADDIN" val="\documentclass{article}&#10;\usepackage{amsmath,amsthm,amssymb}&#10;\usepackage{mathtools}&#10;\pagestyle{empty}&#10;\newcommand{\Exp}{\mathbf{E}}&#10;\newcommand{\R}{{\mathbb R}}&#10;\begin{document}&#10;&#10;$$ \mathbb{P} \left[ D(\alpha^*) - D(\alpha^t) \leq \epsilon \right] \geq 1 - \rho $$&#10;&#10;\end{document}"/>
  <p:tag name="IGUANATEXSIZE" val="20"/>
  <p:tag name="IGUANATEXCURSOR" val="246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0.25"/>
  <p:tag name="ORIGINALWIDTH" val="2231.25"/>
  <p:tag name="LATEXADDIN" val="\documentclass{article}&#10;\usepackage{amsmath,amsthm,amssymb}&#10;\usepackage{mathtools}&#10;\pagestyle{empty}&#10;\newcommand{\Exp}{\mathbf{E}}&#10;\newcommand{\R}{{\mathbb R}}&#10;\begin{document}&#10;&#10;$$&#10;\mathcal{M} = \max \left\{ D(\alpha^*) - D(\alpha^0), &#10;\frac{\sigma}{\lambda n^2} \mathcal{R}^2(\alpha^0) \right\}&#10;$$&#10;&#10;\end{document}"/>
  <p:tag name="IGUANATEXSIZE" val="30"/>
  <p:tag name="IGUANATEXCURSOR" val="295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,75"/>
  <p:tag name="ORIGINALWIDTH" val="1006,5"/>
  <p:tag name="LATEXADDIN" val="\documentclass{article}&#10;\usepackage{amsmath,amsthm,amssymb}&#10;\usepackage{mathtools}&#10;\pagestyle{empty}&#10;\newcommand{\Exp}{\mathbf{E}}&#10;\newcommand{\R}{{\mathbb R}}&#10;\begin{document}&#10;&#10;Failure probability&#10;&#10;\end{document}"/>
  <p:tag name="IGUANATEXSIZE" val="15"/>
  <p:tag name="IGUANATEXCURSOR" val="197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,75"/>
  <p:tag name="ORIGINALWIDTH" val="918"/>
  <p:tag name="LATEXADDIN" val="\documentclass{article}&#10;\usepackage{amsmath,amsthm,amssymb}&#10;\usepackage{mathtools}&#10;\pagestyle{empty}&#10;\newcommand{\Exp}{\mathbf{E}}&#10;\newcommand{\R}{{\mathbb R}}&#10;\begin{document}&#10;&#10;Desired accuracy&#10;&#10;\end{document}"/>
  <p:tag name="IGUANATEXSIZE" val="15"/>
  <p:tag name="IGUANATEXCURSOR" val="19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,75"/>
  <p:tag name="ORIGINALWIDTH" val="62,25"/>
  <p:tag name="LATEXADDIN" val="\documentclass{article}&#10;\usepackage{amsmath,amsthm,amssymb}&#10;\usepackage{mathtools}&#10;\pagestyle{empty}&#10;\newcommand{\Exp}{\mathbf{E}}&#10;\newcommand{\R}{{\mathbb R}}&#10;\begin{document}&#10;&#10;$ \lambda $&#10;&#10;\end{document}"/>
  <p:tag name="IGUANATEXSIZE" val="18"/>
  <p:tag name="IGUANATEXCURSOR" val="18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3,5"/>
  <p:tag name="ORIGINALWIDTH" val="1492,5"/>
  <p:tag name="LATEXADDIN" val="\documentclass{article}&#10;\usepackage{amsmath,amsthm,amssymb}&#10;\usepackage{mathtools}&#10;\pagestyle{empty}&#10;\newcommand{\Exp}{\mathbf{E}}&#10;\newcommand{\R}{{\mathbb R}}&#10;\begin{document}&#10;&#10;\[&#10;X = &#10;\left[&#10;\begin{array}{c@{\,}c@{\,}c@{\,}c}&#10;\hspace{-5pt} \vline &amp; \vline &amp; &amp; \vline \hspace{-5pt} \\[3pt]&#10;\hspace{-5pt} x_1 &amp; x_2 &amp; \dots &amp; x_n \hspace{-5pt} \\[3pt]&#10;\hspace{-5pt} \vline &amp; \vline &amp; &amp; \vline \hspace{-5pt}&#10;\end{array}&#10;\right]&#10;\in \R^{d \times n}&#10;\]&#10;&#10;\end{document}"/>
  <p:tag name="IGUANATEXSIZE" val="30"/>
  <p:tag name="IGUANATEXCURSOR" val="40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4,25"/>
  <p:tag name="ORIGINALWIDTH" val="2436"/>
  <p:tag name="LATEXADDIN" val="\documentclass{article}&#10;\usepackage{amsmath,amsthm,amssymb}&#10;\usepackage{mathtools}&#10;\pagestyle{empty}&#10;\newcommand{\Exp}{\mathbf{E}}&#10;\newcommand{\R}{{\mathbb R}}&#10;\begin{document}&#10;&#10;\begin{align*}&#10;G_k(h_{[k]}; \alpha) &#10;&amp;= \frac1K f(\alpha) &#10;+ \left\langle \nabla f(\alpha), h_{[k]} \right\rangle \\&#10;&amp;+ \frac1{2 \lambda n^2} \| X h_{[k]} \|^2&#10;+ R_k( \alpha_{[k]} + h_{[k]} ) &#10;\end{align*}&#10;&#10;\end{document}"/>
  <p:tag name="IGUANATEXSIZE" val="22"/>
  <p:tag name="IGUANATEXCURSOR" val="206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4"/>
  <p:tag name="ORIGINALWIDTH" val="981"/>
  <p:tag name="LATEXADDIN" val="\documentclass{article}&#10;\usepackage{amsmath,amsthm,amssymb}&#10;\usepackage{mathtools}&#10;\pagestyle{empty}&#10;\newcommand{\Exp}{\mathbf{E}}&#10;\newcommand{\R}{{\mathbb R}}&#10;\begin{document}&#10;&#10;Already presented&#10;&#10;\end{document}"/>
  <p:tag name="IGUANATEXSIZE" val="15"/>
  <p:tag name="IGUANATEXCURSOR" val="195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8,5"/>
  <p:tag name="ORIGINALWIDTH" val="534,75"/>
  <p:tag name="LATEXADDIN" val="\documentclass{article}&#10;\usepackage{amsmath,amsthm,amssymb}&#10;\usepackage{mathtools}&#10;\pagestyle{empty}&#10;\newcommand{\Exp}{\mathbf{E}}&#10;\newcommand{\R}{{\mathbb R}}&#10;\begin{document}&#10;&#10;Difference&#10;&#10;\end{document}"/>
  <p:tag name="IGUANATEXSIZE" val="15"/>
  <p:tag name="IGUANATEXCURSOR" val="188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7,75"/>
  <p:tag name="ORIGINALWIDTH" val="2436"/>
  <p:tag name="LATEXADDIN" val="\documentclass{article}&#10;\usepackage{amsmath,amsthm,amssymb}&#10;\usepackage{mathtools}&#10;\pagestyle{empty}&#10;\newcommand{\Exp}{\mathbf{E}}&#10;\newcommand{\R}{{\mathbb R}}&#10;\begin{document}&#10;&#10;\begin{align*}&#10;G_k(h_{[k]}; \alpha) &#10;&amp;= \frac1K f(\alpha) &#10;+ \left\langle \nabla f(\alpha), h_{[k]} \right\rangle \\&#10;&amp;+ \frac{\sigma'}{2 \lambda n^2} \| X h_{[k]} \|^2&#10;+ R_k( \alpha_{[k]} + h_{[k]} ) &#10;\end{align*}&#10;&#10;\end{document}"/>
  <p:tag name="IGUANATEXSIZE" val="22"/>
  <p:tag name="IGUANATEXCURSOR" val="31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,5"/>
  <p:tag name="ORIGINALWIDTH" val="1111,5"/>
  <p:tag name="LATEXADDIN" val="\documentclass{article}&#10;\usepackage{amsmath,amsthm,amssymb}&#10;\usepackage{mathtools}&#10;\pagestyle{empty}&#10;\newcommand{\Exp}{\mathbf{E}}&#10;\newcommand{\R}{{\mathbb R}}&#10;\begin{document}&#10;&#10;Another subproblem&#10;&#10;\end{document}"/>
  <p:tag name="IGUANATEXSIZE" val="15"/>
  <p:tag name="IGUANATEXCURSOR" val="196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8,5"/>
  <p:tag name="ORIGINALWIDTH" val="534,75"/>
  <p:tag name="LATEXADDIN" val="\documentclass{article}&#10;\usepackage{amsmath,amsthm,amssymb}&#10;\usepackage{mathtools}&#10;\pagestyle{empty}&#10;\newcommand{\Exp}{\mathbf{E}}&#10;\newcommand{\R}{{\mathbb R}}&#10;\begin{document}&#10;&#10;Difference&#10;&#10;\end{document}"/>
  <p:tag name="IGUANATEXSIZE" val="15"/>
  <p:tag name="IGUANATEXCURSOR" val="188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,25"/>
  <p:tag name="ORIGINALWIDTH" val="282"/>
  <p:tag name="LATEXADDIN" val="\documentclass{article}&#10;\usepackage{amsmath,amsthm,amssymb}&#10;\usepackage{mathtools}&#10;\pagestyle{empty}&#10;\newcommand{\Exp}{\mathbf{E}}&#10;\newcommand{\R}{{\mathbb R}}&#10;\begin{document}&#10;&#10;$ \nu = 1 $&#10;&#10;\end{document}"/>
  <p:tag name="IGUANATEXSIZE" val="18"/>
  <p:tag name="IGUANATEXCURSOR" val="187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8"/>
  <p:tag name="ORIGINALWIDTH" val="1356,75"/>
  <p:tag name="LATEXADDIN" val="\documentclass{article}&#10;\usepackage{amsmath,amsthm,amssymb}&#10;\usepackage{mathtools}&#10;\pagestyle{empty}&#10;\newcommand{\Exp}{\mathbf{E}}&#10;\newcommand{\R}{{\mathbb R}}&#10;\begin{document}&#10;&#10;\begin{align*}&#10;G_k(h_{[k]}; \alpha) &#10;= P(w + h_{[k]})&#10;\end{align*}&#10;&#10;\end{document}"/>
  <p:tag name="IGUANATEXSIZE" val="26"/>
  <p:tag name="IGUANATEXCURSOR" val="22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"/>
  <p:tag name="ORIGINALWIDTH" val="462"/>
  <p:tag name="LATEXADDIN" val="\documentclass{article}&#10;\usepackage{amsmath,amsthm,amssymb}&#10;\usepackage{mathtools}&#10;\pagestyle{empty}&#10;\newcommand{\Exp}{\mathbf{E}}&#10;\newcommand{\R}{{\mathbb R}}&#10;\begin{document}&#10;&#10;$ \nu = 1 / \omega' $&#10;&#10;\end{document}"/>
  <p:tag name="IGUANATEXSIZE" val="17"/>
  <p:tag name="IGUANATEXCURSOR" val="19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1,75"/>
  <p:tag name="ORIGINALWIDTH" val="2103"/>
  <p:tag name="LATEXADDIN" val="\documentclass{article}&#10;\usepackage{amsmath,amsthm,amssymb}&#10;\usepackage{mathtools}&#10;\pagestyle{empty}&#10;\newcommand{\Exp}{\mathbf{E}}&#10;\newcommand{\R}{{\mathbb R}}&#10;\begin{document}&#10;&#10;\begin{center}&#10;The objective itself, \\&#10;with changing only several coordinates&#10;\end{center}&#10;&#10;\end{document}"/>
  <p:tag name="IGUANATEXSIZE" val="15"/>
  <p:tag name="IGUANATEXCURSOR" val="26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393.5"/>
  <p:tag name="LATEXADDIN" val="\documentclass{article}&#10;\usepackage{amsmath,amsthm,amssymb}&#10;\usepackage{mathtools}&#10;\pagestyle{empty}&#10;\newcommand{\Exp}{\mathbf{E}}&#10;\newcommand{\R}{{\mathbb R}}&#10;\begin{document}&#10;&#10;$$ \text{TIME} = \mathcal{I}_\mathcal{A}(\epsilon) &#10;\times \left( c + \mathcal{T}_\mathcal{A} \right) $$&#10;&#10;\end{document}"/>
  <p:tag name="IGUANATEXSIZE" val="40"/>
  <p:tag name="IGUANATEXCURSOR" val="24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,5"/>
  <p:tag name="ORIGINALWIDTH" val="389,25"/>
  <p:tag name="LATEXADDIN" val="\documentclass{article}&#10;\usepackage{amsmath,amsthm,amssymb}&#10;\usepackage{mathtools}&#10;\pagestyle{empty}&#10;\newcommand{\Exp}{\mathbf{E}}&#10;\newcommand{\R}{{\mathbb R}}&#10;\begin{document}&#10;&#10;$ c \gg \mathcal{T}_\mathcal{A} $&#10;&#10;\end{document}"/>
  <p:tag name="IGUANATEXSIZE" val="18"/>
  <p:tag name="IGUANATEXCURSOR" val="20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"/>
  <p:tag name="ORIGINALWIDTH" val="83.25"/>
  <p:tag name="LATEXADDIN" val="\documentclass{article}&#10;\usepackage{amsmath,amsthm,amssymb}&#10;\usepackage{mathtools}&#10;\pagestyle{empty}&#10;\newcommand{\Exp}{\mathbf{E}}&#10;\newcommand{\R}{{\mathbb R}}&#10;\begin{document}&#10;&#10;$ \Theta $&#10;&#10;\end{document}"/>
  <p:tag name="IGUANATEXSIZE" val="22"/>
  <p:tag name="IGUANATEXCURSOR" val="18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393.5"/>
  <p:tag name="LATEXADDIN" val="\documentclass{article}&#10;\usepackage{amsmath,amsthm,amssymb}&#10;\usepackage{mathtools}&#10;\pagestyle{empty}&#10;\newcommand{\Exp}{\mathbf{E}}&#10;\newcommand{\R}{{\mathbb R}}&#10;\begin{document}&#10;&#10;$$ \text{TIME} = \mathcal{I}_\mathcal{A}(\epsilon) &#10;\times \left( c + \mathcal{T}_\mathcal{A} \right) $$&#10;&#10;\end{document}"/>
  <p:tag name="IGUANATEXSIZE" val="40"/>
  <p:tag name="IGUANATEXCURSOR" val="24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70"/>
  <p:tag name="LATEXADDIN" val="\documentclass{article}&#10;\usepackage{amsmath,amsthm,amssymb}&#10;\usepackage{mathtools}&#10;\pagestyle{empty}&#10;\newcommand{\Exp}{\mathbf{E}}&#10;\newcommand{\R}{{\mathbb R}}&#10;\begin{document}&#10;&#10;$ P(w) $&#10;&#10;\end{document}"/>
  <p:tag name="IGUANATEXSIZE" val="30"/>
  <p:tag name="IGUANATEXCURSOR" val="18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thm,amssymb}&#10;\usepackage{mathtools}&#10;\pagestyle{empty}&#10;\newcommand{\Exp}{\mathbf{E}}&#10;\newcommand{\R}{{\mathbb R}}&#10;\begin{document}&#10;&#10;\begin{center}&#10;$g$ -- a regularizer&#10;\end{center}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456"/>
  <p:tag name="LATEXADDIN" val="\documentclass{article}&#10;\usepackage{amsmath,amsthm,amssymb}&#10;\usepackage{mathtools}&#10;\pagestyle{empty}&#10;\newcommand{\Exp}{\mathbf{E}}&#10;\newcommand{\R}{{\mathbb R}}&#10;\begin{document}&#10;&#10;$ G_1(\,\cdot\,; w) $&#10;&#10;\end{document}"/>
  <p:tag name="IGUANATEXSIZE" val="30"/>
  <p:tag name="IGUANATEXCURSOR" val="1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456"/>
  <p:tag name="LATEXADDIN" val="\documentclass{article}&#10;\usepackage{amsmath,amsthm,amssymb}&#10;\usepackage{mathtools}&#10;\pagestyle{empty}&#10;\newcommand{\Exp}{\mathbf{E}}&#10;\newcommand{\R}{{\mathbb R}}&#10;\begin{document}&#10;&#10;$ G_2(\,\cdot\,; w) $&#10;&#10;\end{document}"/>
  <p:tag name="IGUANATEXSIZE" val="30"/>
  <p:tag name="IGUANATEXCURSOR" val="1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456"/>
  <p:tag name="LATEXADDIN" val="\documentclass{article}&#10;\usepackage{amsmath,amsthm,amssymb}&#10;\usepackage{mathtools}&#10;\pagestyle{empty}&#10;\newcommand{\Exp}{\mathbf{E}}&#10;\newcommand{\R}{{\mathbb R}}&#10;\begin{document}&#10;&#10;$ G_3(\,\cdot\,; w) $&#10;&#10;\end{document}"/>
  <p:tag name="IGUANATEXSIZE" val="30"/>
  <p:tag name="IGUANATEXCURSOR" val="18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663.5"/>
  <p:tag name="LATEXADDIN" val="\documentclass{article}&#10;\usepackage{amsmath,amsthm,amssymb}&#10;\usepackage{mathtools}&#10;\pagestyle{empty}&#10;\newcommand{\Exp}{\mathbf{E}}&#10;\newcommand{\R}{{\mathbb R}}&#10;\begin{document}&#10;&#10;$ \text{TIME} = \mathcal{I}(\epsilon, \Theta) &#10;\times \left( c + \mathcal{T}_\mathcal{A} (\Theta) \right) $&#10;&#10;\end{document}"/>
  <p:tag name="IGUANATEXSIZE" val="40"/>
  <p:tag name="IGUANATEXCURSOR" val="20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5.5"/>
  <p:tag name="ORIGINALWIDTH" val="867"/>
  <p:tag name="LATEXADDIN" val="\documentclass{article}&#10;\usepackage{amsmath,amsthm,amssymb}&#10;\usepackage{mathtools}&#10;\pagestyle{empty}&#10;\newcommand{\Exp}{\mathbf{E}}&#10;\newcommand{\R}{{\mathbb R}}&#10;\begin{document}&#10;&#10;\begin{center}&#10;Target accuracy \\&#10;of local solver&#10;\end{center}&#10;&#10;\end{document}"/>
  <p:tag name="IGUANATEXSIZE" val="20"/>
  <p:tag name="IGUANATEXCURSOR" val="19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.25"/>
  <p:tag name="ORIGINALWIDTH" val="1269"/>
  <p:tag name="LATEXADDIN" val="\documentclass{article}&#10;\usepackage{amsmath,amsthm,amssymb}&#10;\usepackage{mathtools}&#10;\pagestyle{empty}&#10;\newcommand{\Exp}{\mathbf{E}}&#10;\newcommand{\R}{{\mathbb R}}&#10;\begin{document}&#10;&#10;Overall target accuracy&#10;&#10;\end{document}"/>
  <p:tag name="IGUANATEXSIZE" val="20"/>
  <p:tag name="IGUANATEXCURSOR" val="20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0.25"/>
  <p:tag name="ORIGINALWIDTH" val="1128"/>
  <p:tag name="LATEXADDIN" val="\documentclass{article}&#10;\usepackage{amsmath,amsthm,amssymb}&#10;\usepackage{mathtools}&#10;\pagestyle{empty}&#10;\newcommand{\Exp}{\mathbf{E}}&#10;\newcommand{\R}{{\mathbb R}}&#10;\begin{document}&#10;&#10;\begin{center}&#10;Number of iterations \\&#10;independent of $\mathcal{A}$&#10;\end{center}&#10;&#10;\end{document}"/>
  <p:tag name="IGUANATEXSIZE" val="20"/>
  <p:tag name="IGUANATEXCURSOR" val="24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8.75"/>
  <p:tag name="ORIGINALWIDTH" val="1002"/>
  <p:tag name="LATEXADDIN" val="\documentclass{article}&#10;\usepackage{amsmath,amsthm,amssymb}&#10;\usepackage{mathtools}&#10;\pagestyle{empty}&#10;\newcommand{\Exp}{\mathbf{E}}&#10;\newcommand{\R}{{\mathbb R}}&#10;\begin{document}&#10;&#10;Time per iteration&#10;&#10;\end{document}"/>
  <p:tag name="IGUANATEXSIZE" val="20"/>
  <p:tag name="IGUANATEXCURSOR" val="19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663.5"/>
  <p:tag name="LATEXADDIN" val="\documentclass{article}&#10;\usepackage{amsmath,amsthm,amssymb}&#10;\usepackage{mathtools}&#10;\pagestyle{empty}&#10;\newcommand{\Exp}{\mathbf{E}}&#10;\newcommand{\R}{{\mathbb R}}&#10;\begin{document}&#10;&#10;$ \text{TIME} = \mathcal{I}(\epsilon, \Theta) &#10;\times \left( c + \mathcal{T}_\mathcal{A} (\Theta) \right) $&#10;&#10;\end{document}"/>
  <p:tag name="IGUANATEXSIZE" val="40"/>
  <p:tag name="IGUANATEXCURSOR" val="20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"/>
  <p:tag name="ORIGINALWIDTH" val="83.25"/>
  <p:tag name="LATEXADDIN" val="\documentclass{article}&#10;\usepackage{amsmath,amsthm,amssymb}&#10;\usepackage{mathtools}&#10;\pagestyle{empty}&#10;\newcommand{\Exp}{\mathbf{E}}&#10;\newcommand{\R}{{\mathbb R}}&#10;\begin{document}&#10;&#10;$ \Theta $&#10;&#10;\end{document}"/>
  <p:tag name="IGUANATEXSIZE" val="24"/>
  <p:tag name="IGUANATEXCURSOR" val="18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thm,amssymb}&#10;\usepackage{mathtools}&#10;\pagestyle{empty}&#10;\newcommand{\Exp}{\mathbf{E}}&#10;\newcommand{\R}{{\mathbb R}}&#10;\begin{document}&#10;&#10;\begin{center}&#10;$\ell_j$ -- some loss function&#10;\end{center}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"/>
  <p:tag name="ORIGINALWIDTH" val="83.25"/>
  <p:tag name="LATEXADDIN" val="\documentclass{article}&#10;\usepackage{amsmath,amsthm,amssymb}&#10;\usepackage{mathtools}&#10;\pagestyle{empty}&#10;\newcommand{\Exp}{\mathbf{E}}&#10;\newcommand{\R}{{\mathbb R}}&#10;\begin{document}&#10;&#10;$ \Theta $&#10;&#10;\end{document}"/>
  <p:tag name="IGUANATEXSIZE" val="22"/>
  <p:tag name="IGUANATEXCURSOR" val="18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"/>
  <p:tag name="ORIGINALWIDTH" val="83.25"/>
  <p:tag name="LATEXADDIN" val="\documentclass{article}&#10;\usepackage{amsmath,amsthm,amssymb}&#10;\usepackage{mathtools}&#10;\pagestyle{empty}&#10;\newcommand{\Exp}{\mathbf{E}}&#10;\newcommand{\R}{{\mathbb R}}&#10;\begin{document}&#10;&#10;$ \Theta $&#10;&#10;\end{document}"/>
  <p:tag name="IGUANATEXSIZE" val="22"/>
  <p:tag name="IGUANATEXCURSOR" val="18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367.5"/>
  <p:tag name="LATEXADDIN" val="\documentclass{article}&#10;\usepackage{amsmath,amsthm,amssymb}&#10;\usepackage{mathtools}&#10;\pagestyle{empty}&#10;\newcommand{\Exp}{\mathbf{E}}&#10;\newcommand{\R}{{\mathbb R}}&#10;\begin{document}&#10;&#10;$ \mathcal{I}(\epsilon, \Theta) $&#10;&#10;\end{document}"/>
  <p:tag name="IGUANATEXSIZE" val="20"/>
  <p:tag name="IGUANATEXCURSOR" val="20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367.5"/>
  <p:tag name="LATEXADDIN" val="\documentclass{article}&#10;\usepackage{amsmath,amsthm,amssymb}&#10;\usepackage{mathtools}&#10;\pagestyle{empty}&#10;\newcommand{\Exp}{\mathbf{E}}&#10;\newcommand{\R}{{\mathbb R}}&#10;\begin{document}&#10;&#10;$ \mathcal{I}(\epsilon, \Theta) $&#10;&#10;\end{document}"/>
  <p:tag name="IGUANATEXSIZE" val="20"/>
  <p:tag name="IGUANATEXCURSOR" val="20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332.25"/>
  <p:tag name="LATEXADDIN" val="\documentclass{article}&#10;\usepackage{amsmath,amsthm,amssymb}&#10;\usepackage{mathtools}&#10;\pagestyle{empty}&#10;\newcommand{\Exp}{\mathbf{E}}&#10;\newcommand{\R}{{\mathbb R}}&#10;\begin{document}&#10;&#10;$ \mathcal{T}_\mathcal{A}(\Theta) $&#10;&#10;\end{document}"/>
  <p:tag name="IGUANATEXSIZE" val="20"/>
  <p:tag name="IGUANATEXCURSOR" val="19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332.25"/>
  <p:tag name="LATEXADDIN" val="\documentclass{article}&#10;\usepackage{amsmath,amsthm,amssymb}&#10;\usepackage{mathtools}&#10;\pagestyle{empty}&#10;\newcommand{\Exp}{\mathbf{E}}&#10;\newcommand{\R}{{\mathbb R}}&#10;\begin{document}&#10;&#10;$ \mathcal{T}_\mathcal{A}(\Theta) $&#10;&#10;\end{document}"/>
  <p:tag name="IGUANATEXSIZE" val="20"/>
  <p:tag name="IGUANATEXCURSOR" val="19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663.5"/>
  <p:tag name="LATEXADDIN" val="\documentclass{article}&#10;\usepackage{amsmath,amsthm,amssymb}&#10;\usepackage{mathtools}&#10;\pagestyle{empty}&#10;\newcommand{\Exp}{\mathbf{E}}&#10;\newcommand{\R}{{\mathbb R}}&#10;\begin{document}&#10;&#10;$ \text{TIME} = \mathcal{I}(\epsilon, \Theta) &#10;\times \left( c + \mathcal{T}_\mathcal{A} (\Theta) \right) $&#10;&#10;\end{document}"/>
  <p:tag name="IGUANATEXSIZE" val="40"/>
  <p:tag name="IGUANATEXCURSOR" val="20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6"/>
  <p:tag name="ORIGINALWIDTH" val="96.75"/>
  <p:tag name="LATEXADDIN" val="\documentclass{article}&#10;\usepackage{amsmath,amsthm,amssymb}&#10;\usepackage{mathtools}&#10;\pagestyle{empty}&#10;\newcommand{\Exp}{\mathbf{E}}&#10;\newcommand{\R}{{\mathbb R}}&#10;\begin{document}&#10;&#10;$ \mathcal{A} $&#10;&#10;\end{document}"/>
  <p:tag name="IGUANATEXSIZE" val="24"/>
  <p:tag name="IGUANATEXCURSOR" val="19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"/>
  <p:tag name="ORIGINALWIDTH" val="83.25"/>
  <p:tag name="LATEXADDIN" val="\documentclass{article}&#10;\usepackage{amsmath,amsthm,amssymb}&#10;\usepackage{mathtools}&#10;\pagestyle{empty}&#10;\newcommand{\Exp}{\mathbf{E}}&#10;\newcommand{\R}{{\mathbb R}}&#10;\begin{document}&#10;&#10;$ \Theta $&#10;&#10;\end{document}"/>
  <p:tag name="IGUANATEXSIZE" val="22"/>
  <p:tag name="IGUANATEXCURSOR" val="18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"/>
  <p:tag name="ORIGINALWIDTH" val="83.25"/>
  <p:tag name="LATEXADDIN" val="\documentclass{article}&#10;\usepackage{amsmath,amsthm,amssymb}&#10;\usepackage{mathtools}&#10;\pagestyle{empty}&#10;\newcommand{\Exp}{\mathbf{E}}&#10;\newcommand{\R}{{\mathbb R}}&#10;\begin{document}&#10;&#10;$ \Theta $&#10;&#10;\end{document}"/>
  <p:tag name="IGUANATEXSIZE" val="24"/>
  <p:tag name="IGUANATEXCURSOR" val="18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thm,amssymb}&#10;\usepackage{mathtools}&#10;\pagestyle{empty}&#10;\newcommand{\Exp}{\mathbf{E}}&#10;\newcommand{\R}{{\mathbb R}}&#10;\begin{document}&#10;&#10;$n$ -- \# of data points $x_j$&#10;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thm,amssymb}&#10;\usepackage{mathtools}&#10;\pagestyle{empty}&#10;\newcommand{\Exp}{\mathbf{E}}&#10;\newcommand{\R}{{\mathbb R}}&#10;\begin{document}&#10;&#10;$ \min\limits_{w\in \R^d} \left\{ P(w) =&#10;\frac1n \sum\limits_{j=1}^n \ell_j( x_j^T w) + \lambda g(w) \right\} $&#10;&#10;\end{document}"/>
  <p:tag name="IGUANATEXSIZE" val="3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thm,amssymb}&#10;\usepackage{mathtools}&#10;\pagestyle{empty}&#10;\newcommand{\Exp}{\mathbf{E}}&#10;\newcommand{\R}{{\mathbb R}}&#10;\begin{document}&#10;&#10;\begin{center}&#10;$g$ -- $1$-strongly convex \\&#10;regularizer&#10;\end{center}&#10;&#10;\end{document}"/>
  <p:tag name="IGUANATEXSIZE" val="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8"/>
  <p:tag name="ORIGINALWIDTH" val="1085,25"/>
  <p:tag name="LATEXADDIN" val="\documentclass{article}&#10;\usepackage{amsmath,amsthm,amssymb}&#10;\usepackage{mathtools}&#10;\pagestyle{empty}&#10;\newcommand{\Exp}{\mathbf{E}}&#10;\newcommand{\R}{{\mathbb R}}&#10;\begin{document}&#10;&#10;\begin{center}&#10;$\ell_j$ -- $\frac1{\gamma}$ smooth, \\&#10;convex loss function&#10;\end{center}&#10;&#10;\end{document}"/>
  <p:tag name="IGUANATEXSIZE" val="20"/>
  <p:tag name="IGUANATEXCURSOR" val="24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thm,amssymb}&#10;\usepackage{mathtools}&#10;\pagestyle{empty}&#10;\newcommand{\Exp}{\mathbf{E}}&#10;\newcommand{\R}{{\mathbb R}}&#10;\begin{document}&#10;&#10;$n$ -- \# of data points $x_j$&#10;&#10;\end{document}"/>
  <p:tag name="IGUANATEXSIZE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thm,amssymb}&#10;\usepackage{mathtools}&#10;\pagestyle{empty}&#10;\newcommand{\Exp}{\mathbf{E}}&#10;\newcommand{\R}{{\mathbb R}}&#10;\begin{document}&#10;&#10;\begin{center}&#10;$w$ -- set of weights \\&#10;primal optimization variable&#10;\end{center}&#10;&#10;\end{document}"/>
  <p:tag name="IGUANATEXSIZE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thm,amssymb}&#10;\usepackage{mathtools}&#10;\pagestyle{empty}&#10;\newcommand{\Exp}{\mathbf{E}}&#10;\newcommand{\R}{{\mathbb R}}&#10;\begin{document}&#10;&#10;$ \max\limits_{\alpha \in \R^n} \left\{ D(\alpha ) =&#10;  \frac1n \sum\limits_{j=1}^n -\ell_j^*(- \alpha_j) - &#10;  \lambda g^* \left( \frac1{\lambda n} X \alpha \right) \right\} &#10;$&#10;&#10;\end{document}"/>
  <p:tag name="IGUANATEXSIZE" val="3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thm,amssymb}&#10;\usepackage{mathtools}&#10;\pagestyle{empty}&#10;\newcommand{\Exp}{\mathbf{E}}&#10;\newcommand{\R}{{\mathbb R}}&#10;\begin{document}&#10;&#10;\begin{center}&#10;$\alpha$ -- dual optimization variable&#10;\end{center}&#10;&#10;\end{document}"/>
  <p:tag name="IGUANATEXSIZE" val="2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thm,amssymb}&#10;\usepackage{mathtools}&#10;\pagestyle{empty}&#10;\newcommand{\Exp}{\mathbf{E}}&#10;\newcommand{\R}{{\mathbb R}}&#10;\begin{document}&#10;&#10;$ \ell_j^*(u) = \sup_s \{ s^T u - \ell_j(s) \} $&#10;&#10;\end{document}"/>
  <p:tag name="IGUANATEXSIZE" val="2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thm,amssymb}&#10;\usepackage{mathtools}&#10;\pagestyle{empty}&#10;\newcommand{\Exp}{\mathbf{E}}&#10;\newcommand{\R}{{\mathbb R}}&#10;\begin{document}&#10;&#10;$ g^*(u) = \sup_s \{ s^T u - g(s) \} $&#10;&#10;\end{document}"/>
  <p:tag name="IGUANATEXSIZE" val="2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thm,amssymb}&#10;\usepackage{mathtools}&#10;\pagestyle{empty}&#10;\newcommand{\Exp}{\mathbf{E}}&#10;\newcommand{\R}{{\mathbb R}}&#10;\begin{document}&#10;&#10;$\ell_j^*$ -- $\gamma$-strongly convex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thm,amssymb}&#10;\usepackage{mathtools}&#10;\pagestyle{empty}&#10;\newcommand{\Exp}{\mathbf{E}}&#10;\newcommand{\R}{{\mathbb R}}&#10;\begin{document}&#10;&#10;\begin{center}&#10;$w$ -- optimization variable&#10;\end{center}&#10;&#10;\end{document}"/>
  <p:tag name="IGUANATEXSIZE" val="2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,75"/>
  <p:tag name="ORIGINALWIDTH" val="765"/>
  <p:tag name="LATEXADDIN" val="\documentclass{article}&#10;\usepackage{amsmath,amsthm,amssymb}&#10;\usepackage{mathtools}&#10;\pagestyle{empty}&#10;\newcommand{\Exp}{\mathbf{E}}&#10;\newcommand{\R}{{\mathbb R}}&#10;\begin{document}&#10;&#10;\begin{center}&#10;$g^*$ -- $1$-smooth&#10;\end{center}&#10;&#10;\end{document}"/>
  <p:tag name="IGUANATEXSIZE" val="15"/>
  <p:tag name="IGUANATEXCURSOR" val="20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thm,amssymb}&#10;\usepackage{mathtools}&#10;\pagestyle{empty}&#10;\newcommand{\Exp}{\mathbf{E}}&#10;\newcommand{\R}{{\mathbb R}}&#10;\begin{document}&#10;&#10;$\ell_j^*(\cdot)$ and $g^*(\cdot)$ are the convex conjugate functions:&#10;&#10;\end{document}"/>
  <p:tag name="IGUANATEXSIZE" val="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0,5"/>
  <p:tag name="ORIGINALWIDTH" val="1988,25"/>
  <p:tag name="LATEXADDIN" val="\documentclass{article}&#10;\usepackage{amsmath,amsthm,amssymb}&#10;\usepackage{mathtools}&#10;\pagestyle{empty}&#10;\newcommand{\Exp}{\mathbf{E}}&#10;\newcommand{\R}{{\mathbb R}}&#10;\begin{document}&#10;&#10;$$&#10;\ell_j(w + h) \leq \ell_j(w) &#10;+ \nabla \ell_j(w) h &#10;+ \frac1{\gamma} \,h^2 &#10;$$&#10;&#10;\end{document}"/>
  <p:tag name="IGUANATEXSIZE" val="30"/>
  <p:tag name="IGUANATEXCURSOR" val="25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thm,amssymb}&#10;\usepackage{mathtools}&#10;\pagestyle{empty}&#10;\newcommand{\Exp}{\mathbf{E}}&#10;\newcommand{\R}{{\mathbb R}}&#10;\begin{document}&#10;&#10;smoothness parameter&#10;&#10;\end{document}"/>
  <p:tag name="IGUANATEXSIZE" val="2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thm,amssymb}&#10;\usepackage{mathtools}&#10;\pagestyle{empty}&#10;\newcommand{\Exp}{\mathbf{E}}&#10;\newcommand{\R}{{\mathbb R}}&#10;\begin{document}&#10;&#10;$ 1 / \gamma $&#10;&#10;\end{document}"/>
  <p:tag name="IGUANATEXSIZE" val="2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thm,amssymb}&#10;\usepackage{mathtools}&#10;\pagestyle{empty}&#10;\newcommand{\Exp}{\mathbf{E}}&#10;\newcommand{\R}{{\mathbb R}}&#10;\begin{document}&#10;&#10;$ 1 $&#10;&#10;\end{document}"/>
  <p:tag name="IGUANATEXSIZE" val="2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3,5"/>
  <p:tag name="ORIGINALWIDTH" val="2112,75"/>
  <p:tag name="LATEXADDIN" val="\documentclass{article}&#10;\usepackage{amsmath,amsthm,amssymb}&#10;\usepackage{mathtools}&#10;\pagestyle{empty}&#10;\newcommand{\Exp}{\mathbf{E}}&#10;\newcommand{\R}{{\mathbb R}}&#10;\begin{document}&#10;&#10;$$ g(w + h) \geq g(w) &#10;+ \langle \nabla g(w), h \rangle &#10;+ \frac12 \| h \|^2 $$&#10;&#10;\end{document}"/>
  <p:tag name="IGUANATEXSIZE" val="30"/>
  <p:tag name="IGUANATEXCURSOR" val="25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thm,amssymb}&#10;\usepackage{mathtools}&#10;\pagestyle{empty}&#10;\newcommand{\Exp}{\mathbf{E}}&#10;\newcommand{\R}{{\mathbb R}}&#10;\begin{document}&#10;&#10;$ \ell_j $&#10;&#10;\end{document}"/>
  <p:tag name="IGUANATEXSIZE" val="2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thm,amssymb}&#10;\usepackage{mathtools}&#10;\pagestyle{empty}&#10;\newcommand{\Exp}{\mathbf{E}}&#10;\newcommand{\R}{{\mathbb R}}&#10;\begin{document}&#10;&#10;$ 1 $&#10;&#10;\end{document}"/>
  <p:tag name="IGUANATEXSIZE" val="2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thm,amssymb}&#10;\usepackage{mathtools}&#10;\pagestyle{empty}&#10;\newcommand{\Exp}{\mathbf{E}}&#10;\newcommand{\R}{{\mathbb R}}&#10;\begin{document}&#10;&#10;$ \ell_j^* $&#10;&#10;\end{document}"/>
  <p:tag name="IGUANATEXSIZE" val="2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095.75"/>
  <p:tag name="LATEXADDIN" val="\documentclass{article}&#10;\usepackage{amsmath,amsthm,amssymb}&#10;\usepackage{mathtools}&#10;\pagestyle{empty}&#10;\newcommand{\Exp}{\mathbf{E}}&#10;\newcommand{\R}{{\mathbb R}}&#10;\begin{document}&#10;&#10;$ \text{TIME} = \mathcal{I}_\mathcal{A}(\epsilon) &#10;\times \mathcal{T}_\mathcal{A} $&#10;&#10;\end{document}"/>
  <p:tag name="IGUANATEXSIZE" val="40"/>
  <p:tag name="IGUANATEXCURSOR" val="259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thm,amssymb}&#10;\usepackage{mathtools}&#10;\pagestyle{empty}&#10;\newcommand{\Exp}{\mathbf{E}}&#10;\newcommand{\R}{{\mathbb R}}&#10;\begin{document}&#10;&#10;$ \gamma $&#10;&#10;\end{document}"/>
  <p:tag name="IGUANATEXSIZE" val="2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thm,amssymb}&#10;\usepackage{mathtools}&#10;\pagestyle{empty}&#10;\newcommand{\Exp}{\mathbf{E}}&#10;\newcommand{\R}{{\mathbb R}}&#10;\begin{document}&#10;&#10;$ g^* $&#10;&#10;\end{document}"/>
  <p:tag name="IGUANATEXSIZE" val="2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0,25"/>
  <p:tag name="ORIGINALWIDTH" val="437,25"/>
  <p:tag name="LATEXADDIN" val="\documentclass{article}&#10;\usepackage{amsmath,amsthm,amssymb}&#10;\usepackage{mathtools}&#10;\pagestyle{empty}&#10;\newcommand{\Exp}{\mathbf{E}}&#10;\newcommand{\R}{{\mathbb R}}&#10;\begin{document}&#10;&#10;$\{ \mathcal{P}_k \}_{k=1}^K$&#10;&#10;\end{document}"/>
  <p:tag name="IGUANATEXSIZE" val="17"/>
  <p:tag name="IGUANATEXCURSOR" val="19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,75"/>
  <p:tag name="ORIGINALWIDTH" val="1059,75"/>
  <p:tag name="LATEXADDIN" val="\documentclass{article}&#10;\usepackage{amsmath,amsthm,amssymb}&#10;\usepackage{mathtools}&#10;\pagestyle{empty}&#10;\newcommand{\Exp}{\mathbf{E}}&#10;\newcommand{\R}{{\mathbb R}}&#10;\begin{document}&#10;&#10;$ \mathcal{P}_k \cap \mathcal{P}_l = \emptyset $ if $ k \neq l $&#10;&#10;\end{document}"/>
  <p:tag name="IGUANATEXSIZE" val="20"/>
  <p:tag name="IGUANATEXCURSOR" val="24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0,25"/>
  <p:tag name="ORIGINALWIDTH" val="1107"/>
  <p:tag name="LATEXADDIN" val="\documentclass{article}&#10;\usepackage{amsmath,amsthm,amssymb}&#10;\usepackage{mathtools}&#10;\pagestyle{empty}&#10;\newcommand{\Exp}{\mathbf{E}}&#10;\newcommand{\R}{{\mathbb R}}&#10;\begin{document}&#10;&#10;$ \cup_{k=1}^K \mathcal{P}_k = \{ 1, \dots, n \} $&#10;&#10;\end{document}"/>
  <p:tag name="IGUANATEXSIZE" val="20"/>
  <p:tag name="IGUANATEXCURSOR" val="22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0,25"/>
  <p:tag name="ORIGINALWIDTH" val="2021,25"/>
  <p:tag name="LATEXADDIN" val="\documentclass{article}&#10;\usepackage{amsmath,amsthm,amssymb}&#10;\usepackage{mathtools}&#10;\pagestyle{empty}&#10;\newcommand{\Exp}{\mathbf{E}}&#10;\newcommand{\R}{{\mathbb R}}&#10;\begin{document}&#10;&#10;\begin{center}&#10;$ \mathcal{P}_k $ is set of indeces, corresponding to \\&#10;data points stored on computer $k$&#10;\end{center}&#10;&#10;\end{document}"/>
  <p:tag name="IGUANATEXSIZE" val="18"/>
  <p:tag name="IGUANATEXCURSOR" val="24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3,5"/>
  <p:tag name="ORIGINALWIDTH" val="1378,5"/>
  <p:tag name="LATEXADDIN" val="\documentclass{article}&#10;\usepackage{amsmath,amsthm,amssymb}&#10;\usepackage{mathtools}&#10;\pagestyle{empty}&#10;\newcommand{\Exp}{\mathbf{E}}&#10;\newcommand{\R}{{\mathbb R}}&#10;\begin{document}&#10;&#10;$$ (h_{[k]})_j = &#10;  \begin{cases} h_j &amp; \mbox{if} \ j \in \mathcal{P}_k\\&#10;  0,&amp;\mbox{otherwise}.&#10;  \end{cases}&#10;$$&#10;&#10;\end{document}"/>
  <p:tag name="IGUANATEXSIZE" val="20"/>
  <p:tag name="IGUANATEXCURSOR" val="189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08,75"/>
  <p:tag name="ORIGINALWIDTH" val="1555,5"/>
  <p:tag name="LATEXADDIN" val="\documentclass{article}&#10;\usepackage{amsmath,amsthm,amssymb}&#10;\usepackage{mathtools}&#10;\pagestyle{empty}&#10;\newcommand{\Exp}{\mathbf{E}}&#10;\newcommand{\R}{{\mathbb R}}&#10;\begin{document}&#10;&#10;\begin{center}&#10;$ h_{[k]} $ --- vector with \\&#10;indeces not corresponding to \\&#10;partition $\mathcal{P}_k$ zeroed out &#10;\end{center}&#10;&#10;\end{document}"/>
  <p:tag name="IGUANATEXSIZE" val="15"/>
  <p:tag name="IGUANATEXCURSOR" val="25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0,5"/>
  <p:tag name="ORIGINALWIDTH" val="165"/>
  <p:tag name="LATEXADDIN" val="\documentclass{article}&#10;\usepackage{amsmath,amsthm,amssymb}&#10;\usepackage{mathtools}&#10;\pagestyle{empty}&#10;\newcommand{\Exp}{\mathbf{E}}&#10;\newcommand{\R}{{\mathbb R}}&#10;\begin{document}&#10;&#10;$ h_{[k]} $&#10;&#10;\end{document}"/>
  <p:tag name="IGUANATEXSIZE" val="18"/>
  <p:tag name="IGUANATEXCURSOR" val="18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8,75"/>
  <p:tag name="ORIGINALWIDTH" val="708,75"/>
  <p:tag name="LATEXADDIN" val="\documentclass{article}&#10;\usepackage{amsmath,amsthm,amssymb}&#10;\usepackage{mathtools}&#10;\pagestyle{empty}&#10;\newcommand{\Exp}{\mathbf{E}}&#10;\newcommand{\R}{{\mathbb R}}&#10;\begin{document}&#10;&#10;$ K $ computers&#10;&#10;\end{document}"/>
  <p:tag name="IGUANATEXSIZE" val="15"/>
  <p:tag name="IGUANATEXCURSOR" val="19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6"/>
  <p:tag name="ORIGINALWIDTH" val="96,75"/>
  <p:tag name="LATEXADDIN" val="\documentclass{article}&#10;\usepackage{amsmath,amsthm,amssymb}&#10;\usepackage{mathtools}&#10;\pagestyle{empty}&#10;\newcommand{\Exp}{\mathbf{E}}&#10;\newcommand{\R}{{\mathbb R}}&#10;\begin{document}&#10;&#10;$ \mathcal{A} $&#10;&#10;\end{document}"/>
  <p:tag name="IGUANATEXSIZE" val="18"/>
  <p:tag name="IGUANATEXCURSOR" val="19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,75"/>
  <p:tag name="ORIGINALWIDTH" val="57"/>
  <p:tag name="LATEXADDIN" val="\documentclass{article}&#10;\usepackage{amsmath,amsthm,amssymb}&#10;\usepackage{mathtools}&#10;\pagestyle{empty}&#10;\newcommand{\Exp}{\mathbf{E}}&#10;\newcommand{\R}{{\mathbb R}}&#10;\begin{document}&#10;&#10;$ k $&#10;&#10;\end{document}"/>
  <p:tag name="IGUANATEXSIZE" val="18"/>
  <p:tag name="IGUANATEXCURSOR" val="1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9,5"/>
  <p:tag name="ORIGINALWIDTH" val="537,75"/>
  <p:tag name="LATEXADDIN" val="\documentclass{article}&#10;\usepackage{amsmath,amsthm,amssymb}&#10;\usepackage{mathtools}&#10;\pagestyle{empty}&#10;\newcommand{\Exp}{\mathbf{E}}&#10;\newcommand{\R}{{\mathbb R}}&#10;\begin{document}&#10;&#10;$ x_i, \ i \in \mathcal{P}_k $&#10;&#10;\end{document}"/>
  <p:tag name="IGUANATEXSIZE" val="16"/>
  <p:tag name="IGUANATEXCURSOR" val="20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9,5"/>
  <p:tag name="ORIGINALWIDTH" val="544,5"/>
  <p:tag name="LATEXADDIN" val="\documentclass{article}&#10;\usepackage{amsmath,amsthm,amssymb}&#10;\usepackage{mathtools}&#10;\pagestyle{empty}&#10;\newcommand{\Exp}{\mathbf{E}}&#10;\newcommand{\R}{{\mathbb R}}&#10;\begin{document}&#10;&#10;$ \alpha_i, \ i \in \mathcal{P}_k $&#10;&#10;\end{document}"/>
  <p:tag name="IGUANATEXSIZE" val="16"/>
  <p:tag name="IGUANATEXCURSOR" val="18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58,5"/>
  <p:tag name="ORIGINALWIDTH" val="2196,75"/>
  <p:tag name="LATEXADDIN" val="\documentclass{article}&#10;\usepackage{amsmath,amsthm,amssymb}&#10;\usepackage{mathtools}&#10;\pagestyle{empty}&#10;\newcommand{\Exp}{\mathbf{E}}&#10;\newcommand{\R}{{\mathbb R}}&#10;\begin{document}&#10;&#10;$$ &#10;D(\alpha ) =&#10;\frac1n \sum\limits_{j=1}^n -\ell_j^*(- \alpha_j) - &#10;\lambda g^* \left( \frac1{\lambda n} X \alpha \right)&#10;$$&#10;&#10;\end{document}"/>
  <p:tag name="IGUANATEXSIZE" val="30"/>
  <p:tag name="IGUANATEXCURSOR" val="30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,75"/>
  <p:tag name="ORIGINALWIDTH" val="1320"/>
  <p:tag name="LATEXADDIN" val="\documentclass{article}&#10;\usepackage{amsmath,amsthm,amssymb}&#10;\usepackage{mathtools}&#10;\pagestyle{empty}&#10;\newcommand{\Exp}{\mathbf{E}}&#10;\newcommand{\R}{{\mathbb R}}&#10;\begin{document}&#10;&#10;Not separable in general&#10;&#10;\end{document}"/>
  <p:tag name="IGUANATEXSIZE" val="15"/>
  <p:tag name="IGUANATEXCURSOR" val="20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23,5"/>
  <p:tag name="ORIGINALWIDTH" val="1492,5"/>
  <p:tag name="LATEXADDIN" val="\documentclass{article}&#10;\usepackage{amsmath,amsthm,amssymb}&#10;\usepackage{mathtools}&#10;\pagestyle{empty}&#10;\newcommand{\Exp}{\mathbf{E}}&#10;\newcommand{\R}{{\mathbb R}}&#10;\begin{document}&#10;&#10;\[&#10;X = &#10;\left[&#10;\begin{array}{c@{\,}c@{\,}c@{\,}c}&#10;\hspace{-5pt} \vline &amp; \vline &amp; &amp; \vline \hspace{-5pt} \\[3pt]&#10;\hspace{-5pt} x_1 &amp; x_2 &amp; \dots &amp; x_n \hspace{-5pt} \\[3pt]&#10;\hspace{-5pt} \vline &amp; \vline &amp; &amp; \vline \hspace{-5pt}&#10;\end{array}&#10;\right]&#10;\in \R^{d \times n}&#10;\]&#10;&#10;\end{document}"/>
  <p:tag name="IGUANATEXSIZE" val="30"/>
  <p:tag name="IGUANATEXCURSOR" val="40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thm,amssymb}&#10;\usepackage{mathtools}&#10;\usepackage{algpseudocode,algorithm}&#10;\pagestyle{empty}&#10;\newcommand{\Exp}{\mathbf{E}}&#10;\newcommand{\R}{{\mathbb R}}&#10;\newcommand{\hk}{h_{[k]}}&#10;\begin{document}&#10;&#10;\begin{algorithm}[2]&#10;\caption{Improved COCOA Framework}&#10;&#10;\begin{algorithmic}[1]&#10;\State {\bf Input:} starting point &#10;$x^0 = \frac{1}{\lambda n} X \alpha^0 \in \R^{n}$ \\&#10;aggregation parameter $\nu \in (0,1]$, &#10;data partition $\{\mathcal{P}_k\}_{k=1}^K$&#10;\For {$t = 0, 1, 2, \dots $}&#10;  \For {$k \in \{1,2,\dots,K\}$ {\bf in parallel over computers}}&#10;     \State Let $\hk^t$ be approximate solution &#10;of the following problem&#10;\begin{equation}&#10;\max_{ \hk \in \R^n } G_k(\hk; \alpha^t)&#10;\end{equation}  &#10;  \EndFor&#10;  \State Set $\alpha^{t+1} = \alpha^t + \nu \sum_{k=1}^K \hk^t$&#10;\EndFor&#10;\end{algorithmic}&#10;\end{algorithm}&#10;\end{document}"/>
  <p:tag name="IGUANATEXSIZE" val="2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thm,amssymb}&#10;\usepackage{mathtools}&#10;\pagestyle{empty}&#10;\newcommand{\Exp}{\mathbf{E}}&#10;\newcommand{\R}{{\mathbb R}}&#10;\begin{document}&#10;&#10;\begin{center}&#10;$G_k$ --- a local problem; \\&#10;unspecified for now&#10;\end{center}&#10;&#10;\end{document}"/>
  <p:tag name="IGUANATEXSIZE" val="1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thm,amssymb}&#10;\usepackage{mathtools}&#10;\pagestyle{empty}&#10;\newcommand{\Exp}{\mathbf{E}}&#10;\newcommand{\R}{{\mathbb R}}&#10;\begin{document}&#10;&#10;\begin{center}&#10;$h_{[k]}^t$ --- a local update; \\&#10;only in subset of coordinates&#10;\end{center}&#10;&#10;\end{document}"/>
  <p:tag name="IGUANATEXSIZE" val="1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thm,amssymb}&#10;\usepackage{mathtools}&#10;\pagestyle{empty}&#10;\newcommand{\Exp}{\mathbf{E}}&#10;\newcommand{\R}{{\mathbb R}}&#10;\begin{document}&#10;&#10;\begin{center}&#10;$\nu$ --- aggregation parameter&#10;\end{center}&#10;&#10;\end{document}"/>
  <p:tag name="IGUANATEXSIZ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6"/>
  <p:tag name="ORIGINALWIDTH" val="96,75"/>
  <p:tag name="LATEXADDIN" val="\documentclass{article}&#10;\usepackage{amsmath,amsthm,amssymb}&#10;\usepackage{mathtools}&#10;\pagestyle{empty}&#10;\newcommand{\Exp}{\mathbf{E}}&#10;\newcommand{\R}{{\mathbb R}}&#10;\begin{document}&#10;&#10;$ \mathcal{A} $&#10;&#10;\end{document}"/>
  <p:tag name="IGUANATEXSIZE" val="12"/>
  <p:tag name="IGUANATEXCURSOR" val="19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75"/>
  <p:tag name="ORIGINALWIDTH" val="57"/>
  <p:tag name="LATEXADDIN" val="\documentclass{article}&#10;\usepackage{amsmath,amsthm,amssymb}&#10;\usepackage{mathtools}&#10;\pagestyle{empty}&#10;\newcommand{\Exp}{\mathbf{E}}&#10;\newcommand{\R}{{\mathbb R}}&#10;\begin{document}&#10;&#10;$ k $&#10;&#10;\end{document}"/>
  <p:tag name="IGUANATEXSIZE" val="22"/>
  <p:tag name="IGUANATEXCURSOR" val="18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5"/>
  <p:tag name="ORIGINALWIDTH" val="70.5"/>
  <p:tag name="LATEXADDIN" val="\documentclass{article}&#10;\usepackage{amsmath,amsthm,amssymb}&#10;\usepackage{mathtools}&#10;\pagestyle{empty}&#10;\newcommand{\Exp}{\mathbf{E}}&#10;\newcommand{\R}{{\mathbb R}}&#10;\begin{document}&#10;&#10;$ \alpha $&#10;&#10;\end{document}"/>
  <p:tag name="IGUANATEXSIZE" val="22"/>
  <p:tag name="IGUANATEXCURSOR" val="18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"/>
  <p:tag name="ORIGINALWIDTH" val="138.75"/>
  <p:tag name="LATEXADDIN" val="\documentclass{article}&#10;\usepackage{amsmath,amsthm,amssymb}&#10;\usepackage{mathtools}&#10;\pagestyle{empty}&#10;\newcommand{\Exp}{\mathbf{E}}&#10;\newcommand{\R}{{\mathbb R}}&#10;\begin{document}&#10;&#10;$ \R^d $&#10;&#10;\end{document}"/>
  <p:tag name="IGUANATEXSIZE" val="22"/>
  <p:tag name="IGUANATEXCURSOR" val="18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0.5"/>
  <p:tag name="ORIGINALWIDTH" val="165"/>
  <p:tag name="LATEXADDIN" val="\documentclass{article}&#10;\usepackage{amsmath,amsthm,amssymb}&#10;\usepackage{mathtools}&#10;\pagestyle{empty}&#10;\newcommand{\Exp}{\mathbf{E}}&#10;\newcommand{\R}{{\mathbb R}}&#10;\begin{document}&#10;&#10;$ h_{[k]} $&#10;&#10;\end{document}"/>
  <p:tag name="IGUANATEXSIZE" val="22"/>
  <p:tag name="IGUANATEXCURSOR" val="187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thm,amssymb}&#10;\usepackage{mathtools}&#10;\pagestyle{empty}&#10;\newcommand{\Exp}{\mathbf{E}}&#10;\newcommand{\R}{{\mathbb R}}&#10;\begin{document}&#10;&#10;$$ D(\alpha ) =&#10;  \frac1n \sum\limits_{j=1}^n -\ell_j^*(- \alpha_j) - &#10;  \lambda g^* \left( \frac1{\lambda n} X \alpha \right)&#10;$$&#10;&#10;\end{document}"/>
  <p:tag name="IGUANATEXSIZE" val="2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,amsthm,amssymb}&#10;\usepackage{mathtools}&#10;\pagestyle{empty}&#10;\newcommand{\Exp}{\mathbf{E}}&#10;\newcommand{\R}{{\mathbb R}}&#10;\begin{document}&#10;&#10;&#10;\begin{align*}&#10;f(\alpha) &amp;:= &#10;\lambda g^*\left( \frac{1}{\lambda n} X \alpha \right) \\&#10;R(\alpha) &amp;:= \frac1n \sum\limits_{j=1}^n \ell_j^*(- \alpha_j) &#10;\end{align*}&#10;&#10;\end{document}"/>
  <p:tag name="IGUANATEXSIZE" val="3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"/>
  <p:tag name="ORIGINALWIDTH" val="1205,25"/>
  <p:tag name="LATEXADDIN" val="\documentclass{article}&#10;\usepackage{amsmath,amsthm,amssymb}&#10;\usepackage{mathtools}&#10;\pagestyle{empty}&#10;\newcommand{\Exp}{\mathbf{E}}&#10;\newcommand{\R}{{\mathbb R}}&#10;\begin{document}&#10;&#10;$ D(\alpha) = - f(\alpha) - R(\alpha) $&#10;&#10;\end{document}"/>
  <p:tag name="IGUANATEXSIZE" val="25"/>
  <p:tag name="IGUANATEXCURSOR" val="21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"/>
  <p:tag name="ORIGINALWIDTH" val="449,25"/>
  <p:tag name="LATEXADDIN" val="\documentclass{article}&#10;\usepackage{amsmath,amsthm,amssymb}&#10;\usepackage{mathtools}&#10;\pagestyle{empty}&#10;\newcommand{\Exp}{\mathbf{E}}&#10;\newcommand{\R}{{\mathbb R}}&#10;\begin{document}&#10;&#10;$ G_k(\,\cdot\,;\alpha) $&#10;&#10;\end{document}"/>
  <p:tag name="IGUANATEXSIZE" val="22"/>
  <p:tag name="IGUANATEXCURSOR" val="20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,75"/>
  <p:tag name="ORIGINALWIDTH" val="59,25"/>
  <p:tag name="LATEXADDIN" val="\documentclass{article}&#10;\usepackage{amsmath,amsthm,amssymb}&#10;\usepackage{mathtools}&#10;\pagestyle{empty}&#10;\newcommand{\Exp}{\mathbf{E}}&#10;\newcommand{\R}{{\mathbb R}}&#10;\begin{document}&#10;&#10;$ \nu $&#10;&#10;\end{document}"/>
  <p:tag name="IGUANATEXSIZE" val="20"/>
  <p:tag name="IGUANATEXCURSOR" val="18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4,25"/>
  <p:tag name="ORIGINALWIDTH" val="2436"/>
  <p:tag name="LATEXADDIN" val="\documentclass{article}&#10;\usepackage{amsmath,amsthm,amssymb}&#10;\usepackage{mathtools}&#10;\pagestyle{empty}&#10;\newcommand{\Exp}{\mathbf{E}}&#10;\newcommand{\R}{{\mathbb R}}&#10;\begin{document}&#10;&#10;\begin{align*}&#10;G_k(h_{[k]}; \alpha) &#10;&amp;= \frac1K f(\alpha) &#10;+ \left\langle \nabla f(\alpha), h_{[k]} \right\rangle \\&#10;&amp;+ \frac1{2 \lambda n^2} \| X h_{[k]} \|^2&#10;+ R_k( \alpha_{[k]} + h_{[k]} ) &#10;\end{align*}&#10;&#10;\end{document}"/>
  <p:tag name="IGUANATEXSIZE" val="22"/>
  <p:tag name="IGUANATEXCURSOR" val="20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2,5"/>
  <p:tag name="ORIGINALWIDTH" val="142,5"/>
  <p:tag name="LATEXADDIN" val="\documentclass{article}&#10;\usepackage{amsmath,amsthm,amssymb}&#10;\usepackage{mathtools}&#10;\pagestyle{empty}&#10;\newcommand{\Exp}{\mathbf{E}}&#10;\newcommand{\R}{{\mathbb R}}&#10;\begin{document}&#10;&#10;$ \mathcal{T}_{\mathcal{A}} $&#10;&#10;\end{document}"/>
  <p:tag name="IGUANATEXSIZE" val="15"/>
  <p:tag name="IGUANATEXCURSOR" val="19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1,25"/>
  <p:tag name="ORIGINALWIDTH" val="3185,25"/>
  <p:tag name="LATEXADDIN" val="\documentclass{article}&#10;\usepackage{amsmath,amsthm,amssymb}&#10;\usepackage{mathtools}&#10;\pagestyle{empty}&#10;\newcommand{\Exp}{\mathbf{E}}&#10;\newcommand{\R}{{\mathbb R}}&#10;\begin{document}&#10;&#10;$&#10;R_k \left( \alpha_{[k]} + h_{[k]} \right) = &#10;\frac1n \sum\limits_{j \in \mathcal{P}_k} \ell_j^*(\alpha_j)&#10;\qquad \sum_{k=1}^K R_k(\alpha_{[k]}) = R(\alpha)&#10;$&#10;&#10;\end{document}"/>
  <p:tag name="IGUANATEXSIZE" val="18"/>
  <p:tag name="IGUANATEXCURSOR" val="29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6"/>
  <p:tag name="ORIGINALWIDTH" val="2025,75"/>
  <p:tag name="LATEXADDIN" val="\documentclass{article}&#10;\usepackage{amsmath,amsthm,amssymb}&#10;\usepackage{mathtools}&#10;\pagestyle{empty}&#10;\newcommand{\Exp}{\mathbf{E}}&#10;\newcommand{\R}{{\mathbb R}}&#10;\begin{document}&#10;&#10;$$ \sum_{k=1}^K G_k(0; \alpha) = -f(\alpha) - R(\alpha) = D(\alpha) $$&#10;&#10;\end{document}"/>
  <p:tag name="IGUANATEXSIZE" val="20"/>
  <p:tag name="IGUANATEXCURSOR" val="24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8"/>
  <p:tag name="ORIGINALWIDTH" val="1819,5"/>
  <p:tag name="LATEXADDIN" val="\documentclass{article}&#10;\usepackage{amsmath,amsthm,amssymb}&#10;\usepackage{mathtools}&#10;\usepackage{xcolor}&#10;\pagestyle{empty}&#10;\newcommand{\Exp}{\mathbf{E}}&#10;\newcommand{\R}{{\mathbb R}}&#10;\begin{document}&#10;&#10;$$ {\color{gray} \text{const} \ +\ } G_k(h_{[k]}; \alpha) \leq D(\alpha + h_{[k]}) $$&#10;&#10;\end{document}"/>
  <p:tag name="IGUANATEXSIZE" val="20"/>
  <p:tag name="IGUANATEXCURSOR" val="227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,5"/>
  <p:tag name="ORIGINALWIDTH" val="53,25"/>
  <p:tag name="LATEXADDIN" val="\documentclass{article}&#10;\usepackage{amsmath,amsthm,amssymb}&#10;\usepackage{mathtools}&#10;\pagestyle{empty}&#10;\newcommand{\Exp}{\mathbf{E}}&#10;\newcommand{\R}{{\mathbb R}}&#10;\begin{document}&#10;&#10;$ 0 $&#10;&#10;\end{document}"/>
  <p:tag name="IGUANATEXSIZE" val="18"/>
  <p:tag name="IGUANATEXCURSOR" val="18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4,25"/>
  <p:tag name="ORIGINALWIDTH" val="2436"/>
  <p:tag name="LATEXADDIN" val="\documentclass{article}&#10;\usepackage{amsmath,amsthm,amssymb}&#10;\usepackage{mathtools}&#10;\pagestyle{empty}&#10;\newcommand{\Exp}{\mathbf{E}}&#10;\newcommand{\R}{{\mathbb R}}&#10;\begin{document}&#10;&#10;\begin{align*}&#10;G_k(h_{[k]};\alpha) &#10;&amp;= \frac1K f(\alpha) &#10;+ \left\langle \nabla f(\alpha), h_{[k]} \right\rangle \\&#10;&amp;+ \frac1{2 \lambda n^2} \| X h_{[k]} \|^2&#10;+ R_k( \alpha_{[k]} + h_{[k]} ) &#10;\end{align*}&#10;&#10;\end{document}"/>
  <p:tag name="IGUANATEXSIZE" val="22"/>
  <p:tag name="IGUANATEXCURSOR" val="20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"/>
  <p:tag name="ORIGINALWIDTH" val="449,25"/>
  <p:tag name="LATEXADDIN" val="\documentclass{article}&#10;\usepackage{amsmath,amsthm,amssymb}&#10;\usepackage{mathtools}&#10;\pagestyle{empty}&#10;\newcommand{\Exp}{\mathbf{E}}&#10;\newcommand{\R}{{\mathbb R}}&#10;\begin{document}&#10;&#10;$ G_k(\,\cdot\,;\alpha) $&#10;&#10;\end{document}"/>
  <p:tag name="IGUANATEXSIZE" val="22"/>
  <p:tag name="IGUANATEXCURSOR" val="20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9.25"/>
  <p:tag name="ORIGINALWIDTH" val="1585.5"/>
  <p:tag name="LATEXADDIN" val="\documentclass{article}&#10;\usepackage{amsmath,amsthm,amssymb}&#10;\usepackage{mathtools}&#10;\pagestyle{empty}&#10;\newcommand{\Exp}{\mathbf{E}}&#10;\newcommand{\R}{{\mathbb R}}&#10;\begin{document}&#10;&#10;$$ \nabla f(\alpha) = &#10;\frac{1}{n} X^T \nabla g^* &#10;\left( \frac{1}{\lambda n} X \alpha \right) $$&#10;&#10;\end{document}"/>
  <p:tag name="IGUANATEXSIZE" val="30"/>
  <p:tag name="IGUANATEXCURSOR" val="27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0.75"/>
  <p:tag name="ORIGINALWIDTH" val="737.25"/>
  <p:tag name="LATEXADDIN" val="\documentclass{article}&#10;\usepackage{amsmath,amsthm,amssymb}&#10;\usepackage{mathtools}&#10;\pagestyle{empty}&#10;\newcommand{\Exp}{\mathbf{E}}&#10;\newcommand{\R}{{\mathbb R}}&#10;\begin{document}&#10;&#10;$ \left\langle \nabla f(\alpha^t), h_{[k]} \right\rangle $&#10;&#10;\end{document}"/>
  <p:tag name="IGUANATEXSIZE" val="30"/>
  <p:tag name="IGUANATEXCURSOR" val="21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5"/>
  <p:tag name="ORIGINALWIDTH" val="103.5"/>
  <p:tag name="LATEXADDIN" val="\documentclass{article}&#10;\usepackage{amsmath,amsthm,amssymb}&#10;\usepackage{mathtools}&#10;\pagestyle{empty}&#10;\newcommand{\Exp}{\mathbf{E}}&#10;\newcommand{\R}{{\mathbb R}}&#10;\begin{document}&#10;&#10;$ X $&#10;&#10;\end{document}"/>
  <p:tag name="IGUANATEXSIZE" val="30"/>
  <p:tag name="IGUANATEXCURSOR" val="18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3.5"/>
  <p:tag name="ORIGINALWIDTH" val="179.25"/>
  <p:tag name="LATEXADDIN" val="\documentclass{article}&#10;\usepackage{amsmath,amsthm,amssymb}&#10;\usepackage{mathtools}&#10;\pagestyle{empty}&#10;\newcommand{\Exp}{\mathbf{E}}&#10;\newcommand{\R}{{\mathbb R}}&#10;\begin{document}&#10;&#10;$ X^T $&#10;&#10;\end{document}"/>
  <p:tag name="IGUANATEXSIZE" val="18"/>
  <p:tag name="IGUANATEXCURSOR" val="18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4464</TotalTime>
  <Words>1358</Words>
  <Application>Microsoft Office PowerPoint</Application>
  <PresentationFormat>On-screen Show (4:3)</PresentationFormat>
  <Paragraphs>383</Paragraphs>
  <Slides>47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Calibri</vt:lpstr>
      <vt:lpstr>Georgia</vt:lpstr>
      <vt:lpstr>Wingdings</vt:lpstr>
      <vt:lpstr>Wingdings 3</vt:lpstr>
      <vt:lpstr>Origin</vt:lpstr>
      <vt:lpstr>Acrobat Document</vt:lpstr>
      <vt:lpstr>Distributed Optimization with  Arbitrary Local Solvers  </vt:lpstr>
      <vt:lpstr>Introduction Why we need distributed algorithms</vt:lpstr>
      <vt:lpstr>The Objective</vt:lpstr>
      <vt:lpstr>Traditional efficiency analysis</vt:lpstr>
      <vt:lpstr>Motivation to distribute data</vt:lpstr>
      <vt:lpstr>Computational bottlenecks</vt:lpstr>
      <vt:lpstr>Motivation to distribute data</vt:lpstr>
      <vt:lpstr>Distributed efficiency analysis</vt:lpstr>
      <vt:lpstr>Distributed algorithms – examples</vt:lpstr>
      <vt:lpstr>Our goal</vt:lpstr>
      <vt:lpstr>Efficiency analysis revisited</vt:lpstr>
      <vt:lpstr>Efficiency analysis revisited</vt:lpstr>
      <vt:lpstr>An example of Local Solver</vt:lpstr>
      <vt:lpstr>Experiments (demo)</vt:lpstr>
      <vt:lpstr>Problem specification</vt:lpstr>
      <vt:lpstr>Problem specification (primal)</vt:lpstr>
      <vt:lpstr>Problem specification (dual)</vt:lpstr>
      <vt:lpstr>Assumptions</vt:lpstr>
      <vt:lpstr>The Algorithm</vt:lpstr>
      <vt:lpstr>Necessary notation</vt:lpstr>
      <vt:lpstr>Data distribution</vt:lpstr>
      <vt:lpstr>The Algorithm</vt:lpstr>
      <vt:lpstr>Necessary properties for efficiency</vt:lpstr>
      <vt:lpstr>More notation…</vt:lpstr>
      <vt:lpstr>The Subproblem</vt:lpstr>
      <vt:lpstr>Subproblem intuition</vt:lpstr>
      <vt:lpstr>The Subproblem</vt:lpstr>
      <vt:lpstr>Dealing with</vt:lpstr>
      <vt:lpstr>Dealing with</vt:lpstr>
      <vt:lpstr>Dealing with</vt:lpstr>
      <vt:lpstr>The Algorithm</vt:lpstr>
      <vt:lpstr>Results (theory)</vt:lpstr>
      <vt:lpstr>Local decrease assumption</vt:lpstr>
      <vt:lpstr>Reminder</vt:lpstr>
      <vt:lpstr>Theorem (strongly convex case)</vt:lpstr>
      <vt:lpstr>Theorem (general convex case)</vt:lpstr>
      <vt:lpstr>Results (Experiments)</vt:lpstr>
      <vt:lpstr>Experimental Results</vt:lpstr>
      <vt:lpstr>Experimental Results</vt:lpstr>
      <vt:lpstr>Experimental Results</vt:lpstr>
      <vt:lpstr>Different subproblems</vt:lpstr>
      <vt:lpstr>Extras</vt:lpstr>
      <vt:lpstr>Extras</vt:lpstr>
      <vt:lpstr>Extras</vt:lpstr>
      <vt:lpstr>Extras</vt:lpstr>
      <vt:lpstr>Mentioned datasets</vt:lpstr>
      <vt:lpstr>References</vt:lpstr>
    </vt:vector>
  </TitlesOfParts>
  <Company>University of Edinburgh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Optimization with  Arbitrary Local Solvers  </dc:title>
  <dc:creator>KONECNY Jakub</dc:creator>
  <cp:lastModifiedBy>Jakub Konečný</cp:lastModifiedBy>
  <cp:revision>285</cp:revision>
  <dcterms:created xsi:type="dcterms:W3CDTF">2015-04-20T10:15:30Z</dcterms:created>
  <dcterms:modified xsi:type="dcterms:W3CDTF">2015-05-07T14:35:20Z</dcterms:modified>
</cp:coreProperties>
</file>