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3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6" r:id="rId3"/>
    <p:sldMasterId id="2147483708" r:id="rId4"/>
  </p:sldMasterIdLst>
  <p:notesMasterIdLst>
    <p:notesMasterId r:id="rId37"/>
  </p:notesMasterIdLst>
  <p:sldIdLst>
    <p:sldId id="288" r:id="rId5"/>
    <p:sldId id="692" r:id="rId6"/>
    <p:sldId id="693" r:id="rId7"/>
    <p:sldId id="694" r:id="rId8"/>
    <p:sldId id="591" r:id="rId9"/>
    <p:sldId id="695" r:id="rId10"/>
    <p:sldId id="547" r:id="rId11"/>
    <p:sldId id="675" r:id="rId12"/>
    <p:sldId id="685" r:id="rId13"/>
    <p:sldId id="681" r:id="rId14"/>
    <p:sldId id="697" r:id="rId15"/>
    <p:sldId id="701" r:id="rId16"/>
    <p:sldId id="704" r:id="rId17"/>
    <p:sldId id="703" r:id="rId18"/>
    <p:sldId id="702" r:id="rId19"/>
    <p:sldId id="707" r:id="rId20"/>
    <p:sldId id="708" r:id="rId21"/>
    <p:sldId id="709" r:id="rId22"/>
    <p:sldId id="710" r:id="rId23"/>
    <p:sldId id="711" r:id="rId24"/>
    <p:sldId id="712" r:id="rId25"/>
    <p:sldId id="714" r:id="rId26"/>
    <p:sldId id="713" r:id="rId27"/>
    <p:sldId id="718" r:id="rId28"/>
    <p:sldId id="720" r:id="rId29"/>
    <p:sldId id="721" r:id="rId30"/>
    <p:sldId id="722" r:id="rId31"/>
    <p:sldId id="723" r:id="rId32"/>
    <p:sldId id="715" r:id="rId33"/>
    <p:sldId id="724" r:id="rId34"/>
    <p:sldId id="725" r:id="rId35"/>
    <p:sldId id="717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 qu" initials="zq" lastIdx="1" clrIdx="0">
    <p:extLst>
      <p:ext uri="{19B8F6BF-5375-455C-9EA6-DF929625EA0E}">
        <p15:presenceInfo xmlns:p15="http://schemas.microsoft.com/office/powerpoint/2012/main" userId="58472b2c1b1302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2B9C"/>
    <a:srgbClr val="F3C20D"/>
    <a:srgbClr val="008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89964" autoAdjust="0"/>
  </p:normalViewPr>
  <p:slideViewPr>
    <p:cSldViewPr>
      <p:cViewPr varScale="1">
        <p:scale>
          <a:sx n="42" d="100"/>
          <a:sy n="42" d="100"/>
        </p:scale>
        <p:origin x="79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05T18:58:31.382" idx="1">
    <p:pos x="10" y="10"/>
    <p:text>comments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05T18:58:31.382" idx="1">
    <p:pos x="10" y="10"/>
    <p:text>comments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05T18:58:31.382" idx="1">
    <p:pos x="10" y="10"/>
    <p:text>comments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05T18:58:31.382" idx="1">
    <p:pos x="10" y="10"/>
    <p:text>comments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05T18:58:31.382" idx="1">
    <p:pos x="10" y="10"/>
    <p:text>comments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05T18:58:31.382" idx="1">
    <p:pos x="10" y="10"/>
    <p:text>comments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05T18:58:31.382" idx="1">
    <p:pos x="10" y="10"/>
    <p:text>comments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05T18:58:31.382" idx="1">
    <p:pos x="10" y="10"/>
    <p:text>comments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05T18:58:31.382" idx="1">
    <p:pos x="10" y="10"/>
    <p:text/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05T18:58:31.382" idx="1">
    <p:pos x="10" y="10"/>
    <p:text>comments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05T18:58:31.382" idx="1">
    <p:pos x="10" y="10"/>
    <p:text>comments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05T18:58:31.382" idx="1">
    <p:pos x="10" y="10"/>
    <p:text>comments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05T18:58:31.382" idx="1">
    <p:pos x="10" y="10"/>
    <p:text>comments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05T18:58:31.382" idx="1">
    <p:pos x="10" y="10"/>
    <p:text>comments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05T18:58:31.382" idx="1">
    <p:pos x="10" y="10"/>
    <p:text>comments</p:text>
    <p:extLst>
      <p:ext uri="{C676402C-5697-4E1C-873F-D02D1690AC5C}">
        <p15:threadingInfo xmlns:p15="http://schemas.microsoft.com/office/powerpoint/2012/main" timeZoneBias="-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0C4E-8C69-47D2-9637-2C7185C41F2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086"/>
            <a:ext cx="5852814" cy="43203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43FAE-A534-40EC-BE50-383BC4F8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8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 smtClean="0"/>
              <a:t>Statistical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learning</a:t>
            </a:r>
            <a:r>
              <a:rPr lang="fr-FR" baseline="0" dirty="0" smtClean="0"/>
              <a:t> deals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task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learning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data.</a:t>
            </a:r>
          </a:p>
          <a:p>
            <a:r>
              <a:rPr lang="fr-FR" baseline="0" dirty="0" smtClean="0"/>
              <a:t>In the scenario of </a:t>
            </a:r>
            <a:r>
              <a:rPr lang="fr-FR" baseline="0" dirty="0" err="1" smtClean="0"/>
              <a:t>supervised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statistical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learning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an input,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as an image, a </a:t>
            </a:r>
            <a:r>
              <a:rPr lang="fr-FR" baseline="0" dirty="0" err="1" smtClean="0"/>
              <a:t>piece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, a </a:t>
            </a:r>
            <a:r>
              <a:rPr lang="fr-FR" baseline="0" dirty="0" err="1" smtClean="0"/>
              <a:t>patient’s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blood</a:t>
            </a:r>
            <a:r>
              <a:rPr lang="fr-FR" baseline="0" dirty="0" smtClean="0"/>
              <a:t> pressure, etc. and an output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call label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as spam or non spam, </a:t>
            </a:r>
            <a:r>
              <a:rPr lang="fr-FR" baseline="0" dirty="0" err="1" smtClean="0"/>
              <a:t>heart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attack</a:t>
            </a:r>
            <a:r>
              <a:rPr lang="fr-FR" baseline="0" dirty="0" smtClean="0"/>
              <a:t> or no </a:t>
            </a:r>
            <a:r>
              <a:rPr lang="fr-FR" baseline="0" dirty="0" err="1" smtClean="0"/>
              <a:t>heart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attack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input and label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represented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through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multidimensional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vectors</a:t>
            </a:r>
            <a:r>
              <a:rPr lang="fr-FR" baseline="0" dirty="0" smtClean="0"/>
              <a:t> and for </a:t>
            </a:r>
            <a:r>
              <a:rPr lang="fr-FR" baseline="0" dirty="0" err="1" smtClean="0"/>
              <a:t>simplicity</a:t>
            </a:r>
            <a:r>
              <a:rPr lang="fr-FR" baseline="0" dirty="0" smtClean="0"/>
              <a:t> I </a:t>
            </a:r>
            <a:r>
              <a:rPr lang="fr-FR" baseline="0" dirty="0" err="1" smtClean="0"/>
              <a:t>am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going</a:t>
            </a:r>
            <a:r>
              <a:rPr lang="fr-FR" baseline="0" dirty="0" smtClean="0"/>
              <a:t> to assume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input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d </a:t>
            </a:r>
            <a:r>
              <a:rPr lang="fr-FR" baseline="0" dirty="0" err="1" smtClean="0"/>
              <a:t>dimensional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label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just</a:t>
            </a:r>
            <a:r>
              <a:rPr lang="fr-FR" baseline="0" dirty="0" smtClean="0"/>
              <a:t> a real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The pair of input and label </a:t>
            </a:r>
            <a:r>
              <a:rPr lang="fr-FR" baseline="0" dirty="0" err="1" smtClean="0"/>
              <a:t>follows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unknown</a:t>
            </a:r>
            <a:r>
              <a:rPr lang="fr-FR" baseline="0" dirty="0" smtClean="0"/>
              <a:t> distribution and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goal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out a </a:t>
            </a:r>
            <a:r>
              <a:rPr lang="fr-FR" baseline="0" dirty="0" err="1" smtClean="0"/>
              <a:t>linear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predictor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represented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through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w,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an input 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A_i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A_i</a:t>
            </a:r>
            <a:r>
              <a:rPr lang="fr-FR" baseline="0" dirty="0" smtClean="0"/>
              <a:t> transpose w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prediction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associated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 label </a:t>
            </a:r>
            <a:r>
              <a:rPr lang="fr-FR" baseline="0" dirty="0" err="1" smtClean="0"/>
              <a:t>y_i</a:t>
            </a:r>
            <a:r>
              <a:rPr lang="fr-FR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A8760-611D-4B38-B0D4-4158D826E1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89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43FAE-A534-40EC-BE50-383BC4F89691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9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43FAE-A534-40EC-BE50-383BC4F89691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94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43FAE-A534-40EC-BE50-383BC4F89691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747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43FAE-A534-40EC-BE50-383BC4F89691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32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43FAE-A534-40EC-BE50-383BC4F89691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006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43FAE-A534-40EC-BE50-383BC4F89691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12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43FAE-A534-40EC-BE50-383BC4F89691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140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43FAE-A534-40EC-BE50-383BC4F89691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204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43FAE-A534-40EC-BE50-383BC4F89691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96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43FAE-A534-40EC-BE50-383BC4F89691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7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 smtClean="0"/>
              <a:t>Statistical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learning</a:t>
            </a:r>
            <a:r>
              <a:rPr lang="fr-FR" baseline="0" dirty="0" smtClean="0"/>
              <a:t> deals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task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learning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data.</a:t>
            </a:r>
          </a:p>
          <a:p>
            <a:r>
              <a:rPr lang="fr-FR" baseline="0" dirty="0" smtClean="0"/>
              <a:t>In the scenario of </a:t>
            </a:r>
            <a:r>
              <a:rPr lang="fr-FR" baseline="0" dirty="0" err="1" smtClean="0"/>
              <a:t>supervised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statistical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learning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an input,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as an image, a </a:t>
            </a:r>
            <a:r>
              <a:rPr lang="fr-FR" baseline="0" dirty="0" err="1" smtClean="0"/>
              <a:t>piece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, a </a:t>
            </a:r>
            <a:r>
              <a:rPr lang="fr-FR" baseline="0" dirty="0" err="1" smtClean="0"/>
              <a:t>patient’s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blood</a:t>
            </a:r>
            <a:r>
              <a:rPr lang="fr-FR" baseline="0" dirty="0" smtClean="0"/>
              <a:t> pressure, etc. and an output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call label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as spam or non spam, </a:t>
            </a:r>
            <a:r>
              <a:rPr lang="fr-FR" baseline="0" dirty="0" err="1" smtClean="0"/>
              <a:t>heart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attack</a:t>
            </a:r>
            <a:r>
              <a:rPr lang="fr-FR" baseline="0" dirty="0" smtClean="0"/>
              <a:t> or no </a:t>
            </a:r>
            <a:r>
              <a:rPr lang="fr-FR" baseline="0" dirty="0" err="1" smtClean="0"/>
              <a:t>heart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attack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input and label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represented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through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multidimensional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vectors</a:t>
            </a:r>
            <a:r>
              <a:rPr lang="fr-FR" baseline="0" dirty="0" smtClean="0"/>
              <a:t> and for </a:t>
            </a:r>
            <a:r>
              <a:rPr lang="fr-FR" baseline="0" dirty="0" err="1" smtClean="0"/>
              <a:t>simplicity</a:t>
            </a:r>
            <a:r>
              <a:rPr lang="fr-FR" baseline="0" dirty="0" smtClean="0"/>
              <a:t> I </a:t>
            </a:r>
            <a:r>
              <a:rPr lang="fr-FR" baseline="0" dirty="0" err="1" smtClean="0"/>
              <a:t>am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going</a:t>
            </a:r>
            <a:r>
              <a:rPr lang="fr-FR" baseline="0" dirty="0" smtClean="0"/>
              <a:t> to assume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input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d </a:t>
            </a:r>
            <a:r>
              <a:rPr lang="fr-FR" baseline="0" dirty="0" err="1" smtClean="0"/>
              <a:t>dimensional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label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just</a:t>
            </a:r>
            <a:r>
              <a:rPr lang="fr-FR" baseline="0" dirty="0" smtClean="0"/>
              <a:t> a real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The pair of input and label </a:t>
            </a:r>
            <a:r>
              <a:rPr lang="fr-FR" baseline="0" dirty="0" err="1" smtClean="0"/>
              <a:t>follows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unknown</a:t>
            </a:r>
            <a:r>
              <a:rPr lang="fr-FR" baseline="0" dirty="0" smtClean="0"/>
              <a:t> distribution and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goal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out a </a:t>
            </a:r>
            <a:r>
              <a:rPr lang="fr-FR" baseline="0" dirty="0" err="1" smtClean="0"/>
              <a:t>linear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predictor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represented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through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w,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an input 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A_i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A_i</a:t>
            </a:r>
            <a:r>
              <a:rPr lang="fr-FR" baseline="0" dirty="0" smtClean="0"/>
              <a:t> transpose w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prediction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associated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 label </a:t>
            </a:r>
            <a:r>
              <a:rPr lang="fr-FR" baseline="0" dirty="0" err="1" smtClean="0"/>
              <a:t>y_i</a:t>
            </a:r>
            <a:r>
              <a:rPr lang="fr-FR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A8760-611D-4B38-B0D4-4158D826E1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89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 smtClean="0"/>
              <a:t>Statistical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learning</a:t>
            </a:r>
            <a:r>
              <a:rPr lang="fr-FR" baseline="0" dirty="0" smtClean="0"/>
              <a:t> deals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task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learning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data.</a:t>
            </a:r>
          </a:p>
          <a:p>
            <a:r>
              <a:rPr lang="fr-FR" baseline="0" dirty="0" smtClean="0"/>
              <a:t>In the scenario of </a:t>
            </a:r>
            <a:r>
              <a:rPr lang="fr-FR" baseline="0" dirty="0" err="1" smtClean="0"/>
              <a:t>supervised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statistical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learning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an input,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as an image, a </a:t>
            </a:r>
            <a:r>
              <a:rPr lang="fr-FR" baseline="0" dirty="0" err="1" smtClean="0"/>
              <a:t>piece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, a </a:t>
            </a:r>
            <a:r>
              <a:rPr lang="fr-FR" baseline="0" dirty="0" err="1" smtClean="0"/>
              <a:t>patient’s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blood</a:t>
            </a:r>
            <a:r>
              <a:rPr lang="fr-FR" baseline="0" dirty="0" smtClean="0"/>
              <a:t> pressure, etc. and an output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call label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as spam or non spam, </a:t>
            </a:r>
            <a:r>
              <a:rPr lang="fr-FR" baseline="0" dirty="0" err="1" smtClean="0"/>
              <a:t>heart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attack</a:t>
            </a:r>
            <a:r>
              <a:rPr lang="fr-FR" baseline="0" dirty="0" smtClean="0"/>
              <a:t> or no </a:t>
            </a:r>
            <a:r>
              <a:rPr lang="fr-FR" baseline="0" dirty="0" err="1" smtClean="0"/>
              <a:t>heart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attack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input and label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represented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through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multidimensional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vectors</a:t>
            </a:r>
            <a:r>
              <a:rPr lang="fr-FR" baseline="0" dirty="0" smtClean="0"/>
              <a:t> and for </a:t>
            </a:r>
            <a:r>
              <a:rPr lang="fr-FR" baseline="0" dirty="0" err="1" smtClean="0"/>
              <a:t>simplicity</a:t>
            </a:r>
            <a:r>
              <a:rPr lang="fr-FR" baseline="0" dirty="0" smtClean="0"/>
              <a:t> I </a:t>
            </a:r>
            <a:r>
              <a:rPr lang="fr-FR" baseline="0" dirty="0" err="1" smtClean="0"/>
              <a:t>am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going</a:t>
            </a:r>
            <a:r>
              <a:rPr lang="fr-FR" baseline="0" dirty="0" smtClean="0"/>
              <a:t> to assume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input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d </a:t>
            </a:r>
            <a:r>
              <a:rPr lang="fr-FR" baseline="0" dirty="0" err="1" smtClean="0"/>
              <a:t>dimensional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label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just</a:t>
            </a:r>
            <a:r>
              <a:rPr lang="fr-FR" baseline="0" dirty="0" smtClean="0"/>
              <a:t> a real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The pair of input and label </a:t>
            </a:r>
            <a:r>
              <a:rPr lang="fr-FR" baseline="0" dirty="0" err="1" smtClean="0"/>
              <a:t>follows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unknown</a:t>
            </a:r>
            <a:r>
              <a:rPr lang="fr-FR" baseline="0" dirty="0" smtClean="0"/>
              <a:t> distribution and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goal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out a </a:t>
            </a:r>
            <a:r>
              <a:rPr lang="fr-FR" baseline="0" dirty="0" err="1" smtClean="0"/>
              <a:t>linear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predictor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represented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through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w,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an input 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A_i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A_i</a:t>
            </a:r>
            <a:r>
              <a:rPr lang="fr-FR" baseline="0" dirty="0" smtClean="0"/>
              <a:t> transpose w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prediction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associated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 label </a:t>
            </a:r>
            <a:r>
              <a:rPr lang="fr-FR" baseline="0" dirty="0" err="1" smtClean="0"/>
              <a:t>y_i</a:t>
            </a:r>
            <a:r>
              <a:rPr lang="fr-FR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A8760-611D-4B38-B0D4-4158D826E1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89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A8760-611D-4B38-B0D4-4158D826E11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7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43FAE-A534-40EC-BE50-383BC4F896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43FAE-A534-40EC-BE50-383BC4F89691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49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43FAE-A534-40EC-BE50-383BC4F89691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88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43FAE-A534-40EC-BE50-383BC4F89691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253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43FAE-A534-40EC-BE50-383BC4F89691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91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/>
              <a:pPr/>
              <a:t>07/05/2015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/>
              <a:pPr/>
              <a:t>07/05/2015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/>
              <a:pPr/>
              <a:t>07/05/2015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23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31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46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9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17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50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47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8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/>
              <a:pPr/>
              <a:t>07/05/2015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63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27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594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175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431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631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4125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36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762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9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/>
              <a:pPr/>
              <a:t>07/05/2015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4359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98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996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8067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899-36DA-4A83-8477-9CB11A510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0AA4-5517-4BBD-921F-565F9A1A62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205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899-36DA-4A83-8477-9CB11A510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0AA4-5517-4BBD-921F-565F9A1A62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5545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899-36DA-4A83-8477-9CB11A510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0AA4-5517-4BBD-921F-565F9A1A62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84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899-36DA-4A83-8477-9CB11A510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0AA4-5517-4BBD-921F-565F9A1A62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570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899-36DA-4A83-8477-9CB11A510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0AA4-5517-4BBD-921F-565F9A1A62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4040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899-36DA-4A83-8477-9CB11A510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0AA4-5517-4BBD-921F-565F9A1A62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51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/>
              <a:pPr/>
              <a:t>07/05/2015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899-36DA-4A83-8477-9CB11A510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0AA4-5517-4BBD-921F-565F9A1A62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607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899-36DA-4A83-8477-9CB11A510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0AA4-5517-4BBD-921F-565F9A1A62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677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899-36DA-4A83-8477-9CB11A510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0AA4-5517-4BBD-921F-565F9A1A62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1336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899-36DA-4A83-8477-9CB11A510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0AA4-5517-4BBD-921F-565F9A1A62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079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4899-36DA-4A83-8477-9CB11A510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0AA4-5517-4BBD-921F-565F9A1A62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05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/>
              <a:pPr/>
              <a:t>07/05/2015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/>
              <a:pPr/>
              <a:t>07/05/2015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/>
              <a:pPr/>
              <a:t>07/05/2015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/>
              <a:pPr/>
              <a:t>07/05/2015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6B1-7E05-4781-A93E-E7A919A4973A}" type="datetimeFigureOut">
              <a:rPr lang="en-GB" smtClean="0"/>
              <a:pPr/>
              <a:t>07/05/2015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4C61-3E61-4C1B-8294-414E9296ED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836B1-7E05-4781-A93E-E7A919A4973A}" type="datetimeFigureOut">
              <a:rPr lang="en-GB" smtClean="0"/>
              <a:pPr/>
              <a:t>07/05/2015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F4C61-3E61-4C1B-8294-414E9296EDF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9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836B1-7E05-4781-A93E-E7A919A4973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07/05/2015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F4C61-3E61-4C1B-8294-414E9296EDF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5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74899-36DA-4A83-8477-9CB11A510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A0AA4-5517-4BBD-921F-565F9A1A62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6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3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50.emf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6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7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comments" Target="../comments/comment8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comments" Target="../comments/comment9.xml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0.xml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68.emf"/><Relationship Id="rId7" Type="http://schemas.openxmlformats.org/officeDocument/2006/relationships/image" Target="../media/image6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.emf"/><Relationship Id="rId5" Type="http://schemas.openxmlformats.org/officeDocument/2006/relationships/image" Target="../media/image70.emf"/><Relationship Id="rId10" Type="http://schemas.openxmlformats.org/officeDocument/2006/relationships/comments" Target="../comments/comment11.xml"/><Relationship Id="rId4" Type="http://schemas.openxmlformats.org/officeDocument/2006/relationships/image" Target="../media/image69.emf"/><Relationship Id="rId9" Type="http://schemas.openxmlformats.org/officeDocument/2006/relationships/image" Target="../media/image6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12.xml"/><Relationship Id="rId4" Type="http://schemas.openxmlformats.org/officeDocument/2006/relationships/image" Target="../media/image7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13.xml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tags" Target="../tags/tag2.xml"/><Relationship Id="rId16" Type="http://schemas.openxmlformats.org/officeDocument/2006/relationships/image" Target="../media/image82.png"/><Relationship Id="rId20" Type="http://schemas.openxmlformats.org/officeDocument/2006/relationships/image" Target="../media/image86.emf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77.png"/><Relationship Id="rId5" Type="http://schemas.openxmlformats.org/officeDocument/2006/relationships/tags" Target="../tags/tag5.xml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19" Type="http://schemas.openxmlformats.org/officeDocument/2006/relationships/image" Target="../media/image85.emf"/><Relationship Id="rId4" Type="http://schemas.openxmlformats.org/officeDocument/2006/relationships/tags" Target="../tags/tag4.xml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tags" Target="../tags/tag10.xml"/><Relationship Id="rId7" Type="http://schemas.openxmlformats.org/officeDocument/2006/relationships/image" Target="../media/image88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87.png"/><Relationship Id="rId5" Type="http://schemas.openxmlformats.org/officeDocument/2006/relationships/image" Target="../media/image81.png"/><Relationship Id="rId4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6.png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9.emf"/><Relationship Id="rId7" Type="http://schemas.openxmlformats.org/officeDocument/2006/relationships/image" Target="../media/image32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1.png"/><Relationship Id="rId5" Type="http://schemas.openxmlformats.org/officeDocument/2006/relationships/image" Target="../media/image25.png"/><Relationship Id="rId10" Type="http://schemas.openxmlformats.org/officeDocument/2006/relationships/image" Target="../media/image37.png"/><Relationship Id="rId4" Type="http://schemas.openxmlformats.org/officeDocument/2006/relationships/image" Target="../media/image40.emf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138929" y="4882920"/>
            <a:ext cx="2515554" cy="5125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Zheng Qu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0642" y="2466718"/>
            <a:ext cx="1152128" cy="11521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158441" y="539542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7F7F7F"/>
                </a:solidFill>
              </a:rPr>
              <a:t>University of Edinburgh</a:t>
            </a:r>
          </a:p>
          <a:p>
            <a:pPr algn="ctr"/>
            <a:r>
              <a:rPr lang="en-GB" sz="1600" dirty="0" smtClean="0">
                <a:solidFill>
                  <a:srgbClr val="7F7F7F"/>
                </a:solidFill>
              </a:rPr>
              <a:t>  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83768" y="3762320"/>
            <a:ext cx="385958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sz="2000" dirty="0" smtClean="0">
                <a:solidFill>
                  <a:srgbClr val="7F7F7F"/>
                </a:solidFill>
              </a:rPr>
              <a:t>Optimization &amp; Big Data Workshop </a:t>
            </a:r>
          </a:p>
          <a:p>
            <a:pPr algn="ctr"/>
            <a:r>
              <a:rPr lang="en-GB" sz="2000" dirty="0" smtClean="0">
                <a:solidFill>
                  <a:srgbClr val="7F7F7F"/>
                </a:solidFill>
              </a:rPr>
              <a:t>Edinburgh, 6</a:t>
            </a:r>
            <a:r>
              <a:rPr lang="en-GB" sz="2000" baseline="30000" dirty="0" smtClean="0">
                <a:solidFill>
                  <a:srgbClr val="7F7F7F"/>
                </a:solidFill>
              </a:rPr>
              <a:t>th</a:t>
            </a:r>
            <a:r>
              <a:rPr lang="en-GB" sz="2000" dirty="0" smtClean="0">
                <a:solidFill>
                  <a:srgbClr val="7F7F7F"/>
                </a:solidFill>
              </a:rPr>
              <a:t> </a:t>
            </a:r>
            <a:r>
              <a:rPr lang="en-GB" sz="2000" dirty="0">
                <a:solidFill>
                  <a:srgbClr val="7F7F7F"/>
                </a:solidFill>
              </a:rPr>
              <a:t>to 8</a:t>
            </a:r>
            <a:r>
              <a:rPr lang="en-GB" sz="2000" baseline="30000" dirty="0">
                <a:solidFill>
                  <a:srgbClr val="7F7F7F"/>
                </a:solidFill>
              </a:rPr>
              <a:t>th</a:t>
            </a:r>
            <a:r>
              <a:rPr lang="en-GB" sz="2000" dirty="0">
                <a:solidFill>
                  <a:srgbClr val="7F7F7F"/>
                </a:solidFill>
              </a:rPr>
              <a:t> </a:t>
            </a:r>
            <a:r>
              <a:rPr lang="en-GB" sz="2000" dirty="0" smtClean="0">
                <a:solidFill>
                  <a:srgbClr val="7F7F7F"/>
                </a:solidFill>
              </a:rPr>
              <a:t>May, 2015</a:t>
            </a:r>
            <a:endParaRPr lang="en-GB" sz="2000" dirty="0">
              <a:solidFill>
                <a:srgbClr val="7F7F7F"/>
              </a:solidFill>
            </a:endParaRPr>
          </a:p>
          <a:p>
            <a:pPr lvl="0" algn="ctr"/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9552" y="338783"/>
            <a:ext cx="8064896" cy="2016224"/>
          </a:xfrm>
          <a:ln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Randomized dual coordinate ascent with arbitrary sampling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6370" y="5872827"/>
            <a:ext cx="7491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dirty="0" smtClean="0">
                <a:solidFill>
                  <a:srgbClr val="7F7F7F"/>
                </a:solidFill>
              </a:rPr>
              <a:t>Joint work with Peter Richtárik (Edinburgh) &amp; Tong Zhang (Rutgers &amp; Baidu)</a:t>
            </a:r>
            <a:endParaRPr lang="en-GB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191386" y="928263"/>
            <a:ext cx="3172702" cy="37007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90357" y="2857015"/>
            <a:ext cx="3613458" cy="4614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575" y="2303501"/>
            <a:ext cx="3672411" cy="3383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49058" y="4668292"/>
            <a:ext cx="4541962" cy="6982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41892"/>
            <a:ext cx="9088179" cy="612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55575" y="2648139"/>
            <a:ext cx="7920881" cy="2899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01571" y="2226961"/>
            <a:ext cx="303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STEP 1: Primal update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3294" y="4853986"/>
            <a:ext cx="2731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STEP 2: Dual update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36827" y="5776463"/>
            <a:ext cx="2827661" cy="46166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anchor="ctr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fr-FR" dirty="0" smtClean="0">
                <a:solidFill>
                  <a:prstClr val="black"/>
                </a:solidFill>
              </a:rPr>
              <a:t>Just </a:t>
            </a:r>
            <a:r>
              <a:rPr lang="fr-FR" dirty="0" err="1" smtClean="0">
                <a:solidFill>
                  <a:prstClr val="black"/>
                </a:solidFill>
              </a:rPr>
              <a:t>maintaining</a:t>
            </a:r>
            <a:r>
              <a:rPr lang="fr-FR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560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087" y="5912278"/>
            <a:ext cx="189215" cy="200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H="1" flipV="1">
            <a:off x="5462077" y="5790413"/>
            <a:ext cx="674751" cy="12186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01570" y="1551808"/>
            <a:ext cx="1770629" cy="52603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98585" y="1572774"/>
            <a:ext cx="1591772" cy="48775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79712" y="2359066"/>
            <a:ext cx="161242" cy="27784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88928" y="4938359"/>
            <a:ext cx="282872" cy="4817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59832" y="2359066"/>
            <a:ext cx="216024" cy="27784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95204" y="4935728"/>
            <a:ext cx="282872" cy="4817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884368" y="933184"/>
            <a:ext cx="925518" cy="38833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95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17" grpId="0" animBg="1"/>
      <p:bldP spid="24" grpId="0" animBg="1"/>
      <p:bldP spid="26" grpId="0"/>
      <p:bldP spid="27" grpId="0"/>
      <p:bldP spid="22" grpId="0" animBg="1"/>
      <p:bldP spid="19" grpId="0" animBg="1"/>
      <p:bldP spid="23" grpId="0" animBg="1"/>
      <p:bldP spid="29" grpId="0" animBg="1"/>
      <p:bldP spid="30" grpId="0" animBg="1"/>
      <p:bldP spid="20" grpId="0" animBg="1"/>
      <p:bldP spid="21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p Arrow 1"/>
          <p:cNvSpPr/>
          <p:nvPr/>
        </p:nvSpPr>
        <p:spPr>
          <a:xfrm>
            <a:off x="4788024" y="4108019"/>
            <a:ext cx="648072" cy="504056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5936341" y="4129945"/>
            <a:ext cx="648072" cy="504056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7101045" y="4163248"/>
            <a:ext cx="648072" cy="504056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8265749" y="4166040"/>
            <a:ext cx="648072" cy="504056"/>
          </a:xfrm>
          <a:prstGeom prst="upArrow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4941170"/>
            <a:ext cx="6840760" cy="17543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Andale Mono"/>
                <a:cs typeface="Andale Mono"/>
              </a:rPr>
              <a:t>SDCA:                   SS. </a:t>
            </a:r>
            <a:r>
              <a:rPr lang="en-US" sz="1200" dirty="0" err="1" smtClean="0">
                <a:solidFill>
                  <a:prstClr val="black"/>
                </a:solidFill>
                <a:latin typeface="Andale Mono"/>
                <a:cs typeface="Andale Mono"/>
              </a:rPr>
              <a:t>Shwartz</a:t>
            </a:r>
            <a:r>
              <a:rPr lang="en-US" sz="1200" dirty="0" smtClean="0">
                <a:solidFill>
                  <a:prstClr val="black"/>
                </a:solidFill>
                <a:latin typeface="Andale Mono"/>
                <a:cs typeface="Andale Mono"/>
              </a:rPr>
              <a:t> &amp; T. Zhang, 09/2012</a:t>
            </a:r>
          </a:p>
          <a:p>
            <a:r>
              <a:rPr lang="en-US" sz="1200" dirty="0" err="1" smtClean="0">
                <a:solidFill>
                  <a:prstClr val="black"/>
                </a:solidFill>
                <a:latin typeface="Andale Mono"/>
                <a:cs typeface="Andale Mono"/>
              </a:rPr>
              <a:t>mSDCA</a:t>
            </a:r>
            <a:r>
              <a:rPr lang="en-US" sz="1200" dirty="0" smtClean="0">
                <a:solidFill>
                  <a:prstClr val="black"/>
                </a:solidFill>
                <a:latin typeface="Andale Mono"/>
                <a:cs typeface="Andale Mono"/>
              </a:rPr>
              <a:t>                 M. </a:t>
            </a:r>
            <a:r>
              <a:rPr lang="en-US" sz="1200" dirty="0" err="1" smtClean="0">
                <a:solidFill>
                  <a:prstClr val="black"/>
                </a:solidFill>
                <a:latin typeface="Andale Mono"/>
                <a:cs typeface="Andale Mono"/>
              </a:rPr>
              <a:t>Takáč</a:t>
            </a:r>
            <a:r>
              <a:rPr lang="en-US" sz="1200" dirty="0" smtClean="0">
                <a:solidFill>
                  <a:prstClr val="black"/>
                </a:solidFill>
                <a:latin typeface="Andale Mono"/>
                <a:cs typeface="Andale Mono"/>
              </a:rPr>
              <a:t>, A. </a:t>
            </a:r>
            <a:r>
              <a:rPr lang="en-US" sz="1200" dirty="0" err="1" smtClean="0">
                <a:solidFill>
                  <a:prstClr val="black"/>
                </a:solidFill>
                <a:latin typeface="Andale Mono"/>
                <a:cs typeface="Andale Mono"/>
              </a:rPr>
              <a:t>Bijral</a:t>
            </a:r>
            <a:r>
              <a:rPr lang="en-US" sz="1200" dirty="0" smtClean="0">
                <a:solidFill>
                  <a:prstClr val="black"/>
                </a:solidFill>
                <a:latin typeface="Andale Mono"/>
                <a:cs typeface="Andale Mono"/>
              </a:rPr>
              <a:t>, P. </a:t>
            </a:r>
            <a:r>
              <a:rPr lang="en-US" sz="1200" dirty="0" err="1" smtClean="0">
                <a:solidFill>
                  <a:prstClr val="black"/>
                </a:solidFill>
                <a:latin typeface="Andale Mono"/>
                <a:cs typeface="Andale Mono"/>
              </a:rPr>
              <a:t>Richtárik</a:t>
            </a:r>
            <a:r>
              <a:rPr lang="en-US" sz="1200" dirty="0" smtClean="0">
                <a:solidFill>
                  <a:prstClr val="black"/>
                </a:solidFill>
                <a:latin typeface="Andale Mono"/>
                <a:cs typeface="Andale Mono"/>
              </a:rPr>
              <a:t> &amp; N. </a:t>
            </a:r>
            <a:r>
              <a:rPr lang="en-US" sz="1200" dirty="0" err="1" smtClean="0">
                <a:solidFill>
                  <a:prstClr val="black"/>
                </a:solidFill>
                <a:latin typeface="Andale Mono"/>
                <a:cs typeface="Andale Mono"/>
              </a:rPr>
              <a:t>Srebro</a:t>
            </a:r>
            <a:r>
              <a:rPr lang="en-US" sz="1200" dirty="0" smtClean="0">
                <a:solidFill>
                  <a:prstClr val="black"/>
                </a:solidFill>
                <a:latin typeface="Andale Mono"/>
                <a:cs typeface="Andale Mono"/>
              </a:rPr>
              <a:t>, 03/2013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Andale Mono"/>
                <a:cs typeface="Andale Mono"/>
              </a:rPr>
              <a:t>ASDCA:                SS. </a:t>
            </a:r>
            <a:r>
              <a:rPr lang="en-US" sz="1200" dirty="0" err="1" smtClean="0">
                <a:solidFill>
                  <a:prstClr val="black"/>
                </a:solidFill>
                <a:latin typeface="Andale Mono"/>
                <a:cs typeface="Andale Mono"/>
              </a:rPr>
              <a:t>Shwartz</a:t>
            </a:r>
            <a:r>
              <a:rPr lang="en-US" sz="1200" dirty="0" smtClean="0">
                <a:solidFill>
                  <a:prstClr val="black"/>
                </a:solidFill>
                <a:latin typeface="Andale Mono"/>
                <a:cs typeface="Andale Mono"/>
              </a:rPr>
              <a:t> &amp; T. Zhang, 05/</a:t>
            </a:r>
            <a:r>
              <a:rPr lang="fr-FR" sz="1200" dirty="0" smtClean="0">
                <a:solidFill>
                  <a:prstClr val="black"/>
                </a:solidFill>
                <a:latin typeface="Andale Mono"/>
                <a:cs typeface="Andale Mono"/>
              </a:rPr>
              <a:t>20</a:t>
            </a:r>
            <a:r>
              <a:rPr lang="en-US" sz="1200" dirty="0" smtClean="0">
                <a:solidFill>
                  <a:prstClr val="black"/>
                </a:solidFill>
                <a:latin typeface="Andale Mono"/>
                <a:cs typeface="Andale Mono"/>
              </a:rPr>
              <a:t>13</a:t>
            </a:r>
          </a:p>
          <a:p>
            <a:r>
              <a:rPr lang="en-US" sz="1200" dirty="0" err="1" smtClean="0">
                <a:solidFill>
                  <a:prstClr val="black"/>
                </a:solidFill>
                <a:latin typeface="Andale Mono"/>
                <a:cs typeface="Andale Mono"/>
              </a:rPr>
              <a:t>AccProx</a:t>
            </a:r>
            <a:r>
              <a:rPr lang="en-US" sz="1200" dirty="0" smtClean="0">
                <a:solidFill>
                  <a:prstClr val="black"/>
                </a:solidFill>
                <a:latin typeface="Andale Mono"/>
                <a:cs typeface="Andale Mono"/>
              </a:rPr>
              <a:t>-SDCA:    SS. </a:t>
            </a:r>
            <a:r>
              <a:rPr lang="en-US" sz="1200" dirty="0" err="1" smtClean="0">
                <a:solidFill>
                  <a:prstClr val="black"/>
                </a:solidFill>
                <a:latin typeface="Andale Mono"/>
                <a:cs typeface="Andale Mono"/>
              </a:rPr>
              <a:t>Shwartz</a:t>
            </a:r>
            <a:r>
              <a:rPr lang="en-US" sz="1200" dirty="0" smtClean="0">
                <a:solidFill>
                  <a:prstClr val="black"/>
                </a:solidFill>
                <a:latin typeface="Andale Mono"/>
                <a:cs typeface="Andale Mono"/>
              </a:rPr>
              <a:t> &amp; T. Zhang, 10/2013  </a:t>
            </a:r>
          </a:p>
          <a:p>
            <a:r>
              <a:rPr lang="en-US" sz="1200" dirty="0" err="1" smtClean="0">
                <a:solidFill>
                  <a:prstClr val="black"/>
                </a:solidFill>
                <a:latin typeface="Andale Mono"/>
                <a:cs typeface="Andale Mono"/>
              </a:rPr>
              <a:t>DisDCA</a:t>
            </a:r>
            <a:r>
              <a:rPr lang="en-US" sz="1200" dirty="0" smtClean="0">
                <a:solidFill>
                  <a:prstClr val="black"/>
                </a:solidFill>
                <a:latin typeface="Andale Mono"/>
                <a:cs typeface="Andale Mono"/>
              </a:rPr>
              <a:t>:                TB. Yang, 2013         </a:t>
            </a:r>
          </a:p>
          <a:p>
            <a:r>
              <a:rPr lang="en-US" sz="1200" dirty="0" err="1" smtClean="0">
                <a:solidFill>
                  <a:prstClr val="black"/>
                </a:solidFill>
                <a:latin typeface="Andale Mono"/>
                <a:cs typeface="Andale Mono"/>
              </a:rPr>
              <a:t>Iprox</a:t>
            </a:r>
            <a:r>
              <a:rPr lang="en-US" sz="1200" dirty="0" smtClean="0">
                <a:solidFill>
                  <a:prstClr val="black"/>
                </a:solidFill>
                <a:latin typeface="Andale Mono"/>
                <a:cs typeface="Andale Mono"/>
              </a:rPr>
              <a:t>-SDCA:          PL. Zhao &amp; T. Zhang, 01/2014 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Andale Mono"/>
                <a:cs typeface="Andale Mono"/>
              </a:rPr>
              <a:t>APCG:                   QH. Lin, Z. Lu &amp; L. Xiao, 07/2014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Andale Mono"/>
                <a:cs typeface="Andale Mono"/>
              </a:rPr>
              <a:t>SPDC:                   Y. Zhang &amp; L. Xiao, 09/2014</a:t>
            </a:r>
          </a:p>
          <a:p>
            <a:r>
              <a:rPr lang="en-US" sz="1200" b="1" dirty="0" smtClean="0">
                <a:solidFill>
                  <a:prstClr val="black"/>
                </a:solidFill>
                <a:latin typeface="Andale Mono"/>
                <a:cs typeface="Andale Mono"/>
              </a:rPr>
              <a:t>QUARTZ:              Z. Q., P. </a:t>
            </a:r>
            <a:r>
              <a:rPr lang="en-US" sz="1200" b="1" dirty="0" err="1" smtClean="0">
                <a:solidFill>
                  <a:prstClr val="black"/>
                </a:solidFill>
                <a:latin typeface="Andale Mono"/>
                <a:cs typeface="Andale Mono"/>
              </a:rPr>
              <a:t>Richtárik</a:t>
            </a:r>
            <a:r>
              <a:rPr lang="en-US" sz="1200" b="1" dirty="0" smtClean="0">
                <a:solidFill>
                  <a:prstClr val="black"/>
                </a:solidFill>
                <a:latin typeface="Andale Mono"/>
                <a:cs typeface="Andale Mono"/>
              </a:rPr>
              <a:t> &amp; T. Zhang, 11/2014</a:t>
            </a:r>
            <a:endParaRPr lang="en-US" sz="1200" b="1" dirty="0">
              <a:solidFill>
                <a:prstClr val="black"/>
              </a:solidFill>
              <a:latin typeface="Andale Mono"/>
              <a:cs typeface="Andale Mono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8864" y="188640"/>
            <a:ext cx="8229600" cy="1143000"/>
          </a:xfrm>
        </p:spPr>
        <p:txBody>
          <a:bodyPr/>
          <a:lstStyle/>
          <a:p>
            <a:r>
              <a:rPr lang="fr-FR" dirty="0" err="1" smtClean="0"/>
              <a:t>Randomized</a:t>
            </a:r>
            <a:r>
              <a:rPr lang="fr-FR" dirty="0" smtClean="0"/>
              <a:t> Primal-Dual </a:t>
            </a:r>
            <a:r>
              <a:rPr lang="fr-FR" dirty="0" err="1" smtClean="0"/>
              <a:t>Methods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5" y="1782180"/>
            <a:ext cx="8944161" cy="2181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8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02" y="1664631"/>
            <a:ext cx="8756195" cy="393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Convergence </a:t>
            </a:r>
            <a:r>
              <a:rPr lang="fr-FR" dirty="0" err="1" smtClean="0"/>
              <a:t>Theorem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30689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E</a:t>
            </a:r>
            <a:r>
              <a:rPr lang="fr-FR" dirty="0" err="1" smtClean="0"/>
              <a:t>xpected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5976" y="24208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S</a:t>
            </a:r>
            <a:r>
              <a:rPr lang="fr-FR" dirty="0" err="1" smtClean="0"/>
              <a:t>eparable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451" y="344564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O</a:t>
            </a:r>
            <a:r>
              <a:rPr lang="fr-FR" dirty="0" err="1" smtClean="0"/>
              <a:t>verapproximation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2280" y="2420888"/>
            <a:ext cx="1754305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ESO </a:t>
            </a:r>
            <a:r>
              <a:rPr lang="fr-FR" b="1" dirty="0" err="1"/>
              <a:t>A</a:t>
            </a:r>
            <a:r>
              <a:rPr lang="fr-FR" b="1" dirty="0" err="1" smtClean="0"/>
              <a:t>ssumption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169379" y="5672052"/>
            <a:ext cx="204718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anchor="ctr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Convex combination constant</a:t>
            </a:r>
            <a:endParaRPr lang="en-GB" dirty="0">
              <a:solidFill>
                <a:prstClr val="black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16561" y="5445224"/>
            <a:ext cx="275319" cy="2268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1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83768" y="3511006"/>
            <a:ext cx="4464496" cy="18622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ounded Rectangle 1"/>
          <p:cNvSpPr/>
          <p:nvPr/>
        </p:nvSpPr>
        <p:spPr>
          <a:xfrm>
            <a:off x="1763688" y="2060847"/>
            <a:ext cx="5976664" cy="101367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Iteration</a:t>
            </a:r>
            <a:r>
              <a:rPr lang="fr-FR" dirty="0" smtClean="0"/>
              <a:t> </a:t>
            </a:r>
            <a:r>
              <a:rPr lang="fr-FR" dirty="0" err="1" smtClean="0"/>
              <a:t>Complexity</a:t>
            </a:r>
            <a:r>
              <a:rPr lang="fr-FR" dirty="0" smtClean="0"/>
              <a:t> </a:t>
            </a:r>
            <a:r>
              <a:rPr lang="fr-FR" dirty="0" err="1" smtClean="0"/>
              <a:t>Result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466078" y="4365104"/>
            <a:ext cx="260984" cy="504056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5918" y="5485045"/>
            <a:ext cx="8190656" cy="35312"/>
          </a:xfrm>
          <a:prstGeom prst="line">
            <a:avLst/>
          </a:prstGeom>
          <a:ln w="50800">
            <a:solidFill>
              <a:srgbClr val="FFC000"/>
            </a:solidFill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4" y="5752098"/>
            <a:ext cx="7864771" cy="82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6197"/>
            <a:ext cx="6624736" cy="368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56376" y="2348880"/>
            <a:ext cx="5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(*)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83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Complexity Results for Serial Sampling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31" y="1628800"/>
            <a:ext cx="7958741" cy="474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2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Experiment: Quartz vs SDCA,</a:t>
            </a:r>
            <a:br>
              <a:rPr lang="en-US" dirty="0"/>
            </a:br>
            <a:r>
              <a:rPr lang="en-US" dirty="0"/>
              <a:t>uniform vs optimal sampling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1" y="6077575"/>
            <a:ext cx="7272288" cy="423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208" y="2276872"/>
            <a:ext cx="3216760" cy="3197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2348880"/>
            <a:ext cx="3168352" cy="311036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8" y="5617908"/>
            <a:ext cx="3813231" cy="26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61" y="5572336"/>
            <a:ext cx="3239376" cy="26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25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2" y="1700808"/>
            <a:ext cx="2808312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15616" y="3429000"/>
            <a:ext cx="6408712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830576" cy="527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572000" y="2708920"/>
            <a:ext cx="4248472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QUARTZ with Standard Mini-Batching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3338337">
            <a:off x="4822142" y="2191209"/>
            <a:ext cx="932932" cy="26902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459" y="2828176"/>
            <a:ext cx="4187627" cy="312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1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Data </a:t>
            </a:r>
            <a:r>
              <a:rPr lang="fr-FR" dirty="0" err="1" smtClean="0"/>
              <a:t>Sparsity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75" y="1666685"/>
            <a:ext cx="4968552" cy="2314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48676" y="5521299"/>
            <a:ext cx="2448272" cy="1015663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 normalized measure of average </a:t>
            </a:r>
            <a:r>
              <a:rPr lang="en-US" sz="2000" dirty="0" err="1" smtClean="0"/>
              <a:t>sparsity</a:t>
            </a:r>
            <a:r>
              <a:rPr lang="en-US" sz="2000" dirty="0" smtClean="0"/>
              <a:t> of the data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16016" y="4804995"/>
            <a:ext cx="0" cy="64807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0"/>
          </p:cNvCxnSpPr>
          <p:nvPr/>
        </p:nvCxnSpPr>
        <p:spPr>
          <a:xfrm flipV="1">
            <a:off x="1979712" y="4869161"/>
            <a:ext cx="1224136" cy="7200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99592" y="5589239"/>
            <a:ext cx="2160240" cy="5839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 smtClean="0">
                <a:solidFill>
                  <a:schemeClr val="tx1"/>
                </a:solidFill>
              </a:rPr>
              <a:t>“Fully sparse data”</a:t>
            </a:r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11" idx="0"/>
          </p:cNvCxnSpPr>
          <p:nvPr/>
        </p:nvCxnSpPr>
        <p:spPr>
          <a:xfrm flipH="1" flipV="1">
            <a:off x="6271388" y="4804996"/>
            <a:ext cx="1288944" cy="8562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516216" y="5661248"/>
            <a:ext cx="2088232" cy="5118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 smtClean="0">
                <a:solidFill>
                  <a:schemeClr val="tx1"/>
                </a:solidFill>
              </a:rPr>
              <a:t>“Fully dense data”</a:t>
            </a:r>
            <a:endParaRPr lang="en-GB" sz="20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144301"/>
            <a:ext cx="3028594" cy="66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3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Iteration</a:t>
            </a:r>
            <a:r>
              <a:rPr lang="fr-FR" dirty="0" smtClean="0"/>
              <a:t> </a:t>
            </a:r>
            <a:r>
              <a:rPr lang="fr-FR" dirty="0" err="1" smtClean="0"/>
              <a:t>Complexity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177" y="1859273"/>
            <a:ext cx="4499645" cy="29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71" y="2564904"/>
            <a:ext cx="6142383" cy="372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5154">
            <a:off x="6930660" y="2020271"/>
            <a:ext cx="1556288" cy="27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23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70" y="2564904"/>
            <a:ext cx="6175585" cy="372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Iteration</a:t>
            </a:r>
            <a:r>
              <a:rPr lang="fr-FR" dirty="0" smtClean="0"/>
              <a:t> </a:t>
            </a:r>
            <a:r>
              <a:rPr lang="fr-FR" dirty="0" err="1" smtClean="0"/>
              <a:t>Complexity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177" y="1859273"/>
            <a:ext cx="4499645" cy="29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Brace 3"/>
          <p:cNvSpPr/>
          <p:nvPr/>
        </p:nvSpPr>
        <p:spPr>
          <a:xfrm rot="16200000">
            <a:off x="5580055" y="5166407"/>
            <a:ext cx="324036" cy="2033798"/>
          </a:xfrm>
          <a:prstGeom prst="leftBrace">
            <a:avLst/>
          </a:prstGeom>
          <a:ln w="50800">
            <a:solidFill>
              <a:srgbClr val="FFC000"/>
            </a:solidFill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434" y="6427907"/>
            <a:ext cx="549278" cy="27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6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Statistical Learning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-4953000" y="5797545"/>
            <a:ext cx="4114800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anchor="ctr">
            <a:spAutoFit/>
          </a:bodyPr>
          <a:lstStyle/>
          <a:p>
            <a:pPr algn="ctr"/>
            <a:r>
              <a:rPr lang="en-GB" sz="2800" dirty="0"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800" dirty="0" smtClean="0"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input (e.g</a:t>
            </a:r>
            <a:r>
              <a:rPr lang="en-GB" sz="2800" dirty="0"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., image, text, </a:t>
            </a:r>
            <a:r>
              <a:rPr lang="en-GB" sz="2800" dirty="0" smtClean="0"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clinical measurements</a:t>
            </a:r>
            <a:r>
              <a:rPr lang="en-GB" sz="2800" dirty="0"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 …)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-7220857" y="3166044"/>
            <a:ext cx="4512000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anchor="ctr">
            <a:spAutoFit/>
          </a:bodyPr>
          <a:lstStyle/>
          <a:p>
            <a:pPr algn="ctr"/>
            <a:r>
              <a:rPr lang="en-GB" sz="2800" dirty="0" smtClean="0"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label (e.g. spam/no spam, stock price) </a:t>
            </a:r>
            <a:endParaRPr lang="en-GB" sz="2800" dirty="0">
              <a:solidFill>
                <a:prstClr val="black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4400" y="4551853"/>
            <a:ext cx="4080567" cy="437707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rot="16200000" flipH="1">
            <a:off x="-2609995" y="3561069"/>
            <a:ext cx="64799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Elbow Connector 61"/>
          <p:cNvCxnSpPr/>
          <p:nvPr/>
        </p:nvCxnSpPr>
        <p:spPr>
          <a:xfrm rot="5400000" flipH="1" flipV="1">
            <a:off x="-2984898" y="5728099"/>
            <a:ext cx="109299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906000" y="3798475"/>
            <a:ext cx="0" cy="875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Rectangle 28"/>
          <p:cNvSpPr/>
          <p:nvPr/>
        </p:nvSpPr>
        <p:spPr>
          <a:xfrm>
            <a:off x="10820400" y="4551853"/>
            <a:ext cx="1944216" cy="5760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 smtClean="0">
                <a:solidFill>
                  <a:prstClr val="black"/>
                </a:solidFill>
              </a:rPr>
              <a:t>Predicted label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880766" y="5190509"/>
            <a:ext cx="0" cy="448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9504893" y="5924534"/>
            <a:ext cx="1503784" cy="5760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 smtClean="0">
                <a:solidFill>
                  <a:prstClr val="black"/>
                </a:solidFill>
              </a:rPr>
              <a:t>True label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87000" y="1883294"/>
            <a:ext cx="1757229" cy="319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prstClr val="black"/>
                </a:solidFill>
              </a:rPr>
              <a:t>GOAL</a:t>
            </a:r>
            <a:endParaRPr lang="en-US" sz="2800" b="1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8857" y="3740302"/>
            <a:ext cx="219456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-7162800" y="2409388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A_i</a:t>
            </a:r>
            <a:r>
              <a:rPr lang="en-US" dirty="0">
                <a:solidFill>
                  <a:prstClr val="black"/>
                </a:solidFill>
              </a:rPr>
              <a:t> \in \</a:t>
            </a:r>
            <a:r>
              <a:rPr lang="en-US" dirty="0" err="1">
                <a:solidFill>
                  <a:prstClr val="black"/>
                </a:solidFill>
              </a:rPr>
              <a:t>R^d</a:t>
            </a:r>
            <a:r>
              <a:rPr lang="en-US" dirty="0">
                <a:solidFill>
                  <a:prstClr val="black"/>
                </a:solidFill>
              </a:rPr>
              <a:t>, \</a:t>
            </a:r>
            <a:r>
              <a:rPr lang="en-US" dirty="0" err="1">
                <a:solidFill>
                  <a:prstClr val="black"/>
                </a:solidFill>
              </a:rPr>
              <a:t>enspace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y_i</a:t>
            </a:r>
            <a:r>
              <a:rPr lang="en-US" dirty="0">
                <a:solidFill>
                  <a:prstClr val="black"/>
                </a:solidFill>
              </a:rPr>
              <a:t> \in \R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994" y="3304842"/>
            <a:ext cx="2267712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-7010400" y="3950990"/>
            <a:ext cx="3542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\</a:t>
            </a:r>
            <a:r>
              <a:rPr lang="en-US" dirty="0" err="1">
                <a:solidFill>
                  <a:prstClr val="black"/>
                </a:solidFill>
              </a:rPr>
              <a:t>mathrm</a:t>
            </a:r>
            <a:r>
              <a:rPr lang="en-US" dirty="0">
                <a:solidFill>
                  <a:prstClr val="black"/>
                </a:solidFill>
              </a:rPr>
              <a:t>{Find}\</a:t>
            </a:r>
            <a:r>
              <a:rPr lang="en-US" dirty="0" err="1">
                <a:solidFill>
                  <a:prstClr val="black"/>
                </a:solidFill>
              </a:rPr>
              <a:t>enspace</a:t>
            </a:r>
            <a:r>
              <a:rPr lang="en-US" dirty="0">
                <a:solidFill>
                  <a:prstClr val="black"/>
                </a:solidFill>
              </a:rPr>
              <a:t> w\in \</a:t>
            </a:r>
            <a:r>
              <a:rPr lang="en-US" dirty="0" err="1">
                <a:solidFill>
                  <a:prstClr val="black"/>
                </a:solidFill>
              </a:rPr>
              <a:t>R^d</a:t>
            </a:r>
            <a:r>
              <a:rPr lang="en-US" dirty="0">
                <a:solidFill>
                  <a:prstClr val="black"/>
                </a:solidFill>
              </a:rPr>
              <a:t> :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-4234549" y="855292"/>
            <a:ext cx="3590716" cy="2579224"/>
            <a:chOff x="256347" y="2204864"/>
            <a:chExt cx="4824536" cy="3689315"/>
          </a:xfrm>
          <a:effectLst/>
        </p:grpSpPr>
        <p:sp>
          <p:nvSpPr>
            <p:cNvPr id="57" name="Cloud 56"/>
            <p:cNvSpPr/>
            <p:nvPr/>
          </p:nvSpPr>
          <p:spPr>
            <a:xfrm>
              <a:off x="256347" y="2204864"/>
              <a:ext cx="4824536" cy="3689315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5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832" y="2831921"/>
              <a:ext cx="1595083" cy="495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77" y="3056358"/>
              <a:ext cx="1656109" cy="517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734" y="4692614"/>
              <a:ext cx="1682043" cy="493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3603751"/>
              <a:ext cx="101041" cy="445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711" y="3735250"/>
              <a:ext cx="96837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6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259" y="4418212"/>
              <a:ext cx="96837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Right Arrow 36"/>
          <p:cNvSpPr/>
          <p:nvPr/>
        </p:nvSpPr>
        <p:spPr>
          <a:xfrm>
            <a:off x="10989513" y="2713411"/>
            <a:ext cx="1219200" cy="317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3838907" y="457200"/>
            <a:ext cx="3002686" cy="52322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prstClr val="black"/>
                </a:solidFill>
              </a:rPr>
              <a:t>Training set of data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725521" y="718810"/>
            <a:ext cx="1747185" cy="52322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prstClr val="black"/>
                </a:solidFill>
              </a:rPr>
              <a:t> </a:t>
            </a:r>
            <a:r>
              <a:rPr lang="fr-FR" sz="2800" dirty="0" err="1" smtClean="0">
                <a:solidFill>
                  <a:prstClr val="black"/>
                </a:solidFill>
              </a:rPr>
              <a:t>Predictor</a:t>
            </a:r>
            <a:r>
              <a:rPr lang="fr-FR" sz="2800" dirty="0" smtClean="0">
                <a:solidFill>
                  <a:prstClr val="black"/>
                </a:solidFill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760" y="3171168"/>
            <a:ext cx="16459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400" y="2159714"/>
            <a:ext cx="173736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965" r="63257"/>
          <a:stretch/>
        </p:blipFill>
        <p:spPr bwMode="auto">
          <a:xfrm>
            <a:off x="914400" y="2499404"/>
            <a:ext cx="2468371" cy="220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2" t="13965" r="24014"/>
          <a:stretch/>
        </p:blipFill>
        <p:spPr bwMode="auto">
          <a:xfrm>
            <a:off x="3929150" y="2572527"/>
            <a:ext cx="2360134" cy="193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76400" y="1928581"/>
            <a:ext cx="686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prstClr val="black"/>
                </a:solidFill>
              </a:rPr>
              <a:t>Data                     </a:t>
            </a:r>
            <a:r>
              <a:rPr lang="fr-FR" sz="2800" dirty="0" err="1" smtClean="0">
                <a:solidFill>
                  <a:prstClr val="black"/>
                </a:solidFill>
              </a:rPr>
              <a:t>Algorithm</a:t>
            </a:r>
            <a:r>
              <a:rPr lang="fr-FR" sz="2800" dirty="0" smtClean="0">
                <a:solidFill>
                  <a:prstClr val="black"/>
                </a:solidFill>
              </a:rPr>
              <a:t>                </a:t>
            </a:r>
            <a:r>
              <a:rPr lang="fr-FR" sz="2800" dirty="0" err="1" smtClean="0">
                <a:solidFill>
                  <a:prstClr val="black"/>
                </a:solidFill>
              </a:rPr>
              <a:t>Predictor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60" y="2979650"/>
            <a:ext cx="603691" cy="120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593" y="5190509"/>
            <a:ext cx="4114800" cy="376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3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Theoretical</a:t>
            </a:r>
            <a:r>
              <a:rPr lang="fr-FR" dirty="0" smtClean="0"/>
              <a:t> </a:t>
            </a:r>
            <a:r>
              <a:rPr lang="fr-FR" dirty="0" err="1" smtClean="0"/>
              <a:t>Speedup</a:t>
            </a:r>
            <a:r>
              <a:rPr lang="fr-FR" dirty="0" smtClean="0"/>
              <a:t> Factor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32856"/>
            <a:ext cx="5553075" cy="10001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148525" y="4376811"/>
            <a:ext cx="537794" cy="39925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3645024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Linear speedup up to a certain </a:t>
            </a:r>
            <a:r>
              <a:rPr lang="en-US" sz="2400" b="1" dirty="0" smtClean="0"/>
              <a:t>data-independent</a:t>
            </a:r>
            <a:r>
              <a:rPr lang="en-US" sz="2400" dirty="0" smtClean="0"/>
              <a:t> mini-batch size:</a:t>
            </a:r>
            <a:endParaRPr lang="en-US" sz="2400" dirty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437112"/>
            <a:ext cx="1819275" cy="32385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221088"/>
            <a:ext cx="2495550" cy="704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5536" y="508518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Further </a:t>
            </a:r>
            <a:r>
              <a:rPr lang="en-US" sz="2400" b="1" dirty="0" smtClean="0">
                <a:solidFill>
                  <a:srgbClr val="000000"/>
                </a:solidFill>
              </a:rPr>
              <a:t>data-dependent</a:t>
            </a:r>
            <a:r>
              <a:rPr lang="en-US" sz="2400" dirty="0" smtClean="0">
                <a:solidFill>
                  <a:srgbClr val="000000"/>
                </a:solidFill>
              </a:rPr>
              <a:t> speedup: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139952" y="5877272"/>
            <a:ext cx="537794" cy="39925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661248"/>
            <a:ext cx="2686050" cy="828675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877272"/>
            <a:ext cx="18002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Plots of </a:t>
            </a:r>
            <a:r>
              <a:rPr lang="fr-FR" dirty="0" err="1"/>
              <a:t>T</a:t>
            </a:r>
            <a:r>
              <a:rPr lang="fr-FR" dirty="0" err="1" smtClean="0"/>
              <a:t>heoretical</a:t>
            </a:r>
            <a:r>
              <a:rPr lang="fr-FR" dirty="0" smtClean="0"/>
              <a:t> </a:t>
            </a:r>
            <a:r>
              <a:rPr lang="fr-FR" dirty="0" err="1"/>
              <a:t>Speedup</a:t>
            </a:r>
            <a:r>
              <a:rPr lang="fr-FR" dirty="0"/>
              <a:t> Factor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" y="1649326"/>
            <a:ext cx="3041353" cy="3096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834" y="1664072"/>
            <a:ext cx="3040114" cy="3109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17" y="1741958"/>
            <a:ext cx="2913857" cy="302438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093144" y="5324012"/>
            <a:ext cx="478855" cy="33149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3817" y="4822291"/>
            <a:ext cx="818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speedup up to a certain </a:t>
            </a:r>
            <a:r>
              <a:rPr lang="en-US" b="1" dirty="0" smtClean="0"/>
              <a:t>data-independent</a:t>
            </a:r>
            <a:r>
              <a:rPr lang="en-US" dirty="0" smtClean="0"/>
              <a:t> mini-batch size:</a:t>
            </a:r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63" y="5337312"/>
            <a:ext cx="1712805" cy="304897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432" y="5200041"/>
            <a:ext cx="1865856" cy="5269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3817" y="5805012"/>
            <a:ext cx="804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Further </a:t>
            </a:r>
            <a:r>
              <a:rPr lang="en-US" b="1" dirty="0" smtClean="0">
                <a:solidFill>
                  <a:srgbClr val="000000"/>
                </a:solidFill>
              </a:rPr>
              <a:t>data-dependent</a:t>
            </a:r>
            <a:r>
              <a:rPr lang="en-US" dirty="0" smtClean="0">
                <a:solidFill>
                  <a:srgbClr val="000000"/>
                </a:solidFill>
              </a:rPr>
              <a:t> speedup: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432" y="5987361"/>
            <a:ext cx="1917451" cy="591554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90" y="6232474"/>
            <a:ext cx="1704117" cy="333610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4093143" y="6103149"/>
            <a:ext cx="478855" cy="33149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Theoretical</a:t>
            </a:r>
            <a:r>
              <a:rPr lang="fr-FR" dirty="0" smtClean="0"/>
              <a:t> vs </a:t>
            </a:r>
            <a:r>
              <a:rPr lang="fr-FR" dirty="0" err="1" smtClean="0"/>
              <a:t>Pratical</a:t>
            </a:r>
            <a:r>
              <a:rPr lang="fr-FR" dirty="0" smtClean="0"/>
              <a:t> </a:t>
            </a:r>
            <a:r>
              <a:rPr lang="fr-FR" dirty="0" err="1" smtClean="0"/>
              <a:t>Speedup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963" y="1509789"/>
            <a:ext cx="4289214" cy="44375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600488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</a:t>
            </a:r>
            <a:r>
              <a:rPr lang="fr-FR" dirty="0" err="1" smtClean="0"/>
              <a:t>stro_ph</a:t>
            </a:r>
            <a:r>
              <a:rPr lang="fr-FR" dirty="0" smtClean="0"/>
              <a:t>; </a:t>
            </a:r>
            <a:r>
              <a:rPr lang="fr-FR" dirty="0" err="1" smtClean="0"/>
              <a:t>sparsity</a:t>
            </a:r>
            <a:r>
              <a:rPr lang="fr-FR" dirty="0" smtClean="0"/>
              <a:t>: 0.08%; n=29,882; </a:t>
            </a:r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5004048" y="599232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cov1; </a:t>
            </a:r>
            <a:r>
              <a:rPr lang="fr-FR" dirty="0" err="1" smtClean="0"/>
              <a:t>sparsity</a:t>
            </a:r>
            <a:r>
              <a:rPr lang="fr-FR" dirty="0" smtClean="0"/>
              <a:t>: 22.22%; n=522,911; </a:t>
            </a: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430638"/>
            <a:ext cx="4256307" cy="444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21999" y="4797152"/>
            <a:ext cx="6840760" cy="17281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with Accelerated Mini-Batch P-D Methods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43" y="1916832"/>
            <a:ext cx="799985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126" y="4869160"/>
            <a:ext cx="6584633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50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5"/>
          <p:cNvGrpSpPr/>
          <p:nvPr/>
        </p:nvGrpSpPr>
        <p:grpSpPr>
          <a:xfrm>
            <a:off x="3203848" y="2348880"/>
            <a:ext cx="720080" cy="2088233"/>
            <a:chOff x="3203848" y="2348880"/>
            <a:chExt cx="720080" cy="2088233"/>
          </a:xfrm>
        </p:grpSpPr>
        <p:sp>
          <p:nvSpPr>
            <p:cNvPr id="31" name="Rectangle 30"/>
            <p:cNvSpPr/>
            <p:nvPr/>
          </p:nvSpPr>
          <p:spPr>
            <a:xfrm>
              <a:off x="3203848" y="2350294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75856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47864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19872" y="2348880"/>
              <a:ext cx="70371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491880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63888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35896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707904" y="2348880"/>
              <a:ext cx="70371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79912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51920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112"/>
          <p:cNvGrpSpPr/>
          <p:nvPr/>
        </p:nvGrpSpPr>
        <p:grpSpPr>
          <a:xfrm>
            <a:off x="3923928" y="2348880"/>
            <a:ext cx="718443" cy="2088233"/>
            <a:chOff x="3995936" y="2276872"/>
            <a:chExt cx="718443" cy="2088233"/>
          </a:xfrm>
        </p:grpSpPr>
        <p:sp>
          <p:nvSpPr>
            <p:cNvPr id="76" name="Rectangle 75"/>
            <p:cNvSpPr/>
            <p:nvPr/>
          </p:nvSpPr>
          <p:spPr>
            <a:xfrm>
              <a:off x="3995936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067944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139952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211960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283968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55976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7984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99992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572000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644008" y="2276873"/>
              <a:ext cx="70371" cy="20882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113"/>
          <p:cNvGrpSpPr/>
          <p:nvPr/>
        </p:nvGrpSpPr>
        <p:grpSpPr>
          <a:xfrm>
            <a:off x="4644008" y="2348880"/>
            <a:ext cx="720080" cy="2088233"/>
            <a:chOff x="4788024" y="2348880"/>
            <a:chExt cx="720080" cy="2088233"/>
          </a:xfrm>
        </p:grpSpPr>
        <p:sp>
          <p:nvSpPr>
            <p:cNvPr id="88" name="Rectangle 87"/>
            <p:cNvSpPr/>
            <p:nvPr/>
          </p:nvSpPr>
          <p:spPr>
            <a:xfrm>
              <a:off x="4788024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860032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32040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004048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076056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148064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20072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292080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364088" y="2348880"/>
              <a:ext cx="72008" cy="208823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436096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114"/>
          <p:cNvGrpSpPr/>
          <p:nvPr/>
        </p:nvGrpSpPr>
        <p:grpSpPr>
          <a:xfrm>
            <a:off x="5364088" y="2348880"/>
            <a:ext cx="718443" cy="2086819"/>
            <a:chOff x="5508104" y="2348880"/>
            <a:chExt cx="718443" cy="2086819"/>
          </a:xfrm>
        </p:grpSpPr>
        <p:sp>
          <p:nvSpPr>
            <p:cNvPr id="99" name="Rectangle 98"/>
            <p:cNvSpPr/>
            <p:nvPr/>
          </p:nvSpPr>
          <p:spPr>
            <a:xfrm>
              <a:off x="5508104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580112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652120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724128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796136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868144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940152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012160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84168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156176" y="2348880"/>
              <a:ext cx="70371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Distribution of Data</a:t>
            </a:r>
          </a:p>
        </p:txBody>
      </p:sp>
      <p:pic>
        <p:nvPicPr>
          <p:cNvPr id="28" name="Picture 27" descr="computer-35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99267" y="5445224"/>
            <a:ext cx="764704" cy="764704"/>
          </a:xfrm>
          <a:prstGeom prst="rect">
            <a:avLst/>
          </a:prstGeom>
        </p:spPr>
      </p:pic>
      <p:pic>
        <p:nvPicPr>
          <p:cNvPr id="14" name="Picture 13" descr="computer-35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84934" y="5452368"/>
            <a:ext cx="744622" cy="744622"/>
          </a:xfrm>
          <a:prstGeom prst="rect">
            <a:avLst/>
          </a:prstGeom>
        </p:spPr>
      </p:pic>
      <p:pic>
        <p:nvPicPr>
          <p:cNvPr id="15" name="Picture 14" descr="computer-35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69174" y="5442842"/>
            <a:ext cx="758619" cy="758619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1900808" y="6380718"/>
            <a:ext cx="107156" cy="214313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2987824" y="6381328"/>
            <a:ext cx="128588" cy="214313"/>
          </a:xfrm>
          <a:prstGeom prst="rect">
            <a:avLst/>
          </a:prstGeom>
        </p:spPr>
      </p:pic>
      <p:pic>
        <p:nvPicPr>
          <p:cNvPr id="27" name="Picture 2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6876256" y="6381328"/>
            <a:ext cx="126206" cy="142875"/>
          </a:xfrm>
          <a:prstGeom prst="rect">
            <a:avLst/>
          </a:prstGeom>
        </p:spPr>
      </p:pic>
      <p:pic>
        <p:nvPicPr>
          <p:cNvPr id="30" name="Picture 2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5148064" y="5713174"/>
            <a:ext cx="727386" cy="82036"/>
          </a:xfrm>
          <a:prstGeom prst="rect">
            <a:avLst/>
          </a:prstGeom>
        </p:spPr>
      </p:pic>
      <p:pic>
        <p:nvPicPr>
          <p:cNvPr id="33" name="Picture 32" descr="computer-35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691235" y="5442843"/>
            <a:ext cx="750287" cy="750287"/>
          </a:xfrm>
          <a:prstGeom prst="rect">
            <a:avLst/>
          </a:prstGeom>
        </p:spPr>
      </p:pic>
      <p:pic>
        <p:nvPicPr>
          <p:cNvPr id="36" name="Picture 35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3995936" y="6381328"/>
            <a:ext cx="133350" cy="219075"/>
          </a:xfrm>
          <a:prstGeom prst="rect">
            <a:avLst/>
          </a:prstGeom>
        </p:spPr>
      </p:pic>
      <p:pic>
        <p:nvPicPr>
          <p:cNvPr id="41" name="Picture 40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4211960" y="2924944"/>
            <a:ext cx="828093" cy="864097"/>
          </a:xfrm>
          <a:prstGeom prst="rect">
            <a:avLst/>
          </a:prstGeom>
        </p:spPr>
      </p:pic>
      <p:pic>
        <p:nvPicPr>
          <p:cNvPr id="42" name="Picture 41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5148064" y="3501008"/>
            <a:ext cx="727386" cy="82036"/>
          </a:xfrm>
          <a:prstGeom prst="rect">
            <a:avLst/>
          </a:prstGeom>
        </p:spPr>
      </p:pic>
      <p:sp>
        <p:nvSpPr>
          <p:cNvPr id="51" name="Down Arrow 50"/>
          <p:cNvSpPr/>
          <p:nvPr/>
        </p:nvSpPr>
        <p:spPr>
          <a:xfrm>
            <a:off x="1907704" y="4869160"/>
            <a:ext cx="288032" cy="43204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Down Arrow 51"/>
          <p:cNvSpPr/>
          <p:nvPr/>
        </p:nvSpPr>
        <p:spPr>
          <a:xfrm>
            <a:off x="2915816" y="4869160"/>
            <a:ext cx="288032" cy="43204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Down Arrow 52"/>
          <p:cNvSpPr/>
          <p:nvPr/>
        </p:nvSpPr>
        <p:spPr>
          <a:xfrm>
            <a:off x="3923928" y="4869160"/>
            <a:ext cx="288032" cy="43204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Down Arrow 53"/>
          <p:cNvSpPr/>
          <p:nvPr/>
        </p:nvSpPr>
        <p:spPr>
          <a:xfrm>
            <a:off x="6804248" y="4869160"/>
            <a:ext cx="288032" cy="43204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ight Brace 54"/>
          <p:cNvSpPr/>
          <p:nvPr/>
        </p:nvSpPr>
        <p:spPr>
          <a:xfrm rot="16200000">
            <a:off x="4506362" y="696103"/>
            <a:ext cx="275295" cy="2880320"/>
          </a:xfrm>
          <a:prstGeom prst="rightBrace">
            <a:avLst>
              <a:gd name="adj1" fmla="val 2862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3563889" y="14847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n </a:t>
            </a:r>
            <a:r>
              <a:rPr lang="en-GB" dirty="0" smtClean="0"/>
              <a:t>= # dual variables</a:t>
            </a:r>
            <a:endParaRPr lang="en-GB" dirty="0"/>
          </a:p>
        </p:txBody>
      </p:sp>
      <p:sp>
        <p:nvSpPr>
          <p:cNvPr id="57" name="Right Brace 56"/>
          <p:cNvSpPr/>
          <p:nvPr/>
        </p:nvSpPr>
        <p:spPr>
          <a:xfrm rot="16200000">
            <a:off x="1945102" y="1797903"/>
            <a:ext cx="218689" cy="744580"/>
          </a:xfrm>
          <a:prstGeom prst="rightBrace">
            <a:avLst>
              <a:gd name="adj1" fmla="val 2862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ight Brace 57"/>
          <p:cNvSpPr/>
          <p:nvPr/>
        </p:nvSpPr>
        <p:spPr>
          <a:xfrm rot="16200000">
            <a:off x="2950833" y="1795522"/>
            <a:ext cx="218689" cy="744580"/>
          </a:xfrm>
          <a:prstGeom prst="rightBrace">
            <a:avLst>
              <a:gd name="adj1" fmla="val 2862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ight Brace 59"/>
          <p:cNvSpPr/>
          <p:nvPr/>
        </p:nvSpPr>
        <p:spPr>
          <a:xfrm rot="16200000">
            <a:off x="6837437" y="1790303"/>
            <a:ext cx="218687" cy="744580"/>
          </a:xfrm>
          <a:prstGeom prst="rightBrace">
            <a:avLst>
              <a:gd name="adj1" fmla="val 2862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159"/>
          <p:cNvGrpSpPr/>
          <p:nvPr/>
        </p:nvGrpSpPr>
        <p:grpSpPr>
          <a:xfrm>
            <a:off x="3203848" y="4509120"/>
            <a:ext cx="720080" cy="69900"/>
            <a:chOff x="3203848" y="2348880"/>
            <a:chExt cx="720080" cy="2088233"/>
          </a:xfrm>
          <a:solidFill>
            <a:srgbClr val="00B0F0"/>
          </a:solidFill>
        </p:grpSpPr>
        <p:sp>
          <p:nvSpPr>
            <p:cNvPr id="161" name="Rectangle 160"/>
            <p:cNvSpPr/>
            <p:nvPr/>
          </p:nvSpPr>
          <p:spPr>
            <a:xfrm>
              <a:off x="3203848" y="2350294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275856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347864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419872" y="2348880"/>
              <a:ext cx="70371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491880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563888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35896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707904" y="2348880"/>
              <a:ext cx="70371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779912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851920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170"/>
          <p:cNvGrpSpPr/>
          <p:nvPr/>
        </p:nvGrpSpPr>
        <p:grpSpPr>
          <a:xfrm>
            <a:off x="3923928" y="4509120"/>
            <a:ext cx="718443" cy="69900"/>
            <a:chOff x="3995936" y="2276872"/>
            <a:chExt cx="718443" cy="2088233"/>
          </a:xfrm>
          <a:solidFill>
            <a:srgbClr val="00B0F0"/>
          </a:solidFill>
        </p:grpSpPr>
        <p:sp>
          <p:nvSpPr>
            <p:cNvPr id="172" name="Rectangle 171"/>
            <p:cNvSpPr/>
            <p:nvPr/>
          </p:nvSpPr>
          <p:spPr>
            <a:xfrm>
              <a:off x="3995936" y="2276872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067944" y="2276872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139952" y="2276872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211960" y="2276872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283968" y="2276872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355976" y="2276872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427984" y="2276872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499992" y="2276872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572000" y="2276872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644008" y="2276873"/>
              <a:ext cx="70371" cy="2088232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181"/>
          <p:cNvGrpSpPr/>
          <p:nvPr/>
        </p:nvGrpSpPr>
        <p:grpSpPr>
          <a:xfrm>
            <a:off x="4644008" y="4509120"/>
            <a:ext cx="720080" cy="69900"/>
            <a:chOff x="4788024" y="2348880"/>
            <a:chExt cx="720080" cy="2088233"/>
          </a:xfrm>
          <a:solidFill>
            <a:srgbClr val="00B0F0"/>
          </a:solidFill>
        </p:grpSpPr>
        <p:sp>
          <p:nvSpPr>
            <p:cNvPr id="183" name="Rectangle 182"/>
            <p:cNvSpPr/>
            <p:nvPr/>
          </p:nvSpPr>
          <p:spPr>
            <a:xfrm>
              <a:off x="4788024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0032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932040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004048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076056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148064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220072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292080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364088" y="2348880"/>
              <a:ext cx="72008" cy="2088233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436096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192"/>
          <p:cNvGrpSpPr/>
          <p:nvPr/>
        </p:nvGrpSpPr>
        <p:grpSpPr>
          <a:xfrm>
            <a:off x="5364088" y="4509120"/>
            <a:ext cx="718443" cy="69900"/>
            <a:chOff x="5508104" y="2348880"/>
            <a:chExt cx="718443" cy="2086819"/>
          </a:xfrm>
          <a:solidFill>
            <a:srgbClr val="00B0F0"/>
          </a:solidFill>
        </p:grpSpPr>
        <p:sp>
          <p:nvSpPr>
            <p:cNvPr id="194" name="Rectangle 193"/>
            <p:cNvSpPr/>
            <p:nvPr/>
          </p:nvSpPr>
          <p:spPr>
            <a:xfrm>
              <a:off x="5508104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580112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652120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724128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796136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868144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940152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012160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084168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156176" y="2348880"/>
              <a:ext cx="70371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6540272" y="1384339"/>
            <a:ext cx="2016224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Data matrix</a:t>
            </a:r>
            <a:endParaRPr lang="en-GB" sz="2000" dirty="0"/>
          </a:p>
        </p:txBody>
      </p:sp>
      <p:cxnSp>
        <p:nvCxnSpPr>
          <p:cNvPr id="223" name="Straight Arrow Connector 222"/>
          <p:cNvCxnSpPr>
            <a:stCxn id="222" idx="2"/>
          </p:cNvCxnSpPr>
          <p:nvPr/>
        </p:nvCxnSpPr>
        <p:spPr>
          <a:xfrm flipH="1">
            <a:off x="6244046" y="1784449"/>
            <a:ext cx="1304338" cy="762808"/>
          </a:xfrm>
          <a:prstGeom prst="straightConnector1">
            <a:avLst/>
          </a:prstGeom>
          <a:ln w="76200">
            <a:solidFill>
              <a:srgbClr val="FFC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12776"/>
            <a:ext cx="194934" cy="564282"/>
          </a:xfrm>
          <a:prstGeom prst="rect">
            <a:avLst/>
          </a:prstGeom>
        </p:spPr>
      </p:pic>
      <p:pic>
        <p:nvPicPr>
          <p:cNvPr id="124" name="Picture 123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412776"/>
            <a:ext cx="194934" cy="564282"/>
          </a:xfrm>
          <a:prstGeom prst="rect">
            <a:avLst/>
          </a:prstGeom>
        </p:spPr>
      </p:pic>
      <p:pic>
        <p:nvPicPr>
          <p:cNvPr id="125" name="Picture 124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412776"/>
            <a:ext cx="194934" cy="564282"/>
          </a:xfrm>
          <a:prstGeom prst="rect">
            <a:avLst/>
          </a:prstGeom>
        </p:spPr>
      </p:pic>
      <p:pic>
        <p:nvPicPr>
          <p:cNvPr id="126" name="Picture 125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412776"/>
            <a:ext cx="194934" cy="564282"/>
          </a:xfrm>
          <a:prstGeom prst="rect">
            <a:avLst/>
          </a:prstGeom>
        </p:spPr>
      </p:pic>
      <p:sp>
        <p:nvSpPr>
          <p:cNvPr id="59" name="Right Brace 58"/>
          <p:cNvSpPr/>
          <p:nvPr/>
        </p:nvSpPr>
        <p:spPr>
          <a:xfrm rot="16200000">
            <a:off x="3961327" y="1797902"/>
            <a:ext cx="218687" cy="744580"/>
          </a:xfrm>
          <a:prstGeom prst="rightBrace">
            <a:avLst>
              <a:gd name="adj1" fmla="val 2862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653136"/>
            <a:ext cx="2286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4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-0.16528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-0.13402 4.0740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0.13385 4.0740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07407E-6 L -0.10104 4.0740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022E-16 L -0.16545 1.11022E-1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022E-16 L -0.1342 1.11022E-1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022E-16 L 0.13385 1.11022E-1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022E-16 L -0.10139 0.0002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60" grpId="0" animBg="1"/>
      <p:bldP spid="222" grpId="0" animBg="1"/>
      <p:bldP spid="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Distributed </a:t>
            </a:r>
            <a:r>
              <a:rPr lang="en-GB" dirty="0" smtClean="0"/>
              <a:t>Sampling</a:t>
            </a:r>
            <a:endParaRPr lang="en-GB" dirty="0"/>
          </a:p>
        </p:txBody>
      </p:sp>
      <p:grpSp>
        <p:nvGrpSpPr>
          <p:cNvPr id="3" name="Group 159"/>
          <p:cNvGrpSpPr/>
          <p:nvPr/>
        </p:nvGrpSpPr>
        <p:grpSpPr>
          <a:xfrm>
            <a:off x="1691680" y="4509120"/>
            <a:ext cx="720080" cy="69900"/>
            <a:chOff x="3203848" y="2348880"/>
            <a:chExt cx="720080" cy="2088233"/>
          </a:xfrm>
          <a:solidFill>
            <a:srgbClr val="00B0F0"/>
          </a:solidFill>
        </p:grpSpPr>
        <p:sp>
          <p:nvSpPr>
            <p:cNvPr id="161" name="Rectangle 160"/>
            <p:cNvSpPr/>
            <p:nvPr/>
          </p:nvSpPr>
          <p:spPr>
            <a:xfrm>
              <a:off x="3203848" y="2350294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275856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347864" y="2348880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419872" y="2348880"/>
              <a:ext cx="70371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491880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563888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35896" y="2348880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707904" y="2348880"/>
              <a:ext cx="70371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779912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851920" y="2348880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170"/>
          <p:cNvGrpSpPr/>
          <p:nvPr/>
        </p:nvGrpSpPr>
        <p:grpSpPr>
          <a:xfrm>
            <a:off x="2687886" y="4509120"/>
            <a:ext cx="718443" cy="69900"/>
            <a:chOff x="3995936" y="2276872"/>
            <a:chExt cx="718443" cy="2088233"/>
          </a:xfrm>
          <a:solidFill>
            <a:srgbClr val="00B0F0"/>
          </a:solidFill>
        </p:grpSpPr>
        <p:sp>
          <p:nvSpPr>
            <p:cNvPr id="172" name="Rectangle 171"/>
            <p:cNvSpPr/>
            <p:nvPr/>
          </p:nvSpPr>
          <p:spPr>
            <a:xfrm>
              <a:off x="3995936" y="2276872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067944" y="2276872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139952" y="2276872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211960" y="2276872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283968" y="2276872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355976" y="2276872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427984" y="2276872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499992" y="2276872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572000" y="2276872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644008" y="2276873"/>
              <a:ext cx="70371" cy="2088232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181"/>
          <p:cNvGrpSpPr/>
          <p:nvPr/>
        </p:nvGrpSpPr>
        <p:grpSpPr>
          <a:xfrm>
            <a:off x="3713138" y="4510088"/>
            <a:ext cx="720080" cy="69900"/>
            <a:chOff x="4788024" y="2348880"/>
            <a:chExt cx="720080" cy="2088233"/>
          </a:xfrm>
          <a:solidFill>
            <a:srgbClr val="00B0F0"/>
          </a:solidFill>
        </p:grpSpPr>
        <p:sp>
          <p:nvSpPr>
            <p:cNvPr id="183" name="Rectangle 182"/>
            <p:cNvSpPr/>
            <p:nvPr/>
          </p:nvSpPr>
          <p:spPr>
            <a:xfrm>
              <a:off x="4788024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0032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932040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004048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076056" y="2348880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148064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220072" y="2348880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292080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364088" y="2348880"/>
              <a:ext cx="72008" cy="208823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436096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192"/>
          <p:cNvGrpSpPr/>
          <p:nvPr/>
        </p:nvGrpSpPr>
        <p:grpSpPr>
          <a:xfrm>
            <a:off x="6588224" y="4509120"/>
            <a:ext cx="718443" cy="69900"/>
            <a:chOff x="5508104" y="2348880"/>
            <a:chExt cx="718443" cy="2086819"/>
          </a:xfrm>
          <a:solidFill>
            <a:srgbClr val="00B0F0"/>
          </a:solidFill>
        </p:grpSpPr>
        <p:sp>
          <p:nvSpPr>
            <p:cNvPr id="194" name="Rectangle 193"/>
            <p:cNvSpPr/>
            <p:nvPr/>
          </p:nvSpPr>
          <p:spPr>
            <a:xfrm>
              <a:off x="5508104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580112" y="2348880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652120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724128" y="2348880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796136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868144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940152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012160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084168" y="2348880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156176" y="2348880"/>
              <a:ext cx="70371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105"/>
          <p:cNvGrpSpPr/>
          <p:nvPr/>
        </p:nvGrpSpPr>
        <p:grpSpPr>
          <a:xfrm>
            <a:off x="1691680" y="2348880"/>
            <a:ext cx="720080" cy="2088233"/>
            <a:chOff x="3203848" y="2348880"/>
            <a:chExt cx="720080" cy="2088233"/>
          </a:xfrm>
          <a:solidFill>
            <a:srgbClr val="FFC000"/>
          </a:solidFill>
        </p:grpSpPr>
        <p:sp>
          <p:nvSpPr>
            <p:cNvPr id="149" name="Rectangle 148"/>
            <p:cNvSpPr/>
            <p:nvPr/>
          </p:nvSpPr>
          <p:spPr>
            <a:xfrm>
              <a:off x="3203848" y="2350294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275856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347864" y="2348880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419872" y="2348880"/>
              <a:ext cx="70371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491880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563888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35896" y="2348880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707904" y="2348880"/>
              <a:ext cx="70371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779912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851920" y="2348880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112"/>
          <p:cNvGrpSpPr/>
          <p:nvPr/>
        </p:nvGrpSpPr>
        <p:grpSpPr>
          <a:xfrm>
            <a:off x="2689101" y="2346772"/>
            <a:ext cx="718443" cy="2088233"/>
            <a:chOff x="3995936" y="2276872"/>
            <a:chExt cx="718443" cy="2088233"/>
          </a:xfrm>
          <a:solidFill>
            <a:srgbClr val="FFC000"/>
          </a:solidFill>
        </p:grpSpPr>
        <p:sp>
          <p:nvSpPr>
            <p:cNvPr id="160" name="Rectangle 159"/>
            <p:cNvSpPr/>
            <p:nvPr/>
          </p:nvSpPr>
          <p:spPr>
            <a:xfrm>
              <a:off x="3995936" y="2276872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067944" y="2276872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139952" y="2276872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211960" y="2276872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4283968" y="2276872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4355976" y="2276872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427984" y="2276872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4499992" y="2276872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572000" y="2276872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644008" y="2276873"/>
              <a:ext cx="70371" cy="2088232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113"/>
          <p:cNvGrpSpPr/>
          <p:nvPr/>
        </p:nvGrpSpPr>
        <p:grpSpPr>
          <a:xfrm>
            <a:off x="3715047" y="2348881"/>
            <a:ext cx="720080" cy="2088233"/>
            <a:chOff x="4788024" y="2348880"/>
            <a:chExt cx="720080" cy="2088233"/>
          </a:xfrm>
          <a:solidFill>
            <a:srgbClr val="FFC000"/>
          </a:solidFill>
        </p:grpSpPr>
        <p:sp>
          <p:nvSpPr>
            <p:cNvPr id="212" name="Rectangle 211"/>
            <p:cNvSpPr/>
            <p:nvPr/>
          </p:nvSpPr>
          <p:spPr>
            <a:xfrm>
              <a:off x="4788024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860032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932040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004048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076056" y="2348880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148064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220072" y="2348880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292080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5364088" y="2348880"/>
              <a:ext cx="72008" cy="208823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5436096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114"/>
          <p:cNvGrpSpPr/>
          <p:nvPr/>
        </p:nvGrpSpPr>
        <p:grpSpPr>
          <a:xfrm>
            <a:off x="6588224" y="2348880"/>
            <a:ext cx="718443" cy="2086819"/>
            <a:chOff x="5508104" y="2348880"/>
            <a:chExt cx="718443" cy="2086819"/>
          </a:xfrm>
          <a:solidFill>
            <a:srgbClr val="FFC000"/>
          </a:solidFill>
        </p:grpSpPr>
        <p:sp>
          <p:nvSpPr>
            <p:cNvPr id="223" name="Rectangle 222"/>
            <p:cNvSpPr/>
            <p:nvPr/>
          </p:nvSpPr>
          <p:spPr>
            <a:xfrm>
              <a:off x="5508104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580112" y="2348880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652120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724128" y="2348880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796136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868144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940152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012160" y="2348880"/>
              <a:ext cx="72008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084168" y="2348880"/>
              <a:ext cx="72008" cy="2086819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156176" y="2348880"/>
              <a:ext cx="70371" cy="208681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37" name="Picture 23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148064" y="3501008"/>
            <a:ext cx="727386" cy="82036"/>
          </a:xfrm>
          <a:prstGeom prst="rect">
            <a:avLst/>
          </a:prstGeom>
        </p:spPr>
      </p:pic>
      <p:cxnSp>
        <p:nvCxnSpPr>
          <p:cNvPr id="110" name="Straight Arrow Connector 109"/>
          <p:cNvCxnSpPr/>
          <p:nvPr/>
        </p:nvCxnSpPr>
        <p:spPr>
          <a:xfrm flipH="1" flipV="1">
            <a:off x="1866901" y="4619627"/>
            <a:ext cx="14150" cy="670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2138363" y="4629151"/>
            <a:ext cx="121511" cy="700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2374107" y="4619626"/>
            <a:ext cx="303779" cy="71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2717007" y="4622006"/>
            <a:ext cx="1005907" cy="733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3007519" y="4622007"/>
            <a:ext cx="1250972" cy="720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 flipV="1">
            <a:off x="3231358" y="4622007"/>
            <a:ext cx="1628025" cy="746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887939" y="5302104"/>
            <a:ext cx="7488572" cy="449933"/>
          </a:xfrm>
          <a:prstGeom prst="rect">
            <a:avLst/>
          </a:prstGeom>
        </p:spPr>
      </p:pic>
      <p:cxnSp>
        <p:nvCxnSpPr>
          <p:cNvPr id="249" name="Straight Arrow Connector 248"/>
          <p:cNvCxnSpPr/>
          <p:nvPr/>
        </p:nvCxnSpPr>
        <p:spPr>
          <a:xfrm flipH="1" flipV="1">
            <a:off x="4019551" y="4624390"/>
            <a:ext cx="1924049" cy="731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 flipV="1">
            <a:off x="4176713" y="4624390"/>
            <a:ext cx="2263276" cy="718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 flipV="1">
            <a:off x="4321970" y="4622007"/>
            <a:ext cx="2731973" cy="720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115616" y="141277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</p:txBody>
      </p:sp>
      <p:pic>
        <p:nvPicPr>
          <p:cNvPr id="142" name="Picture 14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 rot="19652569">
            <a:off x="345027" y="2859468"/>
            <a:ext cx="964281" cy="288032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1763688" y="5949280"/>
            <a:ext cx="2520280" cy="707886"/>
          </a:xfrm>
          <a:prstGeom prst="rect">
            <a:avLst/>
          </a:prstGeom>
          <a:solidFill>
            <a:schemeClr val="accent3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Random set of </a:t>
            </a:r>
          </a:p>
          <a:p>
            <a:pPr algn="ctr"/>
            <a:r>
              <a:rPr lang="en-GB" sz="2000" dirty="0" smtClean="0"/>
              <a:t>dual variables</a:t>
            </a:r>
            <a:endParaRPr lang="en-GB" sz="2000" dirty="0"/>
          </a:p>
        </p:txBody>
      </p:sp>
      <p:cxnSp>
        <p:nvCxnSpPr>
          <p:cNvPr id="144" name="Straight Arrow Connector 143"/>
          <p:cNvCxnSpPr>
            <a:stCxn id="143" idx="1"/>
          </p:cNvCxnSpPr>
          <p:nvPr/>
        </p:nvCxnSpPr>
        <p:spPr>
          <a:xfrm flipH="1" flipV="1">
            <a:off x="1071155" y="5760720"/>
            <a:ext cx="692533" cy="542503"/>
          </a:xfrm>
          <a:prstGeom prst="straightConnector1">
            <a:avLst/>
          </a:prstGeom>
          <a:ln w="76200">
            <a:solidFill>
              <a:srgbClr val="92D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7874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3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Distributed </a:t>
            </a:r>
            <a:r>
              <a:rPr lang="en-US" dirty="0" smtClean="0"/>
              <a:t>Sampling </a:t>
            </a:r>
            <a:r>
              <a:rPr lang="en-US" dirty="0"/>
              <a:t>&amp; </a:t>
            </a:r>
            <a:r>
              <a:rPr lang="en-US" dirty="0" smtClean="0"/>
              <a:t>Distributed Coordinate Descent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3068960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Peter </a:t>
            </a:r>
            <a:r>
              <a:rPr lang="en-US" sz="1600" dirty="0" err="1" smtClean="0"/>
              <a:t>Richt</a:t>
            </a:r>
            <a:r>
              <a:rPr lang="en-US" sz="1600" dirty="0" err="1"/>
              <a:t>á</a:t>
            </a:r>
            <a:r>
              <a:rPr lang="en-US" sz="1600" dirty="0" err="1" smtClean="0"/>
              <a:t>rik</a:t>
            </a:r>
            <a:r>
              <a:rPr lang="en-US" sz="1600" dirty="0" smtClean="0"/>
              <a:t> and Martin </a:t>
            </a:r>
            <a:r>
              <a:rPr lang="en-US" sz="1600" dirty="0" err="1" smtClean="0"/>
              <a:t>Takáč</a:t>
            </a:r>
            <a:endParaRPr lang="en-US" sz="1600" dirty="0" smtClean="0"/>
          </a:p>
          <a:p>
            <a:r>
              <a:rPr lang="en-US" sz="1600" b="1" dirty="0" smtClean="0"/>
              <a:t>Distributed coordinate descent for learning with big data</a:t>
            </a:r>
            <a:endParaRPr lang="en-US" sz="1600" dirty="0" smtClean="0"/>
          </a:p>
          <a:p>
            <a:r>
              <a:rPr lang="en-US" sz="1600" i="1" dirty="0" smtClean="0"/>
              <a:t>arXiv:1310.2059, </a:t>
            </a:r>
            <a:r>
              <a:rPr lang="en-US" sz="1600" dirty="0" smtClean="0"/>
              <a:t>2013</a:t>
            </a:r>
            <a:endParaRPr lang="en-US" sz="1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884368" y="2996952"/>
          <a:ext cx="969121" cy="88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Acrobat Document" r:id="rId3" imgW="2295238" imgH="2104762" progId="AcroExch.Document.11">
                  <p:embed/>
                </p:oleObj>
              </mc:Choice>
              <mc:Fallback>
                <p:oleObj name="Acrobat Document" r:id="rId3" imgW="2295238" imgH="2104762" progId="AcroExch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368" y="2996952"/>
                        <a:ext cx="969121" cy="8886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2132856"/>
            <a:ext cx="7323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Previously studied (not in the primal-dual setup):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4221088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Olivier </a:t>
            </a:r>
            <a:r>
              <a:rPr lang="en-US" sz="1600" dirty="0" err="1" smtClean="0"/>
              <a:t>Fercoq</a:t>
            </a:r>
            <a:r>
              <a:rPr lang="en-US" sz="1600" dirty="0" smtClean="0"/>
              <a:t>, Z. Q., Peter </a:t>
            </a:r>
            <a:r>
              <a:rPr lang="en-US" sz="1600" dirty="0" err="1" smtClean="0"/>
              <a:t>Richtárik</a:t>
            </a:r>
            <a:r>
              <a:rPr lang="en-US" sz="1600" dirty="0" smtClean="0"/>
              <a:t> and Martin </a:t>
            </a:r>
            <a:r>
              <a:rPr lang="en-US" sz="1600" dirty="0" err="1" smtClean="0"/>
              <a:t>Takáč</a:t>
            </a:r>
            <a:endParaRPr lang="en-US" sz="1600" dirty="0" smtClean="0"/>
          </a:p>
          <a:p>
            <a:r>
              <a:rPr lang="en-US" sz="1600" b="1" dirty="0" smtClean="0"/>
              <a:t>Fast distributed coordinate descent for minimizing non strongly convex losses</a:t>
            </a:r>
            <a:endParaRPr lang="en-US" sz="1600" dirty="0" smtClean="0"/>
          </a:p>
          <a:p>
            <a:r>
              <a:rPr lang="en-US" sz="1600" i="1" dirty="0" smtClean="0"/>
              <a:t>2014 IEEE </a:t>
            </a:r>
            <a:r>
              <a:rPr lang="en-US" sz="1600" i="1" dirty="0" err="1" smtClean="0"/>
              <a:t>Int</a:t>
            </a:r>
            <a:r>
              <a:rPr lang="en-US" sz="1600" i="1" dirty="0" smtClean="0"/>
              <a:t> Workshop on Machine Learning for Signal Processing,  </a:t>
            </a:r>
            <a:r>
              <a:rPr lang="en-US" sz="1600" dirty="0" smtClean="0"/>
              <a:t>2014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4293096"/>
            <a:ext cx="991979" cy="66360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7956376" y="4293096"/>
          <a:ext cx="969121" cy="88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" name="Acrobat Document" r:id="rId6" imgW="2295238" imgH="2104762" progId="AcroExch.Document.11">
                  <p:embed/>
                </p:oleObj>
              </mc:Choice>
              <mc:Fallback>
                <p:oleObj name="Acrobat Document" r:id="rId6" imgW="2295238" imgH="2104762" progId="AcroExch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6" y="4293096"/>
                        <a:ext cx="969121" cy="8886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3068960"/>
            <a:ext cx="991979" cy="663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5616" y="5373216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Jakub </a:t>
            </a:r>
            <a:r>
              <a:rPr lang="en-US" sz="1600" dirty="0" err="1" smtClean="0"/>
              <a:t>Marecek</a:t>
            </a:r>
            <a:r>
              <a:rPr lang="en-US" sz="1600" dirty="0" smtClean="0"/>
              <a:t>, </a:t>
            </a:r>
            <a:r>
              <a:rPr lang="en-US" sz="1600" dirty="0"/>
              <a:t>Peter </a:t>
            </a:r>
            <a:r>
              <a:rPr lang="en-US" sz="1600" dirty="0" err="1" smtClean="0"/>
              <a:t>Richtárik</a:t>
            </a:r>
            <a:r>
              <a:rPr lang="en-US" sz="1600" dirty="0" smtClean="0"/>
              <a:t> and Martin </a:t>
            </a:r>
            <a:r>
              <a:rPr lang="en-US" sz="1600" dirty="0" err="1" smtClean="0"/>
              <a:t>Takáč</a:t>
            </a:r>
            <a:endParaRPr lang="en-US" sz="1600" dirty="0" smtClean="0"/>
          </a:p>
          <a:p>
            <a:r>
              <a:rPr lang="en-US" sz="1600" b="1" dirty="0" smtClean="0"/>
              <a:t>Fast distributed coordinate descent for minimizing partially separable functions</a:t>
            </a:r>
            <a:endParaRPr lang="en-US" sz="1600" dirty="0" smtClean="0"/>
          </a:p>
          <a:p>
            <a:r>
              <a:rPr lang="en-US" sz="1600" i="1" dirty="0" smtClean="0"/>
              <a:t>arXiv:1406.0238,  </a:t>
            </a:r>
            <a:r>
              <a:rPr lang="en-US" sz="1600" dirty="0" smtClean="0"/>
              <a:t>2014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5445224"/>
            <a:ext cx="991979" cy="663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712200" y="4725144"/>
            <a:ext cx="32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220072" y="3645024"/>
            <a:ext cx="2376264" cy="43204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solidFill>
                  <a:schemeClr val="tx1"/>
                </a:solidFill>
              </a:rPr>
              <a:t>s</a:t>
            </a:r>
            <a:r>
              <a:rPr lang="en-GB" sz="1600" dirty="0" smtClean="0">
                <a:solidFill>
                  <a:schemeClr val="tx1"/>
                </a:solidFill>
              </a:rPr>
              <a:t>trongly convex &amp; smooth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20072" y="5080000"/>
            <a:ext cx="2376264" cy="4064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 smtClean="0">
                <a:solidFill>
                  <a:schemeClr val="tx1"/>
                </a:solidFill>
              </a:rPr>
              <a:t>convex &amp; smooth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Complexity of </a:t>
            </a:r>
            <a:r>
              <a:rPr lang="en-US" dirty="0" smtClean="0"/>
              <a:t>Distributed QUARTZ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1560" y="6957392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\[\</a:t>
            </a:r>
            <a:r>
              <a:rPr lang="en-US" dirty="0" err="1"/>
              <a:t>frac</a:t>
            </a:r>
            <a:r>
              <a:rPr lang="en-US" dirty="0"/>
              <a:t>{n}{c\tau} + \</a:t>
            </a:r>
            <a:r>
              <a:rPr lang="en-US" dirty="0" err="1"/>
              <a:t>max_i</a:t>
            </a:r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{\lambda_{\max}\left( \sum_{j=1}^d \left(1+\</a:t>
            </a:r>
            <a:r>
              <a:rPr lang="en-US" dirty="0" err="1"/>
              <a:t>frac</a:t>
            </a:r>
            <a:r>
              <a:rPr lang="en-US" dirty="0"/>
              <a:t>{(\tau-1)(\omega_j-1)}{\max\{n/c-1,1\}}+  \left(\</a:t>
            </a:r>
            <a:r>
              <a:rPr lang="en-US" dirty="0" err="1"/>
              <a:t>frac</a:t>
            </a:r>
            <a:r>
              <a:rPr lang="en-US" dirty="0"/>
              <a:t>{\tau c}{n} - \</a:t>
            </a:r>
            <a:r>
              <a:rPr lang="en-US" dirty="0" err="1"/>
              <a:t>frac</a:t>
            </a:r>
            <a:r>
              <a:rPr lang="en-US" dirty="0"/>
              <a:t>{\tau-1}{\max\{n/c-1,1\}}\right) \</a:t>
            </a:r>
            <a:r>
              <a:rPr lang="en-US" dirty="0" err="1"/>
              <a:t>frac</a:t>
            </a:r>
            <a:r>
              <a:rPr lang="en-US" dirty="0"/>
              <a:t>{\omega_j'-1}{\</a:t>
            </a:r>
            <a:r>
              <a:rPr lang="en-US" dirty="0" err="1"/>
              <a:t>omega_j</a:t>
            </a:r>
            <a:r>
              <a:rPr lang="en-US" dirty="0"/>
              <a:t>'}\</a:t>
            </a:r>
            <a:r>
              <a:rPr lang="en-US" dirty="0" err="1"/>
              <a:t>omega_j</a:t>
            </a:r>
            <a:r>
              <a:rPr lang="en-US" dirty="0"/>
              <a:t>\right) A_{</a:t>
            </a:r>
            <a:r>
              <a:rPr lang="en-US" dirty="0" err="1"/>
              <a:t>ji</a:t>
            </a:r>
            <a:r>
              <a:rPr lang="en-US" dirty="0"/>
              <a:t>}^\top A_{</a:t>
            </a:r>
            <a:r>
              <a:rPr lang="en-US" dirty="0" err="1"/>
              <a:t>ji</a:t>
            </a:r>
            <a:r>
              <a:rPr lang="en-US" dirty="0"/>
              <a:t>}\right)}{\lambda\gamma c\tau}</a:t>
            </a:r>
          </a:p>
          <a:p>
            <a:r>
              <a:rPr lang="en-US" dirty="0"/>
              <a:t>\]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3" y="2750608"/>
            <a:ext cx="883193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56" y="5019681"/>
            <a:ext cx="756487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097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Reallocating </a:t>
            </a:r>
            <a:r>
              <a:rPr lang="en-US" dirty="0" smtClean="0"/>
              <a:t>Load</a:t>
            </a:r>
            <a:r>
              <a:rPr lang="en-US" dirty="0"/>
              <a:t>: </a:t>
            </a:r>
            <a:r>
              <a:rPr lang="en-US" dirty="0" smtClean="0"/>
              <a:t>Theoretical Speedup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584" y="1412776"/>
            <a:ext cx="4752528" cy="5040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517232"/>
            <a:ext cx="2383603" cy="715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05" y="1916832"/>
            <a:ext cx="8714189" cy="322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vs Practical Speedup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28800"/>
            <a:ext cx="7852807" cy="428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3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Statistical Learning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-6019800" y="5827384"/>
            <a:ext cx="780622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anchor="ctr">
            <a:spAutoFit/>
          </a:bodyPr>
          <a:lstStyle/>
          <a:p>
            <a:pPr algn="ctr"/>
            <a:r>
              <a:rPr lang="en-GB" sz="2800" dirty="0"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000" dirty="0" smtClean="0"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input</a:t>
            </a:r>
            <a:endParaRPr lang="en-GB" sz="2800" dirty="0">
              <a:solidFill>
                <a:prstClr val="black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3689355" y="3574981"/>
            <a:ext cx="616289" cy="3077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anchor="ctr">
            <a:spAutoFit/>
          </a:bodyPr>
          <a:lstStyle/>
          <a:p>
            <a:pPr algn="ctr"/>
            <a:r>
              <a:rPr lang="en-GB" sz="1400" dirty="0" smtClean="0"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label</a:t>
            </a:r>
            <a:endParaRPr lang="en-GB" sz="1400" dirty="0">
              <a:solidFill>
                <a:prstClr val="black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4400" y="4551853"/>
            <a:ext cx="4080567" cy="437707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rot="16200000" flipH="1">
            <a:off x="-2609995" y="3561069"/>
            <a:ext cx="64799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906000" y="3798475"/>
            <a:ext cx="0" cy="875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Rectangle 28"/>
          <p:cNvSpPr/>
          <p:nvPr/>
        </p:nvSpPr>
        <p:spPr>
          <a:xfrm>
            <a:off x="10820400" y="4551853"/>
            <a:ext cx="1944216" cy="5760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 smtClean="0">
                <a:solidFill>
                  <a:prstClr val="black"/>
                </a:solidFill>
              </a:rPr>
              <a:t>Predicted label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880766" y="5190509"/>
            <a:ext cx="0" cy="448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9504893" y="5924534"/>
            <a:ext cx="1503784" cy="5760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 smtClean="0">
                <a:solidFill>
                  <a:prstClr val="black"/>
                </a:solidFill>
              </a:rPr>
              <a:t>True label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87000" y="1883294"/>
            <a:ext cx="1757229" cy="319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prstClr val="black"/>
                </a:solidFill>
              </a:rPr>
              <a:t>GOAL</a:t>
            </a:r>
            <a:endParaRPr lang="en-US" sz="2800" b="1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8857" y="3740302"/>
            <a:ext cx="219456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-7162800" y="2409388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A_i</a:t>
            </a:r>
            <a:r>
              <a:rPr lang="en-US" dirty="0">
                <a:solidFill>
                  <a:prstClr val="black"/>
                </a:solidFill>
              </a:rPr>
              <a:t> \in \</a:t>
            </a:r>
            <a:r>
              <a:rPr lang="en-US" dirty="0" err="1">
                <a:solidFill>
                  <a:prstClr val="black"/>
                </a:solidFill>
              </a:rPr>
              <a:t>R^d</a:t>
            </a:r>
            <a:r>
              <a:rPr lang="en-US" dirty="0">
                <a:solidFill>
                  <a:prstClr val="black"/>
                </a:solidFill>
              </a:rPr>
              <a:t>, \</a:t>
            </a:r>
            <a:r>
              <a:rPr lang="en-US" dirty="0" err="1">
                <a:solidFill>
                  <a:prstClr val="black"/>
                </a:solidFill>
              </a:rPr>
              <a:t>enspace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y_i</a:t>
            </a:r>
            <a:r>
              <a:rPr lang="en-US" dirty="0">
                <a:solidFill>
                  <a:prstClr val="black"/>
                </a:solidFill>
              </a:rPr>
              <a:t> \in \R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994" y="3304842"/>
            <a:ext cx="2267712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-7010400" y="3950990"/>
            <a:ext cx="3542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\</a:t>
            </a:r>
            <a:r>
              <a:rPr lang="en-US" dirty="0" err="1">
                <a:solidFill>
                  <a:prstClr val="black"/>
                </a:solidFill>
              </a:rPr>
              <a:t>mathrm</a:t>
            </a:r>
            <a:r>
              <a:rPr lang="en-US" dirty="0">
                <a:solidFill>
                  <a:prstClr val="black"/>
                </a:solidFill>
              </a:rPr>
              <a:t>{Find}\</a:t>
            </a:r>
            <a:r>
              <a:rPr lang="en-US" dirty="0" err="1">
                <a:solidFill>
                  <a:prstClr val="black"/>
                </a:solidFill>
              </a:rPr>
              <a:t>enspace</a:t>
            </a:r>
            <a:r>
              <a:rPr lang="en-US" dirty="0">
                <a:solidFill>
                  <a:prstClr val="black"/>
                </a:solidFill>
              </a:rPr>
              <a:t> w\in \</a:t>
            </a:r>
            <a:r>
              <a:rPr lang="en-US" dirty="0" err="1">
                <a:solidFill>
                  <a:prstClr val="black"/>
                </a:solidFill>
              </a:rPr>
              <a:t>R^d</a:t>
            </a:r>
            <a:r>
              <a:rPr lang="en-US" dirty="0">
                <a:solidFill>
                  <a:prstClr val="black"/>
                </a:solidFill>
              </a:rPr>
              <a:t> :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-4234549" y="855292"/>
            <a:ext cx="3590716" cy="2579224"/>
            <a:chOff x="256347" y="2204864"/>
            <a:chExt cx="4824536" cy="3689315"/>
          </a:xfrm>
          <a:effectLst/>
        </p:grpSpPr>
        <p:sp>
          <p:nvSpPr>
            <p:cNvPr id="57" name="Cloud 56"/>
            <p:cNvSpPr/>
            <p:nvPr/>
          </p:nvSpPr>
          <p:spPr>
            <a:xfrm>
              <a:off x="256347" y="2204864"/>
              <a:ext cx="4824536" cy="3689315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5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832" y="2831921"/>
              <a:ext cx="1595083" cy="495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77" y="3056358"/>
              <a:ext cx="1656109" cy="517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734" y="4692614"/>
              <a:ext cx="1682043" cy="493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3603751"/>
              <a:ext cx="101041" cy="445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711" y="3735250"/>
              <a:ext cx="96837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6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259" y="4418212"/>
              <a:ext cx="96837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Right Arrow 36"/>
          <p:cNvSpPr/>
          <p:nvPr/>
        </p:nvSpPr>
        <p:spPr>
          <a:xfrm>
            <a:off x="10989513" y="2713411"/>
            <a:ext cx="1219200" cy="317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3838907" y="457200"/>
            <a:ext cx="3002686" cy="52322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prstClr val="black"/>
                </a:solidFill>
              </a:rPr>
              <a:t>Training set of data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725521" y="718810"/>
            <a:ext cx="1747185" cy="52322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prstClr val="black"/>
                </a:solidFill>
              </a:rPr>
              <a:t> </a:t>
            </a:r>
            <a:r>
              <a:rPr lang="fr-FR" sz="2800" dirty="0" err="1" smtClean="0">
                <a:solidFill>
                  <a:prstClr val="black"/>
                </a:solidFill>
              </a:rPr>
              <a:t>Predictor</a:t>
            </a:r>
            <a:r>
              <a:rPr lang="fr-FR" sz="2800" dirty="0" smtClean="0">
                <a:solidFill>
                  <a:prstClr val="black"/>
                </a:solidFill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760" y="3171168"/>
            <a:ext cx="16459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400" y="2159714"/>
            <a:ext cx="173736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2" t="13965" r="24014"/>
          <a:stretch/>
        </p:blipFill>
        <p:spPr bwMode="auto">
          <a:xfrm>
            <a:off x="3929150" y="2572527"/>
            <a:ext cx="2360134" cy="193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76400" y="1928581"/>
            <a:ext cx="686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prstClr val="black"/>
                </a:solidFill>
              </a:rPr>
              <a:t>Data                     </a:t>
            </a:r>
            <a:r>
              <a:rPr lang="fr-FR" sz="2800" dirty="0" err="1" smtClean="0">
                <a:solidFill>
                  <a:prstClr val="black"/>
                </a:solidFill>
              </a:rPr>
              <a:t>Algorithm</a:t>
            </a:r>
            <a:r>
              <a:rPr lang="fr-FR" sz="2800" dirty="0" smtClean="0">
                <a:solidFill>
                  <a:prstClr val="black"/>
                </a:solidFill>
              </a:rPr>
              <a:t>                </a:t>
            </a:r>
            <a:r>
              <a:rPr lang="fr-FR" sz="2800" dirty="0" err="1" smtClean="0">
                <a:solidFill>
                  <a:prstClr val="black"/>
                </a:solidFill>
              </a:rPr>
              <a:t>Predictor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38" name="Cloud 37"/>
          <p:cNvSpPr/>
          <p:nvPr/>
        </p:nvSpPr>
        <p:spPr>
          <a:xfrm>
            <a:off x="468722" y="2513922"/>
            <a:ext cx="3061635" cy="226552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28" y="2998092"/>
            <a:ext cx="82296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38" y="3047667"/>
            <a:ext cx="82296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958" y="4236123"/>
            <a:ext cx="822960" cy="24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60" y="3459929"/>
            <a:ext cx="128096" cy="57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52" y="3355611"/>
            <a:ext cx="128096" cy="57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340" y="3543855"/>
            <a:ext cx="128096" cy="57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55611"/>
            <a:ext cx="1371600" cy="44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129031"/>
            <a:ext cx="1828800" cy="51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8" name="Straight Arrow Connector 47"/>
          <p:cNvCxnSpPr>
            <a:stCxn id="49" idx="3"/>
          </p:cNvCxnSpPr>
          <p:nvPr/>
        </p:nvCxnSpPr>
        <p:spPr>
          <a:xfrm flipV="1">
            <a:off x="3270593" y="5606416"/>
            <a:ext cx="432047" cy="191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62281" y="5509513"/>
            <a:ext cx="2408312" cy="5760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 smtClean="0">
                <a:solidFill>
                  <a:prstClr val="black"/>
                </a:solidFill>
              </a:rPr>
              <a:t>Predicted label</a:t>
            </a:r>
          </a:p>
        </p:txBody>
      </p:sp>
      <p:cxnSp>
        <p:nvCxnSpPr>
          <p:cNvPr id="50" name="Straight Arrow Connector 49"/>
          <p:cNvCxnSpPr>
            <a:stCxn id="51" idx="1"/>
          </p:cNvCxnSpPr>
          <p:nvPr/>
        </p:nvCxnSpPr>
        <p:spPr>
          <a:xfrm flipH="1" flipV="1">
            <a:off x="5715000" y="5514298"/>
            <a:ext cx="991959" cy="184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6706959" y="5410503"/>
            <a:ext cx="1366664" cy="5760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 smtClean="0">
                <a:solidFill>
                  <a:prstClr val="black"/>
                </a:solidFill>
              </a:rPr>
              <a:t>True label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65007" y="2749009"/>
            <a:ext cx="677993" cy="29865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2387861"/>
            <a:ext cx="70570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Input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2211089" y="5319714"/>
            <a:ext cx="7061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Label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361947" y="2716743"/>
            <a:ext cx="157226" cy="330924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1" name="TextBox 70"/>
          <p:cNvSpPr txBox="1"/>
          <p:nvPr/>
        </p:nvSpPr>
        <p:spPr>
          <a:xfrm>
            <a:off x="1049340" y="2355595"/>
            <a:ext cx="70570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L</a:t>
            </a:r>
            <a:r>
              <a:rPr lang="fr-FR" dirty="0" smtClean="0">
                <a:solidFill>
                  <a:prstClr val="black"/>
                </a:solidFill>
              </a:rPr>
              <a:t>abel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0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05"/>
          <p:cNvGrpSpPr/>
          <p:nvPr/>
        </p:nvGrpSpPr>
        <p:grpSpPr>
          <a:xfrm>
            <a:off x="4211960" y="3098500"/>
            <a:ext cx="568863" cy="1649704"/>
            <a:chOff x="3203848" y="2348880"/>
            <a:chExt cx="720080" cy="2088233"/>
          </a:xfrm>
        </p:grpSpPr>
        <p:sp>
          <p:nvSpPr>
            <p:cNvPr id="170" name="Rectangle 169"/>
            <p:cNvSpPr/>
            <p:nvPr/>
          </p:nvSpPr>
          <p:spPr>
            <a:xfrm>
              <a:off x="3203848" y="2350294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275856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347864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419872" y="2348880"/>
              <a:ext cx="70371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491880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563888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635896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707904" y="2348880"/>
              <a:ext cx="70371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779912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851920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0" name="Group 112"/>
          <p:cNvGrpSpPr/>
          <p:nvPr/>
        </p:nvGrpSpPr>
        <p:grpSpPr>
          <a:xfrm>
            <a:off x="4781479" y="3098500"/>
            <a:ext cx="567570" cy="1649704"/>
            <a:chOff x="3995936" y="2276872"/>
            <a:chExt cx="718443" cy="2088233"/>
          </a:xfrm>
        </p:grpSpPr>
        <p:sp>
          <p:nvSpPr>
            <p:cNvPr id="181" name="Rectangle 180"/>
            <p:cNvSpPr/>
            <p:nvPr/>
          </p:nvSpPr>
          <p:spPr>
            <a:xfrm>
              <a:off x="3995936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067944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4139952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211960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283968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355976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427984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499992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572000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644008" y="2276873"/>
              <a:ext cx="70371" cy="20882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1" name="Group 113"/>
          <p:cNvGrpSpPr/>
          <p:nvPr/>
        </p:nvGrpSpPr>
        <p:grpSpPr>
          <a:xfrm>
            <a:off x="5350101" y="3102354"/>
            <a:ext cx="568863" cy="1649704"/>
            <a:chOff x="4788024" y="2348880"/>
            <a:chExt cx="720080" cy="2088233"/>
          </a:xfrm>
        </p:grpSpPr>
        <p:sp>
          <p:nvSpPr>
            <p:cNvPr id="192" name="Rectangle 191"/>
            <p:cNvSpPr/>
            <p:nvPr/>
          </p:nvSpPr>
          <p:spPr>
            <a:xfrm>
              <a:off x="4788024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860032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932040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004048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076056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148064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20072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292080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364088" y="2348880"/>
              <a:ext cx="72008" cy="208823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5436096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2" name="Group 114"/>
          <p:cNvGrpSpPr/>
          <p:nvPr/>
        </p:nvGrpSpPr>
        <p:grpSpPr>
          <a:xfrm>
            <a:off x="5908555" y="3103471"/>
            <a:ext cx="567570" cy="1648587"/>
            <a:chOff x="5508104" y="2348880"/>
            <a:chExt cx="718443" cy="2086819"/>
          </a:xfrm>
        </p:grpSpPr>
        <p:sp>
          <p:nvSpPr>
            <p:cNvPr id="203" name="Rectangle 202"/>
            <p:cNvSpPr/>
            <p:nvPr/>
          </p:nvSpPr>
          <p:spPr>
            <a:xfrm>
              <a:off x="5508104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5580112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652120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5724128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796136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68144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940152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012160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084168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6156176" y="2348880"/>
              <a:ext cx="70371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5" name="Group 105"/>
          <p:cNvGrpSpPr/>
          <p:nvPr/>
        </p:nvGrpSpPr>
        <p:grpSpPr>
          <a:xfrm rot="16200000">
            <a:off x="2006371" y="4167845"/>
            <a:ext cx="568863" cy="1649704"/>
            <a:chOff x="3203848" y="2348880"/>
            <a:chExt cx="720080" cy="2088233"/>
          </a:xfrm>
        </p:grpSpPr>
        <p:sp>
          <p:nvSpPr>
            <p:cNvPr id="249" name="Rectangle 248"/>
            <p:cNvSpPr/>
            <p:nvPr/>
          </p:nvSpPr>
          <p:spPr>
            <a:xfrm>
              <a:off x="3203848" y="2350294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3275856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3347864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419872" y="2348880"/>
              <a:ext cx="70371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3491880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3563888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3635896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707904" y="2348880"/>
              <a:ext cx="70371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779912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851920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216" name="Group 112"/>
          <p:cNvGrpSpPr/>
          <p:nvPr/>
        </p:nvGrpSpPr>
        <p:grpSpPr>
          <a:xfrm rot="16200000">
            <a:off x="2008134" y="3599629"/>
            <a:ext cx="567570" cy="1649704"/>
            <a:chOff x="3995936" y="2276872"/>
            <a:chExt cx="718443" cy="2088233"/>
          </a:xfrm>
        </p:grpSpPr>
        <p:sp>
          <p:nvSpPr>
            <p:cNvPr id="239" name="Rectangle 238"/>
            <p:cNvSpPr/>
            <p:nvPr/>
          </p:nvSpPr>
          <p:spPr>
            <a:xfrm>
              <a:off x="3995936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4067944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4139952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211960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283968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4355976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4427984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4499992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4572000" y="2276872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4644008" y="2276873"/>
              <a:ext cx="70371" cy="2088232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217" name="Group 113"/>
          <p:cNvGrpSpPr/>
          <p:nvPr/>
        </p:nvGrpSpPr>
        <p:grpSpPr>
          <a:xfrm rot="16200000">
            <a:off x="2008604" y="3031412"/>
            <a:ext cx="568863" cy="1649704"/>
            <a:chOff x="4788024" y="2348880"/>
            <a:chExt cx="720080" cy="2088233"/>
          </a:xfrm>
        </p:grpSpPr>
        <p:sp>
          <p:nvSpPr>
            <p:cNvPr id="229" name="Rectangle 228"/>
            <p:cNvSpPr/>
            <p:nvPr/>
          </p:nvSpPr>
          <p:spPr>
            <a:xfrm>
              <a:off x="4788024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860032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4932040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004048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076056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148064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220072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292080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5364088" y="2348880"/>
              <a:ext cx="72008" cy="208823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36096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218" name="Group 114"/>
          <p:cNvGrpSpPr/>
          <p:nvPr/>
        </p:nvGrpSpPr>
        <p:grpSpPr>
          <a:xfrm rot="16200000">
            <a:off x="2006458" y="2469096"/>
            <a:ext cx="567570" cy="1648587"/>
            <a:chOff x="5508104" y="2348880"/>
            <a:chExt cx="718443" cy="2086819"/>
          </a:xfrm>
        </p:grpSpPr>
        <p:sp>
          <p:nvSpPr>
            <p:cNvPr id="219" name="Rectangle 218"/>
            <p:cNvSpPr/>
            <p:nvPr/>
          </p:nvSpPr>
          <p:spPr>
            <a:xfrm>
              <a:off x="5508104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5580112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5652120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724128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5796136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868144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940152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6012160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6084168" y="2348880"/>
              <a:ext cx="72008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6156176" y="2348880"/>
              <a:ext cx="70371" cy="2086819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 More on ESO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134" y="3902750"/>
            <a:ext cx="303461" cy="30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07" y="3023470"/>
            <a:ext cx="64461" cy="45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411" y="3932658"/>
            <a:ext cx="382007" cy="11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012" y="3566407"/>
            <a:ext cx="1040692" cy="72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6" name="Left Brace 14335"/>
          <p:cNvSpPr/>
          <p:nvPr/>
        </p:nvSpPr>
        <p:spPr>
          <a:xfrm>
            <a:off x="1315784" y="3580522"/>
            <a:ext cx="150166" cy="56757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09" y="3797355"/>
            <a:ext cx="164592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6" name="Double Bracket 14345"/>
          <p:cNvSpPr/>
          <p:nvPr/>
        </p:nvSpPr>
        <p:spPr>
          <a:xfrm>
            <a:off x="1010983" y="2751340"/>
            <a:ext cx="2484751" cy="275976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591" y="3462998"/>
            <a:ext cx="612422" cy="699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7" name="Left Brace 14336"/>
          <p:cNvSpPr/>
          <p:nvPr/>
        </p:nvSpPr>
        <p:spPr>
          <a:xfrm rot="16200000">
            <a:off x="4969830" y="4577865"/>
            <a:ext cx="183142" cy="55907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95" y="5026273"/>
            <a:ext cx="164592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" name="Double Bracket 165"/>
          <p:cNvSpPr/>
          <p:nvPr/>
        </p:nvSpPr>
        <p:spPr>
          <a:xfrm>
            <a:off x="4021518" y="2868681"/>
            <a:ext cx="2551197" cy="243191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1" name="Left Bracket 14350"/>
          <p:cNvSpPr/>
          <p:nvPr/>
        </p:nvSpPr>
        <p:spPr>
          <a:xfrm>
            <a:off x="749565" y="2707506"/>
            <a:ext cx="190500" cy="2666439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2" name="Right Bracket 14351"/>
          <p:cNvSpPr/>
          <p:nvPr/>
        </p:nvSpPr>
        <p:spPr>
          <a:xfrm>
            <a:off x="6696134" y="2693703"/>
            <a:ext cx="171867" cy="2666439"/>
          </a:xfrm>
          <a:prstGeom prst="righ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4" y="3988963"/>
            <a:ext cx="286402" cy="28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527" y="4091587"/>
            <a:ext cx="215213" cy="2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06" y="4239004"/>
            <a:ext cx="64461" cy="45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390" y="4797086"/>
            <a:ext cx="64461" cy="45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073" y="3943045"/>
            <a:ext cx="382007" cy="11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639" y="3939103"/>
            <a:ext cx="382007" cy="11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711207" y="1485726"/>
            <a:ext cx="137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ESO: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21236732">
            <a:off x="3692286" y="5398469"/>
            <a:ext cx="324199" cy="81544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33074" y="6302807"/>
            <a:ext cx="3798377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second </a:t>
            </a:r>
            <a:r>
              <a:rPr lang="fr-FR" dirty="0" err="1" smtClean="0"/>
              <a:t>order</a:t>
            </a:r>
            <a:r>
              <a:rPr lang="fr-FR" dirty="0" smtClean="0"/>
              <a:t> /</a:t>
            </a:r>
            <a:r>
              <a:rPr lang="fr-FR" dirty="0" err="1" smtClean="0"/>
              <a:t>curvature</a:t>
            </a:r>
            <a:r>
              <a:rPr lang="fr-FR" dirty="0" smtClean="0"/>
              <a:t> information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3195316" y="6302807"/>
            <a:ext cx="4158326" cy="3693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l</a:t>
            </a:r>
            <a:r>
              <a:rPr lang="fr-FR" b="1" dirty="0" smtClean="0"/>
              <a:t>ocal</a:t>
            </a:r>
            <a:r>
              <a:rPr lang="fr-FR" dirty="0" smtClean="0"/>
              <a:t> second </a:t>
            </a:r>
            <a:r>
              <a:rPr lang="fr-FR" dirty="0" err="1" smtClean="0"/>
              <a:t>order</a:t>
            </a:r>
            <a:r>
              <a:rPr lang="fr-FR" dirty="0" smtClean="0"/>
              <a:t> /</a:t>
            </a:r>
            <a:r>
              <a:rPr lang="fr-FR" dirty="0" err="1" smtClean="0"/>
              <a:t>curvature</a:t>
            </a:r>
            <a:r>
              <a:rPr lang="fr-FR" dirty="0" smtClean="0"/>
              <a:t> information</a:t>
            </a:r>
            <a:endParaRPr lang="en-US" dirty="0"/>
          </a:p>
        </p:txBody>
      </p:sp>
      <p:sp>
        <p:nvSpPr>
          <p:cNvPr id="125" name="Down Arrow 124"/>
          <p:cNvSpPr/>
          <p:nvPr/>
        </p:nvSpPr>
        <p:spPr>
          <a:xfrm rot="12200217">
            <a:off x="7305676" y="5235964"/>
            <a:ext cx="318967" cy="81544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7606334">
            <a:off x="7128246" y="5509871"/>
            <a:ext cx="6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lost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 rot="4816187">
            <a:off x="3578517" y="5603112"/>
            <a:ext cx="61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616" y="4071676"/>
            <a:ext cx="1431845" cy="304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86" y="1397039"/>
            <a:ext cx="4704841" cy="73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15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" grpId="0" animBg="1"/>
      <p:bldP spid="14337" grpId="0" animBg="1"/>
      <p:bldP spid="14351" grpId="0" animBg="1"/>
      <p:bldP spid="14352" grpId="0" animBg="1"/>
      <p:bldP spid="6" grpId="0" animBg="1"/>
      <p:bldP spid="124" grpId="0" animBg="1"/>
      <p:bldP spid="125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>
            <a:stCxn id="32" idx="0"/>
          </p:cNvCxnSpPr>
          <p:nvPr/>
        </p:nvCxnSpPr>
        <p:spPr>
          <a:xfrm flipV="1">
            <a:off x="2159732" y="5301208"/>
            <a:ext cx="54006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3528" y="5805264"/>
            <a:ext cx="3672408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Computation of ESO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116632" y="7101408"/>
            <a:ext cx="13299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\[ \</a:t>
            </a:r>
            <a:r>
              <a:rPr lang="en-US" dirty="0" err="1"/>
              <a:t>mathbf</a:t>
            </a:r>
            <a:r>
              <a:rPr lang="en-US" dirty="0"/>
              <a:t>{E} \left\| \sum_{</a:t>
            </a:r>
            <a:r>
              <a:rPr lang="en-US" dirty="0" err="1"/>
              <a:t>i</a:t>
            </a:r>
            <a:r>
              <a:rPr lang="en-US" dirty="0"/>
              <a:t>\in \hat{S}} </a:t>
            </a:r>
            <a:r>
              <a:rPr lang="en-US" dirty="0" err="1"/>
              <a:t>A_i</a:t>
            </a:r>
            <a:r>
              <a:rPr lang="en-US" dirty="0"/>
              <a:t> \</a:t>
            </a:r>
            <a:r>
              <a:rPr lang="en-US" dirty="0" err="1"/>
              <a:t>alpha_i</a:t>
            </a:r>
            <a:r>
              <a:rPr lang="en-US" dirty="0"/>
              <a:t>\right\|^2 \;\;\</a:t>
            </a:r>
            <a:r>
              <a:rPr lang="en-US" dirty="0" err="1"/>
              <a:t>leq</a:t>
            </a:r>
            <a:r>
              <a:rPr lang="en-US" dirty="0"/>
              <a:t> \;\;  \sum_{</a:t>
            </a:r>
            <a:r>
              <a:rPr lang="en-US" dirty="0" err="1"/>
              <a:t>i</a:t>
            </a:r>
            <a:r>
              <a:rPr lang="en-US" dirty="0"/>
              <a:t>=1}^n {\color{blue} </a:t>
            </a:r>
            <a:r>
              <a:rPr lang="en-US" dirty="0" err="1"/>
              <a:t>p_i</a:t>
            </a:r>
            <a:r>
              <a:rPr lang="en-US" dirty="0"/>
              <a:t>} {\color{red} </a:t>
            </a:r>
            <a:r>
              <a:rPr lang="en-US" dirty="0" err="1"/>
              <a:t>v_i</a:t>
            </a:r>
            <a:r>
              <a:rPr lang="en-US" dirty="0"/>
              <a:t>}\|\</a:t>
            </a:r>
            <a:r>
              <a:rPr lang="en-US" dirty="0" err="1"/>
              <a:t>alpha_i</a:t>
            </a:r>
            <a:r>
              <a:rPr lang="en-US" dirty="0"/>
              <a:t>\|^2 \]</a:t>
            </a:r>
          </a:p>
          <a:p>
            <a:r>
              <a:rPr lang="en-US" dirty="0"/>
              <a:t>\[\</a:t>
            </a:r>
            <a:r>
              <a:rPr lang="en-US" dirty="0" err="1"/>
              <a:t>Updownarrow</a:t>
            </a:r>
            <a:r>
              <a:rPr lang="en-US" dirty="0"/>
              <a:t>\]</a:t>
            </a:r>
          </a:p>
          <a:p>
            <a:r>
              <a:rPr lang="en-US" dirty="0"/>
              <a:t>\[ P \</a:t>
            </a:r>
            <a:r>
              <a:rPr lang="en-US" dirty="0" err="1"/>
              <a:t>circ</a:t>
            </a:r>
            <a:r>
              <a:rPr lang="en-US" dirty="0"/>
              <a:t> A^\top A \</a:t>
            </a:r>
            <a:r>
              <a:rPr lang="en-US" dirty="0" err="1"/>
              <a:t>preceq</a:t>
            </a:r>
            <a:r>
              <a:rPr lang="en-US" dirty="0"/>
              <a:t> </a:t>
            </a:r>
            <a:r>
              <a:rPr lang="en-US" dirty="0" err="1"/>
              <a:t>Diag</a:t>
            </a:r>
            <a:r>
              <a:rPr lang="en-US" dirty="0"/>
              <a:t>({\color{blue}p}\</a:t>
            </a:r>
            <a:r>
              <a:rPr lang="en-US" dirty="0" err="1"/>
              <a:t>circ</a:t>
            </a:r>
            <a:r>
              <a:rPr lang="en-US" dirty="0"/>
              <a:t> {\color{red}v})\]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772816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E46C0A"/>
                </a:solidFill>
              </a:rPr>
              <a:t>Lemma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E46C0A"/>
                </a:solidFill>
              </a:rPr>
              <a:t>(QR’14b) </a:t>
            </a:r>
            <a:r>
              <a:rPr lang="en-US" sz="2800" dirty="0" smtClean="0"/>
              <a:t> 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5115560" cy="26543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3995936" y="5301208"/>
            <a:ext cx="108012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76056" y="5805264"/>
            <a:ext cx="3672408" cy="7920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dirty="0">
              <a:solidFill>
                <a:schemeClr val="tx1"/>
              </a:solidFill>
            </a:endParaRPr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021288"/>
            <a:ext cx="3365500" cy="393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7544" y="-963488"/>
            <a:ext cx="277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\[A = [A_1,A_2,\</a:t>
            </a:r>
            <a:r>
              <a:rPr lang="en-US" dirty="0" err="1"/>
              <a:t>dots,A_n</a:t>
            </a:r>
            <a:r>
              <a:rPr lang="en-US" dirty="0"/>
              <a:t>]\]</a:t>
            </a: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949280"/>
            <a:ext cx="3187700" cy="48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7604" y="54452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</a:t>
            </a:r>
            <a:r>
              <a:rPr lang="fr-FR" dirty="0" err="1" smtClean="0"/>
              <a:t>ampling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6372200" y="541728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12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1916832"/>
            <a:ext cx="7416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QUARTZ (</a:t>
            </a:r>
            <a:r>
              <a:rPr lang="fr-FR" dirty="0" err="1" smtClean="0"/>
              <a:t>Randomized</a:t>
            </a:r>
            <a:r>
              <a:rPr lang="fr-FR" dirty="0"/>
              <a:t> </a:t>
            </a:r>
            <a:r>
              <a:rPr lang="fr-FR" dirty="0" err="1" smtClean="0"/>
              <a:t>coordinate</a:t>
            </a:r>
            <a:r>
              <a:rPr lang="fr-FR" dirty="0" smtClean="0"/>
              <a:t> </a:t>
            </a:r>
            <a:r>
              <a:rPr lang="fr-FR" dirty="0" err="1" smtClean="0"/>
              <a:t>ascent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arbitrary</a:t>
            </a:r>
            <a:r>
              <a:rPr lang="fr-FR" dirty="0" smtClean="0"/>
              <a:t> </a:t>
            </a:r>
            <a:r>
              <a:rPr lang="fr-FR" dirty="0" err="1" smtClean="0"/>
              <a:t>sampling</a:t>
            </a:r>
            <a:r>
              <a:rPr lang="fr-FR" dirty="0" smtClean="0"/>
              <a:t> 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dirty="0" smtClean="0"/>
              <a:t>Direct primal-dual </a:t>
            </a:r>
            <a:r>
              <a:rPr lang="fr-FR" dirty="0" err="1" smtClean="0"/>
              <a:t>analysis</a:t>
            </a:r>
            <a:r>
              <a:rPr lang="fr-FR" dirty="0" smtClean="0"/>
              <a:t> (for </a:t>
            </a:r>
            <a:r>
              <a:rPr lang="fr-FR" dirty="0" err="1" smtClean="0"/>
              <a:t>arbitrary</a:t>
            </a:r>
            <a:r>
              <a:rPr lang="fr-FR" dirty="0" smtClean="0"/>
              <a:t> </a:t>
            </a:r>
            <a:r>
              <a:rPr lang="fr-FR" dirty="0" err="1" smtClean="0"/>
              <a:t>sampling</a:t>
            </a:r>
            <a:r>
              <a:rPr lang="fr-FR" dirty="0" smtClean="0"/>
              <a:t>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dirty="0"/>
              <a:t>o</a:t>
            </a:r>
            <a:r>
              <a:rPr lang="fr-FR" dirty="0" smtClean="0"/>
              <a:t>ptimal serial </a:t>
            </a:r>
            <a:r>
              <a:rPr lang="fr-FR" dirty="0" err="1" smtClean="0"/>
              <a:t>sampling</a:t>
            </a:r>
            <a:endParaRPr lang="fr-FR" dirty="0" smtClean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dirty="0"/>
              <a:t>t</a:t>
            </a:r>
            <a:r>
              <a:rPr lang="fr-FR" dirty="0" smtClean="0"/>
              <a:t>au-</a:t>
            </a:r>
            <a:r>
              <a:rPr lang="fr-FR" dirty="0" err="1" smtClean="0"/>
              <a:t>nice</a:t>
            </a:r>
            <a:r>
              <a:rPr lang="fr-FR" dirty="0" smtClean="0"/>
              <a:t> </a:t>
            </a:r>
            <a:r>
              <a:rPr lang="fr-FR" dirty="0" err="1" smtClean="0"/>
              <a:t>sampling</a:t>
            </a:r>
            <a:r>
              <a:rPr lang="fr-FR" dirty="0" smtClean="0"/>
              <a:t> (mini-batch)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dirty="0" err="1"/>
              <a:t>d</a:t>
            </a:r>
            <a:r>
              <a:rPr lang="fr-FR" dirty="0" err="1" smtClean="0"/>
              <a:t>istributed</a:t>
            </a:r>
            <a:r>
              <a:rPr lang="fr-FR" dirty="0" smtClean="0"/>
              <a:t> </a:t>
            </a:r>
            <a:r>
              <a:rPr lang="fr-FR" dirty="0" err="1" smtClean="0"/>
              <a:t>sampling</a:t>
            </a:r>
            <a:endParaRPr lang="fr-FR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dirty="0" err="1" smtClean="0"/>
              <a:t>Theoretical</a:t>
            </a:r>
            <a:r>
              <a:rPr lang="fr-FR" dirty="0" smtClean="0"/>
              <a:t> </a:t>
            </a:r>
            <a:r>
              <a:rPr lang="fr-FR" dirty="0" err="1" smtClean="0"/>
              <a:t>speedup</a:t>
            </a:r>
            <a:r>
              <a:rPr lang="fr-FR" dirty="0" smtClean="0"/>
              <a:t> factor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dirty="0" err="1"/>
              <a:t>i</a:t>
            </a:r>
            <a:r>
              <a:rPr lang="fr-FR" dirty="0" err="1" smtClean="0"/>
              <a:t>s</a:t>
            </a:r>
            <a:r>
              <a:rPr lang="fr-FR" dirty="0" smtClean="0"/>
              <a:t> a </a:t>
            </a:r>
            <a:r>
              <a:rPr lang="fr-FR" dirty="0" err="1" smtClean="0"/>
              <a:t>very</a:t>
            </a:r>
            <a:r>
              <a:rPr lang="fr-FR" dirty="0" smtClean="0"/>
              <a:t> good </a:t>
            </a:r>
            <a:r>
              <a:rPr lang="fr-FR" dirty="0" err="1" smtClean="0"/>
              <a:t>predictor</a:t>
            </a:r>
            <a:r>
              <a:rPr lang="fr-FR" dirty="0" smtClean="0"/>
              <a:t> of the </a:t>
            </a:r>
            <a:r>
              <a:rPr lang="fr-FR" dirty="0" err="1" smtClean="0"/>
              <a:t>practical</a:t>
            </a:r>
            <a:r>
              <a:rPr lang="fr-FR" dirty="0" smtClean="0"/>
              <a:t> </a:t>
            </a:r>
            <a:r>
              <a:rPr lang="fr-FR" dirty="0" err="1" smtClean="0"/>
              <a:t>speedup</a:t>
            </a:r>
            <a:r>
              <a:rPr lang="fr-FR" dirty="0" smtClean="0"/>
              <a:t> factor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dirty="0" err="1"/>
              <a:t>d</a:t>
            </a:r>
            <a:r>
              <a:rPr lang="fr-FR" dirty="0" err="1" smtClean="0"/>
              <a:t>epends</a:t>
            </a:r>
            <a:r>
              <a:rPr lang="fr-FR" dirty="0" smtClean="0"/>
              <a:t> on </a:t>
            </a:r>
            <a:r>
              <a:rPr lang="fr-FR" dirty="0" err="1" smtClean="0"/>
              <a:t>both</a:t>
            </a:r>
            <a:r>
              <a:rPr lang="fr-FR" dirty="0" smtClean="0"/>
              <a:t> the </a:t>
            </a:r>
            <a:r>
              <a:rPr lang="fr-FR" dirty="0" err="1" smtClean="0"/>
              <a:t>sparsity</a:t>
            </a:r>
            <a:r>
              <a:rPr lang="fr-FR" dirty="0" smtClean="0"/>
              <a:t> and the condition </a:t>
            </a:r>
            <a:r>
              <a:rPr lang="fr-FR" dirty="0" err="1" smtClean="0"/>
              <a:t>number</a:t>
            </a:r>
            <a:endParaRPr lang="fr-FR" dirty="0" smtClean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fr-FR" dirty="0"/>
              <a:t>s</a:t>
            </a:r>
            <a:r>
              <a:rPr lang="fr-FR" dirty="0" smtClean="0"/>
              <a:t>hows a </a:t>
            </a:r>
            <a:r>
              <a:rPr lang="fr-FR" dirty="0" err="1" smtClean="0"/>
              <a:t>weak</a:t>
            </a:r>
            <a:r>
              <a:rPr lang="fr-FR" dirty="0" smtClean="0"/>
              <a:t> </a:t>
            </a:r>
            <a:r>
              <a:rPr lang="fr-FR" dirty="0" err="1" smtClean="0"/>
              <a:t>dependence</a:t>
            </a:r>
            <a:r>
              <a:rPr lang="fr-FR" dirty="0" smtClean="0"/>
              <a:t> on how data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distributed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 smtClean="0"/>
              <a:t>Accelerated</a:t>
            </a:r>
            <a:r>
              <a:rPr lang="fr-FR" dirty="0" smtClean="0"/>
              <a:t> QUARTZ?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 smtClean="0"/>
              <a:t>Randomized</a:t>
            </a:r>
            <a:r>
              <a:rPr lang="fr-FR" dirty="0" smtClean="0"/>
              <a:t> </a:t>
            </a:r>
            <a:r>
              <a:rPr lang="fr-FR" dirty="0" err="1" smtClean="0"/>
              <a:t>fixed</a:t>
            </a:r>
            <a:r>
              <a:rPr lang="fr-FR" dirty="0" smtClean="0"/>
              <a:t> point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relaxation?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/>
              <a:t>…?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136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Empirical</a:t>
            </a:r>
            <a:r>
              <a:rPr lang="fr-FR" dirty="0" smtClean="0"/>
              <a:t> </a:t>
            </a:r>
            <a:r>
              <a:rPr lang="fr-FR" dirty="0" err="1" smtClean="0"/>
              <a:t>Risk</a:t>
            </a:r>
            <a:r>
              <a:rPr lang="fr-FR" dirty="0" smtClean="0"/>
              <a:t> </a:t>
            </a:r>
            <a:r>
              <a:rPr lang="fr-FR" dirty="0" err="1" smtClean="0"/>
              <a:t>Minimization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-6019800" y="5827384"/>
            <a:ext cx="780622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anchor="ctr">
            <a:spAutoFit/>
          </a:bodyPr>
          <a:lstStyle/>
          <a:p>
            <a:pPr algn="ctr"/>
            <a:r>
              <a:rPr lang="en-GB" sz="2800" dirty="0"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000" dirty="0" smtClean="0"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input</a:t>
            </a:r>
            <a:endParaRPr lang="en-GB" sz="2800" dirty="0">
              <a:solidFill>
                <a:prstClr val="black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3689355" y="3574981"/>
            <a:ext cx="616289" cy="3077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anchor="ctr">
            <a:spAutoFit/>
          </a:bodyPr>
          <a:lstStyle/>
          <a:p>
            <a:pPr algn="ctr"/>
            <a:r>
              <a:rPr lang="en-GB" sz="1400" dirty="0" smtClean="0"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label</a:t>
            </a:r>
            <a:endParaRPr lang="en-GB" sz="1400" dirty="0">
              <a:solidFill>
                <a:prstClr val="black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4400" y="4551853"/>
            <a:ext cx="4080567" cy="437707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rot="16200000" flipH="1">
            <a:off x="-2609995" y="3561069"/>
            <a:ext cx="64799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906000" y="3798475"/>
            <a:ext cx="0" cy="875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Rectangle 28"/>
          <p:cNvSpPr/>
          <p:nvPr/>
        </p:nvSpPr>
        <p:spPr>
          <a:xfrm>
            <a:off x="10820400" y="4551853"/>
            <a:ext cx="1944216" cy="5760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 smtClean="0">
                <a:solidFill>
                  <a:prstClr val="black"/>
                </a:solidFill>
              </a:rPr>
              <a:t>Predicted label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880766" y="5190509"/>
            <a:ext cx="0" cy="448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9504893" y="5924534"/>
            <a:ext cx="1503784" cy="5760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dirty="0" smtClean="0">
                <a:solidFill>
                  <a:prstClr val="black"/>
                </a:solidFill>
              </a:rPr>
              <a:t>True label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87000" y="1883294"/>
            <a:ext cx="1757229" cy="319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prstClr val="black"/>
                </a:solidFill>
              </a:rPr>
              <a:t>GOAL</a:t>
            </a:r>
            <a:endParaRPr lang="en-US" sz="2800" b="1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8857" y="3740302"/>
            <a:ext cx="219456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-7162800" y="2409388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A_i</a:t>
            </a:r>
            <a:r>
              <a:rPr lang="en-US" dirty="0">
                <a:solidFill>
                  <a:prstClr val="black"/>
                </a:solidFill>
              </a:rPr>
              <a:t> \in \</a:t>
            </a:r>
            <a:r>
              <a:rPr lang="en-US" dirty="0" err="1">
                <a:solidFill>
                  <a:prstClr val="black"/>
                </a:solidFill>
              </a:rPr>
              <a:t>R^d</a:t>
            </a:r>
            <a:r>
              <a:rPr lang="en-US" dirty="0">
                <a:solidFill>
                  <a:prstClr val="black"/>
                </a:solidFill>
              </a:rPr>
              <a:t>, \</a:t>
            </a:r>
            <a:r>
              <a:rPr lang="en-US" dirty="0" err="1">
                <a:solidFill>
                  <a:prstClr val="black"/>
                </a:solidFill>
              </a:rPr>
              <a:t>enspace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y_i</a:t>
            </a:r>
            <a:r>
              <a:rPr lang="en-US" dirty="0">
                <a:solidFill>
                  <a:prstClr val="black"/>
                </a:solidFill>
              </a:rPr>
              <a:t> \in \R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994" y="3304842"/>
            <a:ext cx="2267712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-7010400" y="3950990"/>
            <a:ext cx="3542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\</a:t>
            </a:r>
            <a:r>
              <a:rPr lang="en-US" dirty="0" err="1">
                <a:solidFill>
                  <a:prstClr val="black"/>
                </a:solidFill>
              </a:rPr>
              <a:t>mathrm</a:t>
            </a:r>
            <a:r>
              <a:rPr lang="en-US" dirty="0">
                <a:solidFill>
                  <a:prstClr val="black"/>
                </a:solidFill>
              </a:rPr>
              <a:t>{Find}\</a:t>
            </a:r>
            <a:r>
              <a:rPr lang="en-US" dirty="0" err="1">
                <a:solidFill>
                  <a:prstClr val="black"/>
                </a:solidFill>
              </a:rPr>
              <a:t>enspace</a:t>
            </a:r>
            <a:r>
              <a:rPr lang="en-US" dirty="0">
                <a:solidFill>
                  <a:prstClr val="black"/>
                </a:solidFill>
              </a:rPr>
              <a:t> w\in \</a:t>
            </a:r>
            <a:r>
              <a:rPr lang="en-US" dirty="0" err="1">
                <a:solidFill>
                  <a:prstClr val="black"/>
                </a:solidFill>
              </a:rPr>
              <a:t>R^d</a:t>
            </a:r>
            <a:r>
              <a:rPr lang="en-US" dirty="0">
                <a:solidFill>
                  <a:prstClr val="black"/>
                </a:solidFill>
              </a:rPr>
              <a:t> :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-4234549" y="855292"/>
            <a:ext cx="3590716" cy="2579224"/>
            <a:chOff x="256347" y="2204864"/>
            <a:chExt cx="4824536" cy="3689315"/>
          </a:xfrm>
          <a:effectLst/>
        </p:grpSpPr>
        <p:sp>
          <p:nvSpPr>
            <p:cNvPr id="57" name="Cloud 56"/>
            <p:cNvSpPr/>
            <p:nvPr/>
          </p:nvSpPr>
          <p:spPr>
            <a:xfrm>
              <a:off x="256347" y="2204864"/>
              <a:ext cx="4824536" cy="3689315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5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832" y="2831921"/>
              <a:ext cx="1595083" cy="495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77" y="3056358"/>
              <a:ext cx="1656109" cy="517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734" y="4692614"/>
              <a:ext cx="1682043" cy="493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3603751"/>
              <a:ext cx="101041" cy="445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711" y="3735250"/>
              <a:ext cx="96837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6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259" y="4418212"/>
              <a:ext cx="96837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Right Arrow 36"/>
          <p:cNvSpPr/>
          <p:nvPr/>
        </p:nvSpPr>
        <p:spPr>
          <a:xfrm>
            <a:off x="10989513" y="2713411"/>
            <a:ext cx="1219200" cy="317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3838907" y="457200"/>
            <a:ext cx="3002686" cy="52322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prstClr val="black"/>
                </a:solidFill>
              </a:rPr>
              <a:t>Training set of data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725521" y="718810"/>
            <a:ext cx="1747185" cy="52322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prstClr val="black"/>
                </a:solidFill>
              </a:rPr>
              <a:t> </a:t>
            </a:r>
            <a:r>
              <a:rPr lang="fr-FR" sz="2800" dirty="0" err="1" smtClean="0">
                <a:solidFill>
                  <a:prstClr val="black"/>
                </a:solidFill>
              </a:rPr>
              <a:t>Predictor</a:t>
            </a:r>
            <a:r>
              <a:rPr lang="fr-FR" sz="2800" dirty="0" smtClean="0">
                <a:solidFill>
                  <a:prstClr val="black"/>
                </a:solidFill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760" y="3171168"/>
            <a:ext cx="16459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400" y="2159714"/>
            <a:ext cx="173736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2" t="13965" r="24014"/>
          <a:stretch/>
        </p:blipFill>
        <p:spPr bwMode="auto">
          <a:xfrm>
            <a:off x="3929150" y="2572527"/>
            <a:ext cx="2360134" cy="193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76400" y="1928581"/>
            <a:ext cx="686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prstClr val="black"/>
                </a:solidFill>
              </a:rPr>
              <a:t>Data                     </a:t>
            </a:r>
            <a:r>
              <a:rPr lang="fr-FR" sz="2800" dirty="0" err="1" smtClean="0">
                <a:solidFill>
                  <a:prstClr val="black"/>
                </a:solidFill>
              </a:rPr>
              <a:t>Algorithm</a:t>
            </a:r>
            <a:r>
              <a:rPr lang="fr-FR" sz="2800" dirty="0" smtClean="0">
                <a:solidFill>
                  <a:prstClr val="black"/>
                </a:solidFill>
              </a:rPr>
              <a:t>                </a:t>
            </a:r>
            <a:r>
              <a:rPr lang="fr-FR" sz="2800" dirty="0" err="1" smtClean="0">
                <a:solidFill>
                  <a:prstClr val="black"/>
                </a:solidFill>
              </a:rPr>
              <a:t>Predictor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38" name="Cloud 37"/>
          <p:cNvSpPr/>
          <p:nvPr/>
        </p:nvSpPr>
        <p:spPr>
          <a:xfrm>
            <a:off x="468722" y="2513922"/>
            <a:ext cx="3061635" cy="226552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28" y="2998092"/>
            <a:ext cx="82296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38" y="3047667"/>
            <a:ext cx="82296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958" y="4236123"/>
            <a:ext cx="822960" cy="24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60" y="3459929"/>
            <a:ext cx="128096" cy="57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52" y="3355611"/>
            <a:ext cx="128096" cy="57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340" y="3543855"/>
            <a:ext cx="128096" cy="57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55611"/>
            <a:ext cx="1371600" cy="44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Straight Arrow Connector 51"/>
          <p:cNvCxnSpPr/>
          <p:nvPr/>
        </p:nvCxnSpPr>
        <p:spPr>
          <a:xfrm>
            <a:off x="465007" y="2749009"/>
            <a:ext cx="677993" cy="29865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2387861"/>
            <a:ext cx="70570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Input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2211089" y="5319714"/>
            <a:ext cx="7061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Label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361947" y="2716743"/>
            <a:ext cx="157226" cy="330924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1" name="TextBox 70"/>
          <p:cNvSpPr txBox="1"/>
          <p:nvPr/>
        </p:nvSpPr>
        <p:spPr>
          <a:xfrm>
            <a:off x="1049340" y="2355595"/>
            <a:ext cx="70570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L</a:t>
            </a:r>
            <a:r>
              <a:rPr lang="fr-FR" dirty="0" smtClean="0">
                <a:solidFill>
                  <a:prstClr val="black"/>
                </a:solidFill>
              </a:rPr>
              <a:t>abel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898" y="5016145"/>
            <a:ext cx="4663440" cy="8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ight Brace 53"/>
          <p:cNvSpPr/>
          <p:nvPr/>
        </p:nvSpPr>
        <p:spPr>
          <a:xfrm rot="5400000">
            <a:off x="4421306" y="4837155"/>
            <a:ext cx="239806" cy="2347582"/>
          </a:xfrm>
          <a:prstGeom prst="rightBrac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Right Brace 54"/>
          <p:cNvSpPr/>
          <p:nvPr/>
        </p:nvSpPr>
        <p:spPr>
          <a:xfrm rot="5400000">
            <a:off x="6656675" y="5600689"/>
            <a:ext cx="216046" cy="796751"/>
          </a:xfrm>
          <a:prstGeom prst="rightBrac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00363" y="6171644"/>
            <a:ext cx="1872208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anchor="ctr">
            <a:spAutoFit/>
          </a:bodyPr>
          <a:lstStyle/>
          <a:p>
            <a:pPr algn="ctr"/>
            <a:r>
              <a:rPr lang="en-GB" sz="2400" dirty="0" smtClean="0"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empirical risk</a:t>
            </a:r>
            <a:endParaRPr lang="en-GB" sz="2400" dirty="0">
              <a:solidFill>
                <a:prstClr val="black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61749" y="6171645"/>
            <a:ext cx="2015451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anchor="ctr">
            <a:spAutoFit/>
          </a:bodyPr>
          <a:lstStyle/>
          <a:p>
            <a:pPr algn="ctr"/>
            <a:r>
              <a:rPr lang="en-GB" sz="2400" dirty="0" smtClean="0">
                <a:solidFill>
                  <a:prstClr val="black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regularization</a:t>
            </a:r>
            <a:endParaRPr lang="en-GB" sz="2400" dirty="0">
              <a:solidFill>
                <a:prstClr val="black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888374" y="4989560"/>
            <a:ext cx="2362200" cy="1792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865824" y="4523755"/>
            <a:ext cx="3658098" cy="566316"/>
            <a:chOff x="4384039" y="4519758"/>
            <a:chExt cx="3658098" cy="566316"/>
          </a:xfrm>
        </p:grpSpPr>
        <p:sp>
          <p:nvSpPr>
            <p:cNvPr id="76" name="Rectangle 75"/>
            <p:cNvSpPr/>
            <p:nvPr/>
          </p:nvSpPr>
          <p:spPr>
            <a:xfrm>
              <a:off x="5189765" y="4519758"/>
              <a:ext cx="2852372" cy="46166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anchor="ctr">
              <a:spAutoFit/>
            </a:bodyPr>
            <a:lstStyle/>
            <a:p>
              <a:pPr algn="ctr"/>
              <a:r>
                <a:rPr lang="en-GB" sz="2400" dirty="0">
                  <a:solidFill>
                    <a:prstClr val="black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n = # </a:t>
              </a:r>
              <a:r>
                <a:rPr lang="en-GB" sz="2400" dirty="0" smtClean="0">
                  <a:solidFill>
                    <a:prstClr val="black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samples </a:t>
              </a:r>
              <a:r>
                <a:rPr lang="en-GB" sz="2400" dirty="0" smtClean="0">
                  <a:solidFill>
                    <a:srgbClr val="FFFF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(big!)</a:t>
              </a:r>
              <a:endParaRPr lang="en-GB" sz="2400" dirty="0"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flipH="1">
              <a:off x="4384039" y="4750591"/>
              <a:ext cx="791972" cy="335483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353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9900592" y="4664015"/>
            <a:ext cx="727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\[\min_{w\in \</a:t>
            </a:r>
            <a:r>
              <a:rPr lang="es-ES_tradnl" dirty="0" err="1"/>
              <a:t>mathbb</a:t>
            </a:r>
            <a:r>
              <a:rPr lang="es-ES_tradnl" dirty="0"/>
              <a:t>{R}^d} \frac{1}{n}\sum_{i=1}^n </a:t>
            </a:r>
            <a:r>
              <a:rPr lang="es-ES_tradnl" dirty="0" err="1"/>
              <a:t>loss</a:t>
            </a:r>
            <a:r>
              <a:rPr lang="es-ES_tradnl" dirty="0"/>
              <a:t>(</a:t>
            </a:r>
            <a:r>
              <a:rPr lang="es-ES_tradnl" dirty="0" err="1"/>
              <a:t>A_i</a:t>
            </a:r>
            <a:r>
              <a:rPr lang="es-ES_tradnl" dirty="0"/>
              <a:t>^\top w, </a:t>
            </a:r>
            <a:r>
              <a:rPr lang="es-ES_tradnl" dirty="0" err="1"/>
              <a:t>y_i</a:t>
            </a:r>
            <a:r>
              <a:rPr lang="es-ES_tradnl" dirty="0"/>
              <a:t>)\]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612561" y="2924944"/>
            <a:ext cx="640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\[(A_1,y_1), (A_2,y_2), \dots, (</a:t>
            </a:r>
            <a:r>
              <a:rPr lang="en-US" dirty="0" err="1"/>
              <a:t>A_n,y_n</a:t>
            </a:r>
            <a:r>
              <a:rPr lang="en-US" dirty="0" smtClean="0"/>
              <a:t>)\</a:t>
            </a:r>
            <a:r>
              <a:rPr lang="en-US" dirty="0" err="1" smtClean="0"/>
              <a:t>sim</a:t>
            </a:r>
            <a:r>
              <a:rPr lang="en-US" dirty="0" smtClean="0"/>
              <a:t> \</a:t>
            </a:r>
            <a:r>
              <a:rPr lang="en-US" dirty="0" err="1" smtClean="0"/>
              <a:t>emph</a:t>
            </a:r>
            <a:r>
              <a:rPr lang="en-US" dirty="0" smtClean="0"/>
              <a:t>{Distribution}\</a:t>
            </a:r>
            <a:r>
              <a:rPr lang="en-US" dirty="0"/>
              <a:t>]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707904" y="2276872"/>
            <a:ext cx="3744416" cy="374736"/>
            <a:chOff x="4254489" y="4519758"/>
            <a:chExt cx="3787648" cy="461665"/>
          </a:xfrm>
        </p:grpSpPr>
        <p:sp>
          <p:nvSpPr>
            <p:cNvPr id="21" name="Rectangle 20"/>
            <p:cNvSpPr/>
            <p:nvPr/>
          </p:nvSpPr>
          <p:spPr>
            <a:xfrm>
              <a:off x="5189765" y="4519758"/>
              <a:ext cx="2852372" cy="46166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anchor="ctr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n = # </a:t>
              </a:r>
              <a:r>
                <a:rPr lang="en-GB" sz="24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samples </a:t>
              </a:r>
              <a:r>
                <a:rPr lang="en-GB" sz="2400" dirty="0" smtClean="0">
                  <a:solidFill>
                    <a:srgbClr val="FFFF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(big!)</a:t>
              </a:r>
              <a:endParaRPr lang="en-GB" sz="2400" dirty="0"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4254489" y="4750591"/>
              <a:ext cx="921521" cy="128483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987824" y="3676394"/>
            <a:ext cx="4691726" cy="742269"/>
            <a:chOff x="3526313" y="5866702"/>
            <a:chExt cx="4328527" cy="742269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4414521" y="4978494"/>
              <a:ext cx="239807" cy="2016224"/>
            </a:xfrm>
            <a:prstGeom prst="rightBrace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ight Brace 30"/>
            <p:cNvSpPr/>
            <p:nvPr/>
          </p:nvSpPr>
          <p:spPr>
            <a:xfrm rot="5400000">
              <a:off x="6634790" y="5576350"/>
              <a:ext cx="216046" cy="796751"/>
            </a:xfrm>
            <a:prstGeom prst="rightBrace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98320" y="6147306"/>
              <a:ext cx="1872208" cy="46166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anchor="ctr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empirical loss</a:t>
              </a:r>
              <a:endParaRPr lang="en-GB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17925" y="6147306"/>
              <a:ext cx="1936915" cy="46166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anchor="ctr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regularization</a:t>
              </a:r>
              <a:endParaRPr lang="en-GB" sz="24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3108" y="1755875"/>
            <a:ext cx="7689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ERM </a:t>
            </a:r>
            <a:r>
              <a:rPr lang="fr-FR" sz="3200" dirty="0" err="1" smtClean="0"/>
              <a:t>problem</a:t>
            </a:r>
            <a:r>
              <a:rPr lang="fr-FR" sz="3200" dirty="0" smtClean="0"/>
              <a:t>: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Risk Minimization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22" y="2507331"/>
            <a:ext cx="5048434" cy="113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21" y="5039456"/>
            <a:ext cx="5718394" cy="1369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35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-gradient-wallpap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548680" y="-1271"/>
            <a:ext cx="12313367" cy="69008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164" y="1988840"/>
            <a:ext cx="9144000" cy="1143000"/>
          </a:xfrm>
        </p:spPr>
        <p:txBody>
          <a:bodyPr>
            <a:noAutofit/>
          </a:bodyPr>
          <a:lstStyle/>
          <a:p>
            <a:r>
              <a:rPr lang="en-GB" sz="6600" dirty="0" smtClean="0"/>
              <a:t>Algorithm: </a:t>
            </a:r>
            <a:br>
              <a:rPr lang="en-GB" sz="6600" dirty="0" smtClean="0"/>
            </a:br>
            <a:r>
              <a:rPr lang="en-GB" sz="6600" dirty="0" smtClean="0"/>
              <a:t>QUARTZ</a:t>
            </a:r>
            <a:endParaRPr lang="en-GB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452" y="3808069"/>
            <a:ext cx="1340768" cy="1340768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1107785" y="5580030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Z. Q., P. </a:t>
            </a:r>
            <a:r>
              <a:rPr lang="en-US" dirty="0" err="1" smtClean="0">
                <a:solidFill>
                  <a:srgbClr val="000000"/>
                </a:solidFill>
              </a:rPr>
              <a:t>Richtárik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dirty="0" err="1" smtClean="0">
                <a:solidFill>
                  <a:srgbClr val="000000"/>
                </a:solidFill>
              </a:rPr>
              <a:t>UoE</a:t>
            </a:r>
            <a:r>
              <a:rPr lang="en-US" dirty="0" smtClean="0">
                <a:solidFill>
                  <a:srgbClr val="000000"/>
                </a:solidFill>
              </a:rPr>
              <a:t>) and T. Zhang (Rutgers &amp; Baidu Big Data Lab, Beijing)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Randomized dual coordinate ascent with arbitrary sampling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i="1" dirty="0" smtClean="0">
                <a:solidFill>
                  <a:srgbClr val="000000"/>
                </a:solidFill>
              </a:rPr>
              <a:t>arXiv:1411.5873, </a:t>
            </a:r>
            <a:r>
              <a:rPr lang="en-US" i="1" smtClean="0">
                <a:solidFill>
                  <a:srgbClr val="000000"/>
                </a:solidFill>
              </a:rPr>
              <a:t>2014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5896" t="1" r="11561" b="-8575"/>
          <a:stretch/>
        </p:blipFill>
        <p:spPr>
          <a:xfrm>
            <a:off x="-36512" y="5628596"/>
            <a:ext cx="1008112" cy="96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46441" y="1929259"/>
            <a:ext cx="6858983" cy="13877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Primal</a:t>
            </a:r>
            <a:r>
              <a:rPr lang="fr-FR" dirty="0" smtClean="0"/>
              <a:t>-Dual</a:t>
            </a:r>
            <a:r>
              <a:rPr lang="en-US" dirty="0" smtClean="0"/>
              <a:t> Formulation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252520" y="1124745"/>
            <a:ext cx="1224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\[\min_{w\in \</a:t>
            </a:r>
            <a:r>
              <a:rPr lang="en-US" dirty="0" err="1"/>
              <a:t>mathbb</a:t>
            </a:r>
            <a:r>
              <a:rPr lang="en-US" dirty="0"/>
              <a:t>{R}^d}\;\; \left[ P(w) \</a:t>
            </a:r>
            <a:r>
              <a:rPr lang="en-US" dirty="0" err="1"/>
              <a:t>equiv</a:t>
            </a:r>
            <a:r>
              <a:rPr lang="en-US" dirty="0"/>
              <a:t> \</a:t>
            </a:r>
            <a:r>
              <a:rPr lang="en-US" dirty="0" err="1"/>
              <a:t>frac</a:t>
            </a:r>
            <a:r>
              <a:rPr lang="en-US" dirty="0"/>
              <a:t>{1}{n}\sum_{</a:t>
            </a:r>
            <a:r>
              <a:rPr lang="en-US" dirty="0" err="1"/>
              <a:t>i</a:t>
            </a:r>
            <a:r>
              <a:rPr lang="en-US" dirty="0"/>
              <a:t>=1}^n \</a:t>
            </a:r>
            <a:r>
              <a:rPr lang="en-US" dirty="0" err="1"/>
              <a:t>phi_i</a:t>
            </a:r>
            <a:r>
              <a:rPr lang="en-US" dirty="0"/>
              <a:t>(</a:t>
            </a:r>
            <a:r>
              <a:rPr lang="en-US" dirty="0" err="1"/>
              <a:t>A_i</a:t>
            </a:r>
            <a:r>
              <a:rPr lang="en-US" dirty="0"/>
              <a:t>^\top w) + \lambda g(w)\right]\]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83632" y="4670377"/>
            <a:ext cx="7136660" cy="15434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3501008"/>
            <a:ext cx="2599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Fenchel</a:t>
            </a:r>
            <a:r>
              <a:rPr lang="fr-FR" sz="2000" dirty="0" smtClean="0"/>
              <a:t> </a:t>
            </a:r>
            <a:r>
              <a:rPr lang="fr-FR" sz="2000" dirty="0" err="1" smtClean="0"/>
              <a:t>conjugates</a:t>
            </a:r>
            <a:r>
              <a:rPr lang="fr-FR" sz="2000" dirty="0" smtClean="0"/>
              <a:t>:</a:t>
            </a:r>
            <a:endParaRPr lang="en-US" sz="2000" dirty="0"/>
          </a:p>
        </p:txBody>
      </p:sp>
      <p:sp>
        <p:nvSpPr>
          <p:cNvPr id="24" name="Right Brace 23"/>
          <p:cNvSpPr/>
          <p:nvPr/>
        </p:nvSpPr>
        <p:spPr>
          <a:xfrm rot="5400000">
            <a:off x="4987963" y="5481812"/>
            <a:ext cx="239809" cy="1224136"/>
          </a:xfrm>
          <a:prstGeom prst="rightBrace">
            <a:avLst>
              <a:gd name="adj1" fmla="val 28193"/>
              <a:gd name="adj2" fmla="val 50000"/>
            </a:avLst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531" y="6261529"/>
            <a:ext cx="1194339" cy="39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63" y="3974719"/>
            <a:ext cx="7263398" cy="43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52400" y="1492800"/>
            <a:ext cx="86868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9795183">
            <a:off x="829871" y="2011944"/>
            <a:ext cx="1477960" cy="36933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ERM </a:t>
            </a:r>
            <a:r>
              <a:rPr lang="fr-FR" dirty="0" err="1" smtClean="0">
                <a:solidFill>
                  <a:srgbClr val="FF0000"/>
                </a:solidFill>
              </a:rPr>
              <a:t>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9795183">
            <a:off x="678834" y="4694575"/>
            <a:ext cx="1477960" cy="36933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Dual </a:t>
            </a:r>
            <a:r>
              <a:rPr lang="fr-FR" dirty="0" err="1" smtClean="0">
                <a:solidFill>
                  <a:srgbClr val="FF0000"/>
                </a:solidFill>
              </a:rPr>
              <a:t>problem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04" y="2267016"/>
            <a:ext cx="4735110" cy="807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27" y="5130208"/>
            <a:ext cx="6232936" cy="77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1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Intuition </a:t>
            </a:r>
            <a:r>
              <a:rPr lang="fr-FR" dirty="0" err="1"/>
              <a:t>b</a:t>
            </a:r>
            <a:r>
              <a:rPr lang="fr-FR" dirty="0" err="1" smtClean="0"/>
              <a:t>ehind</a:t>
            </a:r>
            <a:r>
              <a:rPr lang="fr-FR" dirty="0" smtClean="0"/>
              <a:t> QUARTZ 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7042891" y="994027"/>
            <a:ext cx="215656" cy="3241808"/>
          </a:xfrm>
          <a:prstGeom prst="rightBrac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3180859" y="1369647"/>
            <a:ext cx="174711" cy="2463553"/>
          </a:xfrm>
          <a:prstGeom prst="rightBrac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41" y="2912864"/>
            <a:ext cx="474391" cy="275809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38" y="2899979"/>
            <a:ext cx="449435" cy="2612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79912" y="2697213"/>
            <a:ext cx="3089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</a:t>
            </a:r>
            <a:r>
              <a:rPr lang="en-US" sz="2000" b="1" dirty="0" err="1" smtClean="0">
                <a:solidFill>
                  <a:srgbClr val="FF0000"/>
                </a:solidFill>
              </a:rPr>
              <a:t>Fenchel’s</a:t>
            </a:r>
            <a:r>
              <a:rPr lang="en-US" sz="2000" b="1" dirty="0" smtClean="0">
                <a:solidFill>
                  <a:srgbClr val="FF0000"/>
                </a:solidFill>
              </a:rPr>
              <a:t> inequality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3779912" y="2912864"/>
            <a:ext cx="272751" cy="13790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 rot="10800000">
            <a:off x="6506809" y="2926786"/>
            <a:ext cx="333212" cy="14401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09" y="3789040"/>
            <a:ext cx="360040" cy="20932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448072" y="3579769"/>
            <a:ext cx="3089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</a:rPr>
              <a:t>weak duality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 rot="10800000">
            <a:off x="2281467" y="3841379"/>
            <a:ext cx="333212" cy="14401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837" y="630912"/>
            <a:ext cx="402067" cy="40206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92858" y="4293096"/>
            <a:ext cx="8280920" cy="24694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97879" y="4293096"/>
            <a:ext cx="340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Optimality conditions</a:t>
            </a:r>
            <a:endParaRPr lang="en-US" sz="2800" b="1" dirty="0"/>
          </a:p>
        </p:txBody>
      </p:sp>
      <p:sp>
        <p:nvSpPr>
          <p:cNvPr id="25" name="Right Brace 24"/>
          <p:cNvSpPr/>
          <p:nvPr/>
        </p:nvSpPr>
        <p:spPr>
          <a:xfrm rot="5400000">
            <a:off x="2328168" y="4521116"/>
            <a:ext cx="239806" cy="2359887"/>
          </a:xfrm>
          <a:prstGeom prst="rightBrac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Brace 27"/>
          <p:cNvSpPr/>
          <p:nvPr/>
        </p:nvSpPr>
        <p:spPr>
          <a:xfrm rot="5400000">
            <a:off x="6526793" y="4031341"/>
            <a:ext cx="194868" cy="3384377"/>
          </a:xfrm>
          <a:prstGeom prst="rightBrac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436" y="6319334"/>
            <a:ext cx="2926085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899" y="6392781"/>
            <a:ext cx="1576073" cy="30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08" y="5836021"/>
            <a:ext cx="418326" cy="195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331" y="5862557"/>
            <a:ext cx="418326" cy="195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872" y="6120289"/>
            <a:ext cx="131064" cy="24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415" y="6103232"/>
            <a:ext cx="131064" cy="24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6" y="1689036"/>
            <a:ext cx="8551647" cy="69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67" y="4994638"/>
            <a:ext cx="7776864" cy="70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76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3" grpId="0" animBg="1"/>
      <p:bldP spid="14" grpId="0" animBg="1"/>
      <p:bldP spid="26" grpId="0"/>
      <p:bldP spid="27" grpId="0" animBg="1"/>
      <p:bldP spid="19" grpId="0" animBg="1"/>
      <p:bldP spid="22" grpId="0"/>
      <p:bldP spid="25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 dirty="0" smtClean="0"/>
              <a:t>The Primal-Dual Update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590" y="3501008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4F81BD">
                    <a:lumMod val="75000"/>
                  </a:srgbClr>
                </a:solidFill>
              </a:rPr>
              <a:t>STEP 1: PRIMAL UPDATE</a:t>
            </a:r>
            <a:endParaRPr lang="en-US" sz="2400" b="1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590" y="4475128"/>
            <a:ext cx="2958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F81BD">
                    <a:lumMod val="75000"/>
                  </a:srgbClr>
                </a:solidFill>
              </a:rPr>
              <a:t>STEP 2: DUAL UPDATE</a:t>
            </a:r>
            <a:endParaRPr lang="en-US" sz="2400" b="1" dirty="0">
              <a:solidFill>
                <a:srgbClr val="4F81BD">
                  <a:lumMod val="75000"/>
                </a:srgbClr>
              </a:solidFill>
            </a:endParaRPr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43" y="5719492"/>
            <a:ext cx="5024000" cy="6400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69" y="4064225"/>
            <a:ext cx="3682286" cy="329143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32" y="5432309"/>
            <a:ext cx="1726171" cy="2633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092" y="620689"/>
            <a:ext cx="402067" cy="40206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864787" y="6359491"/>
            <a:ext cx="186268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anchor="ctr">
            <a:spAutoFit/>
          </a:bodyPr>
          <a:lstStyle/>
          <a:p>
            <a:pPr algn="ctr"/>
            <a:endParaRPr lang="en-GB" sz="2400" dirty="0">
              <a:solidFill>
                <a:prstClr val="black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5088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926" y="6451183"/>
            <a:ext cx="1676404" cy="27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H="1" flipV="1">
            <a:off x="5209719" y="6406139"/>
            <a:ext cx="655068" cy="2308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5340" y="1611646"/>
            <a:ext cx="8280920" cy="1812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75682" y="1702453"/>
            <a:ext cx="3408369" cy="482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Optimality conditions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2" name="Right Brace 31"/>
          <p:cNvSpPr/>
          <p:nvPr/>
        </p:nvSpPr>
        <p:spPr>
          <a:xfrm rot="5400000">
            <a:off x="2226972" y="1635577"/>
            <a:ext cx="221153" cy="2359887"/>
          </a:xfrm>
          <a:prstGeom prst="rightBrac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Right Brace 32"/>
          <p:cNvSpPr/>
          <p:nvPr/>
        </p:nvSpPr>
        <p:spPr>
          <a:xfrm rot="5400000">
            <a:off x="6391104" y="1117690"/>
            <a:ext cx="173847" cy="3442970"/>
          </a:xfrm>
          <a:prstGeom prst="rightBrac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782" y="2938088"/>
            <a:ext cx="2795570" cy="32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95" y="2983270"/>
            <a:ext cx="1562357" cy="27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32" y="5035976"/>
            <a:ext cx="4774158" cy="26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34" y="2114911"/>
            <a:ext cx="7776864" cy="70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8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pstricks}&#10;\newcommand{\eqdef}{\overset{\text{def}}{=}}&#10;\newcommand{\Exp}{\mathbf{E}}&#10;\newcommand{\Prob}{\mathbf{P}}&#10;&#10;&#10;\pagestyle{empty}&#10;\begin{document}&#10;&#10;&#10;$1$&#10;&#10;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, pstricks}&#10;\newcommand{\eqdef}{\overset{\text{def}}{=}}&#10;\newcommand{\Exp}{\mathbf{E}}&#10;\newcommand{\Prob}{\mathbf{P}}&#10;\newcommand{\R}{\mathbb{R}}&#10;&#10;&#10;\pagestyle{empty}&#10;\begin{document}&#10;&#10;{\color{red}$\tau = 3$}&#10;&#10;\end{document}&#10;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pstricks}&#10;\newcommand{\eqdef}{\overset{\text{def}}{=}}&#10;\newcommand{\Exp}{\mathbf{E}}&#10;\newcommand{\Prob}{\mathbf{P}}&#10;&#10;&#10;\pagestyle{empty}&#10;\begin{document}&#10;&#10;&#10;$2$&#10;&#10;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pstricks}&#10;\newcommand{\eqdef}{\overset{\text{def}}{=}}&#10;\newcommand{\Exp}{\mathbf{E}}&#10;\newcommand{\Prob}{\mathbf{P}}&#10;&#10;&#10;\pagestyle{empty}&#10;\begin{document}&#10;&#10;&#10;$c$&#10;&#10;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pstricks}&#10;\newcommand{\eqdef}{\overset{\text{def}}{=}}&#10;\newcommand{\Exp}{\mathbf{E}}&#10;\newcommand{\Prob}{\mathbf{P}}&#10;&#10;&#10;\pagestyle{empty}&#10;\begin{document}&#10;&#10;&#10;\[\dots\]&#10;&#10;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pstricks}&#10;\newcommand{\eqdef}{\overset{\text{def}}{=}}&#10;\newcommand{\Exp}{\mathbf{E}}&#10;\newcommand{\Prob}{\mathbf{P}}&#10;&#10;&#10;\pagestyle{empty}&#10;\begin{document}&#10;&#10;&#10;$3$&#10;&#10;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pstricks}&#10;\newcommand{\eqdef}{\overset{\text{def}}{=}}&#10;\newcommand{\Exp}{\mathbf{E}}&#10;\newcommand{\Prob}{\mathbf{P}}&#10;&#10;&#10;\pagestyle{empty}&#10;\begin{document}&#10;&#10;&#10;\[A\]&#10;&#10;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pstricks}&#10;\newcommand{\eqdef}{\overset{\text{def}}{=}}&#10;\newcommand{\Exp}{\mathbf{E}}&#10;\newcommand{\Prob}{\mathbf{P}}&#10;&#10;&#10;\pagestyle{empty}&#10;\begin{document}&#10;&#10;&#10;\[\dots\]&#10;&#10;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pstricks}&#10;\newcommand{\eqdef}{\overset{\text{def}}{=}}&#10;\newcommand{\Exp}{\mathbf{E}}&#10;\newcommand{\Prob}{\mathbf{P}}&#10;&#10;&#10;\pagestyle{empty}&#10;\begin{document}&#10;&#10;&#10;\[\dots\]&#10;&#10;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, pstricks}&#10;\newcommand{\eqdef}{\overset{\text{def}}{=}}&#10;\newcommand{\Exp}{\mathbf{E}}&#10;\newcommand{\Prob}{\mathbf{P}}&#10;\newcommand{\R}{\mathbb{R}}&#10;&#10;&#10;\pagestyle{empty}&#10;\begin{document}&#10;&#10;&#10;\[\hat{S} = \{3,7,10\} \cup \{11,15,18\} \cup \{25,27,29\} \cup \cdots \]&#10;&#10;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>
          <a:solidFill>
            <a:srgbClr val="FFC000"/>
          </a:solidFill>
          <a:tailEnd type="arrow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>
          <a:solidFill>
            <a:srgbClr val="FFC000"/>
          </a:solidFill>
          <a:tailEnd type="arrow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>
          <a:solidFill>
            <a:srgbClr val="FFC000"/>
          </a:solidFill>
          <a:tailEnd type="arrow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21091</TotalTime>
  <Words>1479</Words>
  <Application>Microsoft Office PowerPoint</Application>
  <PresentationFormat>On-screen Show (4:3)</PresentationFormat>
  <Paragraphs>211</Paragraphs>
  <Slides>32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Andale Mono</vt:lpstr>
      <vt:lpstr>Arial</vt:lpstr>
      <vt:lpstr>Calibri</vt:lpstr>
      <vt:lpstr>Courier New</vt:lpstr>
      <vt:lpstr>Verdana</vt:lpstr>
      <vt:lpstr>Wingdings</vt:lpstr>
      <vt:lpstr>Office Theme</vt:lpstr>
      <vt:lpstr>1_Office Theme</vt:lpstr>
      <vt:lpstr>4_Office Theme</vt:lpstr>
      <vt:lpstr>5_Office Theme</vt:lpstr>
      <vt:lpstr>Acrobat Document</vt:lpstr>
      <vt:lpstr>Randomized dual coordinate ascent with arbitrary sampling</vt:lpstr>
      <vt:lpstr>Supervised Statistical Learning</vt:lpstr>
      <vt:lpstr>Supervised Statistical Learning</vt:lpstr>
      <vt:lpstr>Empirical Risk Minimization</vt:lpstr>
      <vt:lpstr>Empirical Risk Minimization</vt:lpstr>
      <vt:lpstr>Algorithm:  QUARTZ</vt:lpstr>
      <vt:lpstr>Primal-Dual Formulation</vt:lpstr>
      <vt:lpstr>Intuition behind QUARTZ </vt:lpstr>
      <vt:lpstr>The Primal-Dual Update</vt:lpstr>
      <vt:lpstr>PowerPoint Presentation</vt:lpstr>
      <vt:lpstr>Randomized Primal-Dual Methods</vt:lpstr>
      <vt:lpstr>Convergence Theorem</vt:lpstr>
      <vt:lpstr>Iteration Complexity Result</vt:lpstr>
      <vt:lpstr>Complexity Results for Serial Sampling</vt:lpstr>
      <vt:lpstr>Experiment: Quartz vs SDCA, uniform vs optimal sampling</vt:lpstr>
      <vt:lpstr>QUARTZ with Standard Mini-Batching</vt:lpstr>
      <vt:lpstr>Data Sparsity</vt:lpstr>
      <vt:lpstr>Iteration Complexity Results</vt:lpstr>
      <vt:lpstr>Iteration Complexity Results</vt:lpstr>
      <vt:lpstr>Theoretical Speedup Factor</vt:lpstr>
      <vt:lpstr>Plots of Theoretical Speedup Factor</vt:lpstr>
      <vt:lpstr>Theoretical vs Pratical Speedup</vt:lpstr>
      <vt:lpstr>Comparison with Accelerated Mini-Batch P-D Methods</vt:lpstr>
      <vt:lpstr>Distribution of Data</vt:lpstr>
      <vt:lpstr>Distributed Sampling</vt:lpstr>
      <vt:lpstr>Distributed Sampling &amp; Distributed Coordinate Descent</vt:lpstr>
      <vt:lpstr>Complexity of Distributed QUARTZ</vt:lpstr>
      <vt:lpstr>Reallocating Load: Theoretical Speedup</vt:lpstr>
      <vt:lpstr>Theoretical vs Practical Speedup</vt:lpstr>
      <vt:lpstr> More on ESO</vt:lpstr>
      <vt:lpstr>Computation of ESO Parameters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Mountain Climbing</dc:title>
  <dc:creator>Zheng Qu</dc:creator>
  <cp:lastModifiedBy>INRIA-MAX</cp:lastModifiedBy>
  <cp:revision>1333</cp:revision>
  <dcterms:created xsi:type="dcterms:W3CDTF">2012-10-25T19:57:20Z</dcterms:created>
  <dcterms:modified xsi:type="dcterms:W3CDTF">2015-05-07T07:58:45Z</dcterms:modified>
</cp:coreProperties>
</file>