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handoutMasterIdLst>
    <p:handoutMasterId r:id="rId27"/>
  </p:handoutMasterIdLst>
  <p:sldIdLst>
    <p:sldId id="256" r:id="rId3"/>
    <p:sldId id="301" r:id="rId4"/>
    <p:sldId id="267" r:id="rId5"/>
    <p:sldId id="269" r:id="rId6"/>
    <p:sldId id="305" r:id="rId7"/>
    <p:sldId id="304" r:id="rId8"/>
    <p:sldId id="306" r:id="rId9"/>
    <p:sldId id="307" r:id="rId10"/>
    <p:sldId id="308" r:id="rId11"/>
    <p:sldId id="282" r:id="rId12"/>
    <p:sldId id="283" r:id="rId13"/>
    <p:sldId id="284" r:id="rId14"/>
    <p:sldId id="302" r:id="rId15"/>
    <p:sldId id="286" r:id="rId16"/>
    <p:sldId id="287" r:id="rId17"/>
    <p:sldId id="293" r:id="rId18"/>
    <p:sldId id="288" r:id="rId19"/>
    <p:sldId id="298" r:id="rId20"/>
    <p:sldId id="294" r:id="rId21"/>
    <p:sldId id="295" r:id="rId22"/>
    <p:sldId id="296" r:id="rId23"/>
    <p:sldId id="297" r:id="rId24"/>
    <p:sldId id="29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8A7"/>
    <a:srgbClr val="EFB589"/>
    <a:srgbClr val="FC9072"/>
    <a:srgbClr val="F5E0D9"/>
    <a:srgbClr val="FF6600"/>
    <a:srgbClr val="1774B3"/>
    <a:srgbClr val="00CC99"/>
    <a:srgbClr val="FF99CC"/>
    <a:srgbClr val="1B4CAF"/>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08" autoAdjust="0"/>
    <p:restoredTop sz="74322" autoAdjust="0"/>
  </p:normalViewPr>
  <p:slideViewPr>
    <p:cSldViewPr>
      <p:cViewPr varScale="1">
        <p:scale>
          <a:sx n="80" d="100"/>
          <a:sy n="80" d="100"/>
        </p:scale>
        <p:origin x="-184"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43E2E4-316C-4CC9-81FC-7CD797B330A3}" type="datetimeFigureOut">
              <a:rPr lang="en-US" smtClean="0"/>
              <a:t>9/29/15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62BE52-DF12-4506-9FF4-6D26A3CC8049}" type="slidenum">
              <a:rPr lang="en-US" smtClean="0"/>
              <a:t>‹#›</a:t>
            </a:fld>
            <a:endParaRPr lang="en-US"/>
          </a:p>
        </p:txBody>
      </p:sp>
    </p:spTree>
    <p:extLst>
      <p:ext uri="{BB962C8B-B14F-4D97-AF65-F5344CB8AC3E}">
        <p14:creationId xmlns:p14="http://schemas.microsoft.com/office/powerpoint/2010/main" val="810228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B3BD0-652A-4679-8172-5A538598F4CD}" type="datetimeFigureOut">
              <a:rPr lang="en-US" smtClean="0"/>
              <a:t>9/29/15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64C63-71BD-4508-9264-26B4172B996C}" type="slidenum">
              <a:rPr lang="en-US" smtClean="0"/>
              <a:t>‹#›</a:t>
            </a:fld>
            <a:endParaRPr lang="en-US"/>
          </a:p>
        </p:txBody>
      </p:sp>
    </p:spTree>
    <p:extLst>
      <p:ext uri="{BB962C8B-B14F-4D97-AF65-F5344CB8AC3E}">
        <p14:creationId xmlns:p14="http://schemas.microsoft.com/office/powerpoint/2010/main" val="291162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E64C63-71BD-4508-9264-26B4172B996C}" type="slidenum">
              <a:rPr lang="en-US" smtClean="0"/>
              <a:t>1</a:t>
            </a:fld>
            <a:endParaRPr lang="en-US" dirty="0"/>
          </a:p>
        </p:txBody>
      </p:sp>
    </p:spTree>
    <p:extLst>
      <p:ext uri="{BB962C8B-B14F-4D97-AF65-F5344CB8AC3E}">
        <p14:creationId xmlns:p14="http://schemas.microsoft.com/office/powerpoint/2010/main" val="272453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1600">
                <a:solidFill>
                  <a:schemeClr val="tx1"/>
                </a:solidFill>
                <a:latin typeface="Verdana" pitchFamily="34" charset="0"/>
              </a:defRPr>
            </a:lvl1pPr>
            <a:lvl2pPr marL="729057" indent="-280406">
              <a:defRPr sz="1600">
                <a:solidFill>
                  <a:schemeClr val="tx1"/>
                </a:solidFill>
                <a:latin typeface="Verdana" pitchFamily="34" charset="0"/>
              </a:defRPr>
            </a:lvl2pPr>
            <a:lvl3pPr marL="1121626" indent="-224325">
              <a:defRPr sz="1600">
                <a:solidFill>
                  <a:schemeClr val="tx1"/>
                </a:solidFill>
                <a:latin typeface="Verdana" pitchFamily="34" charset="0"/>
              </a:defRPr>
            </a:lvl3pPr>
            <a:lvl4pPr marL="1570276" indent="-224325">
              <a:defRPr sz="1600">
                <a:solidFill>
                  <a:schemeClr val="tx1"/>
                </a:solidFill>
                <a:latin typeface="Verdana" pitchFamily="34" charset="0"/>
              </a:defRPr>
            </a:lvl4pPr>
            <a:lvl5pPr marL="2018927" indent="-224325">
              <a:defRPr sz="1600">
                <a:solidFill>
                  <a:schemeClr val="tx1"/>
                </a:solidFill>
                <a:latin typeface="Verdana" pitchFamily="34" charset="0"/>
              </a:defRPr>
            </a:lvl5pPr>
            <a:lvl6pPr marL="2467577" indent="-224325" algn="ctr" eaLnBrk="0" fontAlgn="base" hangingPunct="0">
              <a:spcBef>
                <a:spcPct val="0"/>
              </a:spcBef>
              <a:spcAft>
                <a:spcPct val="0"/>
              </a:spcAft>
              <a:defRPr sz="1600">
                <a:solidFill>
                  <a:schemeClr val="tx1"/>
                </a:solidFill>
                <a:latin typeface="Verdana" pitchFamily="34" charset="0"/>
              </a:defRPr>
            </a:lvl6pPr>
            <a:lvl7pPr marL="2916227" indent="-224325" algn="ctr" eaLnBrk="0" fontAlgn="base" hangingPunct="0">
              <a:spcBef>
                <a:spcPct val="0"/>
              </a:spcBef>
              <a:spcAft>
                <a:spcPct val="0"/>
              </a:spcAft>
              <a:defRPr sz="1600">
                <a:solidFill>
                  <a:schemeClr val="tx1"/>
                </a:solidFill>
                <a:latin typeface="Verdana" pitchFamily="34" charset="0"/>
              </a:defRPr>
            </a:lvl7pPr>
            <a:lvl8pPr marL="3364878" indent="-224325" algn="ctr" eaLnBrk="0" fontAlgn="base" hangingPunct="0">
              <a:spcBef>
                <a:spcPct val="0"/>
              </a:spcBef>
              <a:spcAft>
                <a:spcPct val="0"/>
              </a:spcAft>
              <a:defRPr sz="1600">
                <a:solidFill>
                  <a:schemeClr val="tx1"/>
                </a:solidFill>
                <a:latin typeface="Verdana" pitchFamily="34" charset="0"/>
              </a:defRPr>
            </a:lvl8pPr>
            <a:lvl9pPr marL="3813528" indent="-224325" algn="ctr" eaLnBrk="0" fontAlgn="base" hangingPunct="0">
              <a:spcBef>
                <a:spcPct val="0"/>
              </a:spcBef>
              <a:spcAft>
                <a:spcPct val="0"/>
              </a:spcAft>
              <a:defRPr sz="1600">
                <a:solidFill>
                  <a:schemeClr val="tx1"/>
                </a:solidFill>
                <a:latin typeface="Verdana" pitchFamily="34" charset="0"/>
              </a:defRPr>
            </a:lvl9pPr>
          </a:lstStyle>
          <a:p>
            <a:fld id="{9B5E0B37-AB2F-4A7E-8E6E-0D0D05049B7B}" type="slidenum">
              <a:rPr lang="en-US" sz="1200">
                <a:latin typeface="Times New Roman" pitchFamily="18" charset="0"/>
              </a:rPr>
              <a:pPr/>
              <a:t>2</a:t>
            </a:fld>
            <a:endParaRPr lang="en-US" sz="1200" dirty="0">
              <a:latin typeface="Times New Roman" pitchFamily="18" charset="0"/>
            </a:endParaRPr>
          </a:p>
        </p:txBody>
      </p:sp>
      <p:sp>
        <p:nvSpPr>
          <p:cNvPr id="82947" name="Rectangle 2"/>
          <p:cNvSpPr>
            <a:spLocks noGrp="1" noRot="1" noChangeAspect="1" noChangeArrowheads="1" noTextEdit="1"/>
          </p:cNvSpPr>
          <p:nvPr>
            <p:ph type="sldImg"/>
          </p:nvPr>
        </p:nvSpPr>
        <p:spPr>
          <a:xfrm>
            <a:off x="1531938" y="833438"/>
            <a:ext cx="3657600" cy="2743200"/>
          </a:xfrm>
          <a:ln/>
        </p:spPr>
      </p:sp>
      <p:sp>
        <p:nvSpPr>
          <p:cNvPr id="82948" name="Rectangle 3"/>
          <p:cNvSpPr>
            <a:spLocks noGrp="1" noChangeArrowheads="1"/>
          </p:cNvSpPr>
          <p:nvPr>
            <p:ph type="body" idx="1"/>
          </p:nvPr>
        </p:nvSpPr>
        <p:spPr>
          <a:xfrm>
            <a:off x="512487" y="3758472"/>
            <a:ext cx="5862534" cy="4700041"/>
          </a:xfrm>
          <a:noFill/>
        </p:spPr>
        <p:txBody>
          <a:bodyPr lIns="88047" tIns="44023" rIns="88047" bIns="44023"/>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4E64C63-71BD-4508-9264-26B4172B996C}" type="slidenum">
              <a:rPr lang="en-US" smtClean="0"/>
              <a:t>3</a:t>
            </a:fld>
            <a:endParaRPr lang="en-US" dirty="0"/>
          </a:p>
        </p:txBody>
      </p:sp>
    </p:spTree>
    <p:extLst>
      <p:ext uri="{BB962C8B-B14F-4D97-AF65-F5344CB8AC3E}">
        <p14:creationId xmlns:p14="http://schemas.microsoft.com/office/powerpoint/2010/main" val="215476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E64C63-71BD-4508-9264-26B4172B996C}" type="slidenum">
              <a:rPr lang="en-US" smtClean="0"/>
              <a:t>4</a:t>
            </a:fld>
            <a:endParaRPr lang="en-US" dirty="0"/>
          </a:p>
        </p:txBody>
      </p:sp>
    </p:spTree>
    <p:extLst>
      <p:ext uri="{BB962C8B-B14F-4D97-AF65-F5344CB8AC3E}">
        <p14:creationId xmlns:p14="http://schemas.microsoft.com/office/powerpoint/2010/main" val="196979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244" indent="-16824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D3637738-1B59-474B-987A-8441E3E4735D}" type="slidenum">
              <a:rPr lang="en-US" smtClean="0"/>
              <a:t>6</a:t>
            </a:fld>
            <a:endParaRPr lang="en-US" dirty="0"/>
          </a:p>
        </p:txBody>
      </p:sp>
    </p:spTree>
    <p:extLst>
      <p:ext uri="{BB962C8B-B14F-4D97-AF65-F5344CB8AC3E}">
        <p14:creationId xmlns:p14="http://schemas.microsoft.com/office/powerpoint/2010/main" val="2008609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71684" name="Slide Number Placeholder 3"/>
          <p:cNvSpPr>
            <a:spLocks noGrp="1"/>
          </p:cNvSpPr>
          <p:nvPr>
            <p:ph type="sldNum" sz="quarter" idx="5"/>
          </p:nvPr>
        </p:nvSpPr>
        <p:spPr>
          <a:noFill/>
        </p:spPr>
        <p:txBody>
          <a:bodyPr/>
          <a:lstStyle>
            <a:lvl1pPr>
              <a:defRPr sz="1600">
                <a:solidFill>
                  <a:schemeClr val="tx1"/>
                </a:solidFill>
                <a:latin typeface="Verdana" pitchFamily="34" charset="0"/>
              </a:defRPr>
            </a:lvl1pPr>
            <a:lvl2pPr marL="729057" indent="-280406">
              <a:defRPr sz="1600">
                <a:solidFill>
                  <a:schemeClr val="tx1"/>
                </a:solidFill>
                <a:latin typeface="Verdana" pitchFamily="34" charset="0"/>
              </a:defRPr>
            </a:lvl2pPr>
            <a:lvl3pPr marL="1121626" indent="-224325">
              <a:defRPr sz="1600">
                <a:solidFill>
                  <a:schemeClr val="tx1"/>
                </a:solidFill>
                <a:latin typeface="Verdana" pitchFamily="34" charset="0"/>
              </a:defRPr>
            </a:lvl3pPr>
            <a:lvl4pPr marL="1570276" indent="-224325">
              <a:defRPr sz="1600">
                <a:solidFill>
                  <a:schemeClr val="tx1"/>
                </a:solidFill>
                <a:latin typeface="Verdana" pitchFamily="34" charset="0"/>
              </a:defRPr>
            </a:lvl4pPr>
            <a:lvl5pPr marL="2018927" indent="-224325">
              <a:defRPr sz="1600">
                <a:solidFill>
                  <a:schemeClr val="tx1"/>
                </a:solidFill>
                <a:latin typeface="Verdana" pitchFamily="34" charset="0"/>
              </a:defRPr>
            </a:lvl5pPr>
            <a:lvl6pPr marL="2467577" indent="-224325" algn="ctr" eaLnBrk="0" fontAlgn="base" hangingPunct="0">
              <a:spcBef>
                <a:spcPct val="0"/>
              </a:spcBef>
              <a:spcAft>
                <a:spcPct val="0"/>
              </a:spcAft>
              <a:defRPr sz="1600">
                <a:solidFill>
                  <a:schemeClr val="tx1"/>
                </a:solidFill>
                <a:latin typeface="Verdana" pitchFamily="34" charset="0"/>
              </a:defRPr>
            </a:lvl6pPr>
            <a:lvl7pPr marL="2916227" indent="-224325" algn="ctr" eaLnBrk="0" fontAlgn="base" hangingPunct="0">
              <a:spcBef>
                <a:spcPct val="0"/>
              </a:spcBef>
              <a:spcAft>
                <a:spcPct val="0"/>
              </a:spcAft>
              <a:defRPr sz="1600">
                <a:solidFill>
                  <a:schemeClr val="tx1"/>
                </a:solidFill>
                <a:latin typeface="Verdana" pitchFamily="34" charset="0"/>
              </a:defRPr>
            </a:lvl7pPr>
            <a:lvl8pPr marL="3364878" indent="-224325" algn="ctr" eaLnBrk="0" fontAlgn="base" hangingPunct="0">
              <a:spcBef>
                <a:spcPct val="0"/>
              </a:spcBef>
              <a:spcAft>
                <a:spcPct val="0"/>
              </a:spcAft>
              <a:defRPr sz="1600">
                <a:solidFill>
                  <a:schemeClr val="tx1"/>
                </a:solidFill>
                <a:latin typeface="Verdana" pitchFamily="34" charset="0"/>
              </a:defRPr>
            </a:lvl8pPr>
            <a:lvl9pPr marL="3813528" indent="-224325" algn="ctr" eaLnBrk="0" fontAlgn="base" hangingPunct="0">
              <a:spcBef>
                <a:spcPct val="0"/>
              </a:spcBef>
              <a:spcAft>
                <a:spcPct val="0"/>
              </a:spcAft>
              <a:defRPr sz="1600">
                <a:solidFill>
                  <a:schemeClr val="tx1"/>
                </a:solidFill>
                <a:latin typeface="Verdana" pitchFamily="34" charset="0"/>
              </a:defRPr>
            </a:lvl9pPr>
          </a:lstStyle>
          <a:p>
            <a:fld id="{99CABF1E-1434-4BA7-8277-D9B04B1AD163}" type="slidenum">
              <a:rPr lang="en-US" sz="1200">
                <a:latin typeface="Times New Roman" pitchFamily="18" charset="0"/>
              </a:rPr>
              <a:pPr/>
              <a:t>7</a:t>
            </a:fld>
            <a:endParaRPr lang="en-US" sz="1200" dirty="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Normalization of global effects</a:t>
            </a:r>
            <a:r>
              <a:rPr lang="en-US" dirty="0" smtClean="0"/>
              <a:t>: eliminating the baseline effects, the</a:t>
            </a:r>
            <a:r>
              <a:rPr lang="en-US" baseline="0" dirty="0" smtClean="0"/>
              <a:t> user specific effects and movie specific effect</a:t>
            </a:r>
          </a:p>
          <a:p>
            <a:r>
              <a:rPr lang="en-US" b="1" baseline="0" dirty="0" smtClean="0"/>
              <a:t>Neighborhood model </a:t>
            </a:r>
            <a:r>
              <a:rPr lang="en-US" baseline="0" dirty="0" smtClean="0"/>
              <a:t>approaches collaborative filtering</a:t>
            </a:r>
          </a:p>
          <a:p>
            <a:r>
              <a:rPr lang="en-US" b="1" baseline="0" dirty="0" smtClean="0"/>
              <a:t>Implicit data</a:t>
            </a:r>
            <a:r>
              <a:rPr lang="en-US" baseline="0" dirty="0" smtClean="0"/>
              <a:t>: if you have rated a bunch of </a:t>
            </a:r>
            <a:r>
              <a:rPr lang="en-US" baseline="0" dirty="0" err="1" smtClean="0"/>
              <a:t>SCiFi</a:t>
            </a:r>
            <a:r>
              <a:rPr lang="en-US" baseline="0" dirty="0" smtClean="0"/>
              <a:t> and no westerns you probably like </a:t>
            </a:r>
            <a:r>
              <a:rPr lang="en-US" baseline="0" dirty="0" err="1" smtClean="0"/>
              <a:t>SCI-Fi</a:t>
            </a:r>
            <a:r>
              <a:rPr lang="en-US" baseline="0" dirty="0" smtClean="0"/>
              <a:t> more than Westerns</a:t>
            </a:r>
          </a:p>
          <a:p>
            <a:r>
              <a:rPr lang="en-US" b="1" baseline="0" dirty="0" smtClean="0"/>
              <a:t>Matrix factorization methods</a:t>
            </a:r>
            <a:r>
              <a:rPr lang="en-US" baseline="0" dirty="0" smtClean="0"/>
              <a:t>: users and movies into vectors of latent factors, Standard </a:t>
            </a:r>
            <a:r>
              <a:rPr lang="en-US" b="1" baseline="0" dirty="0" smtClean="0"/>
              <a:t>single value decomposition</a:t>
            </a:r>
            <a:r>
              <a:rPr lang="en-US" baseline="0" dirty="0" smtClean="0"/>
              <a:t>: predicted value is the dot product of the  vectors. </a:t>
            </a:r>
            <a:r>
              <a:rPr lang="en-US" baseline="0" dirty="0" err="1" smtClean="0"/>
              <a:t>Asymettric</a:t>
            </a:r>
            <a:r>
              <a:rPr lang="en-US" baseline="0" dirty="0" smtClean="0"/>
              <a:t> </a:t>
            </a:r>
            <a:r>
              <a:rPr lang="en-US" baseline="0" dirty="0" err="1" smtClean="0"/>
              <a:t>SVd</a:t>
            </a:r>
            <a:r>
              <a:rPr lang="en-US" baseline="0" dirty="0" smtClean="0"/>
              <a:t>: user </a:t>
            </a:r>
            <a:r>
              <a:rPr lang="en-US" baseline="0" dirty="0" smtClean="0">
                <a:sym typeface="Wingdings"/>
              </a:rPr>
              <a:t> sum of the vectors of movies she has rated.. SVD++ standard and </a:t>
            </a:r>
            <a:r>
              <a:rPr lang="en-US" baseline="0" dirty="0" err="1" smtClean="0">
                <a:sym typeface="Wingdings"/>
              </a:rPr>
              <a:t>asym</a:t>
            </a:r>
            <a:r>
              <a:rPr lang="en-US" baseline="0" dirty="0" smtClean="0">
                <a:sym typeface="Wingdings"/>
              </a:rPr>
              <a:t> combined. Temporal effects: user’s first rating, movies first rating, factors in the vectors also may change over time…</a:t>
            </a:r>
          </a:p>
          <a:p>
            <a:r>
              <a:rPr lang="en-US" b="1" baseline="0" dirty="0" smtClean="0">
                <a:sym typeface="Wingdings"/>
              </a:rPr>
              <a:t>Regularization</a:t>
            </a:r>
            <a:r>
              <a:rPr lang="en-US" baseline="0" dirty="0" smtClean="0">
                <a:sym typeface="Wingdings"/>
              </a:rPr>
              <a:t> like ridge and </a:t>
            </a:r>
            <a:r>
              <a:rPr lang="en-US" baseline="0" dirty="0" err="1" smtClean="0">
                <a:sym typeface="Wingdings"/>
              </a:rPr>
              <a:t>laso</a:t>
            </a:r>
            <a:r>
              <a:rPr lang="en-US" baseline="0" dirty="0" smtClean="0">
                <a:sym typeface="Wingdings"/>
              </a:rPr>
              <a:t> regression were applied to prevent </a:t>
            </a:r>
            <a:r>
              <a:rPr lang="en-US" baseline="0" dirty="0" err="1" smtClean="0">
                <a:sym typeface="Wingdings"/>
              </a:rPr>
              <a:t>overfitting</a:t>
            </a:r>
            <a:r>
              <a:rPr lang="en-US" baseline="0" dirty="0" smtClean="0">
                <a:sym typeface="Wingdings"/>
              </a:rPr>
              <a:t>.</a:t>
            </a:r>
          </a:p>
          <a:p>
            <a:r>
              <a:rPr lang="en-US" b="1" baseline="0" dirty="0" smtClean="0">
                <a:sym typeface="Wingdings"/>
              </a:rPr>
              <a:t>All combined into gradient boosted Decision Trees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0E7F228-DA45-434C-8F84-2EE4C7A8F457}" type="slidenum">
              <a:rPr lang="en-US" smtClean="0"/>
              <a:t>16</a:t>
            </a:fld>
            <a:endParaRPr lang="en-US"/>
          </a:p>
        </p:txBody>
      </p:sp>
    </p:spTree>
    <p:extLst>
      <p:ext uri="{BB962C8B-B14F-4D97-AF65-F5344CB8AC3E}">
        <p14:creationId xmlns:p14="http://schemas.microsoft.com/office/powerpoint/2010/main" val="178436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intranet.rand.org/publications/art.design.prod/useful.artlinks.html" TargetMode="External"/><Relationship Id="rId3"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intranet.rand.org/publications/art.design.prod/useful.artlinks.html" TargetMode="External"/><Relationship Id="rId3"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intranet.rand.org/publications/art.design.prod/useful.artlinks.html" TargetMode="External"/><Relationship Id="rId3" Type="http://schemas.openxmlformats.org/officeDocument/2006/relationships/image" Target="../media/image2.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836202-A672-44C9-B773-45D676A22E97}" type="datetimeFigureOut">
              <a:rPr lang="en-US" smtClean="0"/>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B818D1-B3F8-4DA5-9761-D685522AC6AE}" type="slidenum">
              <a:rPr lang="en-US" smtClean="0"/>
              <a:t>‹#›</a:t>
            </a:fld>
            <a:endParaRPr lang="en-US" dirty="0"/>
          </a:p>
        </p:txBody>
      </p:sp>
    </p:spTree>
    <p:extLst>
      <p:ext uri="{BB962C8B-B14F-4D97-AF65-F5344CB8AC3E}">
        <p14:creationId xmlns:p14="http://schemas.microsoft.com/office/powerpoint/2010/main" val="394934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36202-A672-44C9-B773-45D676A22E97}" type="datetimeFigureOut">
              <a:rPr lang="en-US" smtClean="0"/>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B818D1-B3F8-4DA5-9761-D685522AC6AE}" type="slidenum">
              <a:rPr lang="en-US" smtClean="0"/>
              <a:t>‹#›</a:t>
            </a:fld>
            <a:endParaRPr lang="en-US" dirty="0"/>
          </a:p>
        </p:txBody>
      </p:sp>
    </p:spTree>
    <p:extLst>
      <p:ext uri="{BB962C8B-B14F-4D97-AF65-F5344CB8AC3E}">
        <p14:creationId xmlns:p14="http://schemas.microsoft.com/office/powerpoint/2010/main" val="395412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36202-A672-44C9-B773-45D676A22E97}" type="datetimeFigureOut">
              <a:rPr lang="en-US" smtClean="0"/>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B818D1-B3F8-4DA5-9761-D685522AC6AE}" type="slidenum">
              <a:rPr lang="en-US" smtClean="0"/>
              <a:t>‹#›</a:t>
            </a:fld>
            <a:endParaRPr lang="en-US" dirty="0"/>
          </a:p>
        </p:txBody>
      </p:sp>
    </p:spTree>
    <p:extLst>
      <p:ext uri="{BB962C8B-B14F-4D97-AF65-F5344CB8AC3E}">
        <p14:creationId xmlns:p14="http://schemas.microsoft.com/office/powerpoint/2010/main" val="2201461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landscape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114800"/>
            <a:ext cx="9144000" cy="2743200"/>
          </a:xfrm>
          <a:noFill/>
        </p:spPr>
        <p:txBody>
          <a:bodyPr lIns="91440" tIns="411480" anchor="t" anchorCtr="0"/>
          <a:lstStyle>
            <a:lvl1pPr>
              <a:defRPr>
                <a:solidFill>
                  <a:schemeClr val="bg1"/>
                </a:solidFill>
              </a:defRPr>
            </a:lvl1pPr>
          </a:lstStyle>
          <a:p>
            <a:r>
              <a:rPr lang="en-US" dirty="0" smtClean="0"/>
              <a:t>Click to edit Master title style</a:t>
            </a:r>
            <a:endParaRPr lang="en-US" dirty="0"/>
          </a:p>
        </p:txBody>
      </p:sp>
      <p:sp>
        <p:nvSpPr>
          <p:cNvPr id="4" name="Subtitle 2"/>
          <p:cNvSpPr>
            <a:spLocks noGrp="1"/>
          </p:cNvSpPr>
          <p:nvPr>
            <p:ph type="subTitle" idx="1"/>
          </p:nvPr>
        </p:nvSpPr>
        <p:spPr>
          <a:xfrm>
            <a:off x="1371600" y="5212080"/>
            <a:ext cx="6400800" cy="1512570"/>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Picture Placeholder 37"/>
          <p:cNvSpPr>
            <a:spLocks noGrp="1"/>
          </p:cNvSpPr>
          <p:nvPr>
            <p:ph type="pic" sz="quarter" idx="10"/>
          </p:nvPr>
        </p:nvSpPr>
        <p:spPr>
          <a:xfrm>
            <a:off x="0" y="0"/>
            <a:ext cx="9144000" cy="4114800"/>
          </a:xfrm>
          <a:solidFill>
            <a:srgbClr val="FFFFFF"/>
          </a:solidFill>
        </p:spPr>
        <p:txBody>
          <a:bodyPr/>
          <a:lstStyle/>
          <a:p>
            <a:endParaRPr lang="en-US" dirty="0"/>
          </a:p>
        </p:txBody>
      </p:sp>
      <p:sp>
        <p:nvSpPr>
          <p:cNvPr id="9" name="TextBox 8"/>
          <p:cNvSpPr txBox="1"/>
          <p:nvPr userDrawn="1"/>
        </p:nvSpPr>
        <p:spPr>
          <a:xfrm>
            <a:off x="-4527176" y="315986"/>
            <a:ext cx="4288117" cy="6463309"/>
          </a:xfrm>
          <a:prstGeom prst="rect">
            <a:avLst/>
          </a:prstGeom>
          <a:solidFill>
            <a:srgbClr val="FFFF74"/>
          </a:solidFill>
        </p:spPr>
        <p:txBody>
          <a:bodyPr wrap="square" rtlCol="0">
            <a:spAutoFit/>
          </a:bodyPr>
          <a:lstStyle/>
          <a:p>
            <a:pPr defTabSz="457200">
              <a:defRPr/>
            </a:pPr>
            <a:r>
              <a:rPr lang="en-US" dirty="0">
                <a:solidFill>
                  <a:prstClr val="black"/>
                </a:solidFill>
              </a:rPr>
              <a:t>To change the placeholder photo, follow these instructions:</a:t>
            </a:r>
          </a:p>
          <a:p>
            <a:pPr defTabSz="457200">
              <a:defRPr/>
            </a:pPr>
            <a:endParaRPr lang="en-US" dirty="0">
              <a:solidFill>
                <a:prstClr val="black"/>
              </a:solidFill>
            </a:endParaRPr>
          </a:p>
          <a:p>
            <a:pPr defTabSz="457200">
              <a:defRPr/>
            </a:pPr>
            <a:r>
              <a:rPr lang="en-US" dirty="0">
                <a:solidFill>
                  <a:prstClr val="black"/>
                </a:solidFill>
              </a:rPr>
              <a:t>For PC:  Click on the placeholder photo and click on the Picture Tools “Format” tab.  In the “Format” ribbon, select “Change Picture. </a:t>
            </a:r>
          </a:p>
          <a:p>
            <a:pPr defTabSz="457200">
              <a:defRPr/>
            </a:pPr>
            <a:endParaRPr lang="en-US" dirty="0">
              <a:solidFill>
                <a:prstClr val="black"/>
              </a:solidFill>
            </a:endParaRPr>
          </a:p>
          <a:p>
            <a:pPr defTabSz="457200">
              <a:defRPr/>
            </a:pPr>
            <a:r>
              <a:rPr lang="en-US" dirty="0">
                <a:solidFill>
                  <a:prstClr val="black"/>
                </a:solidFill>
              </a:rPr>
              <a:t>For Mac:  Press Control and click on the placeholder photo to activate a window to "Change picture." </a:t>
            </a:r>
          </a:p>
          <a:p>
            <a:pPr defTabSz="457200">
              <a:defRPr/>
            </a:pPr>
            <a:endParaRPr lang="en-US" dirty="0">
              <a:solidFill>
                <a:prstClr val="black"/>
              </a:solidFill>
            </a:endParaRPr>
          </a:p>
          <a:p>
            <a:pPr defTabSz="457200">
              <a:defRPr/>
            </a:pPr>
            <a:r>
              <a:rPr lang="en-US" dirty="0">
                <a:solidFill>
                  <a:prstClr val="black"/>
                </a:solidFill>
              </a:rPr>
              <a:t>Next, you will be prompted to locate your image  (resolution should be 150 dpi or higher). Select INSERT. Do NOT select LINK TO FILE.  (You want your image to be embedded, not linked.) You will have to resize your image to fit the height or the width, and then crop it to the exact size of the box. For websites where you can find useful images, see</a:t>
            </a:r>
            <a:r>
              <a:rPr lang="en-US" u="sng" dirty="0">
                <a:solidFill>
                  <a:prstClr val="black"/>
                </a:solidFill>
                <a:hlinkClick r:id="rId2"/>
              </a:rPr>
              <a:t> http://intranet.rand.org/publications/art.design.prod/useful.artlinks.html</a:t>
            </a:r>
            <a:endParaRPr lang="en-US" dirty="0">
              <a:solidFill>
                <a:prstClr val="black"/>
              </a:solidFill>
            </a:endParaRPr>
          </a:p>
        </p:txBody>
      </p:sp>
      <p:pic>
        <p:nvPicPr>
          <p:cNvPr id="8" name="Picture 7" descr="randcorp267.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55998" y="5969662"/>
            <a:ext cx="648626" cy="648626"/>
          </a:xfrm>
          <a:prstGeom prst="rect">
            <a:avLst/>
          </a:prstGeom>
          <a:ln>
            <a:solidFill>
              <a:schemeClr val="bg1"/>
            </a:solidFill>
          </a:ln>
        </p:spPr>
      </p:pic>
    </p:spTree>
    <p:extLst>
      <p:ext uri="{BB962C8B-B14F-4D97-AF65-F5344CB8AC3E}">
        <p14:creationId xmlns:p14="http://schemas.microsoft.com/office/powerpoint/2010/main" val="1801394355"/>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with portrait image">
    <p:bg>
      <p:bgPr>
        <a:solidFill>
          <a:schemeClr val="tx2"/>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 y="0"/>
            <a:ext cx="4572000" cy="6858000"/>
          </a:xfrm>
          <a:noFill/>
          <a:ln>
            <a:noFill/>
          </a:ln>
        </p:spPr>
        <p:txBody>
          <a:bodyPr lIns="274320" tIns="731520" anchor="t" anchorCtr="0"/>
          <a:lstStyle>
            <a:lvl1pPr algn="l">
              <a:defRPr>
                <a:solidFill>
                  <a:schemeClr val="bg1"/>
                </a:solidFill>
              </a:defRPr>
            </a:lvl1pPr>
          </a:lstStyle>
          <a:p>
            <a:r>
              <a:rPr lang="en-US" dirty="0" smtClean="0"/>
              <a:t>Click to edit Master title style</a:t>
            </a:r>
            <a:endParaRPr lang="en-US" dirty="0"/>
          </a:p>
        </p:txBody>
      </p:sp>
      <p:sp>
        <p:nvSpPr>
          <p:cNvPr id="4" name="Picture Placeholder 37"/>
          <p:cNvSpPr>
            <a:spLocks noGrp="1"/>
          </p:cNvSpPr>
          <p:nvPr>
            <p:ph type="pic" sz="quarter" idx="14"/>
          </p:nvPr>
        </p:nvSpPr>
        <p:spPr>
          <a:xfrm>
            <a:off x="4572000" y="-27432"/>
            <a:ext cx="4572000" cy="6885432"/>
          </a:xfrm>
          <a:solidFill>
            <a:srgbClr val="FFFFFF"/>
          </a:solidFill>
        </p:spPr>
        <p:txBody>
          <a:bodyPr/>
          <a:lstStyle/>
          <a:p>
            <a:endParaRPr lang="en-US" dirty="0"/>
          </a:p>
        </p:txBody>
      </p:sp>
      <p:sp>
        <p:nvSpPr>
          <p:cNvPr id="15" name="Subtitle 2"/>
          <p:cNvSpPr>
            <a:spLocks noGrp="1"/>
          </p:cNvSpPr>
          <p:nvPr>
            <p:ph type="subTitle" idx="1"/>
          </p:nvPr>
        </p:nvSpPr>
        <p:spPr>
          <a:xfrm>
            <a:off x="181293" y="2922958"/>
            <a:ext cx="4014583" cy="17526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Box 8"/>
          <p:cNvSpPr txBox="1"/>
          <p:nvPr userDrawn="1"/>
        </p:nvSpPr>
        <p:spPr>
          <a:xfrm>
            <a:off x="-4527176" y="320079"/>
            <a:ext cx="4288117" cy="6463309"/>
          </a:xfrm>
          <a:prstGeom prst="rect">
            <a:avLst/>
          </a:prstGeom>
          <a:solidFill>
            <a:srgbClr val="FFFF74"/>
          </a:solidFill>
        </p:spPr>
        <p:txBody>
          <a:bodyPr wrap="square" rtlCol="0">
            <a:spAutoFit/>
          </a:bodyPr>
          <a:lstStyle/>
          <a:p>
            <a:pPr defTabSz="457200">
              <a:defRPr/>
            </a:pPr>
            <a:r>
              <a:rPr lang="en-US" dirty="0">
                <a:solidFill>
                  <a:prstClr val="black"/>
                </a:solidFill>
              </a:rPr>
              <a:t>To change the placeholder photo, follow these instructions:</a:t>
            </a:r>
          </a:p>
          <a:p>
            <a:pPr defTabSz="457200">
              <a:defRPr/>
            </a:pPr>
            <a:endParaRPr lang="en-US" dirty="0">
              <a:solidFill>
                <a:prstClr val="black"/>
              </a:solidFill>
            </a:endParaRPr>
          </a:p>
          <a:p>
            <a:pPr defTabSz="457200">
              <a:defRPr/>
            </a:pPr>
            <a:r>
              <a:rPr lang="en-US" dirty="0">
                <a:solidFill>
                  <a:prstClr val="black"/>
                </a:solidFill>
              </a:rPr>
              <a:t>For PC:  Click on the placeholder photo and click on the Picture Tools “Format” tab.  In the “Format” ribbon, select “Change Picture. </a:t>
            </a:r>
          </a:p>
          <a:p>
            <a:pPr defTabSz="457200">
              <a:defRPr/>
            </a:pPr>
            <a:endParaRPr lang="en-US" dirty="0">
              <a:solidFill>
                <a:prstClr val="black"/>
              </a:solidFill>
            </a:endParaRPr>
          </a:p>
          <a:p>
            <a:pPr defTabSz="457200">
              <a:defRPr/>
            </a:pPr>
            <a:r>
              <a:rPr lang="en-US" dirty="0">
                <a:solidFill>
                  <a:prstClr val="black"/>
                </a:solidFill>
              </a:rPr>
              <a:t>For Mac:  Press Control and click on the placeholder photo to activate a window to "Change picture." </a:t>
            </a:r>
          </a:p>
          <a:p>
            <a:pPr defTabSz="457200">
              <a:defRPr/>
            </a:pPr>
            <a:endParaRPr lang="en-US" dirty="0">
              <a:solidFill>
                <a:prstClr val="black"/>
              </a:solidFill>
            </a:endParaRPr>
          </a:p>
          <a:p>
            <a:pPr defTabSz="457200">
              <a:defRPr/>
            </a:pPr>
            <a:r>
              <a:rPr lang="en-US" dirty="0">
                <a:solidFill>
                  <a:prstClr val="black"/>
                </a:solidFill>
              </a:rPr>
              <a:t>Next, you will be prompted to locate your image  (resolution should be 150 dpi or higher). Select INSERT. Do NOT select LINK TO FILE.  (You want your image to be embedded, not linked.) You will have to resize your image to fit the height or the width, and then crop it to the exact size of the box. For websites where you can find useful images, see</a:t>
            </a:r>
            <a:r>
              <a:rPr lang="en-US" u="sng" dirty="0">
                <a:solidFill>
                  <a:prstClr val="black"/>
                </a:solidFill>
                <a:hlinkClick r:id="rId2"/>
              </a:rPr>
              <a:t> http://intranet.rand.org/publications/art.design.prod/useful.artlinks.html</a:t>
            </a:r>
            <a:endParaRPr lang="en-US" dirty="0">
              <a:solidFill>
                <a:prstClr val="black"/>
              </a:solidFill>
            </a:endParaRPr>
          </a:p>
        </p:txBody>
      </p:sp>
      <p:pic>
        <p:nvPicPr>
          <p:cNvPr id="8" name="Picture 7" descr="randcorp267.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55998" y="5969662"/>
            <a:ext cx="648626" cy="648626"/>
          </a:xfrm>
          <a:prstGeom prst="rect">
            <a:avLst/>
          </a:prstGeom>
          <a:ln>
            <a:solidFill>
              <a:schemeClr val="bg1"/>
            </a:solidFill>
          </a:ln>
        </p:spPr>
      </p:pic>
    </p:spTree>
    <p:extLst>
      <p:ext uri="{BB962C8B-B14F-4D97-AF65-F5344CB8AC3E}">
        <p14:creationId xmlns:p14="http://schemas.microsoft.com/office/powerpoint/2010/main" val="1222026033"/>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bg>
      <p:bgPr>
        <a:solidFill>
          <a:schemeClr val="tx2"/>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 y="0"/>
            <a:ext cx="5718178" cy="3433763"/>
          </a:xfrm>
          <a:noFill/>
          <a:ln>
            <a:noFill/>
          </a:ln>
        </p:spPr>
        <p:txBody>
          <a:bodyPr lIns="274320" tIns="731520" anchor="t" anchorCtr="0"/>
          <a:lstStyle>
            <a:lvl1pPr algn="l">
              <a:defRPr>
                <a:solidFill>
                  <a:schemeClr val="bg1"/>
                </a:solidFill>
              </a:defRPr>
            </a:lvl1pPr>
          </a:lstStyle>
          <a:p>
            <a:r>
              <a:rPr lang="en-US" dirty="0" smtClean="0"/>
              <a:t>Click to edit Master title style</a:t>
            </a:r>
            <a:endParaRPr lang="en-US" dirty="0"/>
          </a:p>
        </p:txBody>
      </p:sp>
      <p:sp>
        <p:nvSpPr>
          <p:cNvPr id="4" name="Picture Placeholder 37"/>
          <p:cNvSpPr>
            <a:spLocks noGrp="1"/>
          </p:cNvSpPr>
          <p:nvPr>
            <p:ph type="pic" sz="quarter" idx="14"/>
          </p:nvPr>
        </p:nvSpPr>
        <p:spPr>
          <a:xfrm>
            <a:off x="5718177" y="0"/>
            <a:ext cx="3425824" cy="3461195"/>
          </a:xfrm>
          <a:solidFill>
            <a:srgbClr val="FFFFFF"/>
          </a:solidFill>
        </p:spPr>
        <p:txBody>
          <a:bodyPr/>
          <a:lstStyle/>
          <a:p>
            <a:endParaRPr lang="en-US" dirty="0"/>
          </a:p>
        </p:txBody>
      </p:sp>
      <p:sp>
        <p:nvSpPr>
          <p:cNvPr id="15" name="Subtitle 2"/>
          <p:cNvSpPr>
            <a:spLocks noGrp="1"/>
          </p:cNvSpPr>
          <p:nvPr>
            <p:ph type="subTitle" idx="1"/>
          </p:nvPr>
        </p:nvSpPr>
        <p:spPr>
          <a:xfrm>
            <a:off x="5856941" y="3860800"/>
            <a:ext cx="3122795" cy="1752600"/>
          </a:xfrm>
        </p:spPr>
        <p:txBody>
          <a:bodyPr>
            <a:normAutofit/>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Picture Placeholder 37"/>
          <p:cNvSpPr>
            <a:spLocks noGrp="1"/>
          </p:cNvSpPr>
          <p:nvPr>
            <p:ph type="pic" sz="quarter" idx="15"/>
          </p:nvPr>
        </p:nvSpPr>
        <p:spPr>
          <a:xfrm>
            <a:off x="2" y="3463645"/>
            <a:ext cx="5718175" cy="3383280"/>
          </a:xfrm>
          <a:solidFill>
            <a:srgbClr val="FFFFFF"/>
          </a:solidFill>
        </p:spPr>
        <p:txBody>
          <a:bodyPr/>
          <a:lstStyle/>
          <a:p>
            <a:endParaRPr lang="en-US" dirty="0"/>
          </a:p>
        </p:txBody>
      </p:sp>
      <p:sp>
        <p:nvSpPr>
          <p:cNvPr id="10" name="TextBox 9"/>
          <p:cNvSpPr txBox="1"/>
          <p:nvPr userDrawn="1"/>
        </p:nvSpPr>
        <p:spPr>
          <a:xfrm>
            <a:off x="-4527176" y="320079"/>
            <a:ext cx="4288117" cy="6463309"/>
          </a:xfrm>
          <a:prstGeom prst="rect">
            <a:avLst/>
          </a:prstGeom>
          <a:solidFill>
            <a:srgbClr val="FFFF74"/>
          </a:solidFill>
        </p:spPr>
        <p:txBody>
          <a:bodyPr wrap="square" rtlCol="0">
            <a:spAutoFit/>
          </a:bodyPr>
          <a:lstStyle/>
          <a:p>
            <a:pPr defTabSz="457200">
              <a:defRPr/>
            </a:pPr>
            <a:r>
              <a:rPr lang="en-US" dirty="0">
                <a:solidFill>
                  <a:prstClr val="black"/>
                </a:solidFill>
              </a:rPr>
              <a:t>To change the placeholder photo, follow these instructions:</a:t>
            </a:r>
          </a:p>
          <a:p>
            <a:pPr defTabSz="457200">
              <a:defRPr/>
            </a:pPr>
            <a:endParaRPr lang="en-US" dirty="0">
              <a:solidFill>
                <a:prstClr val="black"/>
              </a:solidFill>
            </a:endParaRPr>
          </a:p>
          <a:p>
            <a:pPr defTabSz="457200">
              <a:defRPr/>
            </a:pPr>
            <a:r>
              <a:rPr lang="en-US" dirty="0">
                <a:solidFill>
                  <a:prstClr val="black"/>
                </a:solidFill>
              </a:rPr>
              <a:t>For PC:  Click on the placeholder photo and click on the Picture Tools “Format” tab.  In the “Format” ribbon, select “Change Picture. </a:t>
            </a:r>
          </a:p>
          <a:p>
            <a:pPr defTabSz="457200">
              <a:defRPr/>
            </a:pPr>
            <a:endParaRPr lang="en-US" dirty="0">
              <a:solidFill>
                <a:prstClr val="black"/>
              </a:solidFill>
            </a:endParaRPr>
          </a:p>
          <a:p>
            <a:pPr defTabSz="457200">
              <a:defRPr/>
            </a:pPr>
            <a:r>
              <a:rPr lang="en-US" dirty="0">
                <a:solidFill>
                  <a:prstClr val="black"/>
                </a:solidFill>
              </a:rPr>
              <a:t>For Mac:  Press Control and click on the placeholder photo to activate a window to "Change picture." </a:t>
            </a:r>
          </a:p>
          <a:p>
            <a:pPr defTabSz="457200">
              <a:defRPr/>
            </a:pPr>
            <a:endParaRPr lang="en-US" dirty="0">
              <a:solidFill>
                <a:prstClr val="black"/>
              </a:solidFill>
            </a:endParaRPr>
          </a:p>
          <a:p>
            <a:pPr defTabSz="457200">
              <a:defRPr/>
            </a:pPr>
            <a:r>
              <a:rPr lang="en-US" dirty="0">
                <a:solidFill>
                  <a:prstClr val="black"/>
                </a:solidFill>
              </a:rPr>
              <a:t>Next, you will be prompted to locate your image  (resolution should be 150 dpi or higher). Select INSERT. Do NOT select LINK TO FILE.  (You want your image to be embedded, not linked.) You will have to resize your image to fit the height or the width, and then crop it to the exact size of the box. For websites where you can find useful images, see</a:t>
            </a:r>
            <a:r>
              <a:rPr lang="en-US" u="sng" dirty="0">
                <a:solidFill>
                  <a:prstClr val="black"/>
                </a:solidFill>
                <a:hlinkClick r:id="rId2"/>
              </a:rPr>
              <a:t> http://intranet.rand.org/publications/art.design.prod/useful.artlinks.html</a:t>
            </a:r>
            <a:endParaRPr lang="en-US" dirty="0">
              <a:solidFill>
                <a:prstClr val="black"/>
              </a:solidFill>
            </a:endParaRPr>
          </a:p>
        </p:txBody>
      </p:sp>
      <p:pic>
        <p:nvPicPr>
          <p:cNvPr id="9" name="Picture 8" descr="randcorp267.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301228" y="5969662"/>
            <a:ext cx="648626" cy="648626"/>
          </a:xfrm>
          <a:prstGeom prst="rect">
            <a:avLst/>
          </a:prstGeom>
          <a:ln>
            <a:solidFill>
              <a:schemeClr val="bg1"/>
            </a:solidFill>
          </a:ln>
        </p:spPr>
      </p:pic>
    </p:spTree>
    <p:extLst>
      <p:ext uri="{BB962C8B-B14F-4D97-AF65-F5344CB8AC3E}">
        <p14:creationId xmlns:p14="http://schemas.microsoft.com/office/powerpoint/2010/main" val="28298949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Plain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4" descr="randcorp267.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41337" y="5969662"/>
            <a:ext cx="648626" cy="648626"/>
          </a:xfrm>
          <a:prstGeom prst="rect">
            <a:avLst/>
          </a:prstGeom>
        </p:spPr>
      </p:pic>
    </p:spTree>
    <p:extLst>
      <p:ext uri="{BB962C8B-B14F-4D97-AF65-F5344CB8AC3E}">
        <p14:creationId xmlns:p14="http://schemas.microsoft.com/office/powerpoint/2010/main" val="758189661"/>
      </p:ext>
    </p:extLst>
  </p:cSld>
  <p:clrMapOvr>
    <a:masterClrMapping/>
  </p:clrMapOvr>
  <p:timing>
    <p:tnLst>
      <p:par>
        <p:cTn xmlns:p14="http://schemas.microsoft.com/office/powerpoint/2010/mai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941294" y="1417638"/>
            <a:ext cx="7261414" cy="4930775"/>
          </a:xfrm>
        </p:spPr>
        <p:txBody>
          <a:bodyPr anchor="t" anchorCtr="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487" y="6272156"/>
            <a:ext cx="504874" cy="509644"/>
          </a:xfrm>
          <a:prstGeom prst="rect">
            <a:avLst/>
          </a:prstGeom>
        </p:spPr>
      </p:pic>
    </p:spTree>
    <p:extLst>
      <p:ext uri="{BB962C8B-B14F-4D97-AF65-F5344CB8AC3E}">
        <p14:creationId xmlns:p14="http://schemas.microsoft.com/office/powerpoint/2010/main" val="296805151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0" y="1417638"/>
            <a:ext cx="9144000" cy="5111656"/>
          </a:xfrm>
        </p:spPr>
        <p:txBody>
          <a:bodyPr/>
          <a:lstStyle/>
          <a:p>
            <a:endParaRPr lang="en-US" dirty="0"/>
          </a:p>
        </p:txBody>
      </p:sp>
      <p:sp>
        <p:nvSpPr>
          <p:cNvPr id="5" name="TextBox 4"/>
          <p:cNvSpPr txBox="1"/>
          <p:nvPr userDrawn="1"/>
        </p:nvSpPr>
        <p:spPr>
          <a:xfrm>
            <a:off x="-4728117" y="-446051"/>
            <a:ext cx="4527177" cy="7571303"/>
          </a:xfrm>
          <a:prstGeom prst="rect">
            <a:avLst/>
          </a:prstGeom>
          <a:solidFill>
            <a:srgbClr val="FFFF74"/>
          </a:solidFill>
        </p:spPr>
        <p:txBody>
          <a:bodyPr wrap="square" rtlCol="0">
            <a:spAutoFit/>
          </a:bodyPr>
          <a:lstStyle/>
          <a:p>
            <a:pPr defTabSz="457200"/>
            <a:r>
              <a:rPr lang="en-US" dirty="0">
                <a:solidFill>
                  <a:prstClr val="black"/>
                </a:solidFill>
              </a:rPr>
              <a:t>To use a sample plotted chart, copy data from an Excel spreadsheet into PowerPoint’s spreadsheet, following these steps:</a:t>
            </a:r>
          </a:p>
          <a:p>
            <a:pPr marL="342900" indent="-342900" defTabSz="457200">
              <a:buFontTx/>
              <a:buAutoNum type="arabicParenR"/>
            </a:pPr>
            <a:r>
              <a:rPr lang="en-US" dirty="0">
                <a:solidFill>
                  <a:prstClr val="black"/>
                </a:solidFill>
              </a:rPr>
              <a:t>Click once on this chart.</a:t>
            </a:r>
          </a:p>
          <a:p>
            <a:pPr marL="342900" indent="-342900" defTabSz="457200">
              <a:buFontTx/>
              <a:buAutoNum type="arabicParenR"/>
            </a:pPr>
            <a:r>
              <a:rPr lang="en-US" dirty="0">
                <a:solidFill>
                  <a:prstClr val="black"/>
                </a:solidFill>
              </a:rPr>
              <a:t>Select the Charts tab in the ribbon (above).</a:t>
            </a:r>
          </a:p>
          <a:p>
            <a:pPr marL="342900" indent="-342900" defTabSz="457200">
              <a:buFontTx/>
              <a:buAutoNum type="arabicParenR"/>
            </a:pPr>
            <a:r>
              <a:rPr lang="en-US" dirty="0">
                <a:solidFill>
                  <a:prstClr val="black"/>
                </a:solidFill>
              </a:rPr>
              <a:t>Select </a:t>
            </a:r>
            <a:r>
              <a:rPr lang="en-US" dirty="0" err="1">
                <a:solidFill>
                  <a:prstClr val="black"/>
                </a:solidFill>
              </a:rPr>
              <a:t>EditX</a:t>
            </a:r>
            <a:r>
              <a:rPr lang="en-US" dirty="0">
                <a:solidFill>
                  <a:prstClr val="black"/>
                </a:solidFill>
              </a:rPr>
              <a:t> in the Data section of the Charts tab.</a:t>
            </a:r>
          </a:p>
          <a:p>
            <a:pPr marL="342900" indent="-342900" defTabSz="457200">
              <a:buFontTx/>
              <a:buAutoNum type="arabicParenR"/>
            </a:pPr>
            <a:r>
              <a:rPr lang="en-US" dirty="0">
                <a:solidFill>
                  <a:prstClr val="black"/>
                </a:solidFill>
              </a:rPr>
              <a:t>In the newly launched spreadsheet, scroll to the top, select the placeholder cells and “Clear,” then “All.”</a:t>
            </a:r>
          </a:p>
          <a:p>
            <a:pPr marL="342900" indent="-342900" defTabSz="457200">
              <a:buFontTx/>
              <a:buAutoNum type="arabicParenR"/>
            </a:pPr>
            <a:r>
              <a:rPr lang="en-US" dirty="0">
                <a:solidFill>
                  <a:prstClr val="black"/>
                </a:solidFill>
              </a:rPr>
              <a:t>Copy needed cells from your Excel spreadsheet and paste into the cleared PPTX spreadsheet.</a:t>
            </a:r>
          </a:p>
          <a:p>
            <a:pPr marL="342900" indent="-342900" defTabSz="457200">
              <a:buFontTx/>
              <a:buAutoNum type="arabicParenR"/>
            </a:pPr>
            <a:r>
              <a:rPr lang="en-US" dirty="0">
                <a:solidFill>
                  <a:prstClr val="black"/>
                </a:solidFill>
              </a:rPr>
              <a:t>If the chart has not updated to include the new cells, </a:t>
            </a:r>
          </a:p>
          <a:p>
            <a:pPr marL="800100" lvl="1" indent="-342900" defTabSz="457200">
              <a:buFontTx/>
              <a:buAutoNum type="arabicParenR"/>
            </a:pPr>
            <a:r>
              <a:rPr lang="en-US" dirty="0">
                <a:solidFill>
                  <a:prstClr val="black"/>
                </a:solidFill>
              </a:rPr>
              <a:t>Mac: click on the </a:t>
            </a:r>
            <a:r>
              <a:rPr lang="en-US" dirty="0" err="1">
                <a:solidFill>
                  <a:prstClr val="black"/>
                </a:solidFill>
              </a:rPr>
              <a:t>EditX</a:t>
            </a:r>
            <a:r>
              <a:rPr lang="en-US" dirty="0">
                <a:solidFill>
                  <a:prstClr val="black"/>
                </a:solidFill>
              </a:rPr>
              <a:t> </a:t>
            </a:r>
            <a:r>
              <a:rPr lang="en-US" dirty="0" err="1">
                <a:solidFill>
                  <a:prstClr val="black"/>
                </a:solidFill>
              </a:rPr>
              <a:t>pulldown</a:t>
            </a:r>
            <a:r>
              <a:rPr lang="en-US" dirty="0">
                <a:solidFill>
                  <a:prstClr val="black"/>
                </a:solidFill>
              </a:rPr>
              <a:t>  menu, and select “Choose a different data range.”</a:t>
            </a:r>
          </a:p>
          <a:p>
            <a:pPr marL="800100" lvl="1" indent="-342900" defTabSz="457200">
              <a:buFontTx/>
              <a:buAutoNum type="arabicParenR"/>
            </a:pPr>
            <a:r>
              <a:rPr lang="en-US" dirty="0">
                <a:solidFill>
                  <a:prstClr val="black"/>
                </a:solidFill>
              </a:rPr>
              <a:t>PC: Under Chart Tools/Design, click on “Select  Data.”</a:t>
            </a:r>
          </a:p>
          <a:p>
            <a:pPr marL="342900" indent="-342900" defTabSz="457200">
              <a:buFontTx/>
              <a:buAutoNum type="arabicParenR"/>
            </a:pPr>
            <a:r>
              <a:rPr lang="en-US" dirty="0">
                <a:solidFill>
                  <a:prstClr val="black"/>
                </a:solidFill>
              </a:rPr>
              <a:t>In the spreadsheet, click and drag to encompass the whole range of needed cells and select “OK” in the “Select Data Source” window that shows up on the spreadsheet. </a:t>
            </a:r>
          </a:p>
        </p:txBody>
      </p:sp>
    </p:spTree>
    <p:extLst>
      <p:ext uri="{BB962C8B-B14F-4D97-AF65-F5344CB8AC3E}">
        <p14:creationId xmlns:p14="http://schemas.microsoft.com/office/powerpoint/2010/main" val="1615725582"/>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able Placeholder 3"/>
          <p:cNvSpPr>
            <a:spLocks noGrp="1"/>
          </p:cNvSpPr>
          <p:nvPr>
            <p:ph type="tbl" sz="quarter" idx="10"/>
          </p:nvPr>
        </p:nvSpPr>
        <p:spPr>
          <a:xfrm>
            <a:off x="457200" y="1417637"/>
            <a:ext cx="8229600" cy="4973637"/>
          </a:xfrm>
        </p:spPr>
        <p:txBody>
          <a:bodyPr/>
          <a:lstStyle/>
          <a:p>
            <a:endParaRPr lang="en-US" dirty="0"/>
          </a:p>
        </p:txBody>
      </p:sp>
    </p:spTree>
    <p:extLst>
      <p:ext uri="{BB962C8B-B14F-4D97-AF65-F5344CB8AC3E}">
        <p14:creationId xmlns:p14="http://schemas.microsoft.com/office/powerpoint/2010/main" val="1066206532"/>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martArt Placeholder 3"/>
          <p:cNvSpPr>
            <a:spLocks noGrp="1"/>
          </p:cNvSpPr>
          <p:nvPr>
            <p:ph type="dgm" sz="quarter" idx="10"/>
          </p:nvPr>
        </p:nvSpPr>
        <p:spPr>
          <a:xfrm>
            <a:off x="457200" y="1417638"/>
            <a:ext cx="8229600" cy="4943475"/>
          </a:xfrm>
        </p:spPr>
        <p:txBody>
          <a:bodyPr/>
          <a:lstStyle/>
          <a:p>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487" y="6272156"/>
            <a:ext cx="504874" cy="509644"/>
          </a:xfrm>
          <a:prstGeom prst="rect">
            <a:avLst/>
          </a:prstGeom>
        </p:spPr>
      </p:pic>
    </p:spTree>
    <p:extLst>
      <p:ext uri="{BB962C8B-B14F-4D97-AF65-F5344CB8AC3E}">
        <p14:creationId xmlns:p14="http://schemas.microsoft.com/office/powerpoint/2010/main" val="300147224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36202-A672-44C9-B773-45D676A22E97}" type="datetimeFigureOut">
              <a:rPr lang="en-US" smtClean="0"/>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B818D1-B3F8-4DA5-9761-D685522AC6AE}" type="slidenum">
              <a:rPr lang="en-US" smtClean="0"/>
              <a:t>‹#›</a:t>
            </a:fld>
            <a:endParaRPr lang="en-US" dirty="0"/>
          </a:p>
        </p:txBody>
      </p:sp>
    </p:spTree>
    <p:extLst>
      <p:ext uri="{BB962C8B-B14F-4D97-AF65-F5344CB8AC3E}">
        <p14:creationId xmlns:p14="http://schemas.microsoft.com/office/powerpoint/2010/main" val="1131544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267001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6242191"/>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72156"/>
            <a:ext cx="580361" cy="585844"/>
          </a:xfrm>
          <a:prstGeom prst="rect">
            <a:avLst/>
          </a:prstGeom>
        </p:spPr>
      </p:pic>
    </p:spTree>
    <p:extLst>
      <p:ext uri="{BB962C8B-B14F-4D97-AF65-F5344CB8AC3E}">
        <p14:creationId xmlns:p14="http://schemas.microsoft.com/office/powerpoint/2010/main" val="3967202106"/>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Ending Logo Slide">
    <p:spTree>
      <p:nvGrpSpPr>
        <p:cNvPr id="1" name=""/>
        <p:cNvGrpSpPr/>
        <p:nvPr/>
      </p:nvGrpSpPr>
      <p:grpSpPr>
        <a:xfrm>
          <a:off x="0" y="0"/>
          <a:ext cx="0" cy="0"/>
          <a:chOff x="0" y="0"/>
          <a:chExt cx="0" cy="0"/>
        </a:xfrm>
      </p:grpSpPr>
      <p:sp>
        <p:nvSpPr>
          <p:cNvPr id="3" name="TextBox 2"/>
          <p:cNvSpPr txBox="1"/>
          <p:nvPr userDrawn="1"/>
        </p:nvSpPr>
        <p:spPr>
          <a:xfrm>
            <a:off x="-4527176" y="1703994"/>
            <a:ext cx="4288117" cy="646331"/>
          </a:xfrm>
          <a:prstGeom prst="rect">
            <a:avLst/>
          </a:prstGeom>
          <a:solidFill>
            <a:srgbClr val="FFFF74"/>
          </a:solidFill>
        </p:spPr>
        <p:txBody>
          <a:bodyPr wrap="square" rtlCol="0">
            <a:spAutoFit/>
          </a:bodyPr>
          <a:lstStyle/>
          <a:p>
            <a:pPr defTabSz="457200">
              <a:defRPr/>
            </a:pPr>
            <a:r>
              <a:rPr lang="en-US" dirty="0">
                <a:solidFill>
                  <a:prstClr val="black"/>
                </a:solidFill>
              </a:rPr>
              <a:t>The is the “Ending Logo Slide” layout. It should be the last slide in the deck</a:t>
            </a:r>
          </a:p>
        </p:txBody>
      </p:sp>
      <p:pic>
        <p:nvPicPr>
          <p:cNvPr id="5" name="Picture 4" descr="randcorp267.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57259" y="2350325"/>
            <a:ext cx="1468900" cy="1468900"/>
          </a:xfrm>
          <a:prstGeom prst="rect">
            <a:avLst/>
          </a:prstGeom>
        </p:spPr>
      </p:pic>
    </p:spTree>
    <p:extLst>
      <p:ext uri="{BB962C8B-B14F-4D97-AF65-F5344CB8AC3E}">
        <p14:creationId xmlns:p14="http://schemas.microsoft.com/office/powerpoint/2010/main" val="2529552712"/>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096000" y="6248400"/>
            <a:ext cx="2667000" cy="365125"/>
          </a:xfrm>
          <a:prstGeom prst="rect">
            <a:avLst/>
          </a:prstGeom>
        </p:spPr>
        <p:txBody>
          <a:bodyPr/>
          <a:lstStyle/>
          <a:p>
            <a:fld id="{01DF591C-0CCF-144B-A819-D85D97219A03}" type="datetimeFigureOut">
              <a:rPr lang="en-US" smtClean="0"/>
              <a:t>9/29/15</a:t>
            </a:fld>
            <a:endParaRPr lang="en-US"/>
          </a:p>
        </p:txBody>
      </p:sp>
      <p:sp>
        <p:nvSpPr>
          <p:cNvPr id="5" name="Footer Placeholder 4"/>
          <p:cNvSpPr>
            <a:spLocks noGrp="1"/>
          </p:cNvSpPr>
          <p:nvPr>
            <p:ph type="ftr" sz="quarter" idx="11"/>
          </p:nvPr>
        </p:nvSpPr>
        <p:spPr>
          <a:xfrm>
            <a:off x="609600" y="6248206"/>
            <a:ext cx="5421083"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1FBC8C69-BF7D-AE4E-959C-B966B02C79D0}"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97912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36202-A672-44C9-B773-45D676A22E97}" type="datetimeFigureOut">
              <a:rPr lang="en-US" smtClean="0"/>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B818D1-B3F8-4DA5-9761-D685522AC6AE}" type="slidenum">
              <a:rPr lang="en-US" smtClean="0"/>
              <a:t>‹#›</a:t>
            </a:fld>
            <a:endParaRPr lang="en-US" dirty="0"/>
          </a:p>
        </p:txBody>
      </p:sp>
    </p:spTree>
    <p:extLst>
      <p:ext uri="{BB962C8B-B14F-4D97-AF65-F5344CB8AC3E}">
        <p14:creationId xmlns:p14="http://schemas.microsoft.com/office/powerpoint/2010/main" val="264411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836202-A672-44C9-B773-45D676A22E97}" type="datetimeFigureOut">
              <a:rPr lang="en-US" smtClean="0"/>
              <a:t>9/29/15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B818D1-B3F8-4DA5-9761-D685522AC6AE}" type="slidenum">
              <a:rPr lang="en-US" smtClean="0"/>
              <a:t>‹#›</a:t>
            </a:fld>
            <a:endParaRPr lang="en-US" dirty="0"/>
          </a:p>
        </p:txBody>
      </p:sp>
    </p:spTree>
    <p:extLst>
      <p:ext uri="{BB962C8B-B14F-4D97-AF65-F5344CB8AC3E}">
        <p14:creationId xmlns:p14="http://schemas.microsoft.com/office/powerpoint/2010/main" val="123222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836202-A672-44C9-B773-45D676A22E97}" type="datetimeFigureOut">
              <a:rPr lang="en-US" smtClean="0"/>
              <a:t>9/29/15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AB818D1-B3F8-4DA5-9761-D685522AC6AE}" type="slidenum">
              <a:rPr lang="en-US" smtClean="0"/>
              <a:t>‹#›</a:t>
            </a:fld>
            <a:endParaRPr lang="en-US" dirty="0"/>
          </a:p>
        </p:txBody>
      </p:sp>
    </p:spTree>
    <p:extLst>
      <p:ext uri="{BB962C8B-B14F-4D97-AF65-F5344CB8AC3E}">
        <p14:creationId xmlns:p14="http://schemas.microsoft.com/office/powerpoint/2010/main" val="358343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836202-A672-44C9-B773-45D676A22E97}" type="datetimeFigureOut">
              <a:rPr lang="en-US" smtClean="0"/>
              <a:t>9/29/15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AB818D1-B3F8-4DA5-9761-D685522AC6AE}" type="slidenum">
              <a:rPr lang="en-US" smtClean="0"/>
              <a:t>‹#›</a:t>
            </a:fld>
            <a:endParaRPr lang="en-US" dirty="0"/>
          </a:p>
        </p:txBody>
      </p:sp>
    </p:spTree>
    <p:extLst>
      <p:ext uri="{BB962C8B-B14F-4D97-AF65-F5344CB8AC3E}">
        <p14:creationId xmlns:p14="http://schemas.microsoft.com/office/powerpoint/2010/main" val="250793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36202-A672-44C9-B773-45D676A22E97}" type="datetimeFigureOut">
              <a:rPr lang="en-US" smtClean="0"/>
              <a:t>9/29/15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AB818D1-B3F8-4DA5-9761-D685522AC6AE}" type="slidenum">
              <a:rPr lang="en-US" smtClean="0"/>
              <a:t>‹#›</a:t>
            </a:fld>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72156"/>
            <a:ext cx="580361" cy="585844"/>
          </a:xfrm>
          <a:prstGeom prst="rect">
            <a:avLst/>
          </a:prstGeom>
        </p:spPr>
      </p:pic>
    </p:spTree>
    <p:extLst>
      <p:ext uri="{BB962C8B-B14F-4D97-AF65-F5344CB8AC3E}">
        <p14:creationId xmlns:p14="http://schemas.microsoft.com/office/powerpoint/2010/main" val="267429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836202-A672-44C9-B773-45D676A22E97}" type="datetimeFigureOut">
              <a:rPr lang="en-US" smtClean="0"/>
              <a:t>9/29/15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B818D1-B3F8-4DA5-9761-D685522AC6AE}" type="slidenum">
              <a:rPr lang="en-US" smtClean="0"/>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72156"/>
            <a:ext cx="580361" cy="585844"/>
          </a:xfrm>
          <a:prstGeom prst="rect">
            <a:avLst/>
          </a:prstGeom>
        </p:spPr>
      </p:pic>
    </p:spTree>
    <p:extLst>
      <p:ext uri="{BB962C8B-B14F-4D97-AF65-F5344CB8AC3E}">
        <p14:creationId xmlns:p14="http://schemas.microsoft.com/office/powerpoint/2010/main" val="364238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836202-A672-44C9-B773-45D676A22E97}" type="datetimeFigureOut">
              <a:rPr lang="en-US" smtClean="0"/>
              <a:t>9/29/15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B818D1-B3F8-4DA5-9761-D685522AC6AE}" type="slidenum">
              <a:rPr lang="en-US" smtClean="0"/>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72156"/>
            <a:ext cx="580361" cy="585844"/>
          </a:xfrm>
          <a:prstGeom prst="rect">
            <a:avLst/>
          </a:prstGeom>
        </p:spPr>
      </p:pic>
    </p:spTree>
    <p:extLst>
      <p:ext uri="{BB962C8B-B14F-4D97-AF65-F5344CB8AC3E}">
        <p14:creationId xmlns:p14="http://schemas.microsoft.com/office/powerpoint/2010/main" val="12092853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36202-A672-44C9-B773-45D676A22E97}" type="datetimeFigureOut">
              <a:rPr lang="en-US" smtClean="0"/>
              <a:t>9/29/15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818D1-B3F8-4DA5-9761-D685522AC6AE}" type="slidenum">
              <a:rPr lang="en-US" smtClean="0"/>
              <a:t>‹#›</a:t>
            </a:fld>
            <a:endParaRPr lang="en-US" dirty="0"/>
          </a:p>
        </p:txBody>
      </p:sp>
    </p:spTree>
    <p:extLst>
      <p:ext uri="{BB962C8B-B14F-4D97-AF65-F5344CB8AC3E}">
        <p14:creationId xmlns:p14="http://schemas.microsoft.com/office/powerpoint/2010/main" val="355504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17638"/>
            <a:ext cx="8229600" cy="4962244"/>
          </a:xfrm>
          <a:prstGeom prst="rect">
            <a:avLst/>
          </a:prstGeom>
        </p:spPr>
        <p:txBody>
          <a:bodyPr vert="horz" lIns="91440" tIns="45720" rIns="91440" bIns="45720" rtlCol="0" anchor="t" anchorCtr="1">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userDrawn="1"/>
        </p:nvSpPr>
        <p:spPr>
          <a:xfrm>
            <a:off x="5005294" y="6585477"/>
            <a:ext cx="4138706" cy="276999"/>
          </a:xfrm>
          <a:prstGeom prst="rect">
            <a:avLst/>
          </a:prstGeom>
          <a:noFill/>
        </p:spPr>
        <p:txBody>
          <a:bodyPr wrap="square" rtlCol="0">
            <a:spAutoFit/>
          </a:bodyPr>
          <a:lstStyle/>
          <a:p>
            <a:pPr algn="r" defTabSz="457200">
              <a:defRPr/>
            </a:pPr>
            <a:r>
              <a:rPr lang="en-US" sz="1200" dirty="0">
                <a:solidFill>
                  <a:prstClr val="black"/>
                </a:solidFill>
              </a:rPr>
              <a:t>Slide </a:t>
            </a:r>
            <a:fld id="{D75DE7E8-2144-B748-A2B9-9241C3AB1674}" type="slidenum">
              <a:rPr lang="en-US" sz="1200">
                <a:solidFill>
                  <a:prstClr val="black"/>
                </a:solidFill>
              </a:rPr>
              <a:pPr algn="r" defTabSz="457200">
                <a:defRPr/>
              </a:pPr>
              <a:t>‹#›</a:t>
            </a:fld>
            <a:endParaRPr lang="en-US" sz="1200" dirty="0">
              <a:solidFill>
                <a:prstClr val="black"/>
              </a:solidFill>
            </a:endParaRPr>
          </a:p>
        </p:txBody>
      </p:sp>
    </p:spTree>
    <p:extLst>
      <p:ext uri="{BB962C8B-B14F-4D97-AF65-F5344CB8AC3E}">
        <p14:creationId xmlns:p14="http://schemas.microsoft.com/office/powerpoint/2010/main" val="2536470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000" b="0" kern="1200">
          <a:solidFill>
            <a:schemeClr val="tx2"/>
          </a:solidFill>
          <a:latin typeface="+mj-lt"/>
          <a:ea typeface="+mj-ea"/>
          <a:cs typeface="+mj-cs"/>
        </a:defRPr>
      </a:lvl1pPr>
    </p:titleStyle>
    <p:bodyStyle>
      <a:lvl1pPr marL="342900" indent="-342900" algn="l" defTabSz="914400" rtl="0" eaLnBrk="1" latinLnBrk="0" hangingPunct="1">
        <a:spcBef>
          <a:spcPts val="1800"/>
        </a:spcBef>
        <a:buClr>
          <a:schemeClr val="tx2"/>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g"/><Relationship Id="rId1" Type="http://schemas.openxmlformats.org/officeDocument/2006/relationships/slideLayout" Target="../slideLayouts/slideLayout16.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g"/><Relationship Id="rId1" Type="http://schemas.openxmlformats.org/officeDocument/2006/relationships/slideLayout" Target="../slideLayouts/slideLayout16.xml"/><Relationship Id="rId2"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629400"/>
            <a:ext cx="9144000" cy="228600"/>
          </a:xfrm>
          <a:prstGeom prst="rect">
            <a:avLst/>
          </a:prstGeom>
          <a:solidFill>
            <a:srgbClr val="1F49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0"/>
            <a:ext cx="9144000" cy="228600"/>
          </a:xfrm>
          <a:prstGeom prst="rect">
            <a:avLst/>
          </a:prstGeom>
          <a:solidFill>
            <a:srgbClr val="1F49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838200" y="3886200"/>
            <a:ext cx="7772400" cy="2431435"/>
          </a:xfrm>
          <a:prstGeom prst="rect">
            <a:avLst/>
          </a:prstGeom>
          <a:noFill/>
        </p:spPr>
        <p:txBody>
          <a:bodyPr wrap="square" rtlCol="0">
            <a:spAutoFit/>
          </a:bodyPr>
          <a:lstStyle/>
          <a:p>
            <a:pPr algn="ctr"/>
            <a:r>
              <a:rPr lang="en-US" sz="2000" dirty="0"/>
              <a:t>Melissa </a:t>
            </a:r>
            <a:r>
              <a:rPr lang="en-US" sz="2000" dirty="0" err="1"/>
              <a:t>Finucane</a:t>
            </a:r>
            <a:r>
              <a:rPr lang="en-US" sz="2000" dirty="0"/>
              <a:t>, RAND Gulf States Policy Institute</a:t>
            </a:r>
          </a:p>
          <a:p>
            <a:pPr algn="ctr"/>
            <a:r>
              <a:rPr lang="en-US" sz="2000" dirty="0" smtClean="0"/>
              <a:t>and </a:t>
            </a:r>
          </a:p>
          <a:p>
            <a:pPr algn="ctr"/>
            <a:r>
              <a:rPr lang="en-US" sz="2000" dirty="0"/>
              <a:t>K. Brent Venable, Tulane University -Computer Science</a:t>
            </a:r>
          </a:p>
          <a:p>
            <a:pPr algn="ctr"/>
            <a:endParaRPr lang="en-US" sz="2000" dirty="0" smtClean="0"/>
          </a:p>
          <a:p>
            <a:pPr algn="ctr"/>
            <a:r>
              <a:rPr lang="en-US" sz="3200" b="1" dirty="0" smtClean="0"/>
              <a:t>Capacity Building and Risk Communication</a:t>
            </a:r>
          </a:p>
          <a:p>
            <a:pPr algn="ctr"/>
            <a:endParaRPr lang="en-US" sz="2000" dirty="0" smtClean="0"/>
          </a:p>
          <a:p>
            <a:pPr algn="ctr"/>
            <a:r>
              <a:rPr lang="en-US" sz="2000" dirty="0" smtClean="0"/>
              <a:t>Tuesday October 6</a:t>
            </a:r>
            <a:r>
              <a:rPr lang="en-US" sz="2000" baseline="30000" dirty="0" smtClean="0"/>
              <a:t>th</a:t>
            </a:r>
            <a:r>
              <a:rPr lang="en-US" sz="2000" dirty="0" smtClean="0"/>
              <a:t>, 2015</a:t>
            </a:r>
            <a:endParaRPr lang="en-US" sz="2000" dirty="0"/>
          </a:p>
        </p:txBody>
      </p:sp>
      <p:pic>
        <p:nvPicPr>
          <p:cNvPr id="15" name="Picture 14"/>
          <p:cNvPicPr>
            <a:picLocks noChangeAspect="1"/>
          </p:cNvPicPr>
          <p:nvPr/>
        </p:nvPicPr>
        <p:blipFill>
          <a:blip r:embed="rId3"/>
          <a:stretch>
            <a:fillRect/>
          </a:stretch>
        </p:blipFill>
        <p:spPr>
          <a:xfrm>
            <a:off x="228600" y="1447800"/>
            <a:ext cx="8672751" cy="2110237"/>
          </a:xfrm>
          <a:prstGeom prst="rect">
            <a:avLst/>
          </a:prstGeom>
        </p:spPr>
      </p:pic>
    </p:spTree>
    <p:extLst>
      <p:ext uri="{BB962C8B-B14F-4D97-AF65-F5344CB8AC3E}">
        <p14:creationId xmlns:p14="http://schemas.microsoft.com/office/powerpoint/2010/main" val="31620260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Example Fishery Industry User</a:t>
            </a:r>
            <a:endParaRPr lang="en-US" dirty="0"/>
          </a:p>
        </p:txBody>
      </p:sp>
      <p:pic>
        <p:nvPicPr>
          <p:cNvPr id="4" name="Picture 3" descr="ShoreOiling30Nov-600x3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298" y="1053475"/>
            <a:ext cx="5409702" cy="3282090"/>
          </a:xfrm>
          <a:prstGeom prst="rect">
            <a:avLst/>
          </a:prstGeom>
        </p:spPr>
      </p:pic>
      <p:sp>
        <p:nvSpPr>
          <p:cNvPr id="5" name="TextBox 4"/>
          <p:cNvSpPr txBox="1"/>
          <p:nvPr/>
        </p:nvSpPr>
        <p:spPr>
          <a:xfrm>
            <a:off x="3860028" y="990600"/>
            <a:ext cx="2150236" cy="923330"/>
          </a:xfrm>
          <a:prstGeom prst="rect">
            <a:avLst/>
          </a:prstGeom>
          <a:noFill/>
          <a:ln>
            <a:solidFill>
              <a:srgbClr val="7F7F7F"/>
            </a:solidFill>
          </a:ln>
        </p:spPr>
        <p:txBody>
          <a:bodyPr wrap="none" rtlCol="0">
            <a:spAutoFit/>
          </a:bodyPr>
          <a:lstStyle/>
          <a:p>
            <a:r>
              <a:rPr lang="en-US" b="1" dirty="0"/>
              <a:t>Persistent </a:t>
            </a:r>
            <a:r>
              <a:rPr lang="en-US" b="1" dirty="0" smtClean="0"/>
              <a:t>shoreline</a:t>
            </a:r>
          </a:p>
          <a:p>
            <a:r>
              <a:rPr lang="en-US" b="1" dirty="0" smtClean="0"/>
              <a:t> </a:t>
            </a:r>
            <a:r>
              <a:rPr lang="en-US" b="1" dirty="0"/>
              <a:t>oiling &amp; </a:t>
            </a:r>
            <a:r>
              <a:rPr lang="en-US" b="1" dirty="0" smtClean="0"/>
              <a:t>lingering</a:t>
            </a:r>
          </a:p>
          <a:p>
            <a:r>
              <a:rPr lang="en-US" b="1" dirty="0" smtClean="0"/>
              <a:t> subsurface </a:t>
            </a:r>
            <a:r>
              <a:rPr lang="en-US" b="1" dirty="0"/>
              <a:t>plume</a:t>
            </a:r>
          </a:p>
        </p:txBody>
      </p:sp>
      <p:pic>
        <p:nvPicPr>
          <p:cNvPr id="6" name="Picture 5" descr="Docum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3384"/>
            <a:ext cx="3734298" cy="4111817"/>
          </a:xfrm>
          <a:prstGeom prst="rect">
            <a:avLst/>
          </a:prstGeom>
        </p:spPr>
      </p:pic>
      <p:sp>
        <p:nvSpPr>
          <p:cNvPr id="7" name="TextBox 6"/>
          <p:cNvSpPr txBox="1"/>
          <p:nvPr/>
        </p:nvSpPr>
        <p:spPr>
          <a:xfrm>
            <a:off x="582930" y="1355327"/>
            <a:ext cx="1800493" cy="646331"/>
          </a:xfrm>
          <a:prstGeom prst="rect">
            <a:avLst/>
          </a:prstGeom>
          <a:noFill/>
        </p:spPr>
        <p:txBody>
          <a:bodyPr wrap="none" rtlCol="0">
            <a:spAutoFit/>
          </a:bodyPr>
          <a:lstStyle/>
          <a:p>
            <a:r>
              <a:rPr lang="en-US" dirty="0" smtClean="0"/>
              <a:t>  </a:t>
            </a:r>
            <a:r>
              <a:rPr lang="en-US" b="1" dirty="0" smtClean="0"/>
              <a:t>Oil </a:t>
            </a:r>
            <a:r>
              <a:rPr lang="en-US" b="1" dirty="0"/>
              <a:t>spill and </a:t>
            </a:r>
            <a:endParaRPr lang="en-US" b="1" dirty="0" smtClean="0"/>
          </a:p>
          <a:p>
            <a:r>
              <a:rPr lang="en-US" b="1" dirty="0" smtClean="0"/>
              <a:t>  seafood safety</a:t>
            </a:r>
            <a:endParaRPr lang="en-US" b="1" dirty="0"/>
          </a:p>
        </p:txBody>
      </p:sp>
      <p:pic>
        <p:nvPicPr>
          <p:cNvPr id="8" name="Picture 7" descr="k1336568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2655" y="4423589"/>
            <a:ext cx="2568121" cy="1978964"/>
          </a:xfrm>
          <a:prstGeom prst="rect">
            <a:avLst/>
          </a:prstGeom>
        </p:spPr>
      </p:pic>
    </p:spTree>
    <p:extLst>
      <p:ext uri="{BB962C8B-B14F-4D97-AF65-F5344CB8AC3E}">
        <p14:creationId xmlns:p14="http://schemas.microsoft.com/office/powerpoint/2010/main" val="34543260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Example: Political Decision Maker</a:t>
            </a:r>
            <a:endParaRPr lang="en-US" dirty="0"/>
          </a:p>
        </p:txBody>
      </p:sp>
      <p:pic>
        <p:nvPicPr>
          <p:cNvPr id="4" name="Picture 3" descr="BP_ClaimsStates0704_483913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678" y="1371600"/>
            <a:ext cx="3888322" cy="5315775"/>
          </a:xfrm>
          <a:prstGeom prst="rect">
            <a:avLst/>
          </a:prstGeom>
        </p:spPr>
      </p:pic>
      <p:pic>
        <p:nvPicPr>
          <p:cNvPr id="5" name="Picture 4" descr="Docum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71601"/>
            <a:ext cx="4450981" cy="4801078"/>
          </a:xfrm>
          <a:prstGeom prst="rect">
            <a:avLst/>
          </a:prstGeom>
        </p:spPr>
      </p:pic>
      <p:sp>
        <p:nvSpPr>
          <p:cNvPr id="6" name="TextBox 5"/>
          <p:cNvSpPr txBox="1"/>
          <p:nvPr/>
        </p:nvSpPr>
        <p:spPr>
          <a:xfrm>
            <a:off x="544443" y="1582436"/>
            <a:ext cx="3162833" cy="1200329"/>
          </a:xfrm>
          <a:prstGeom prst="rect">
            <a:avLst/>
          </a:prstGeom>
          <a:noFill/>
        </p:spPr>
        <p:txBody>
          <a:bodyPr wrap="none" rtlCol="0">
            <a:spAutoFit/>
          </a:bodyPr>
          <a:lstStyle/>
          <a:p>
            <a:r>
              <a:rPr lang="en-US" dirty="0"/>
              <a:t>T</a:t>
            </a:r>
            <a:r>
              <a:rPr lang="en-US" dirty="0" smtClean="0"/>
              <a:t>ax </a:t>
            </a:r>
            <a:r>
              <a:rPr lang="en-US" dirty="0"/>
              <a:t>revenue </a:t>
            </a:r>
            <a:r>
              <a:rPr lang="en-US" dirty="0" smtClean="0"/>
              <a:t>generated</a:t>
            </a:r>
          </a:p>
          <a:p>
            <a:r>
              <a:rPr lang="en-US" dirty="0" smtClean="0"/>
              <a:t> </a:t>
            </a:r>
            <a:r>
              <a:rPr lang="en-US" dirty="0"/>
              <a:t>by domestic </a:t>
            </a:r>
            <a:r>
              <a:rPr lang="en-US" dirty="0" smtClean="0"/>
              <a:t>travel </a:t>
            </a:r>
            <a:r>
              <a:rPr lang="en-US" dirty="0"/>
              <a:t>in Louisiana </a:t>
            </a:r>
            <a:endParaRPr lang="en-US" dirty="0" smtClean="0"/>
          </a:p>
          <a:p>
            <a:r>
              <a:rPr lang="en-US" dirty="0" smtClean="0"/>
              <a:t>for </a:t>
            </a:r>
            <a:r>
              <a:rPr lang="en-US" dirty="0"/>
              <a:t>federal, state, and </a:t>
            </a:r>
            <a:endParaRPr lang="en-US" dirty="0" smtClean="0"/>
          </a:p>
          <a:p>
            <a:r>
              <a:rPr lang="en-US" dirty="0" smtClean="0"/>
              <a:t>local </a:t>
            </a:r>
            <a:r>
              <a:rPr lang="en-US" dirty="0"/>
              <a:t>governments in 2008</a:t>
            </a:r>
            <a:endParaRPr lang="en-US" b="1" dirty="0" smtClean="0"/>
          </a:p>
        </p:txBody>
      </p:sp>
      <p:pic>
        <p:nvPicPr>
          <p:cNvPr id="7" name="Picture 6" descr="k1336568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7557" y="4791806"/>
            <a:ext cx="2568121" cy="1978964"/>
          </a:xfrm>
          <a:prstGeom prst="rect">
            <a:avLst/>
          </a:prstGeom>
        </p:spPr>
      </p:pic>
    </p:spTree>
    <p:extLst>
      <p:ext uri="{BB962C8B-B14F-4D97-AF65-F5344CB8AC3E}">
        <p14:creationId xmlns:p14="http://schemas.microsoft.com/office/powerpoint/2010/main" val="28890434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idea</a:t>
            </a:r>
            <a:endParaRPr lang="en-US" dirty="0"/>
          </a:p>
        </p:txBody>
      </p:sp>
      <p:cxnSp>
        <p:nvCxnSpPr>
          <p:cNvPr id="4" name="Straight Arrow Connector 3"/>
          <p:cNvCxnSpPr>
            <a:stCxn id="5" idx="3"/>
          </p:cNvCxnSpPr>
          <p:nvPr/>
        </p:nvCxnSpPr>
        <p:spPr>
          <a:xfrm>
            <a:off x="3200400" y="3602651"/>
            <a:ext cx="3056908" cy="272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6209" y="1986824"/>
            <a:ext cx="3134191" cy="3231654"/>
          </a:xfrm>
          <a:prstGeom prst="rect">
            <a:avLst/>
          </a:prstGeom>
          <a:noFill/>
          <a:ln>
            <a:solidFill>
              <a:srgbClr val="7F7F7F"/>
            </a:solidFill>
          </a:ln>
        </p:spPr>
        <p:txBody>
          <a:bodyPr wrap="none" rtlCol="0">
            <a:spAutoFit/>
          </a:bodyPr>
          <a:lstStyle/>
          <a:p>
            <a:r>
              <a:rPr lang="en-US" sz="2400" b="1" dirty="0" smtClean="0"/>
              <a:t>User types</a:t>
            </a:r>
          </a:p>
          <a:p>
            <a:endParaRPr lang="en-US" dirty="0"/>
          </a:p>
          <a:p>
            <a:pPr marL="285750" indent="-285750">
              <a:buFont typeface="Arial"/>
              <a:buChar char="•"/>
            </a:pPr>
            <a:r>
              <a:rPr lang="en-US" dirty="0" smtClean="0"/>
              <a:t>Information intermediaries </a:t>
            </a:r>
          </a:p>
          <a:p>
            <a:pPr marL="285750" indent="-285750">
              <a:buFont typeface="Arial"/>
              <a:buChar char="•"/>
            </a:pPr>
            <a:r>
              <a:rPr lang="en-US" dirty="0" smtClean="0"/>
              <a:t>County/parish emergency </a:t>
            </a:r>
          </a:p>
          <a:p>
            <a:r>
              <a:rPr lang="en-US" dirty="0"/>
              <a:t> </a:t>
            </a:r>
            <a:r>
              <a:rPr lang="en-US" dirty="0" smtClean="0"/>
              <a:t>     managers</a:t>
            </a:r>
          </a:p>
          <a:p>
            <a:pPr marL="285750" indent="-285750">
              <a:buFont typeface="Arial"/>
              <a:buChar char="•"/>
            </a:pPr>
            <a:r>
              <a:rPr lang="en-US" dirty="0" smtClean="0"/>
              <a:t>Member of fishery industry</a:t>
            </a:r>
          </a:p>
          <a:p>
            <a:pPr marL="285750" indent="-285750">
              <a:buFont typeface="Arial"/>
              <a:buChar char="•"/>
            </a:pPr>
            <a:r>
              <a:rPr lang="en-US" dirty="0" smtClean="0"/>
              <a:t>Member of tourism industry</a:t>
            </a:r>
          </a:p>
          <a:p>
            <a:pPr marL="285750" indent="-285750">
              <a:buFont typeface="Arial"/>
              <a:buChar char="•"/>
            </a:pPr>
            <a:r>
              <a:rPr lang="en-US" dirty="0" smtClean="0"/>
              <a:t>Political decision maker…</a:t>
            </a:r>
          </a:p>
          <a:p>
            <a:endParaRPr lang="en-US" dirty="0"/>
          </a:p>
          <a:p>
            <a:r>
              <a:rPr lang="en-US" dirty="0" smtClean="0"/>
              <a:t>Described in terms of content  </a:t>
            </a:r>
          </a:p>
          <a:p>
            <a:r>
              <a:rPr lang="en-US" dirty="0" smtClean="0"/>
              <a:t>Priorities/preferences</a:t>
            </a:r>
          </a:p>
        </p:txBody>
      </p:sp>
      <p:sp>
        <p:nvSpPr>
          <p:cNvPr id="6" name="TextBox 5"/>
          <p:cNvSpPr txBox="1"/>
          <p:nvPr/>
        </p:nvSpPr>
        <p:spPr>
          <a:xfrm>
            <a:off x="6191099" y="2024552"/>
            <a:ext cx="2864887" cy="2954655"/>
          </a:xfrm>
          <a:prstGeom prst="rect">
            <a:avLst/>
          </a:prstGeom>
          <a:noFill/>
          <a:ln>
            <a:solidFill>
              <a:srgbClr val="7F7F7F"/>
            </a:solidFill>
          </a:ln>
        </p:spPr>
        <p:txBody>
          <a:bodyPr wrap="none" rtlCol="0">
            <a:spAutoFit/>
          </a:bodyPr>
          <a:lstStyle/>
          <a:p>
            <a:r>
              <a:rPr lang="en-US" sz="2400" b="1" dirty="0" smtClean="0"/>
              <a:t>Information  objects</a:t>
            </a:r>
          </a:p>
          <a:p>
            <a:endParaRPr lang="en-US" dirty="0"/>
          </a:p>
          <a:p>
            <a:pPr marL="285750" indent="-285750">
              <a:buFont typeface="Arial"/>
              <a:buChar char="•"/>
            </a:pPr>
            <a:r>
              <a:rPr lang="en-US" dirty="0" smtClean="0"/>
              <a:t>Reports</a:t>
            </a:r>
          </a:p>
          <a:p>
            <a:pPr marL="285750" indent="-285750">
              <a:buFont typeface="Arial"/>
              <a:buChar char="•"/>
            </a:pPr>
            <a:r>
              <a:rPr lang="en-US" dirty="0" smtClean="0"/>
              <a:t>Statistics</a:t>
            </a:r>
          </a:p>
          <a:p>
            <a:pPr marL="285750" indent="-285750">
              <a:buFont typeface="Arial"/>
              <a:buChar char="•"/>
            </a:pPr>
            <a:r>
              <a:rPr lang="en-US" dirty="0" smtClean="0"/>
              <a:t>Maps</a:t>
            </a:r>
          </a:p>
          <a:p>
            <a:pPr marL="285750" indent="-285750">
              <a:buFont typeface="Arial"/>
              <a:buChar char="•"/>
            </a:pPr>
            <a:r>
              <a:rPr lang="en-US" dirty="0" smtClean="0"/>
              <a:t>Slide decks</a:t>
            </a:r>
          </a:p>
          <a:p>
            <a:endParaRPr lang="en-US" dirty="0"/>
          </a:p>
          <a:p>
            <a:endParaRPr lang="en-US" dirty="0" smtClean="0"/>
          </a:p>
          <a:p>
            <a:r>
              <a:rPr lang="en-US" dirty="0" smtClean="0"/>
              <a:t>Describe in terms of their </a:t>
            </a:r>
          </a:p>
          <a:p>
            <a:r>
              <a:rPr lang="en-US" dirty="0"/>
              <a:t>c</a:t>
            </a:r>
            <a:r>
              <a:rPr lang="en-US" dirty="0" smtClean="0"/>
              <a:t>ontent</a:t>
            </a:r>
            <a:endParaRPr lang="en-US" dirty="0"/>
          </a:p>
        </p:txBody>
      </p:sp>
      <p:sp>
        <p:nvSpPr>
          <p:cNvPr id="7" name="TextBox 6"/>
          <p:cNvSpPr txBox="1"/>
          <p:nvPr/>
        </p:nvSpPr>
        <p:spPr>
          <a:xfrm>
            <a:off x="4010911" y="3623315"/>
            <a:ext cx="1276950" cy="923330"/>
          </a:xfrm>
          <a:prstGeom prst="rect">
            <a:avLst/>
          </a:prstGeom>
          <a:noFill/>
          <a:ln>
            <a:solidFill>
              <a:srgbClr val="7F7F7F"/>
            </a:solidFill>
          </a:ln>
        </p:spPr>
        <p:txBody>
          <a:bodyPr wrap="none" rtlCol="0">
            <a:spAutoFit/>
          </a:bodyPr>
          <a:lstStyle/>
          <a:p>
            <a:pPr algn="ctr"/>
            <a:r>
              <a:rPr lang="en-US" dirty="0" smtClean="0"/>
              <a:t>Automated</a:t>
            </a:r>
          </a:p>
          <a:p>
            <a:pPr algn="ctr"/>
            <a:r>
              <a:rPr lang="en-US" dirty="0" smtClean="0"/>
              <a:t> dynamic </a:t>
            </a:r>
          </a:p>
          <a:p>
            <a:pPr algn="ctr"/>
            <a:r>
              <a:rPr lang="en-US" dirty="0" smtClean="0"/>
              <a:t>matching</a:t>
            </a:r>
            <a:endParaRPr lang="en-US" dirty="0"/>
          </a:p>
        </p:txBody>
      </p:sp>
    </p:spTree>
    <p:extLst>
      <p:ext uri="{BB962C8B-B14F-4D97-AF65-F5344CB8AC3E}">
        <p14:creationId xmlns:p14="http://schemas.microsoft.com/office/powerpoint/2010/main" val="26255877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questions</a:t>
            </a:r>
            <a:endParaRPr lang="en-US" dirty="0"/>
          </a:p>
        </p:txBody>
      </p:sp>
      <p:sp>
        <p:nvSpPr>
          <p:cNvPr id="3" name="Text Placeholder 2"/>
          <p:cNvSpPr>
            <a:spLocks noGrp="1"/>
          </p:cNvSpPr>
          <p:nvPr>
            <p:ph type="body" sz="quarter" idx="10"/>
          </p:nvPr>
        </p:nvSpPr>
        <p:spPr/>
        <p:txBody>
          <a:bodyPr/>
          <a:lstStyle/>
          <a:p>
            <a:r>
              <a:rPr lang="en-US" sz="2400" dirty="0"/>
              <a:t>What type of users?</a:t>
            </a:r>
          </a:p>
          <a:p>
            <a:pPr lvl="1"/>
            <a:r>
              <a:rPr lang="en-US" sz="2400" dirty="0"/>
              <a:t>Which groups sharing the same content priorities are we targeting?</a:t>
            </a:r>
          </a:p>
          <a:p>
            <a:r>
              <a:rPr lang="en-US" sz="2400" dirty="0"/>
              <a:t>What type of information objects?</a:t>
            </a:r>
          </a:p>
          <a:p>
            <a:pPr lvl="1"/>
            <a:r>
              <a:rPr lang="en-US" sz="2400" dirty="0"/>
              <a:t>What kind of products will our research generate?</a:t>
            </a:r>
          </a:p>
          <a:p>
            <a:r>
              <a:rPr lang="en-US" sz="2400" dirty="0"/>
              <a:t>What type content?</a:t>
            </a:r>
          </a:p>
          <a:p>
            <a:pPr lvl="1"/>
            <a:r>
              <a:rPr lang="en-US" sz="2400" dirty="0"/>
              <a:t>What are the relevant keywords for the produced content?</a:t>
            </a:r>
          </a:p>
          <a:p>
            <a:pPr lvl="1"/>
            <a:r>
              <a:rPr lang="en-US" sz="2400" dirty="0"/>
              <a:t>Will be used to describe and match user priorities and information objects content</a:t>
            </a:r>
          </a:p>
          <a:p>
            <a:endParaRPr lang="en-US" sz="2400" dirty="0"/>
          </a:p>
        </p:txBody>
      </p:sp>
    </p:spTree>
    <p:extLst>
      <p:ext uri="{BB962C8B-B14F-4D97-AF65-F5344CB8AC3E}">
        <p14:creationId xmlns:p14="http://schemas.microsoft.com/office/powerpoint/2010/main" val="23881030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4" name="Rectangle 3"/>
          <p:cNvSpPr/>
          <p:nvPr/>
        </p:nvSpPr>
        <p:spPr>
          <a:xfrm>
            <a:off x="762000" y="1600200"/>
            <a:ext cx="1905000" cy="1447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AI</a:t>
            </a:r>
          </a:p>
          <a:p>
            <a:pPr algn="ctr"/>
            <a:r>
              <a:rPr lang="en-US" dirty="0" smtClean="0"/>
              <a:t>Engine</a:t>
            </a:r>
            <a:endParaRPr lang="en-US" dirty="0"/>
          </a:p>
        </p:txBody>
      </p:sp>
      <p:sp>
        <p:nvSpPr>
          <p:cNvPr id="5" name="Rectangle 4"/>
          <p:cNvSpPr/>
          <p:nvPr/>
        </p:nvSpPr>
        <p:spPr>
          <a:xfrm>
            <a:off x="762000" y="4267200"/>
            <a:ext cx="1905000" cy="1447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Information objects Database</a:t>
            </a:r>
            <a:endParaRPr lang="en-US" dirty="0"/>
          </a:p>
        </p:txBody>
      </p:sp>
      <p:sp>
        <p:nvSpPr>
          <p:cNvPr id="6" name="Rectangle 5"/>
          <p:cNvSpPr/>
          <p:nvPr/>
        </p:nvSpPr>
        <p:spPr>
          <a:xfrm>
            <a:off x="4343400" y="2819400"/>
            <a:ext cx="1905000" cy="1447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Web Interface</a:t>
            </a:r>
            <a:endParaRPr lang="en-US" dirty="0"/>
          </a:p>
        </p:txBody>
      </p:sp>
      <p:sp>
        <p:nvSpPr>
          <p:cNvPr id="7" name="TextBox 6"/>
          <p:cNvSpPr txBox="1"/>
          <p:nvPr/>
        </p:nvSpPr>
        <p:spPr>
          <a:xfrm>
            <a:off x="7543800" y="3276600"/>
            <a:ext cx="775573" cy="461665"/>
          </a:xfrm>
          <a:prstGeom prst="rect">
            <a:avLst/>
          </a:prstGeom>
          <a:noFill/>
          <a:ln>
            <a:solidFill>
              <a:schemeClr val="tx1"/>
            </a:solidFill>
          </a:ln>
        </p:spPr>
        <p:txBody>
          <a:bodyPr wrap="none" rtlCol="0">
            <a:spAutoFit/>
          </a:bodyPr>
          <a:lstStyle/>
          <a:p>
            <a:r>
              <a:rPr lang="en-US" sz="2400" dirty="0" smtClean="0"/>
              <a:t>User</a:t>
            </a:r>
            <a:endParaRPr lang="en-US" sz="2400" dirty="0"/>
          </a:p>
        </p:txBody>
      </p:sp>
      <p:cxnSp>
        <p:nvCxnSpPr>
          <p:cNvPr id="9" name="Straight Arrow Connector 8"/>
          <p:cNvCxnSpPr/>
          <p:nvPr/>
        </p:nvCxnSpPr>
        <p:spPr>
          <a:xfrm flipH="1">
            <a:off x="6477000" y="3352800"/>
            <a:ext cx="990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324600" y="2819400"/>
            <a:ext cx="2557110" cy="369332"/>
          </a:xfrm>
          <a:prstGeom prst="rect">
            <a:avLst/>
          </a:prstGeom>
          <a:noFill/>
        </p:spPr>
        <p:txBody>
          <a:bodyPr wrap="none" rtlCol="0">
            <a:spAutoFit/>
          </a:bodyPr>
          <a:lstStyle/>
          <a:p>
            <a:r>
              <a:rPr lang="en-US" dirty="0" smtClean="0"/>
              <a:t>Registration/login/query</a:t>
            </a:r>
            <a:endParaRPr lang="en-US" dirty="0"/>
          </a:p>
        </p:txBody>
      </p:sp>
      <p:cxnSp>
        <p:nvCxnSpPr>
          <p:cNvPr id="12" name="Straight Arrow Connector 11"/>
          <p:cNvCxnSpPr>
            <a:stCxn id="6" idx="0"/>
          </p:cNvCxnSpPr>
          <p:nvPr/>
        </p:nvCxnSpPr>
        <p:spPr>
          <a:xfrm flipH="1" flipV="1">
            <a:off x="2819400" y="2286000"/>
            <a:ext cx="24765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352800" y="1752600"/>
            <a:ext cx="1802522" cy="369332"/>
          </a:xfrm>
          <a:prstGeom prst="rect">
            <a:avLst/>
          </a:prstGeom>
          <a:noFill/>
        </p:spPr>
        <p:txBody>
          <a:bodyPr wrap="none" rtlCol="0">
            <a:spAutoFit/>
          </a:bodyPr>
          <a:lstStyle/>
          <a:p>
            <a:r>
              <a:rPr lang="en-US" dirty="0" smtClean="0"/>
              <a:t>User information</a:t>
            </a:r>
            <a:endParaRPr lang="en-US" dirty="0"/>
          </a:p>
        </p:txBody>
      </p:sp>
      <p:cxnSp>
        <p:nvCxnSpPr>
          <p:cNvPr id="15" name="Straight Arrow Connector 14"/>
          <p:cNvCxnSpPr>
            <a:stCxn id="5" idx="0"/>
            <a:endCxn id="4" idx="2"/>
          </p:cNvCxnSpPr>
          <p:nvPr/>
        </p:nvCxnSpPr>
        <p:spPr>
          <a:xfrm flipV="1">
            <a:off x="1714500" y="3048000"/>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7200" y="3316069"/>
            <a:ext cx="1313180" cy="646331"/>
          </a:xfrm>
          <a:prstGeom prst="rect">
            <a:avLst/>
          </a:prstGeom>
          <a:noFill/>
        </p:spPr>
        <p:txBody>
          <a:bodyPr wrap="none" rtlCol="0">
            <a:spAutoFit/>
          </a:bodyPr>
          <a:lstStyle/>
          <a:p>
            <a:r>
              <a:rPr lang="en-US" dirty="0" smtClean="0"/>
              <a:t> Available </a:t>
            </a:r>
          </a:p>
          <a:p>
            <a:r>
              <a:rPr lang="en-US" dirty="0" smtClean="0"/>
              <a:t>Info objects</a:t>
            </a:r>
            <a:endParaRPr lang="en-US" dirty="0"/>
          </a:p>
        </p:txBody>
      </p:sp>
      <p:cxnSp>
        <p:nvCxnSpPr>
          <p:cNvPr id="18" name="Straight Arrow Connector 17"/>
          <p:cNvCxnSpPr/>
          <p:nvPr/>
        </p:nvCxnSpPr>
        <p:spPr>
          <a:xfrm>
            <a:off x="2667000" y="2743200"/>
            <a:ext cx="16002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981200" y="3124200"/>
            <a:ext cx="2223836" cy="369332"/>
          </a:xfrm>
          <a:prstGeom prst="rect">
            <a:avLst/>
          </a:prstGeom>
          <a:noFill/>
        </p:spPr>
        <p:txBody>
          <a:bodyPr wrap="none" rtlCol="0">
            <a:spAutoFit/>
          </a:bodyPr>
          <a:lstStyle/>
          <a:p>
            <a:r>
              <a:rPr lang="en-US" dirty="0" smtClean="0"/>
              <a:t>Personalized content</a:t>
            </a:r>
            <a:endParaRPr lang="en-US" dirty="0"/>
          </a:p>
        </p:txBody>
      </p:sp>
      <p:cxnSp>
        <p:nvCxnSpPr>
          <p:cNvPr id="22" name="Straight Arrow Connector 21"/>
          <p:cNvCxnSpPr>
            <a:stCxn id="6" idx="2"/>
          </p:cNvCxnSpPr>
          <p:nvPr/>
        </p:nvCxnSpPr>
        <p:spPr>
          <a:xfrm flipH="1">
            <a:off x="2819400" y="4267200"/>
            <a:ext cx="24765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657600" y="4648200"/>
            <a:ext cx="1364752" cy="369332"/>
          </a:xfrm>
          <a:prstGeom prst="rect">
            <a:avLst/>
          </a:prstGeom>
          <a:noFill/>
        </p:spPr>
        <p:txBody>
          <a:bodyPr wrap="none" rtlCol="0">
            <a:spAutoFit/>
          </a:bodyPr>
          <a:lstStyle/>
          <a:p>
            <a:r>
              <a:rPr lang="en-US" dirty="0" smtClean="0"/>
              <a:t>Direct query</a:t>
            </a:r>
            <a:endParaRPr lang="en-US" dirty="0"/>
          </a:p>
        </p:txBody>
      </p:sp>
      <p:cxnSp>
        <p:nvCxnSpPr>
          <p:cNvPr id="26" name="Straight Arrow Connector 25"/>
          <p:cNvCxnSpPr/>
          <p:nvPr/>
        </p:nvCxnSpPr>
        <p:spPr>
          <a:xfrm>
            <a:off x="6248400" y="3657600"/>
            <a:ext cx="1143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2667000" y="4038600"/>
            <a:ext cx="1600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2819400" y="3810000"/>
            <a:ext cx="954107" cy="369332"/>
          </a:xfrm>
          <a:prstGeom prst="rect">
            <a:avLst/>
          </a:prstGeom>
          <a:noFill/>
        </p:spPr>
        <p:txBody>
          <a:bodyPr wrap="none" rtlCol="0">
            <a:spAutoFit/>
          </a:bodyPr>
          <a:lstStyle/>
          <a:p>
            <a:r>
              <a:rPr lang="en-US" dirty="0" smtClean="0"/>
              <a:t>Content</a:t>
            </a:r>
            <a:endParaRPr lang="en-US" dirty="0"/>
          </a:p>
        </p:txBody>
      </p:sp>
    </p:spTree>
    <p:extLst>
      <p:ext uri="{BB962C8B-B14F-4D97-AF65-F5344CB8AC3E}">
        <p14:creationId xmlns:p14="http://schemas.microsoft.com/office/powerpoint/2010/main" val="14723080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an off-the-shelf recommender system?</a:t>
            </a:r>
            <a:endParaRPr lang="en-US" dirty="0"/>
          </a:p>
        </p:txBody>
      </p:sp>
      <p:pic>
        <p:nvPicPr>
          <p:cNvPr id="4" name="Picture 3" descr="Screen Shot 2015-01-05 at 11.04.57 A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833" y="1447800"/>
            <a:ext cx="5566858" cy="4489870"/>
          </a:xfrm>
          <a:prstGeom prst="rect">
            <a:avLst/>
          </a:prstGeom>
        </p:spPr>
      </p:pic>
      <p:sp>
        <p:nvSpPr>
          <p:cNvPr id="5" name="TextBox 4"/>
          <p:cNvSpPr txBox="1"/>
          <p:nvPr/>
        </p:nvSpPr>
        <p:spPr>
          <a:xfrm>
            <a:off x="1050856" y="5943600"/>
            <a:ext cx="6645344" cy="523220"/>
          </a:xfrm>
          <a:prstGeom prst="rect">
            <a:avLst/>
          </a:prstGeom>
          <a:noFill/>
        </p:spPr>
        <p:txBody>
          <a:bodyPr wrap="none" rtlCol="0">
            <a:spAutoFit/>
          </a:bodyPr>
          <a:lstStyle/>
          <a:p>
            <a:r>
              <a:rPr lang="en-US" sz="2800" dirty="0" smtClean="0"/>
              <a:t>The problem is that we don’t have the data</a:t>
            </a:r>
            <a:endParaRPr lang="en-US" sz="2800" dirty="0"/>
          </a:p>
        </p:txBody>
      </p:sp>
    </p:spTree>
    <p:extLst>
      <p:ext uri="{BB962C8B-B14F-4D97-AF65-F5344CB8AC3E}">
        <p14:creationId xmlns:p14="http://schemas.microsoft.com/office/powerpoint/2010/main" val="1231252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how to rate movies </a:t>
            </a:r>
            <a:r>
              <a:rPr lang="en-US" dirty="0" smtClean="0"/>
              <a:t>(3)</a:t>
            </a:r>
            <a:endParaRPr lang="en-US" dirty="0"/>
          </a:p>
        </p:txBody>
      </p:sp>
      <p:pic>
        <p:nvPicPr>
          <p:cNvPr id="6" name="Picture 5" descr="Screen Shot 2015-01-05 at 11.04.57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833" y="1515772"/>
            <a:ext cx="5566858" cy="4489870"/>
          </a:xfrm>
          <a:prstGeom prst="rect">
            <a:avLst/>
          </a:prstGeom>
        </p:spPr>
      </p:pic>
      <p:sp>
        <p:nvSpPr>
          <p:cNvPr id="7" name="TextBox 6"/>
          <p:cNvSpPr txBox="1"/>
          <p:nvPr/>
        </p:nvSpPr>
        <p:spPr>
          <a:xfrm>
            <a:off x="1026410" y="6223393"/>
            <a:ext cx="7597753" cy="461665"/>
          </a:xfrm>
          <a:prstGeom prst="rect">
            <a:avLst/>
          </a:prstGeom>
          <a:noFill/>
        </p:spPr>
        <p:txBody>
          <a:bodyPr wrap="none" rtlCol="0">
            <a:spAutoFit/>
          </a:bodyPr>
          <a:lstStyle/>
          <a:p>
            <a:r>
              <a:rPr lang="en-US" sz="2400" dirty="0"/>
              <a:t>A pattern exists. We don’t know it. We have data to learn it.</a:t>
            </a:r>
          </a:p>
        </p:txBody>
      </p:sp>
    </p:spTree>
    <p:extLst>
      <p:ext uri="{BB962C8B-B14F-4D97-AF65-F5344CB8AC3E}">
        <p14:creationId xmlns:p14="http://schemas.microsoft.com/office/powerpoint/2010/main" val="3836886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rules</a:t>
            </a:r>
            <a:endParaRPr lang="en-US" dirty="0"/>
          </a:p>
        </p:txBody>
      </p:sp>
      <p:sp>
        <p:nvSpPr>
          <p:cNvPr id="3" name="Text Placeholder 2"/>
          <p:cNvSpPr>
            <a:spLocks noGrp="1"/>
          </p:cNvSpPr>
          <p:nvPr>
            <p:ph type="body" sz="quarter" idx="10"/>
          </p:nvPr>
        </p:nvSpPr>
        <p:spPr>
          <a:xfrm>
            <a:off x="941294" y="1417638"/>
            <a:ext cx="7669306" cy="4930775"/>
          </a:xfrm>
        </p:spPr>
        <p:txBody>
          <a:bodyPr/>
          <a:lstStyle/>
          <a:p>
            <a:r>
              <a:rPr lang="en-US" sz="2000" dirty="0" smtClean="0"/>
              <a:t>Rule-based relational language for expressing preferences</a:t>
            </a:r>
          </a:p>
          <a:p>
            <a:r>
              <a:rPr lang="en-US" sz="2000" dirty="0" smtClean="0"/>
              <a:t>Proposed by </a:t>
            </a:r>
            <a:r>
              <a:rPr lang="en-US" sz="2000" dirty="0" err="1" smtClean="0"/>
              <a:t>Brafman</a:t>
            </a:r>
            <a:r>
              <a:rPr lang="en-US" sz="2000" dirty="0" smtClean="0"/>
              <a:t> in 2008 </a:t>
            </a:r>
          </a:p>
          <a:p>
            <a:r>
              <a:rPr lang="en-US" sz="2000" dirty="0" smtClean="0"/>
              <a:t>Users and information objects described through keywords/attributes</a:t>
            </a:r>
          </a:p>
          <a:p>
            <a:r>
              <a:rPr lang="en-US" sz="2000" dirty="0" smtClean="0"/>
              <a:t>Rules associate given user attributes to a preference level for one or more keywords</a:t>
            </a:r>
            <a:endParaRPr lang="en-US" sz="2000" i="1" dirty="0" smtClean="0"/>
          </a:p>
          <a:p>
            <a:pPr marL="0" indent="0">
              <a:buNone/>
            </a:pPr>
            <a:r>
              <a:rPr lang="en-US" sz="2000" i="1" dirty="0" err="1" smtClean="0"/>
              <a:t>From_BayouLaBatre</a:t>
            </a:r>
            <a:r>
              <a:rPr lang="en-US" sz="2000" i="1" dirty="0" smtClean="0"/>
              <a:t>(u)</a:t>
            </a:r>
            <a:r>
              <a:rPr lang="en-US" sz="2000" i="1" dirty="0" smtClean="0">
                <a:sym typeface="Wingdings"/>
              </a:rPr>
              <a:t></a:t>
            </a:r>
            <a:r>
              <a:rPr lang="en-US" sz="2000" i="1" dirty="0" err="1" smtClean="0">
                <a:sym typeface="Wingdings"/>
              </a:rPr>
              <a:t>d.tourism</a:t>
            </a:r>
            <a:r>
              <a:rPr lang="en-US" sz="2000" i="1" dirty="0" smtClean="0">
                <a:sym typeface="Wingdings"/>
              </a:rPr>
              <a:t> (2)</a:t>
            </a:r>
          </a:p>
          <a:p>
            <a:pPr marL="0" indent="0">
              <a:buNone/>
            </a:pPr>
            <a:r>
              <a:rPr lang="en-US" sz="2000" i="1" dirty="0" err="1"/>
              <a:t>From_BayouLaBatre</a:t>
            </a:r>
            <a:r>
              <a:rPr lang="en-US" sz="2000" i="1" dirty="0"/>
              <a:t>(u)</a:t>
            </a:r>
            <a:r>
              <a:rPr lang="en-US" sz="2000" i="1" dirty="0">
                <a:sym typeface="Wingdings"/>
              </a:rPr>
              <a:t></a:t>
            </a:r>
            <a:r>
              <a:rPr lang="en-US" sz="2000" i="1" dirty="0" err="1" smtClean="0">
                <a:sym typeface="Wingdings"/>
              </a:rPr>
              <a:t>d.shipbuilding</a:t>
            </a:r>
            <a:r>
              <a:rPr lang="en-US" sz="2000" i="1" dirty="0" smtClean="0">
                <a:sym typeface="Wingdings"/>
              </a:rPr>
              <a:t> (8)</a:t>
            </a:r>
          </a:p>
          <a:p>
            <a:pPr marL="0" indent="0">
              <a:buNone/>
            </a:pPr>
            <a:r>
              <a:rPr lang="en-US" sz="2000" i="1" dirty="0" smtClean="0">
                <a:sym typeface="Wingdings"/>
              </a:rPr>
              <a:t>Fisherman(u)  </a:t>
            </a:r>
            <a:r>
              <a:rPr lang="en-US" sz="2000" i="1" dirty="0" err="1" smtClean="0">
                <a:sym typeface="Wingdings"/>
              </a:rPr>
              <a:t>d.albacore</a:t>
            </a:r>
            <a:r>
              <a:rPr lang="en-US" sz="2000" i="1" dirty="0" smtClean="0">
                <a:sym typeface="Wingdings"/>
              </a:rPr>
              <a:t> (8)</a:t>
            </a:r>
          </a:p>
          <a:p>
            <a:pPr marL="0" indent="0">
              <a:buNone/>
            </a:pPr>
            <a:r>
              <a:rPr lang="en-US" sz="2000" i="1" dirty="0" err="1" smtClean="0">
                <a:sym typeface="Wingdings"/>
              </a:rPr>
              <a:t>Political_Decision_Maker</a:t>
            </a:r>
            <a:r>
              <a:rPr lang="en-US" sz="2000" i="1" dirty="0" smtClean="0">
                <a:sym typeface="Wingdings"/>
              </a:rPr>
              <a:t>(u) and </a:t>
            </a:r>
            <a:r>
              <a:rPr lang="en-US" sz="2000" i="1" dirty="0" err="1" smtClean="0">
                <a:sym typeface="Wingdings"/>
              </a:rPr>
              <a:t>u.location</a:t>
            </a:r>
            <a:r>
              <a:rPr lang="en-US" sz="2000" i="1" dirty="0" smtClean="0">
                <a:sym typeface="Wingdings"/>
              </a:rPr>
              <a:t>=</a:t>
            </a:r>
            <a:r>
              <a:rPr lang="en-US" sz="2000" i="1" dirty="0" err="1" smtClean="0">
                <a:sym typeface="Wingdings"/>
              </a:rPr>
              <a:t>d.locationd.tax</a:t>
            </a:r>
            <a:r>
              <a:rPr lang="en-US" sz="2000" i="1" dirty="0" smtClean="0">
                <a:sym typeface="Wingdings"/>
              </a:rPr>
              <a:t>(9)</a:t>
            </a:r>
          </a:p>
          <a:p>
            <a:endParaRPr lang="en-US" sz="2000" dirty="0">
              <a:sym typeface="Wingdings"/>
            </a:endParaRPr>
          </a:p>
          <a:p>
            <a:pPr marL="0" indent="0">
              <a:buNone/>
            </a:pPr>
            <a:endParaRPr lang="en-US" sz="2000" dirty="0" smtClean="0"/>
          </a:p>
          <a:p>
            <a:endParaRPr lang="en-US" sz="2000" dirty="0"/>
          </a:p>
        </p:txBody>
      </p:sp>
      <p:sp>
        <p:nvSpPr>
          <p:cNvPr id="4" name="TextBox 3"/>
          <p:cNvSpPr txBox="1"/>
          <p:nvPr/>
        </p:nvSpPr>
        <p:spPr>
          <a:xfrm>
            <a:off x="5562600" y="3733800"/>
            <a:ext cx="1236824" cy="369332"/>
          </a:xfrm>
          <a:prstGeom prst="rect">
            <a:avLst/>
          </a:prstGeom>
          <a:noFill/>
          <a:ln>
            <a:solidFill>
              <a:srgbClr val="000000"/>
            </a:solidFill>
          </a:ln>
        </p:spPr>
        <p:txBody>
          <a:bodyPr wrap="none" rtlCol="0">
            <a:spAutoFit/>
          </a:bodyPr>
          <a:lstStyle/>
          <a:p>
            <a:r>
              <a:rPr lang="en-US" dirty="0" smtClean="0"/>
              <a:t>preference</a:t>
            </a:r>
            <a:endParaRPr lang="en-US" dirty="0"/>
          </a:p>
        </p:txBody>
      </p:sp>
      <p:cxnSp>
        <p:nvCxnSpPr>
          <p:cNvPr id="6" name="Straight Arrow Connector 5"/>
          <p:cNvCxnSpPr/>
          <p:nvPr/>
        </p:nvCxnSpPr>
        <p:spPr>
          <a:xfrm flipH="1">
            <a:off x="5105400" y="4114800"/>
            <a:ext cx="381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7025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algorithms’ task</a:t>
            </a:r>
            <a:endParaRPr lang="en-US" dirty="0"/>
          </a:p>
        </p:txBody>
      </p:sp>
      <p:sp>
        <p:nvSpPr>
          <p:cNvPr id="3" name="Text Placeholder 2"/>
          <p:cNvSpPr>
            <a:spLocks noGrp="1"/>
          </p:cNvSpPr>
          <p:nvPr>
            <p:ph type="body" sz="quarter" idx="10"/>
          </p:nvPr>
        </p:nvSpPr>
        <p:spPr>
          <a:ln>
            <a:solidFill>
              <a:srgbClr val="000000"/>
            </a:solidFill>
          </a:ln>
        </p:spPr>
        <p:txBody>
          <a:bodyPr/>
          <a:lstStyle/>
          <a:p>
            <a:pPr marL="0" indent="0">
              <a:buNone/>
            </a:pPr>
            <a:r>
              <a:rPr lang="en-US" dirty="0" smtClean="0"/>
              <a:t>Given a user, and a set of relational rules:</a:t>
            </a:r>
          </a:p>
          <a:p>
            <a:r>
              <a:rPr lang="en-US" dirty="0" smtClean="0"/>
              <a:t>Compute the top k “most relevant” information objects to be displayed on the website when the user logs in</a:t>
            </a:r>
            <a:endParaRPr lang="en-US" dirty="0"/>
          </a:p>
        </p:txBody>
      </p:sp>
    </p:spTree>
    <p:extLst>
      <p:ext uri="{BB962C8B-B14F-4D97-AF65-F5344CB8AC3E}">
        <p14:creationId xmlns:p14="http://schemas.microsoft.com/office/powerpoint/2010/main" val="29544507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approach</a:t>
            </a:r>
          </a:p>
        </p:txBody>
      </p:sp>
      <p:sp>
        <p:nvSpPr>
          <p:cNvPr id="9" name="Text Placeholder 2"/>
          <p:cNvSpPr txBox="1">
            <a:spLocks/>
          </p:cNvSpPr>
          <p:nvPr/>
        </p:nvSpPr>
        <p:spPr>
          <a:xfrm>
            <a:off x="228600" y="1371600"/>
            <a:ext cx="4038600" cy="4525963"/>
          </a:xfrm>
          <a:prstGeom prst="rect">
            <a:avLst/>
          </a:prstGeom>
        </p:spPr>
        <p:txBody>
          <a:bodyPr/>
          <a:lstStyle>
            <a:lvl1pPr marL="342900" indent="-342900" algn="l" defTabSz="914400" rtl="0" eaLnBrk="1" latinLnBrk="0" hangingPunct="1">
              <a:spcBef>
                <a:spcPts val="1800"/>
              </a:spcBef>
              <a:buClr>
                <a:schemeClr val="tx2"/>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mtClean="0"/>
              <a:t>Given a user type (=set of attributes):</a:t>
            </a:r>
          </a:p>
          <a:p>
            <a:pPr marL="457200" indent="-457200">
              <a:buFont typeface="+mj-lt"/>
              <a:buAutoNum type="arabicPeriod"/>
            </a:pPr>
            <a:r>
              <a:rPr lang="en-US" sz="1800" smtClean="0"/>
              <a:t>Fire the rules on all information objects</a:t>
            </a:r>
          </a:p>
          <a:p>
            <a:pPr marL="457200" indent="-457200">
              <a:buFont typeface="+mj-lt"/>
              <a:buAutoNum type="arabicPeriod"/>
            </a:pPr>
            <a:r>
              <a:rPr lang="en-US" sz="1800" smtClean="0"/>
              <a:t>Produce a full ranking of all documents</a:t>
            </a:r>
          </a:p>
          <a:p>
            <a:pPr marL="457200" indent="-457200">
              <a:buFont typeface="+mj-lt"/>
              <a:buAutoNum type="arabicPeriod"/>
            </a:pPr>
            <a:r>
              <a:rPr lang="en-US" sz="1800" smtClean="0"/>
              <a:t>Take the top k </a:t>
            </a:r>
          </a:p>
          <a:p>
            <a:r>
              <a:rPr lang="en-US" sz="1800" smtClean="0"/>
              <a:t>k = number of objects to be shown in front page</a:t>
            </a:r>
          </a:p>
          <a:p>
            <a:pPr lvl="1"/>
            <a:r>
              <a:rPr lang="en-US" sz="1800" smtClean="0"/>
              <a:t>Can be fixed </a:t>
            </a:r>
          </a:p>
          <a:p>
            <a:pPr lvl="1"/>
            <a:r>
              <a:rPr lang="en-US" sz="1800" smtClean="0"/>
              <a:t>Change depending on the space occupied by the objects on the screen</a:t>
            </a:r>
          </a:p>
          <a:p>
            <a:pPr lvl="1"/>
            <a:r>
              <a:rPr lang="en-US" sz="1800" smtClean="0"/>
              <a:t>Can be defined in terms of preference threshold </a:t>
            </a:r>
            <a:endParaRPr lang="en-US" sz="1800" dirty="0"/>
          </a:p>
        </p:txBody>
      </p:sp>
      <p:sp>
        <p:nvSpPr>
          <p:cNvPr id="10" name="TextBox 9"/>
          <p:cNvSpPr txBox="1"/>
          <p:nvPr/>
        </p:nvSpPr>
        <p:spPr>
          <a:xfrm>
            <a:off x="4800600" y="3810000"/>
            <a:ext cx="627846" cy="369332"/>
          </a:xfrm>
          <a:prstGeom prst="rect">
            <a:avLst/>
          </a:prstGeom>
          <a:noFill/>
          <a:ln>
            <a:solidFill>
              <a:srgbClr val="000000"/>
            </a:solidFill>
          </a:ln>
        </p:spPr>
        <p:txBody>
          <a:bodyPr wrap="none" rtlCol="0">
            <a:spAutoFit/>
          </a:bodyPr>
          <a:lstStyle/>
          <a:p>
            <a:r>
              <a:rPr lang="en-US" dirty="0" smtClean="0"/>
              <a:t>User</a:t>
            </a:r>
            <a:endParaRPr lang="en-US" dirty="0"/>
          </a:p>
        </p:txBody>
      </p:sp>
      <p:sp>
        <p:nvSpPr>
          <p:cNvPr id="11" name="TextBox 10"/>
          <p:cNvSpPr txBox="1"/>
          <p:nvPr/>
        </p:nvSpPr>
        <p:spPr>
          <a:xfrm>
            <a:off x="6858000" y="2049482"/>
            <a:ext cx="1980029" cy="3970318"/>
          </a:xfrm>
          <a:prstGeom prst="rect">
            <a:avLst/>
          </a:prstGeom>
          <a:noFill/>
          <a:ln>
            <a:solidFill>
              <a:srgbClr val="000000"/>
            </a:solidFill>
          </a:ln>
        </p:spPr>
        <p:txBody>
          <a:bodyPr wrap="none" rtlCol="0">
            <a:spAutoFit/>
          </a:bodyPr>
          <a:lstStyle/>
          <a:p>
            <a:r>
              <a:rPr lang="en-US" b="1" dirty="0" smtClean="0"/>
              <a:t>Object  Preference</a:t>
            </a:r>
          </a:p>
          <a:p>
            <a:r>
              <a:rPr lang="en-US" dirty="0" smtClean="0"/>
              <a:t>o1           100</a:t>
            </a:r>
          </a:p>
          <a:p>
            <a:r>
              <a:rPr lang="en-US" dirty="0"/>
              <a:t>o</a:t>
            </a:r>
            <a:r>
              <a:rPr lang="en-US" dirty="0" smtClean="0"/>
              <a:t>2           100</a:t>
            </a:r>
          </a:p>
          <a:p>
            <a:r>
              <a:rPr lang="en-US" dirty="0" smtClean="0"/>
              <a:t>o3             80</a:t>
            </a:r>
          </a:p>
          <a:p>
            <a:r>
              <a:rPr lang="en-US" dirty="0" smtClean="0"/>
              <a:t>o</a:t>
            </a:r>
            <a:r>
              <a:rPr lang="en-US" dirty="0"/>
              <a:t>4</a:t>
            </a:r>
            <a:r>
              <a:rPr lang="en-US" dirty="0" smtClean="0"/>
              <a:t>             </a:t>
            </a:r>
            <a:r>
              <a:rPr lang="en-US" dirty="0" smtClean="0"/>
              <a:t>70</a:t>
            </a:r>
          </a:p>
          <a:p>
            <a:r>
              <a:rPr lang="en-US" dirty="0" smtClean="0"/>
              <a:t>o5              </a:t>
            </a:r>
            <a:r>
              <a:rPr lang="en-US" dirty="0" smtClean="0"/>
              <a:t>65</a:t>
            </a:r>
          </a:p>
          <a:p>
            <a:r>
              <a:rPr lang="en-US" dirty="0" smtClean="0"/>
              <a:t>..                …</a:t>
            </a:r>
          </a:p>
          <a:p>
            <a:r>
              <a:rPr lang="en-US" dirty="0" smtClean="0"/>
              <a:t>…               …</a:t>
            </a:r>
          </a:p>
          <a:p>
            <a:endParaRPr lang="en-US" dirty="0"/>
          </a:p>
          <a:p>
            <a:endParaRPr lang="en-US" dirty="0" smtClean="0"/>
          </a:p>
          <a:p>
            <a:endParaRPr lang="en-US" dirty="0"/>
          </a:p>
          <a:p>
            <a:r>
              <a:rPr lang="en-US" dirty="0" smtClean="0"/>
              <a:t>…               …</a:t>
            </a:r>
          </a:p>
          <a:p>
            <a:r>
              <a:rPr lang="en-US" dirty="0" smtClean="0"/>
              <a:t>o150          0</a:t>
            </a:r>
          </a:p>
          <a:p>
            <a:endParaRPr lang="en-US" dirty="0"/>
          </a:p>
        </p:txBody>
      </p:sp>
      <p:cxnSp>
        <p:nvCxnSpPr>
          <p:cNvPr id="12" name="Straight Connector 11"/>
          <p:cNvCxnSpPr/>
          <p:nvPr/>
        </p:nvCxnSpPr>
        <p:spPr>
          <a:xfrm>
            <a:off x="6172200" y="3733800"/>
            <a:ext cx="27432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134560" y="3352800"/>
            <a:ext cx="571040" cy="369332"/>
          </a:xfrm>
          <a:prstGeom prst="rect">
            <a:avLst/>
          </a:prstGeom>
          <a:noFill/>
        </p:spPr>
        <p:txBody>
          <a:bodyPr wrap="none" rtlCol="0">
            <a:spAutoFit/>
          </a:bodyPr>
          <a:lstStyle/>
          <a:p>
            <a:r>
              <a:rPr lang="en-US" dirty="0"/>
              <a:t>k</a:t>
            </a:r>
            <a:r>
              <a:rPr lang="en-US" dirty="0" smtClean="0"/>
              <a:t>=5</a:t>
            </a:r>
            <a:endParaRPr lang="en-US" dirty="0"/>
          </a:p>
        </p:txBody>
      </p:sp>
      <p:cxnSp>
        <p:nvCxnSpPr>
          <p:cNvPr id="14" name="Straight Arrow Connector 13"/>
          <p:cNvCxnSpPr>
            <a:stCxn id="10" idx="3"/>
            <a:endCxn id="11" idx="1"/>
          </p:cNvCxnSpPr>
          <p:nvPr/>
        </p:nvCxnSpPr>
        <p:spPr>
          <a:xfrm>
            <a:off x="5428446" y="3994666"/>
            <a:ext cx="1429554" cy="399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26485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man_tv"/>
          <p:cNvPicPr>
            <a:picLocks noChangeAspect="1" noChangeArrowheads="1"/>
          </p:cNvPicPr>
          <p:nvPr/>
        </p:nvPicPr>
        <p:blipFill rotWithShape="1">
          <a:blip r:embed="rId3">
            <a:extLst>
              <a:ext uri="{28A0092B-C50C-407E-A947-70E740481C1C}">
                <a14:useLocalDpi xmlns:a14="http://schemas.microsoft.com/office/drawing/2010/main" val="0"/>
              </a:ext>
            </a:extLst>
          </a:blip>
          <a:srcRect t="19151" b="8939"/>
          <a:stretch/>
        </p:blipFill>
        <p:spPr bwMode="auto">
          <a:xfrm>
            <a:off x="685800" y="152400"/>
            <a:ext cx="8153400" cy="585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09600" y="4781371"/>
            <a:ext cx="8229600" cy="1200329"/>
          </a:xfrm>
          <a:prstGeom prst="rect">
            <a:avLst/>
          </a:prstGeom>
          <a:solidFill>
            <a:schemeClr val="bg1"/>
          </a:solidFill>
        </p:spPr>
        <p:txBody>
          <a:bodyPr wrap="square" rtlCol="0">
            <a:spAutoFit/>
          </a:bodyPr>
          <a:lstStyle/>
          <a:p>
            <a:r>
              <a:rPr lang="en-US" sz="3600" i="1" dirty="0" smtClean="0">
                <a:latin typeface="Candara" pitchFamily="34" charset="0"/>
              </a:rPr>
              <a:t>“Meaningless statistics were up one-point-five per cent this month over last month.”</a:t>
            </a:r>
            <a:endParaRPr lang="en-US" sz="3600" i="1" dirty="0">
              <a:latin typeface="Candara" pitchFamily="34" charset="0"/>
            </a:endParaRPr>
          </a:p>
        </p:txBody>
      </p:sp>
    </p:spTree>
    <p:extLst>
      <p:ext uri="{BB962C8B-B14F-4D97-AF65-F5344CB8AC3E}">
        <p14:creationId xmlns:p14="http://schemas.microsoft.com/office/powerpoint/2010/main" val="13694414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local search</a:t>
            </a:r>
          </a:p>
        </p:txBody>
      </p:sp>
      <p:sp>
        <p:nvSpPr>
          <p:cNvPr id="4" name="Text Placeholder 2"/>
          <p:cNvSpPr txBox="1">
            <a:spLocks/>
          </p:cNvSpPr>
          <p:nvPr/>
        </p:nvSpPr>
        <p:spPr>
          <a:xfrm>
            <a:off x="152400" y="1676400"/>
            <a:ext cx="4038600" cy="4525963"/>
          </a:xfrm>
          <a:prstGeom prst="rect">
            <a:avLst/>
          </a:prstGeom>
        </p:spPr>
        <p:txBody>
          <a:bodyPr/>
          <a:lstStyle>
            <a:lvl1pPr marL="342900" indent="-342900" algn="l" defTabSz="914400" rtl="0" eaLnBrk="1" latinLnBrk="0" hangingPunct="1">
              <a:spcBef>
                <a:spcPts val="1800"/>
              </a:spcBef>
              <a:buClr>
                <a:schemeClr val="tx2"/>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mtClean="0"/>
              <a:t>Start with a random set of k objects</a:t>
            </a:r>
          </a:p>
          <a:p>
            <a:r>
              <a:rPr lang="en-US" sz="1800" smtClean="0"/>
              <a:t>Rank it with the rules</a:t>
            </a:r>
          </a:p>
          <a:p>
            <a:r>
              <a:rPr lang="en-US" sz="1800" smtClean="0"/>
              <a:t>Consider all other sets obtained by replacing one document with another not yet included</a:t>
            </a:r>
          </a:p>
          <a:p>
            <a:r>
              <a:rPr lang="en-US" sz="1800" smtClean="0"/>
              <a:t>Evaluate these other sets with the rules and keep the best</a:t>
            </a:r>
          </a:p>
          <a:p>
            <a:r>
              <a:rPr lang="en-US" sz="1800" smtClean="0"/>
              <a:t>Continue for a given number of steps</a:t>
            </a:r>
            <a:endParaRPr lang="en-US" sz="1800" dirty="0"/>
          </a:p>
        </p:txBody>
      </p:sp>
      <p:sp>
        <p:nvSpPr>
          <p:cNvPr id="5" name="TextBox 4"/>
          <p:cNvSpPr txBox="1"/>
          <p:nvPr/>
        </p:nvSpPr>
        <p:spPr>
          <a:xfrm>
            <a:off x="5334000" y="3886200"/>
            <a:ext cx="2056973" cy="369332"/>
          </a:xfrm>
          <a:prstGeom prst="rect">
            <a:avLst/>
          </a:prstGeom>
          <a:noFill/>
          <a:ln>
            <a:solidFill>
              <a:srgbClr val="000000"/>
            </a:solidFill>
          </a:ln>
        </p:spPr>
        <p:txBody>
          <a:bodyPr wrap="none" rtlCol="0">
            <a:spAutoFit/>
          </a:bodyPr>
          <a:lstStyle/>
          <a:p>
            <a:r>
              <a:rPr lang="en-US" dirty="0" smtClean="0"/>
              <a:t>(o1, o2, o3, o4, o5)</a:t>
            </a:r>
            <a:endParaRPr lang="en-US" dirty="0"/>
          </a:p>
        </p:txBody>
      </p:sp>
      <p:sp>
        <p:nvSpPr>
          <p:cNvPr id="6" name="TextBox 5"/>
          <p:cNvSpPr txBox="1"/>
          <p:nvPr/>
        </p:nvSpPr>
        <p:spPr>
          <a:xfrm>
            <a:off x="3581400" y="4953000"/>
            <a:ext cx="2058263" cy="369332"/>
          </a:xfrm>
          <a:prstGeom prst="rect">
            <a:avLst/>
          </a:prstGeom>
          <a:noFill/>
          <a:ln>
            <a:solidFill>
              <a:srgbClr val="000000"/>
            </a:solidFill>
          </a:ln>
        </p:spPr>
        <p:txBody>
          <a:bodyPr wrap="none" rtlCol="0">
            <a:spAutoFit/>
          </a:bodyPr>
          <a:lstStyle/>
          <a:p>
            <a:r>
              <a:rPr lang="en-US" dirty="0" smtClean="0"/>
              <a:t>(</a:t>
            </a:r>
            <a:r>
              <a:rPr lang="en-US" dirty="0" smtClean="0">
                <a:solidFill>
                  <a:srgbClr val="FF0000"/>
                </a:solidFill>
              </a:rPr>
              <a:t>o6</a:t>
            </a:r>
            <a:r>
              <a:rPr lang="en-US" dirty="0" smtClean="0"/>
              <a:t>, o2, o3, o4, o5)</a:t>
            </a:r>
            <a:endParaRPr lang="en-US" dirty="0"/>
          </a:p>
        </p:txBody>
      </p:sp>
      <p:sp>
        <p:nvSpPr>
          <p:cNvPr id="7" name="TextBox 6"/>
          <p:cNvSpPr txBox="1"/>
          <p:nvPr/>
        </p:nvSpPr>
        <p:spPr>
          <a:xfrm>
            <a:off x="6934200" y="3124200"/>
            <a:ext cx="2056973" cy="369332"/>
          </a:xfrm>
          <a:prstGeom prst="rect">
            <a:avLst/>
          </a:prstGeom>
          <a:noFill/>
          <a:ln>
            <a:solidFill>
              <a:srgbClr val="000000"/>
            </a:solidFill>
          </a:ln>
        </p:spPr>
        <p:txBody>
          <a:bodyPr wrap="none" rtlCol="0">
            <a:spAutoFit/>
          </a:bodyPr>
          <a:lstStyle/>
          <a:p>
            <a:r>
              <a:rPr lang="en-US" dirty="0" smtClean="0"/>
              <a:t>(o1, o2, o3</a:t>
            </a:r>
            <a:r>
              <a:rPr lang="en-US" dirty="0" smtClean="0">
                <a:solidFill>
                  <a:srgbClr val="FF0000"/>
                </a:solidFill>
              </a:rPr>
              <a:t>, o9</a:t>
            </a:r>
            <a:r>
              <a:rPr lang="en-US" dirty="0" smtClean="0"/>
              <a:t>, o5)</a:t>
            </a:r>
            <a:endParaRPr lang="en-US" dirty="0"/>
          </a:p>
        </p:txBody>
      </p:sp>
      <p:sp>
        <p:nvSpPr>
          <p:cNvPr id="8" name="TextBox 7"/>
          <p:cNvSpPr txBox="1"/>
          <p:nvPr/>
        </p:nvSpPr>
        <p:spPr>
          <a:xfrm>
            <a:off x="6705600" y="5486400"/>
            <a:ext cx="2319753" cy="369332"/>
          </a:xfrm>
          <a:prstGeom prst="rect">
            <a:avLst/>
          </a:prstGeom>
          <a:noFill/>
          <a:ln>
            <a:solidFill>
              <a:srgbClr val="000000"/>
            </a:solidFill>
          </a:ln>
        </p:spPr>
        <p:txBody>
          <a:bodyPr wrap="none" rtlCol="0">
            <a:spAutoFit/>
          </a:bodyPr>
          <a:lstStyle/>
          <a:p>
            <a:r>
              <a:rPr lang="en-US" dirty="0" smtClean="0"/>
              <a:t>(o1, o2, o3, o4, </a:t>
            </a:r>
            <a:r>
              <a:rPr lang="en-US" dirty="0" smtClean="0">
                <a:solidFill>
                  <a:srgbClr val="FF0000"/>
                </a:solidFill>
              </a:rPr>
              <a:t>o100</a:t>
            </a:r>
            <a:r>
              <a:rPr lang="en-US" dirty="0" smtClean="0"/>
              <a:t>)</a:t>
            </a:r>
            <a:endParaRPr lang="en-US" dirty="0"/>
          </a:p>
        </p:txBody>
      </p:sp>
      <p:sp>
        <p:nvSpPr>
          <p:cNvPr id="9" name="TextBox 8"/>
          <p:cNvSpPr txBox="1"/>
          <p:nvPr/>
        </p:nvSpPr>
        <p:spPr>
          <a:xfrm>
            <a:off x="4572000" y="2743200"/>
            <a:ext cx="2056973" cy="369332"/>
          </a:xfrm>
          <a:prstGeom prst="rect">
            <a:avLst/>
          </a:prstGeom>
          <a:noFill/>
          <a:ln>
            <a:solidFill>
              <a:srgbClr val="000000"/>
            </a:solidFill>
          </a:ln>
        </p:spPr>
        <p:txBody>
          <a:bodyPr wrap="none" rtlCol="0">
            <a:spAutoFit/>
          </a:bodyPr>
          <a:lstStyle/>
          <a:p>
            <a:r>
              <a:rPr lang="en-US" dirty="0" smtClean="0"/>
              <a:t>(o1, </a:t>
            </a:r>
            <a:r>
              <a:rPr lang="en-US" dirty="0" smtClean="0">
                <a:solidFill>
                  <a:srgbClr val="FF0000"/>
                </a:solidFill>
              </a:rPr>
              <a:t>o6</a:t>
            </a:r>
            <a:r>
              <a:rPr lang="en-US" dirty="0" smtClean="0"/>
              <a:t>, o3, o4, o5)</a:t>
            </a:r>
            <a:endParaRPr lang="en-US" dirty="0"/>
          </a:p>
        </p:txBody>
      </p:sp>
      <p:sp>
        <p:nvSpPr>
          <p:cNvPr id="10" name="TextBox 9"/>
          <p:cNvSpPr txBox="1"/>
          <p:nvPr/>
        </p:nvSpPr>
        <p:spPr>
          <a:xfrm>
            <a:off x="4191000" y="5715000"/>
            <a:ext cx="2056973" cy="369332"/>
          </a:xfrm>
          <a:prstGeom prst="rect">
            <a:avLst/>
          </a:prstGeom>
          <a:noFill/>
          <a:ln>
            <a:solidFill>
              <a:srgbClr val="000000"/>
            </a:solidFill>
          </a:ln>
        </p:spPr>
        <p:txBody>
          <a:bodyPr wrap="none" rtlCol="0">
            <a:spAutoFit/>
          </a:bodyPr>
          <a:lstStyle/>
          <a:p>
            <a:r>
              <a:rPr lang="en-US" dirty="0" smtClean="0"/>
              <a:t>(o1, o2, o3, o4, o5)</a:t>
            </a:r>
            <a:endParaRPr lang="en-US" dirty="0"/>
          </a:p>
        </p:txBody>
      </p:sp>
      <p:cxnSp>
        <p:nvCxnSpPr>
          <p:cNvPr id="11" name="Straight Arrow Connector 10"/>
          <p:cNvCxnSpPr>
            <a:stCxn id="5" idx="0"/>
          </p:cNvCxnSpPr>
          <p:nvPr/>
        </p:nvCxnSpPr>
        <p:spPr>
          <a:xfrm flipH="1" flipV="1">
            <a:off x="5715000" y="3124200"/>
            <a:ext cx="647487"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0"/>
            <a:endCxn id="7" idx="2"/>
          </p:cNvCxnSpPr>
          <p:nvPr/>
        </p:nvCxnSpPr>
        <p:spPr>
          <a:xfrm flipV="1">
            <a:off x="6362487" y="3493532"/>
            <a:ext cx="1600200"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6" idx="0"/>
          </p:cNvCxnSpPr>
          <p:nvPr/>
        </p:nvCxnSpPr>
        <p:spPr>
          <a:xfrm flipH="1">
            <a:off x="4610532" y="4267200"/>
            <a:ext cx="1637868"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2"/>
          </p:cNvCxnSpPr>
          <p:nvPr/>
        </p:nvCxnSpPr>
        <p:spPr>
          <a:xfrm flipH="1">
            <a:off x="5867400" y="4255532"/>
            <a:ext cx="495087"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2"/>
          </p:cNvCxnSpPr>
          <p:nvPr/>
        </p:nvCxnSpPr>
        <p:spPr>
          <a:xfrm>
            <a:off x="6362487" y="4255532"/>
            <a:ext cx="1409913" cy="1154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08055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results</a:t>
            </a:r>
          </a:p>
        </p:txBody>
      </p:sp>
      <p:sp>
        <p:nvSpPr>
          <p:cNvPr id="3" name="Text Placeholder 2"/>
          <p:cNvSpPr>
            <a:spLocks noGrp="1"/>
          </p:cNvSpPr>
          <p:nvPr>
            <p:ph type="body" sz="quarter" idx="10"/>
          </p:nvPr>
        </p:nvSpPr>
        <p:spPr/>
        <p:txBody>
          <a:bodyPr/>
          <a:lstStyle/>
          <a:p>
            <a:r>
              <a:rPr lang="en-US" dirty="0"/>
              <a:t>Will add graph with time on the y axis and number of documents on the x-</a:t>
            </a:r>
            <a:r>
              <a:rPr lang="en-US" dirty="0" smtClean="0"/>
              <a:t>axis, and the two curves corresponding to the two algorithms </a:t>
            </a:r>
            <a:endParaRPr lang="en-US" dirty="0"/>
          </a:p>
          <a:p>
            <a:endParaRPr lang="en-US" dirty="0"/>
          </a:p>
        </p:txBody>
      </p:sp>
    </p:spTree>
    <p:extLst>
      <p:ext uri="{BB962C8B-B14F-4D97-AF65-F5344CB8AC3E}">
        <p14:creationId xmlns:p14="http://schemas.microsoft.com/office/powerpoint/2010/main" val="12762753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users</a:t>
            </a:r>
          </a:p>
        </p:txBody>
      </p:sp>
      <p:sp>
        <p:nvSpPr>
          <p:cNvPr id="3" name="Text Placeholder 2"/>
          <p:cNvSpPr>
            <a:spLocks noGrp="1"/>
          </p:cNvSpPr>
          <p:nvPr>
            <p:ph type="body" sz="quarter" idx="10"/>
          </p:nvPr>
        </p:nvSpPr>
        <p:spPr/>
        <p:txBody>
          <a:bodyPr/>
          <a:lstStyle/>
          <a:p>
            <a:r>
              <a:rPr lang="en-US" sz="2400" dirty="0"/>
              <a:t>Define a set of basic user types</a:t>
            </a:r>
          </a:p>
          <a:p>
            <a:pPr lvl="1"/>
            <a:r>
              <a:rPr lang="en-US" sz="2000" dirty="0"/>
              <a:t>Fisherman, political decision maker, etc.</a:t>
            </a:r>
          </a:p>
          <a:p>
            <a:r>
              <a:rPr lang="en-US" sz="2400" dirty="0"/>
              <a:t>Keep top k stored and updated for all the basic types</a:t>
            </a:r>
          </a:p>
          <a:p>
            <a:r>
              <a:rPr lang="en-US" sz="2400" dirty="0"/>
              <a:t>Re-run algorithms every time a new information object is added</a:t>
            </a:r>
          </a:p>
          <a:p>
            <a:r>
              <a:rPr lang="en-US" sz="2400" dirty="0"/>
              <a:t>Allow a user to belong to more than one type with different degrees od membership</a:t>
            </a:r>
          </a:p>
          <a:p>
            <a:r>
              <a:rPr lang="en-US" sz="2400" dirty="0"/>
              <a:t>Obtain top k for hybrid user by merging tops k of each relevant type</a:t>
            </a:r>
          </a:p>
          <a:p>
            <a:endParaRPr lang="en-US" dirty="0"/>
          </a:p>
        </p:txBody>
      </p:sp>
    </p:spTree>
    <p:extLst>
      <p:ext uri="{BB962C8B-B14F-4D97-AF65-F5344CB8AC3E}">
        <p14:creationId xmlns:p14="http://schemas.microsoft.com/office/powerpoint/2010/main" val="26348100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 1</a:t>
            </a:r>
            <a:endParaRPr lang="en-US" dirty="0"/>
          </a:p>
        </p:txBody>
      </p:sp>
      <p:sp>
        <p:nvSpPr>
          <p:cNvPr id="3" name="Text Placeholder 2"/>
          <p:cNvSpPr>
            <a:spLocks noGrp="1"/>
          </p:cNvSpPr>
          <p:nvPr>
            <p:ph type="body" sz="quarter" idx="10"/>
          </p:nvPr>
        </p:nvSpPr>
        <p:spPr>
          <a:xfrm>
            <a:off x="990600" y="1219200"/>
            <a:ext cx="7897906" cy="4930775"/>
          </a:xfrm>
        </p:spPr>
        <p:txBody>
          <a:bodyPr/>
          <a:lstStyle/>
          <a:p>
            <a:pPr marL="0" indent="0">
              <a:buNone/>
            </a:pPr>
            <a:r>
              <a:rPr lang="en-US" sz="2400" b="1" dirty="0" smtClean="0">
                <a:latin typeface="Calibri" panose="020F0502020204030204" pitchFamily="34" charset="0"/>
              </a:rPr>
              <a:t>Timeline</a:t>
            </a:r>
            <a:endParaRPr lang="en-US" sz="2400" dirty="0">
              <a:latin typeface="Calibri" panose="020F0502020204030204" pitchFamily="34" charset="0"/>
            </a:endParaRPr>
          </a:p>
          <a:p>
            <a:pPr marL="0" indent="0">
              <a:buNone/>
            </a:pPr>
            <a:r>
              <a:rPr lang="en-US" sz="1600" dirty="0" err="1" smtClean="0">
                <a:latin typeface="Calibri" panose="020F0502020204030204" pitchFamily="34" charset="0"/>
              </a:rPr>
              <a:t>Y1Q1</a:t>
            </a:r>
            <a:r>
              <a:rPr lang="en-US" sz="1600" dirty="0" smtClean="0">
                <a:latin typeface="Calibri" panose="020F0502020204030204" pitchFamily="34" charset="0"/>
              </a:rPr>
              <a:t> </a:t>
            </a:r>
            <a:r>
              <a:rPr lang="en-US" sz="1600" dirty="0">
                <a:latin typeface="Calibri" panose="020F0502020204030204" pitchFamily="34" charset="0"/>
              </a:rPr>
              <a:t>– recruit staff and students; stakeholder mapping; develop </a:t>
            </a:r>
            <a:r>
              <a:rPr lang="en-US" sz="1600" dirty="0" smtClean="0">
                <a:latin typeface="Calibri" panose="020F0502020204030204" pitchFamily="34" charset="0"/>
              </a:rPr>
              <a:t>&amp; launch </a:t>
            </a:r>
            <a:r>
              <a:rPr lang="en-US" sz="1600" dirty="0">
                <a:latin typeface="Calibri" panose="020F0502020204030204" pitchFamily="34" charset="0"/>
              </a:rPr>
              <a:t>public website</a:t>
            </a:r>
          </a:p>
          <a:p>
            <a:pPr marL="0" indent="0">
              <a:buNone/>
            </a:pPr>
            <a:r>
              <a:rPr lang="en-US" sz="1600" dirty="0" err="1">
                <a:latin typeface="Calibri" panose="020F0502020204030204" pitchFamily="34" charset="0"/>
              </a:rPr>
              <a:t>Y1Q2</a:t>
            </a:r>
            <a:r>
              <a:rPr lang="en-US" sz="1600" dirty="0">
                <a:latin typeface="Calibri" panose="020F0502020204030204" pitchFamily="34" charset="0"/>
              </a:rPr>
              <a:t> – develop methods protocols; IRB submission</a:t>
            </a:r>
          </a:p>
          <a:p>
            <a:pPr marL="0" indent="0">
              <a:buNone/>
            </a:pPr>
            <a:r>
              <a:rPr lang="en-US" sz="1600" dirty="0" err="1">
                <a:latin typeface="Calibri" panose="020F0502020204030204" pitchFamily="34" charset="0"/>
              </a:rPr>
              <a:t>Y1Q3</a:t>
            </a:r>
            <a:r>
              <a:rPr lang="en-US" sz="1600" dirty="0">
                <a:latin typeface="Calibri" panose="020F0502020204030204" pitchFamily="34" charset="0"/>
              </a:rPr>
              <a:t> – decision maker assessment (conduct interviews, surveys, workshops); identify type of info objects; model priorities; design behavioral decision experiments</a:t>
            </a:r>
          </a:p>
          <a:p>
            <a:pPr marL="0" indent="0">
              <a:buNone/>
            </a:pPr>
            <a:r>
              <a:rPr lang="en-US" sz="1600" dirty="0" err="1">
                <a:latin typeface="Calibri" panose="020F0502020204030204" pitchFamily="34" charset="0"/>
              </a:rPr>
              <a:t>Y1Q4</a:t>
            </a:r>
            <a:r>
              <a:rPr lang="en-US" sz="1600" dirty="0">
                <a:latin typeface="Calibri" panose="020F0502020204030204" pitchFamily="34" charset="0"/>
              </a:rPr>
              <a:t> – synthesize findings from DM assessment; initial behavioral decision experiments; model content; match user profiles with </a:t>
            </a:r>
            <a:r>
              <a:rPr lang="en-US" sz="1600" dirty="0" smtClean="0">
                <a:latin typeface="Calibri" panose="020F0502020204030204" pitchFamily="34" charset="0"/>
              </a:rPr>
              <a:t>content</a:t>
            </a:r>
            <a:endParaRPr lang="en-US" sz="1600" dirty="0">
              <a:latin typeface="Calibri" panose="020F0502020204030204" pitchFamily="34" charset="0"/>
            </a:endParaRPr>
          </a:p>
          <a:p>
            <a:pPr marL="0" indent="0">
              <a:buNone/>
            </a:pPr>
            <a:r>
              <a:rPr lang="en-US" sz="2400" b="1" dirty="0" smtClean="0">
                <a:latin typeface="Calibri" panose="020F0502020204030204" pitchFamily="34" charset="0"/>
              </a:rPr>
              <a:t>Products</a:t>
            </a:r>
            <a:endParaRPr lang="en-US" sz="2400" dirty="0">
              <a:latin typeface="Calibri" panose="020F0502020204030204" pitchFamily="34" charset="0"/>
            </a:endParaRPr>
          </a:p>
          <a:p>
            <a:pPr marL="0" indent="0">
              <a:buNone/>
            </a:pPr>
            <a:r>
              <a:rPr lang="en-US" sz="1600" dirty="0">
                <a:latin typeface="Calibri" panose="020F0502020204030204" pitchFamily="34" charset="0"/>
              </a:rPr>
              <a:t>Temporary public website developed and launched</a:t>
            </a:r>
          </a:p>
          <a:p>
            <a:pPr marL="0" indent="0">
              <a:buNone/>
            </a:pPr>
            <a:r>
              <a:rPr lang="en-US" sz="1600" dirty="0">
                <a:latin typeface="Calibri" panose="020F0502020204030204" pitchFamily="34" charset="0"/>
              </a:rPr>
              <a:t>Report/paper submission on decision maker assessment</a:t>
            </a:r>
          </a:p>
          <a:p>
            <a:pPr marL="0" indent="0">
              <a:buNone/>
            </a:pPr>
            <a:r>
              <a:rPr lang="en-US" sz="1600" dirty="0">
                <a:latin typeface="Calibri" panose="020F0502020204030204" pitchFamily="34" charset="0"/>
              </a:rPr>
              <a:t>Initial results from behavioral decision experiments</a:t>
            </a:r>
          </a:p>
          <a:p>
            <a:pPr marL="0" indent="0">
              <a:buNone/>
            </a:pPr>
            <a:r>
              <a:rPr lang="en-US" sz="1600" dirty="0">
                <a:latin typeface="Calibri" panose="020F0502020204030204" pitchFamily="34" charset="0"/>
              </a:rPr>
              <a:t>AI website design and initial testing</a:t>
            </a:r>
          </a:p>
          <a:p>
            <a:pPr marL="0" indent="0">
              <a:buNone/>
            </a:pPr>
            <a:endParaRPr lang="en-US" sz="1600" dirty="0">
              <a:latin typeface="Calibri" panose="020F0502020204030204" pitchFamily="34" charset="0"/>
            </a:endParaRPr>
          </a:p>
        </p:txBody>
      </p:sp>
    </p:spTree>
    <p:extLst>
      <p:ext uri="{BB962C8B-B14F-4D97-AF65-F5344CB8AC3E}">
        <p14:creationId xmlns:p14="http://schemas.microsoft.com/office/powerpoint/2010/main" val="282253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Goals</a:t>
            </a:r>
            <a:endParaRPr lang="en-US" dirty="0"/>
          </a:p>
        </p:txBody>
      </p:sp>
      <p:sp>
        <p:nvSpPr>
          <p:cNvPr id="3" name="Text Placeholder 2"/>
          <p:cNvSpPr>
            <a:spLocks noGrp="1"/>
          </p:cNvSpPr>
          <p:nvPr>
            <p:ph type="body" sz="quarter" idx="10"/>
          </p:nvPr>
        </p:nvSpPr>
        <p:spPr/>
        <p:txBody>
          <a:bodyPr/>
          <a:lstStyle/>
          <a:p>
            <a:r>
              <a:rPr lang="en-US" sz="2400" dirty="0"/>
              <a:t>Support community action planning using the data and findings established in our research</a:t>
            </a:r>
          </a:p>
          <a:p>
            <a:r>
              <a:rPr lang="en-US" sz="2400" dirty="0"/>
              <a:t>Getting the right information to the right people:</a:t>
            </a:r>
          </a:p>
          <a:p>
            <a:pPr lvl="1"/>
            <a:r>
              <a:rPr lang="en-US" sz="2400" dirty="0"/>
              <a:t>develop a web tool for ad-hoc displaying  of information about the DH oil spill impacts and resilience-building strategies for different types of users (information intermediaries, county/parish emergency managers). </a:t>
            </a:r>
          </a:p>
          <a:p>
            <a:r>
              <a:rPr lang="en-US" sz="2400" dirty="0"/>
              <a:t>Produce evidence-based processes and templates for </a:t>
            </a:r>
            <a:r>
              <a:rPr lang="en-US" sz="2400" dirty="0" smtClean="0"/>
              <a:t>communicating </a:t>
            </a:r>
            <a:r>
              <a:rPr lang="en-US" sz="2400" dirty="0"/>
              <a:t>about risk and resilience strategies</a:t>
            </a:r>
          </a:p>
          <a:p>
            <a:pPr marL="0" indent="0">
              <a:buNone/>
            </a:pPr>
            <a:endParaRPr lang="en-US" sz="2400" dirty="0"/>
          </a:p>
        </p:txBody>
      </p:sp>
    </p:spTree>
    <p:extLst>
      <p:ext uri="{BB962C8B-B14F-4D97-AF65-F5344CB8AC3E}">
        <p14:creationId xmlns:p14="http://schemas.microsoft.com/office/powerpoint/2010/main" val="23581207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In </a:t>
            </a:r>
            <a:r>
              <a:rPr lang="en-US" dirty="0"/>
              <a:t>terms of the other objectives</a:t>
            </a:r>
          </a:p>
        </p:txBody>
      </p:sp>
      <p:sp>
        <p:nvSpPr>
          <p:cNvPr id="4" name="TextBox 3"/>
          <p:cNvSpPr txBox="1"/>
          <p:nvPr/>
        </p:nvSpPr>
        <p:spPr>
          <a:xfrm>
            <a:off x="3584120" y="1298031"/>
            <a:ext cx="2237361" cy="923330"/>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dirty="0" smtClean="0"/>
              <a:t>Objective 3 </a:t>
            </a:r>
          </a:p>
          <a:p>
            <a:r>
              <a:rPr lang="en-US" dirty="0" smtClean="0"/>
              <a:t>Capacity building and</a:t>
            </a:r>
          </a:p>
          <a:p>
            <a:r>
              <a:rPr lang="en-US" dirty="0" smtClean="0"/>
              <a:t>risk communication </a:t>
            </a:r>
            <a:endParaRPr lang="en-US" dirty="0"/>
          </a:p>
        </p:txBody>
      </p:sp>
      <p:sp>
        <p:nvSpPr>
          <p:cNvPr id="5" name="TextBox 4"/>
          <p:cNvSpPr txBox="1"/>
          <p:nvPr/>
        </p:nvSpPr>
        <p:spPr>
          <a:xfrm>
            <a:off x="0" y="721768"/>
            <a:ext cx="3234155" cy="3323987"/>
          </a:xfrm>
          <a:prstGeom prst="rect">
            <a:avLst/>
          </a:prstGeom>
          <a:ln>
            <a:solidFill>
              <a:srgbClr val="7F7F7F"/>
            </a:solid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400" b="1" dirty="0" smtClean="0"/>
              <a:t>Objective </a:t>
            </a:r>
            <a:r>
              <a:rPr lang="en-US" sz="1400" b="1" dirty="0"/>
              <a:t>1</a:t>
            </a:r>
            <a:r>
              <a:rPr lang="en-US" sz="1400" b="1" dirty="0" smtClean="0"/>
              <a:t> : use-inspired, </a:t>
            </a:r>
          </a:p>
          <a:p>
            <a:r>
              <a:rPr lang="en-US" sz="1400" b="1" dirty="0" smtClean="0"/>
              <a:t>problem focused , </a:t>
            </a:r>
            <a:r>
              <a:rPr lang="en-US" sz="1400" b="1" dirty="0" err="1" smtClean="0"/>
              <a:t>transdisciplinary</a:t>
            </a:r>
            <a:r>
              <a:rPr lang="en-US" sz="1400" b="1" dirty="0" smtClean="0"/>
              <a:t>,</a:t>
            </a:r>
          </a:p>
          <a:p>
            <a:r>
              <a:rPr lang="en-US" sz="1400" b="1" dirty="0" smtClean="0"/>
              <a:t> and  iterative research, </a:t>
            </a:r>
          </a:p>
          <a:p>
            <a:r>
              <a:rPr lang="en-US" sz="1400" b="1" dirty="0" smtClean="0"/>
              <a:t>outreach and education.</a:t>
            </a:r>
          </a:p>
          <a:p>
            <a:endParaRPr lang="en-US" sz="1400" dirty="0" smtClean="0"/>
          </a:p>
          <a:p>
            <a:pPr marL="285750" indent="-285750">
              <a:buFont typeface="Arial"/>
              <a:buChar char="•"/>
            </a:pPr>
            <a:r>
              <a:rPr lang="en-US" sz="1400" dirty="0" smtClean="0"/>
              <a:t>Fundamental means for effective </a:t>
            </a:r>
          </a:p>
          <a:p>
            <a:r>
              <a:rPr lang="en-US" sz="1400" dirty="0" smtClean="0"/>
              <a:t>      outreach and education</a:t>
            </a:r>
          </a:p>
          <a:p>
            <a:pPr marL="285750" indent="-285750">
              <a:buFont typeface="Arial"/>
              <a:buChar char="•"/>
            </a:pPr>
            <a:endParaRPr lang="en-US" sz="1400" dirty="0"/>
          </a:p>
          <a:p>
            <a:pPr marL="285750" indent="-285750">
              <a:buFont typeface="Arial"/>
              <a:buChar char="•"/>
            </a:pPr>
            <a:r>
              <a:rPr lang="en-US" sz="1400" dirty="0" smtClean="0"/>
              <a:t>Personalized display tailors </a:t>
            </a:r>
          </a:p>
          <a:p>
            <a:r>
              <a:rPr lang="en-US" sz="1400" dirty="0" smtClean="0"/>
              <a:t>      information in terms of its use   </a:t>
            </a:r>
          </a:p>
          <a:p>
            <a:pPr marL="285750" indent="-285750">
              <a:buFont typeface="Arial"/>
              <a:buChar char="•"/>
            </a:pPr>
            <a:endParaRPr lang="en-US" sz="1400" dirty="0"/>
          </a:p>
          <a:p>
            <a:pPr marL="285750" indent="-285750">
              <a:buFont typeface="Arial"/>
              <a:buChar char="•"/>
            </a:pPr>
            <a:r>
              <a:rPr lang="en-US" sz="1400" dirty="0" smtClean="0"/>
              <a:t>Ease of information access promotes </a:t>
            </a:r>
          </a:p>
          <a:p>
            <a:r>
              <a:rPr lang="en-US" sz="1400" dirty="0" smtClean="0"/>
              <a:t>      </a:t>
            </a:r>
            <a:r>
              <a:rPr lang="en-US" sz="1400" dirty="0" err="1" smtClean="0"/>
              <a:t>transdisciplinary</a:t>
            </a:r>
            <a:r>
              <a:rPr lang="en-US" sz="1400" dirty="0" smtClean="0"/>
              <a:t> exchange</a:t>
            </a:r>
          </a:p>
          <a:p>
            <a:endParaRPr lang="en-US" sz="1400" dirty="0"/>
          </a:p>
          <a:p>
            <a:endParaRPr lang="en-US" sz="1400" dirty="0" smtClean="0"/>
          </a:p>
        </p:txBody>
      </p:sp>
      <p:sp>
        <p:nvSpPr>
          <p:cNvPr id="6" name="TextBox 5"/>
          <p:cNvSpPr txBox="1"/>
          <p:nvPr/>
        </p:nvSpPr>
        <p:spPr>
          <a:xfrm>
            <a:off x="3275265" y="3342044"/>
            <a:ext cx="2847979" cy="3108543"/>
          </a:xfrm>
          <a:prstGeom prst="rect">
            <a:avLst/>
          </a:prstGeom>
          <a:ln>
            <a:solidFill>
              <a:schemeClr val="tx1">
                <a:lumMod val="50000"/>
                <a:lumOff val="50000"/>
              </a:schemeClr>
            </a:solidFill>
          </a:ln>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1400" b="1" dirty="0" smtClean="0"/>
              <a:t>Objective 2 : assess the medium- and long- term public health, social, and  Economic impacts of the DH Oil spill</a:t>
            </a:r>
          </a:p>
          <a:p>
            <a:endParaRPr lang="en-US" sz="1400" dirty="0" smtClean="0"/>
          </a:p>
          <a:p>
            <a:pPr marL="285750" indent="-285750">
              <a:buFont typeface="Arial"/>
              <a:buChar char="•"/>
            </a:pPr>
            <a:r>
              <a:rPr lang="en-US" sz="1400" dirty="0" smtClean="0"/>
              <a:t>Help design strategies for communicating research findings</a:t>
            </a:r>
          </a:p>
          <a:p>
            <a:pPr marL="285750" indent="-285750">
              <a:buFont typeface="Arial"/>
              <a:buChar char="•"/>
            </a:pPr>
            <a:endParaRPr lang="en-US" sz="1400" dirty="0"/>
          </a:p>
          <a:p>
            <a:pPr marL="285750" indent="-285750">
              <a:buFont typeface="Arial"/>
              <a:buChar char="•"/>
            </a:pPr>
            <a:r>
              <a:rPr lang="en-US" sz="1400" dirty="0" smtClean="0"/>
              <a:t>Provide an organized display of research products  </a:t>
            </a:r>
          </a:p>
          <a:p>
            <a:pPr marL="285750" indent="-285750">
              <a:buFont typeface="Arial"/>
              <a:buChar char="•"/>
            </a:pPr>
            <a:endParaRPr lang="en-US" sz="1400" dirty="0"/>
          </a:p>
          <a:p>
            <a:endParaRPr lang="en-US" sz="1400" dirty="0"/>
          </a:p>
          <a:p>
            <a:endParaRPr lang="en-US" sz="1400" dirty="0" smtClean="0"/>
          </a:p>
        </p:txBody>
      </p:sp>
      <p:sp>
        <p:nvSpPr>
          <p:cNvPr id="7" name="TextBox 6"/>
          <p:cNvSpPr txBox="1"/>
          <p:nvPr/>
        </p:nvSpPr>
        <p:spPr>
          <a:xfrm>
            <a:off x="6248981" y="3332414"/>
            <a:ext cx="2847979" cy="3323987"/>
          </a:xfrm>
          <a:prstGeom prst="rect">
            <a:avLst/>
          </a:prstGeom>
          <a:ln>
            <a:solidFill>
              <a:srgbClr val="7F7F7F"/>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400" b="1" dirty="0" smtClean="0"/>
              <a:t>Objective 3: train </a:t>
            </a:r>
          </a:p>
          <a:p>
            <a:r>
              <a:rPr lang="en-US" sz="1400" b="1" dirty="0" smtClean="0"/>
              <a:t>undergraduate and </a:t>
            </a:r>
          </a:p>
          <a:p>
            <a:r>
              <a:rPr lang="en-US" sz="1400" b="1" dirty="0" smtClean="0"/>
              <a:t>graduate students in </a:t>
            </a:r>
          </a:p>
          <a:p>
            <a:r>
              <a:rPr lang="en-US" sz="1400" b="1" dirty="0" smtClean="0"/>
              <a:t>disaster resilience research</a:t>
            </a:r>
          </a:p>
          <a:p>
            <a:r>
              <a:rPr lang="en-US" sz="1400" b="1" dirty="0" smtClean="0"/>
              <a:t> and outreach</a:t>
            </a:r>
            <a:endParaRPr lang="en-US" sz="1400" dirty="0" smtClean="0"/>
          </a:p>
          <a:p>
            <a:pPr marL="285750" indent="-285750">
              <a:buFont typeface="Arial"/>
              <a:buChar char="•"/>
            </a:pPr>
            <a:endParaRPr lang="en-US" sz="1400" dirty="0" smtClean="0"/>
          </a:p>
          <a:p>
            <a:pPr marL="285750" indent="-285750">
              <a:buFont typeface="Arial"/>
              <a:buChar char="•"/>
            </a:pPr>
            <a:endParaRPr lang="en-US" sz="1400" dirty="0"/>
          </a:p>
          <a:p>
            <a:pPr marL="285750" indent="-285750">
              <a:buFont typeface="Arial"/>
              <a:buChar char="•"/>
            </a:pPr>
            <a:r>
              <a:rPr lang="en-US" sz="1400" dirty="0" smtClean="0"/>
              <a:t>2 interdisciplinary PhD </a:t>
            </a:r>
          </a:p>
          <a:p>
            <a:r>
              <a:rPr lang="en-US" sz="1400" dirty="0"/>
              <a:t> </a:t>
            </a:r>
            <a:r>
              <a:rPr lang="en-US" sz="1400" dirty="0" smtClean="0"/>
              <a:t>        CS and Econ students</a:t>
            </a:r>
          </a:p>
          <a:p>
            <a:pPr marL="285750" indent="-285750">
              <a:buFont typeface="Arial"/>
              <a:buChar char="•"/>
            </a:pPr>
            <a:endParaRPr lang="en-US" sz="1400" dirty="0" smtClean="0"/>
          </a:p>
          <a:p>
            <a:pPr marL="285750" indent="-285750">
              <a:buFont typeface="Arial"/>
              <a:buChar char="•"/>
            </a:pPr>
            <a:r>
              <a:rPr lang="en-US" sz="1400" dirty="0" smtClean="0"/>
              <a:t>6  undergraduate CS  students  per year </a:t>
            </a:r>
            <a:endParaRPr lang="en-US" sz="1400" dirty="0"/>
          </a:p>
          <a:p>
            <a:pPr marL="285750" indent="-285750">
              <a:buFont typeface="Arial"/>
              <a:buChar char="•"/>
            </a:pPr>
            <a:endParaRPr lang="en-US" sz="1400" dirty="0"/>
          </a:p>
          <a:p>
            <a:endParaRPr lang="en-US" sz="1400" dirty="0"/>
          </a:p>
          <a:p>
            <a:endParaRPr lang="en-US" sz="1400" dirty="0" smtClean="0"/>
          </a:p>
        </p:txBody>
      </p:sp>
      <p:sp>
        <p:nvSpPr>
          <p:cNvPr id="8" name="TextBox 7"/>
          <p:cNvSpPr txBox="1"/>
          <p:nvPr/>
        </p:nvSpPr>
        <p:spPr>
          <a:xfrm>
            <a:off x="6261554" y="696180"/>
            <a:ext cx="2847979" cy="2246769"/>
          </a:xfrm>
          <a:prstGeom prst="rect">
            <a:avLst/>
          </a:prstGeom>
          <a:ln>
            <a:solidFill>
              <a:srgbClr val="7F7F7F"/>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1400" b="1" dirty="0" smtClean="0"/>
              <a:t>Objective 4: Performance evaluation</a:t>
            </a:r>
            <a:endParaRPr lang="en-US" sz="1400" dirty="0" smtClean="0"/>
          </a:p>
          <a:p>
            <a:pPr marL="285750" indent="-285750">
              <a:buFont typeface="Arial"/>
              <a:buChar char="•"/>
            </a:pPr>
            <a:endParaRPr lang="en-US" sz="1400" dirty="0"/>
          </a:p>
          <a:p>
            <a:pPr marL="285750" indent="-285750">
              <a:buFont typeface="Arial"/>
              <a:buChar char="•"/>
            </a:pPr>
            <a:r>
              <a:rPr lang="en-US" sz="1400" dirty="0" smtClean="0"/>
              <a:t>Facilitate quality and quantity measures of produced research</a:t>
            </a:r>
          </a:p>
          <a:p>
            <a:pPr marL="285750" indent="-285750">
              <a:buFont typeface="Arial"/>
              <a:buChar char="•"/>
            </a:pPr>
            <a:endParaRPr lang="en-US" sz="1400" dirty="0" smtClean="0"/>
          </a:p>
          <a:p>
            <a:pPr marL="285750" indent="-285750">
              <a:buFont typeface="Arial"/>
              <a:buChar char="•"/>
            </a:pPr>
            <a:r>
              <a:rPr lang="en-US" sz="1400" dirty="0" smtClean="0"/>
              <a:t>Provide measures for information impact assessment</a:t>
            </a:r>
            <a:endParaRPr lang="en-US" sz="1400" dirty="0"/>
          </a:p>
          <a:p>
            <a:endParaRPr lang="en-US" sz="1400" dirty="0"/>
          </a:p>
          <a:p>
            <a:endParaRPr lang="en-US" sz="1400" dirty="0" smtClean="0"/>
          </a:p>
        </p:txBody>
      </p:sp>
      <p:cxnSp>
        <p:nvCxnSpPr>
          <p:cNvPr id="9" name="Straight Arrow Connector 8"/>
          <p:cNvCxnSpPr>
            <a:stCxn id="4" idx="1"/>
          </p:cNvCxnSpPr>
          <p:nvPr/>
        </p:nvCxnSpPr>
        <p:spPr>
          <a:xfrm flipH="1">
            <a:off x="3185487" y="1759696"/>
            <a:ext cx="398633" cy="78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4" idx="2"/>
            <a:endCxn id="6" idx="0"/>
          </p:cNvCxnSpPr>
          <p:nvPr/>
        </p:nvCxnSpPr>
        <p:spPr>
          <a:xfrm flipH="1">
            <a:off x="4699255" y="2221361"/>
            <a:ext cx="3546" cy="112068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p:cNvCxnSpPr>
          <p:nvPr/>
        </p:nvCxnSpPr>
        <p:spPr>
          <a:xfrm>
            <a:off x="4702801" y="2221361"/>
            <a:ext cx="1546180" cy="111105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a:endCxn id="8" idx="1"/>
          </p:cNvCxnSpPr>
          <p:nvPr/>
        </p:nvCxnSpPr>
        <p:spPr>
          <a:xfrm>
            <a:off x="5821481" y="1759696"/>
            <a:ext cx="440073" cy="5986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2181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Value</a:t>
            </a:r>
            <a:endParaRPr lang="en-US" dirty="0"/>
          </a:p>
        </p:txBody>
      </p:sp>
      <p:sp>
        <p:nvSpPr>
          <p:cNvPr id="3" name="Text Placeholder 2"/>
          <p:cNvSpPr>
            <a:spLocks noGrp="1"/>
          </p:cNvSpPr>
          <p:nvPr>
            <p:ph type="body" sz="quarter" idx="10"/>
          </p:nvPr>
        </p:nvSpPr>
        <p:spPr>
          <a:xfrm>
            <a:off x="1169894" y="2286000"/>
            <a:ext cx="6526306" cy="4062413"/>
          </a:xfrm>
        </p:spPr>
        <p:txBody>
          <a:bodyPr/>
          <a:lstStyle/>
          <a:p>
            <a:pPr marL="388620" lvl="2" indent="0">
              <a:buNone/>
            </a:pPr>
            <a:r>
              <a:rPr lang="en-US" dirty="0"/>
              <a:t>P</a:t>
            </a:r>
            <a:r>
              <a:rPr lang="en-US" dirty="0" smtClean="0"/>
              <a:t>lace </a:t>
            </a:r>
            <a:r>
              <a:rPr lang="en-US" dirty="0"/>
              <a:t>the decision maker and the real-world process of making a decision </a:t>
            </a:r>
            <a:r>
              <a:rPr lang="en-US" b="1" dirty="0"/>
              <a:t>at the center</a:t>
            </a:r>
            <a:r>
              <a:rPr lang="en-US" dirty="0"/>
              <a:t> of the </a:t>
            </a:r>
            <a:r>
              <a:rPr lang="en-US" dirty="0" smtClean="0"/>
              <a:t>research</a:t>
            </a:r>
          </a:p>
          <a:p>
            <a:pPr marL="388620" lvl="2" indent="0">
              <a:buNone/>
            </a:pPr>
            <a:r>
              <a:rPr lang="en-US" dirty="0"/>
              <a:t>	</a:t>
            </a:r>
            <a:r>
              <a:rPr lang="en-US" dirty="0" smtClean="0"/>
              <a:t>		   	        (Moser</a:t>
            </a:r>
            <a:r>
              <a:rPr lang="en-US" dirty="0"/>
              <a:t>, 2012)</a:t>
            </a:r>
          </a:p>
          <a:p>
            <a:endParaRPr lang="en-US" dirty="0"/>
          </a:p>
        </p:txBody>
      </p:sp>
    </p:spTree>
    <p:extLst>
      <p:ext uri="{BB962C8B-B14F-4D97-AF65-F5344CB8AC3E}">
        <p14:creationId xmlns:p14="http://schemas.microsoft.com/office/powerpoint/2010/main" val="18105278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077200" cy="1143000"/>
          </a:xfrm>
        </p:spPr>
        <p:txBody>
          <a:bodyPr>
            <a:normAutofit/>
          </a:bodyPr>
          <a:lstStyle/>
          <a:p>
            <a:r>
              <a:rPr lang="en-US" sz="3200" dirty="0" smtClean="0">
                <a:solidFill>
                  <a:srgbClr val="002060"/>
                </a:solidFill>
              </a:rPr>
              <a:t>Decades of behavioral decision has shown:</a:t>
            </a:r>
            <a:endParaRPr lang="en-US" sz="3200" dirty="0">
              <a:solidFill>
                <a:srgbClr val="002060"/>
              </a:solidFill>
            </a:endParaRPr>
          </a:p>
        </p:txBody>
      </p:sp>
      <p:sp>
        <p:nvSpPr>
          <p:cNvPr id="3" name="Content Placeholder 2"/>
          <p:cNvSpPr>
            <a:spLocks noGrp="1"/>
          </p:cNvSpPr>
          <p:nvPr>
            <p:ph idx="1"/>
          </p:nvPr>
        </p:nvSpPr>
        <p:spPr>
          <a:xfrm>
            <a:off x="1043492" y="1753188"/>
            <a:ext cx="7338508" cy="4723812"/>
          </a:xfrm>
        </p:spPr>
        <p:txBody>
          <a:bodyPr>
            <a:normAutofit fontScale="70000" lnSpcReduction="20000"/>
          </a:bodyPr>
          <a:lstStyle/>
          <a:p>
            <a:pPr>
              <a:buFont typeface="Century Gothic" pitchFamily="34" charset="0"/>
              <a:buChar char="●"/>
            </a:pPr>
            <a:r>
              <a:rPr lang="en-US" dirty="0" smtClean="0"/>
              <a:t>Need for predictability</a:t>
            </a:r>
          </a:p>
          <a:p>
            <a:pPr>
              <a:buFont typeface="Century Gothic" pitchFamily="34" charset="0"/>
              <a:buChar char="●"/>
            </a:pPr>
            <a:r>
              <a:rPr lang="en-US" dirty="0" smtClean="0"/>
              <a:t>Prediction impaired when faced with uncertainty</a:t>
            </a:r>
          </a:p>
          <a:p>
            <a:pPr>
              <a:buFont typeface="Century Gothic" pitchFamily="34" charset="0"/>
              <a:buChar char="●"/>
            </a:pPr>
            <a:r>
              <a:rPr lang="en-US" dirty="0" smtClean="0"/>
              <a:t>We use heuristics (rules of thumb)</a:t>
            </a:r>
          </a:p>
          <a:p>
            <a:pPr lvl="1"/>
            <a:r>
              <a:rPr lang="en-US" dirty="0" smtClean="0"/>
              <a:t>Availability (recency)</a:t>
            </a:r>
          </a:p>
          <a:p>
            <a:pPr lvl="1"/>
            <a:r>
              <a:rPr lang="en-US" dirty="0" smtClean="0"/>
              <a:t>Affect (feelings)</a:t>
            </a:r>
          </a:p>
          <a:p>
            <a:pPr lvl="1"/>
            <a:r>
              <a:rPr lang="en-US" dirty="0" smtClean="0"/>
              <a:t>Confirmation bias (seek/retrieve/overweight info supportive of expectations)</a:t>
            </a:r>
          </a:p>
          <a:p>
            <a:pPr>
              <a:buFont typeface="Century Gothic" pitchFamily="34" charset="0"/>
              <a:buChar char="●"/>
            </a:pPr>
            <a:r>
              <a:rPr lang="en-US" dirty="0"/>
              <a:t>Decisions are constructed </a:t>
            </a:r>
          </a:p>
          <a:p>
            <a:pPr lvl="1"/>
            <a:r>
              <a:rPr lang="en-US" dirty="0"/>
              <a:t>Decisions are context dependent</a:t>
            </a:r>
          </a:p>
          <a:p>
            <a:pPr lvl="1"/>
            <a:r>
              <a:rPr lang="en-US" dirty="0"/>
              <a:t>Decisions are influenced by features of the:</a:t>
            </a:r>
          </a:p>
          <a:p>
            <a:pPr lvl="2">
              <a:buFont typeface="Century Gothic" pitchFamily="34" charset="0"/>
              <a:buChar char="−"/>
            </a:pPr>
            <a:r>
              <a:rPr lang="en-US" dirty="0"/>
              <a:t>Decision maker</a:t>
            </a:r>
          </a:p>
          <a:p>
            <a:pPr lvl="2">
              <a:buFont typeface="Century Gothic" pitchFamily="34" charset="0"/>
              <a:buChar char="−"/>
            </a:pPr>
            <a:r>
              <a:rPr lang="en-US" dirty="0" smtClean="0"/>
              <a:t>Decision Problem</a:t>
            </a:r>
            <a:endParaRPr lang="en-US" dirty="0"/>
          </a:p>
          <a:p>
            <a:pPr lvl="2">
              <a:buFont typeface="Century Gothic" pitchFamily="34" charset="0"/>
              <a:buChar char="−"/>
            </a:pPr>
            <a:r>
              <a:rPr lang="en-US" dirty="0" smtClean="0"/>
              <a:t>Decision Context</a:t>
            </a:r>
            <a:endParaRPr lang="en-US" dirty="0"/>
          </a:p>
          <a:p>
            <a:pPr lvl="1"/>
            <a:endParaRPr lang="en-US" dirty="0" smtClean="0"/>
          </a:p>
          <a:p>
            <a:pPr lvl="1"/>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567347"/>
            <a:ext cx="1600200" cy="265814"/>
          </a:xfrm>
          <a:prstGeom prst="rect">
            <a:avLst/>
          </a:prstGeom>
        </p:spPr>
      </p:pic>
    </p:spTree>
    <p:extLst>
      <p:ext uri="{BB962C8B-B14F-4D97-AF65-F5344CB8AC3E}">
        <p14:creationId xmlns:p14="http://schemas.microsoft.com/office/powerpoint/2010/main" val="35389968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28600"/>
            <a:ext cx="8610600" cy="990599"/>
          </a:xfrm>
        </p:spPr>
        <p:txBody>
          <a:bodyPr>
            <a:normAutofit/>
          </a:bodyPr>
          <a:lstStyle/>
          <a:p>
            <a:r>
              <a:rPr lang="en-US" sz="2800" dirty="0" smtClean="0">
                <a:solidFill>
                  <a:srgbClr val="002060"/>
                </a:solidFill>
              </a:rPr>
              <a:t>Building Community Resilience to Oil Spills</a:t>
            </a:r>
          </a:p>
        </p:txBody>
      </p:sp>
      <p:sp>
        <p:nvSpPr>
          <p:cNvPr id="3" name="Content Placeholder 2"/>
          <p:cNvSpPr>
            <a:spLocks noGrp="1"/>
          </p:cNvSpPr>
          <p:nvPr>
            <p:ph sz="half" idx="4294967295"/>
          </p:nvPr>
        </p:nvSpPr>
        <p:spPr>
          <a:xfrm>
            <a:off x="1066800" y="1371600"/>
            <a:ext cx="7620000" cy="5486400"/>
          </a:xfrm>
          <a:prstGeom prst="rect">
            <a:avLst/>
          </a:prstGeom>
        </p:spPr>
        <p:txBody>
          <a:bodyPr>
            <a:normAutofit/>
          </a:bodyPr>
          <a:lstStyle/>
          <a:p>
            <a:pPr>
              <a:lnSpc>
                <a:spcPct val="130000"/>
              </a:lnSpc>
              <a:buFont typeface="Century Gothic" pitchFamily="34" charset="0"/>
              <a:buChar char="●"/>
            </a:pPr>
            <a:r>
              <a:rPr lang="en-US" sz="2400" dirty="0" smtClean="0">
                <a:solidFill>
                  <a:schemeClr val="tx1"/>
                </a:solidFill>
                <a:latin typeface="Calibri" panose="020F0502020204030204" pitchFamily="34" charset="0"/>
              </a:rPr>
              <a:t>Research questions about </a:t>
            </a:r>
            <a:r>
              <a:rPr lang="en-US" sz="2400" u="sng" dirty="0" smtClean="0">
                <a:solidFill>
                  <a:schemeClr val="tx1"/>
                </a:solidFill>
                <a:latin typeface="Calibri" panose="020F0502020204030204" pitchFamily="34" charset="0"/>
              </a:rPr>
              <a:t>decision makers</a:t>
            </a:r>
            <a:r>
              <a:rPr lang="en-US" sz="2400" dirty="0" smtClean="0">
                <a:solidFill>
                  <a:schemeClr val="tx1"/>
                </a:solidFill>
                <a:latin typeface="Calibri" panose="020F0502020204030204" pitchFamily="34" charset="0"/>
              </a:rPr>
              <a:t>:</a:t>
            </a:r>
          </a:p>
          <a:p>
            <a:pPr marL="708660" lvl="1" indent="-342900">
              <a:lnSpc>
                <a:spcPct val="130000"/>
              </a:lnSpc>
              <a:buClr>
                <a:srgbClr val="00589A"/>
              </a:buClr>
              <a:buFont typeface="+mj-lt"/>
              <a:buAutoNum type="arabicPeriod"/>
            </a:pPr>
            <a:r>
              <a:rPr lang="en-US" sz="1900" dirty="0" smtClean="0">
                <a:solidFill>
                  <a:schemeClr val="tx1"/>
                </a:solidFill>
                <a:latin typeface="Calibri" panose="020F0502020204030204" pitchFamily="34" charset="0"/>
              </a:rPr>
              <a:t>What capacity do decision makers have to use scientific information to support </a:t>
            </a:r>
            <a:r>
              <a:rPr lang="en-US" sz="1900" dirty="0">
                <a:latin typeface="Calibri" panose="020F0502020204030204" pitchFamily="34" charset="0"/>
              </a:rPr>
              <a:t>decisions about how to build community resilience?</a:t>
            </a:r>
            <a:endParaRPr lang="en-US" sz="1900" dirty="0" smtClean="0">
              <a:solidFill>
                <a:schemeClr val="tx1"/>
              </a:solidFill>
              <a:latin typeface="Calibri" panose="020F0502020204030204" pitchFamily="34" charset="0"/>
            </a:endParaRPr>
          </a:p>
          <a:p>
            <a:pPr>
              <a:lnSpc>
                <a:spcPct val="130000"/>
              </a:lnSpc>
              <a:spcBef>
                <a:spcPts val="2400"/>
              </a:spcBef>
              <a:buFont typeface="Century Gothic" pitchFamily="34" charset="0"/>
              <a:buChar char="●"/>
            </a:pPr>
            <a:r>
              <a:rPr lang="en-US" sz="2400" dirty="0" smtClean="0">
                <a:solidFill>
                  <a:schemeClr val="tx1"/>
                </a:solidFill>
                <a:latin typeface="Calibri" panose="020F0502020204030204" pitchFamily="34" charset="0"/>
              </a:rPr>
              <a:t>Research questions about the </a:t>
            </a:r>
            <a:r>
              <a:rPr lang="en-US" sz="2400" u="sng" dirty="0" smtClean="0">
                <a:solidFill>
                  <a:schemeClr val="tx1"/>
                </a:solidFill>
                <a:latin typeface="Calibri" panose="020F0502020204030204" pitchFamily="34" charset="0"/>
              </a:rPr>
              <a:t>decision problems</a:t>
            </a:r>
            <a:r>
              <a:rPr lang="en-US" sz="2400" dirty="0" smtClean="0">
                <a:solidFill>
                  <a:schemeClr val="tx1"/>
                </a:solidFill>
                <a:latin typeface="Calibri" panose="020F0502020204030204" pitchFamily="34" charset="0"/>
              </a:rPr>
              <a:t>:</a:t>
            </a:r>
          </a:p>
          <a:p>
            <a:pPr marL="822960" lvl="1" indent="-457200">
              <a:lnSpc>
                <a:spcPct val="130000"/>
              </a:lnSpc>
              <a:buClr>
                <a:srgbClr val="00589A"/>
              </a:buClr>
              <a:buFont typeface="+mj-lt"/>
              <a:buAutoNum type="arabicPeriod" startAt="2"/>
            </a:pPr>
            <a:r>
              <a:rPr lang="en-US" sz="1900" dirty="0" smtClean="0">
                <a:solidFill>
                  <a:schemeClr val="tx1"/>
                </a:solidFill>
                <a:latin typeface="Calibri" panose="020F0502020204030204" pitchFamily="34" charset="0"/>
              </a:rPr>
              <a:t>What are the key dimensions of these decisions about how to build community resilience?</a:t>
            </a:r>
          </a:p>
          <a:p>
            <a:pPr>
              <a:lnSpc>
                <a:spcPct val="130000"/>
              </a:lnSpc>
              <a:spcBef>
                <a:spcPts val="2400"/>
              </a:spcBef>
              <a:buFont typeface="Century Gothic" pitchFamily="34" charset="0"/>
              <a:buChar char="●"/>
            </a:pPr>
            <a:r>
              <a:rPr lang="en-US" sz="2400" dirty="0" smtClean="0">
                <a:solidFill>
                  <a:schemeClr val="tx1"/>
                </a:solidFill>
                <a:latin typeface="Calibri" panose="020F0502020204030204" pitchFamily="34" charset="0"/>
              </a:rPr>
              <a:t>Research questions about the </a:t>
            </a:r>
            <a:r>
              <a:rPr lang="en-US" sz="2400" u="sng" dirty="0" smtClean="0">
                <a:solidFill>
                  <a:schemeClr val="tx1"/>
                </a:solidFill>
                <a:latin typeface="Calibri" panose="020F0502020204030204" pitchFamily="34" charset="0"/>
              </a:rPr>
              <a:t>decision context</a:t>
            </a:r>
            <a:r>
              <a:rPr lang="en-US" sz="2400" dirty="0" smtClean="0">
                <a:solidFill>
                  <a:schemeClr val="tx1"/>
                </a:solidFill>
                <a:latin typeface="Calibri" panose="020F0502020204030204" pitchFamily="34" charset="0"/>
              </a:rPr>
              <a:t>:</a:t>
            </a:r>
          </a:p>
          <a:p>
            <a:pPr marL="822960" lvl="1" indent="-457200">
              <a:lnSpc>
                <a:spcPct val="130000"/>
              </a:lnSpc>
              <a:buClr>
                <a:srgbClr val="00589A"/>
              </a:buClr>
              <a:buFont typeface="+mj-lt"/>
              <a:buAutoNum type="arabicPeriod" startAt="3"/>
            </a:pPr>
            <a:r>
              <a:rPr lang="en-US" sz="1900" dirty="0" smtClean="0">
                <a:solidFill>
                  <a:schemeClr val="tx1"/>
                </a:solidFill>
                <a:latin typeface="Calibri" panose="020F0502020204030204" pitchFamily="34" charset="0"/>
              </a:rPr>
              <a:t>Why is information used/not used in resilience decisions?</a:t>
            </a:r>
          </a:p>
          <a:p>
            <a:pPr marL="365760" lvl="1" indent="0">
              <a:lnSpc>
                <a:spcPct val="130000"/>
              </a:lnSpc>
              <a:buNone/>
            </a:pPr>
            <a:endParaRPr lang="en-US" sz="1800" dirty="0" smtClean="0">
              <a:solidFill>
                <a:schemeClr val="tx1"/>
              </a:solidFill>
              <a:latin typeface="Calibri" panose="020F0502020204030204" pitchFamily="34" charset="0"/>
            </a:endParaRPr>
          </a:p>
          <a:p>
            <a:pPr>
              <a:lnSpc>
                <a:spcPct val="130000"/>
              </a:lnSpc>
            </a:pPr>
            <a:endParaRPr lang="en-US" dirty="0" smtClean="0">
              <a:solidFill>
                <a:schemeClr val="tx1"/>
              </a:solidFill>
              <a:latin typeface="Calibri" panose="020F0502020204030204" pitchFamily="34" charset="0"/>
            </a:endParaRPr>
          </a:p>
        </p:txBody>
      </p:sp>
    </p:spTree>
    <p:extLst>
      <p:ext uri="{BB962C8B-B14F-4D97-AF65-F5344CB8AC3E}">
        <p14:creationId xmlns:p14="http://schemas.microsoft.com/office/powerpoint/2010/main" val="2121830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Research Uses Mixed Methods</a:t>
            </a:r>
            <a:endParaRPr lang="en-US" dirty="0"/>
          </a:p>
        </p:txBody>
      </p:sp>
      <p:sp>
        <p:nvSpPr>
          <p:cNvPr id="3" name="Text Placeholder 2"/>
          <p:cNvSpPr>
            <a:spLocks noGrp="1"/>
          </p:cNvSpPr>
          <p:nvPr>
            <p:ph type="body" sz="quarter" idx="10"/>
          </p:nvPr>
        </p:nvSpPr>
        <p:spPr/>
        <p:txBody>
          <a:bodyPr/>
          <a:lstStyle/>
          <a:p>
            <a:r>
              <a:rPr lang="en-US" sz="2400" dirty="0"/>
              <a:t>Behavioral decision research methods</a:t>
            </a:r>
          </a:p>
          <a:p>
            <a:pPr lvl="1"/>
            <a:r>
              <a:rPr lang="en-US" sz="2400" dirty="0"/>
              <a:t>Understanding the interaction of decision maker, decision problem, and decision context</a:t>
            </a:r>
          </a:p>
          <a:p>
            <a:pPr lvl="1"/>
            <a:r>
              <a:rPr lang="en-US" sz="2400" dirty="0"/>
              <a:t>Interviews (who wants/needs to know what and why?)</a:t>
            </a:r>
          </a:p>
          <a:p>
            <a:pPr lvl="1"/>
            <a:r>
              <a:rPr lang="en-US" sz="2400" dirty="0"/>
              <a:t>Surveys (experimental testing of info formats )</a:t>
            </a:r>
          </a:p>
          <a:p>
            <a:endParaRPr lang="en-US" sz="2400" dirty="0"/>
          </a:p>
        </p:txBody>
      </p:sp>
    </p:spTree>
    <p:extLst>
      <p:ext uri="{BB962C8B-B14F-4D97-AF65-F5344CB8AC3E}">
        <p14:creationId xmlns:p14="http://schemas.microsoft.com/office/powerpoint/2010/main" val="7226506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Artificial Intelligence Methods are used for Efficient Matching</a:t>
            </a:r>
            <a:endParaRPr lang="en-US" dirty="0"/>
          </a:p>
        </p:txBody>
      </p:sp>
      <p:sp>
        <p:nvSpPr>
          <p:cNvPr id="3" name="Text Placeholder 2"/>
          <p:cNvSpPr>
            <a:spLocks noGrp="1"/>
          </p:cNvSpPr>
          <p:nvPr>
            <p:ph type="body" sz="quarter" idx="10"/>
          </p:nvPr>
        </p:nvSpPr>
        <p:spPr>
          <a:xfrm>
            <a:off x="941294" y="1905000"/>
            <a:ext cx="7261414" cy="4443413"/>
          </a:xfrm>
        </p:spPr>
        <p:txBody>
          <a:bodyPr/>
          <a:lstStyle/>
          <a:p>
            <a:r>
              <a:rPr lang="en-US" sz="2400" dirty="0" smtClean="0"/>
              <a:t>Artificial </a:t>
            </a:r>
            <a:r>
              <a:rPr lang="en-US" sz="2400" dirty="0"/>
              <a:t>Intelligence</a:t>
            </a:r>
          </a:p>
          <a:p>
            <a:pPr lvl="1"/>
            <a:r>
              <a:rPr lang="en-US" sz="2400" dirty="0"/>
              <a:t>Models for representing a type of user in terms of his priorities and preferences over content</a:t>
            </a:r>
          </a:p>
          <a:p>
            <a:pPr lvl="1"/>
            <a:r>
              <a:rPr lang="en-US" sz="2400" dirty="0"/>
              <a:t>Algorithms for matching priorities to content efficiently and dynamically</a:t>
            </a:r>
          </a:p>
          <a:p>
            <a:endParaRPr lang="en-US" sz="2400" dirty="0"/>
          </a:p>
        </p:txBody>
      </p:sp>
    </p:spTree>
    <p:extLst>
      <p:ext uri="{BB962C8B-B14F-4D97-AF65-F5344CB8AC3E}">
        <p14:creationId xmlns:p14="http://schemas.microsoft.com/office/powerpoint/2010/main" val="23604256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2538</TotalTime>
  <Words>1397</Words>
  <Application>Microsoft Macintosh PowerPoint</Application>
  <PresentationFormat>On-screen Show (4:3)</PresentationFormat>
  <Paragraphs>230</Paragraphs>
  <Slides>23</Slides>
  <Notes>7</Notes>
  <HiddenSlides>1</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1_Office Theme</vt:lpstr>
      <vt:lpstr>PowerPoint Presentation</vt:lpstr>
      <vt:lpstr>PowerPoint Presentation</vt:lpstr>
      <vt:lpstr>Component Goals</vt:lpstr>
      <vt:lpstr>In terms of the other objectives</vt:lpstr>
      <vt:lpstr>Core Value</vt:lpstr>
      <vt:lpstr>Decades of behavioral decision has shown:</vt:lpstr>
      <vt:lpstr>Building Community Resilience to Oil Spills</vt:lpstr>
      <vt:lpstr>Decision Research Uses Mixed Methods</vt:lpstr>
      <vt:lpstr>Artificial Intelligence Methods are used for Efficient Matching</vt:lpstr>
      <vt:lpstr>Example Fishery Industry User</vt:lpstr>
      <vt:lpstr>Example: Political Decision Maker</vt:lpstr>
      <vt:lpstr>Core idea</vt:lpstr>
      <vt:lpstr>Important questions</vt:lpstr>
      <vt:lpstr>System Architecture</vt:lpstr>
      <vt:lpstr>Why not an off-the-shelf recommender system?</vt:lpstr>
      <vt:lpstr>Learning how to rate movies (3)</vt:lpstr>
      <vt:lpstr>Relational rules</vt:lpstr>
      <vt:lpstr>AI algorithms’ task</vt:lpstr>
      <vt:lpstr>Brute force approach</vt:lpstr>
      <vt:lpstr>Stochastic local search</vt:lpstr>
      <vt:lpstr>Comparison results</vt:lpstr>
      <vt:lpstr>Hybrid users</vt:lpstr>
      <vt:lpstr>Year 1</vt:lpstr>
    </vt:vector>
  </TitlesOfParts>
  <Company>RAND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Finucane</dc:creator>
  <cp:lastModifiedBy>Kristen Brent Venable</cp:lastModifiedBy>
  <cp:revision>90</cp:revision>
  <dcterms:created xsi:type="dcterms:W3CDTF">2015-06-03T13:41:59Z</dcterms:created>
  <dcterms:modified xsi:type="dcterms:W3CDTF">2015-09-29T15:34:39Z</dcterms:modified>
</cp:coreProperties>
</file>