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2" r:id="rId7"/>
    <p:sldId id="273" r:id="rId8"/>
    <p:sldId id="275" r:id="rId9"/>
    <p:sldId id="276" r:id="rId10"/>
    <p:sldId id="274" r:id="rId11"/>
    <p:sldId id="27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96" d="100"/>
          <a:sy n="96" d="100"/>
        </p:scale>
        <p:origin x="17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67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66" d="100"/>
          <a:sy n="66" d="100"/>
        </p:scale>
        <p:origin x="3134" y="2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6/4/2023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6/4/2023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1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19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19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6/4/2023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6/4/2023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6/4/2023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6/4/2023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6/4/2023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6/4/2023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6/4/2023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6/4/2023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6/4/2023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6/4/2023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6/4/2023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6/4/2023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NYC Rats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decade exploration of rodent activity in the 5 boroughs - trends and recent hot spots</a:t>
            </a:r>
          </a:p>
        </p:txBody>
      </p:sp>
      <p:pic>
        <p:nvPicPr>
          <p:cNvPr id="1026" name="Picture 2" descr="Rat Control - a Collaborative Process - Croach® Pest Control">
            <a:extLst>
              <a:ext uri="{FF2B5EF4-FFF2-40B4-BE49-F238E27FC236}">
                <a16:creationId xmlns:a16="http://schemas.microsoft.com/office/drawing/2014/main" id="{2F77EBFE-04AD-E992-EE2F-9EB94CA67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2" y="3486150"/>
            <a:ext cx="67437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4486D5-451E-F84F-42FB-968D77450958}"/>
              </a:ext>
            </a:extLst>
          </p:cNvPr>
          <p:cNvSpPr txBox="1"/>
          <p:nvPr/>
        </p:nvSpPr>
        <p:spPr>
          <a:xfrm>
            <a:off x="1843842" y="517207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Peter Berman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Rats?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2" y="1600200"/>
            <a:ext cx="9828529" cy="4572000"/>
          </a:xfrm>
        </p:spPr>
        <p:txBody>
          <a:bodyPr/>
          <a:lstStyle/>
          <a:p>
            <a:r>
              <a:rPr lang="en-US" dirty="0"/>
              <a:t>Rats are a problem for property owners, residents, businesses and even entire neighborhoods. Damage caused by their gnawing and burrowing can spread disease, contaminate food, and reduce one's quality of life.</a:t>
            </a:r>
          </a:p>
          <a:p>
            <a:r>
              <a:rPr lang="en-US" dirty="0"/>
              <a:t>As a former pest control technician servicing the 5 boroughs of NYC working for my father and uncle's "mom and pop" exterminating company, I sought to bridge the gap between my past profession and current interests.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2" y="1600200"/>
            <a:ext cx="9828529" cy="4572000"/>
          </a:xfrm>
        </p:spPr>
        <p:txBody>
          <a:bodyPr/>
          <a:lstStyle/>
          <a:p>
            <a:r>
              <a:rPr lang="en-US" dirty="0"/>
              <a:t>Source: NYC Department of Health and Mental Hygiene (DOHMH), Division of Environmental Health Pest Control Database</a:t>
            </a:r>
          </a:p>
          <a:p>
            <a:r>
              <a:rPr lang="en-US" dirty="0"/>
              <a:t>Description: This dataset contains rodent inspection information, updated daily since November 23, 2015</a:t>
            </a:r>
          </a:p>
          <a:p>
            <a:r>
              <a:rPr lang="en-US" dirty="0"/>
              <a:t>Size: 2.39 million rows, 20 columns, 511 mb, .csv</a:t>
            </a:r>
          </a:p>
          <a:p>
            <a:r>
              <a:rPr lang="en-US" dirty="0"/>
              <a:t>Location: https://data.cityofnewyork.us/Health/Rodent-Inspection/p937-wjvj</a:t>
            </a:r>
          </a:p>
        </p:txBody>
      </p:sp>
    </p:spTree>
    <p:extLst>
      <p:ext uri="{BB962C8B-B14F-4D97-AF65-F5344CB8AC3E}">
        <p14:creationId xmlns:p14="http://schemas.microsoft.com/office/powerpoint/2010/main" val="23451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Methods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2" y="1600200"/>
            <a:ext cx="998093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Tools: Python, Tableau</a:t>
            </a:r>
          </a:p>
          <a:p>
            <a:r>
              <a:rPr lang="en-US" dirty="0"/>
              <a:t>Techniques: .head(), .columns, .unique(), .groupby(), .describe(), and .plot()</a:t>
            </a:r>
          </a:p>
          <a:p>
            <a:r>
              <a:rPr lang="en-US" dirty="0"/>
              <a:t>Python libraries: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Visualizations: </a:t>
            </a:r>
          </a:p>
          <a:p>
            <a:pPr lvl="1"/>
            <a:r>
              <a:rPr lang="en-US" dirty="0"/>
              <a:t>bar graph, highlight tables, box and whisker plot – used to review data</a:t>
            </a:r>
          </a:p>
          <a:p>
            <a:pPr lvl="1"/>
            <a:r>
              <a:rPr lang="en-US" dirty="0"/>
              <a:t>line graph and map - used to review data &amp; evidenced in this presentation</a:t>
            </a:r>
          </a:p>
          <a:p>
            <a:r>
              <a:rPr lang="en-US" dirty="0"/>
              <a:t>Data cleaning: focused data selection (removal of null/nan and un-needed columns)</a:t>
            </a:r>
          </a:p>
          <a:p>
            <a:r>
              <a:rPr lang="en-US" dirty="0"/>
              <a:t>Transformations: </a:t>
            </a:r>
            <a:r>
              <a:rPr lang="en-US" dirty="0" err="1"/>
              <a:t>to_datetime</a:t>
            </a:r>
            <a:r>
              <a:rPr lang="en-US" dirty="0"/>
              <a:t>() used to convert timestamp to date</a:t>
            </a:r>
          </a:p>
        </p:txBody>
      </p:sp>
    </p:spTree>
    <p:extLst>
      <p:ext uri="{BB962C8B-B14F-4D97-AF65-F5344CB8AC3E}">
        <p14:creationId xmlns:p14="http://schemas.microsoft.com/office/powerpoint/2010/main" val="8343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line, diagram, plot">
            <a:extLst>
              <a:ext uri="{FF2B5EF4-FFF2-40B4-BE49-F238E27FC236}">
                <a16:creationId xmlns:a16="http://schemas.microsoft.com/office/drawing/2014/main" id="{2644DBB2-8037-669C-F5CB-FC057B6E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1" y="1189834"/>
            <a:ext cx="8640381" cy="5668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NYC Rodent Activity - Trends</a:t>
            </a:r>
          </a:p>
        </p:txBody>
      </p:sp>
      <p:pic>
        <p:nvPicPr>
          <p:cNvPr id="29" name="Picture 28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558C116E-01E7-355C-73F4-211F5A3F9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676400"/>
            <a:ext cx="2180019" cy="183744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0B00362-C3FE-8C26-B452-827C387163A6}"/>
              </a:ext>
            </a:extLst>
          </p:cNvPr>
          <p:cNvSpPr txBox="1"/>
          <p:nvPr/>
        </p:nvSpPr>
        <p:spPr>
          <a:xfrm>
            <a:off x="9819577" y="1189834"/>
            <a:ext cx="26661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Stats</a:t>
            </a:r>
          </a:p>
          <a:p>
            <a:r>
              <a:rPr lang="en-US" sz="1600" dirty="0"/>
              <a:t>Count: 50</a:t>
            </a:r>
          </a:p>
          <a:p>
            <a:r>
              <a:rPr lang="en-US" sz="1600" dirty="0"/>
              <a:t>Sum: 283,902</a:t>
            </a:r>
          </a:p>
          <a:p>
            <a:r>
              <a:rPr lang="en-US" sz="1600" dirty="0"/>
              <a:t>Average: 5,678</a:t>
            </a:r>
          </a:p>
          <a:p>
            <a:r>
              <a:rPr lang="en-US" sz="1600" dirty="0"/>
              <a:t>Minimum: 129</a:t>
            </a:r>
          </a:p>
          <a:p>
            <a:r>
              <a:rPr lang="en-US" sz="1600" dirty="0"/>
              <a:t>Maximum: 22,385</a:t>
            </a:r>
          </a:p>
          <a:p>
            <a:r>
              <a:rPr lang="en-US" sz="1600" dirty="0"/>
              <a:t>Median: 4,913</a:t>
            </a:r>
          </a:p>
          <a:p>
            <a:r>
              <a:rPr lang="en-US" sz="1600" dirty="0"/>
              <a:t>Standard deviation: 5,051</a:t>
            </a:r>
          </a:p>
          <a:p>
            <a:r>
              <a:rPr lang="en-US" sz="1600" dirty="0"/>
              <a:t>Skewness: 1.03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914C13-3C5A-37FE-2715-BA1BA0925C05}"/>
              </a:ext>
            </a:extLst>
          </p:cNvPr>
          <p:cNvSpPr txBox="1"/>
          <p:nvPr/>
        </p:nvSpPr>
        <p:spPr>
          <a:xfrm>
            <a:off x="9819576" y="3781961"/>
            <a:ext cx="26661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Observations</a:t>
            </a:r>
          </a:p>
          <a:p>
            <a:r>
              <a:rPr lang="en-US" sz="1400" dirty="0"/>
              <a:t>Brooklyn #1 </a:t>
            </a:r>
          </a:p>
          <a:p>
            <a:r>
              <a:rPr lang="en-US" sz="1400" dirty="0"/>
              <a:t>All Boroughs trending up</a:t>
            </a:r>
          </a:p>
          <a:p>
            <a:r>
              <a:rPr lang="en-US" sz="1400" dirty="0"/>
              <a:t>2020 downswing </a:t>
            </a:r>
          </a:p>
          <a:p>
            <a:r>
              <a:rPr lang="en-US" sz="1400" dirty="0"/>
              <a:t>2022 upswing</a:t>
            </a:r>
          </a:p>
          <a:p>
            <a:r>
              <a:rPr lang="en-US" sz="1400" dirty="0"/>
              <a:t>Skewness = high</a:t>
            </a:r>
          </a:p>
          <a:p>
            <a:r>
              <a:rPr lang="en-US" sz="1400" dirty="0"/>
              <a:t>R2 = moderate</a:t>
            </a:r>
          </a:p>
          <a:p>
            <a:r>
              <a:rPr lang="en-US" sz="1400" dirty="0"/>
              <a:t>P-values = statistically significant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97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NYC Rodent Activity – Hot Spots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914C13-3C5A-37FE-2715-BA1BA0925C05}"/>
              </a:ext>
            </a:extLst>
          </p:cNvPr>
          <p:cNvSpPr txBox="1"/>
          <p:nvPr/>
        </p:nvSpPr>
        <p:spPr>
          <a:xfrm>
            <a:off x="7614602" y="1468393"/>
            <a:ext cx="44234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Top Zip per Borough: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Brooklyn - Bushwick #18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Bronx - East Tremont #31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Manhattan - East Village #70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Queens – Glendale #2 pop.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Staten Island – Sunnyside #159 pop.</a:t>
            </a:r>
          </a:p>
          <a:p>
            <a:endParaRPr lang="en-US" sz="1600" u="sng" dirty="0"/>
          </a:p>
          <a:p>
            <a:r>
              <a:rPr lang="en-US" sz="1600" dirty="0"/>
              <a:t>Theories: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Large in populus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rental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Sizable volume of Restaurants &amp;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Any thoughts for those familiar with these neighborhoods?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F771BDDC-DB05-11C1-BC5B-0091FD9D4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9" t="2610" r="22417" b="12662"/>
          <a:stretch/>
        </p:blipFill>
        <p:spPr>
          <a:xfrm>
            <a:off x="1598612" y="1443037"/>
            <a:ext cx="5791200" cy="5338763"/>
          </a:xfrm>
          <a:prstGeom prst="rect">
            <a:avLst/>
          </a:prstGeom>
        </p:spPr>
      </p:pic>
      <p:pic>
        <p:nvPicPr>
          <p:cNvPr id="6" name="Picture 5" descr="A picture containing text, screenshot, font, white&#10;&#10;Description automatically generated">
            <a:extLst>
              <a:ext uri="{FF2B5EF4-FFF2-40B4-BE49-F238E27FC236}">
                <a16:creationId xmlns:a16="http://schemas.microsoft.com/office/drawing/2014/main" id="{E041EBA3-C462-3A0D-5856-7930A1BED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6074228"/>
            <a:ext cx="1524001" cy="631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91C3DF-A7E8-F13E-37E9-D2337DD18865}"/>
              </a:ext>
            </a:extLst>
          </p:cNvPr>
          <p:cNvSpPr txBox="1"/>
          <p:nvPr/>
        </p:nvSpPr>
        <p:spPr>
          <a:xfrm>
            <a:off x="1598612" y="1443037"/>
            <a:ext cx="236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2021-present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63CC5-9736-45D5-07F8-9C889B72CE6E}"/>
              </a:ext>
            </a:extLst>
          </p:cNvPr>
          <p:cNvSpPr txBox="1"/>
          <p:nvPr/>
        </p:nvSpPr>
        <p:spPr>
          <a:xfrm>
            <a:off x="7769541" y="6474023"/>
            <a:ext cx="396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pop. = rank out of </a:t>
            </a:r>
            <a:r>
              <a:rPr lang="en-US" sz="14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1,792 NY zip </a:t>
            </a:r>
            <a:r>
              <a:rPr lang="en-US" sz="1400" dirty="0">
                <a:solidFill>
                  <a:srgbClr val="4A4A4A"/>
                </a:solidFill>
                <a:latin typeface="Arial" panose="020B0604020202020204" pitchFamily="34" charset="0"/>
              </a:rPr>
              <a:t>c</a:t>
            </a:r>
            <a:r>
              <a:rPr lang="en-US" sz="14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odes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31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2" y="1600200"/>
            <a:ext cx="9828529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the trend of rodent activity per borough from 2014 – 2023 it can be concluded that covid-19 had a direct impact in the fluctuation of inspection results. </a:t>
            </a:r>
          </a:p>
          <a:p>
            <a:r>
              <a:rPr lang="en-US" dirty="0"/>
              <a:t>The downtrend in 2020 can be attributed to the halt in dining and decrease of population due to mortality and domestic migration*. Less garbage equates to less food sources for rodents to thrive. </a:t>
            </a:r>
          </a:p>
          <a:p>
            <a:r>
              <a:rPr lang="en-US" dirty="0"/>
              <a:t>The uptrend </a:t>
            </a:r>
            <a:r>
              <a:rPr lang="en-US"/>
              <a:t>in 2022 </a:t>
            </a:r>
            <a:r>
              <a:rPr lang="en-US" dirty="0"/>
              <a:t>can be attributed to the ease in restrictions, particularly dining &amp; the onset of outdoor dining. More garbage equates to more food sources for rodents to thrive.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D88AE-DD74-54ED-17A9-9E5E0B0CB6C0}"/>
              </a:ext>
            </a:extLst>
          </p:cNvPr>
          <p:cNvSpPr txBox="1"/>
          <p:nvPr/>
        </p:nvSpPr>
        <p:spPr>
          <a:xfrm>
            <a:off x="1370011" y="6324600"/>
            <a:ext cx="982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*The City, May 31, 2022, Suhail Bhat, https://www.thecity.nyc/2022/5/31/23145072/nycs-population-plummeted-during-peak-covid-and-its-still-likely-shrinking</a:t>
            </a:r>
          </a:p>
        </p:txBody>
      </p:sp>
    </p:spTree>
    <p:extLst>
      <p:ext uri="{BB962C8B-B14F-4D97-AF65-F5344CB8AC3E}">
        <p14:creationId xmlns:p14="http://schemas.microsoft.com/office/powerpoint/2010/main" val="166499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6212" y="6400800"/>
            <a:ext cx="7010400" cy="533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Author, circa 2007, servicing bakery in </a:t>
            </a:r>
            <a:r>
              <a:rPr lang="en-US" dirty="0" err="1"/>
              <a:t>Boro</a:t>
            </a:r>
            <a:r>
              <a:rPr lang="en-US" dirty="0"/>
              <a:t> Park, Brooklyn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10C41-8744-A11F-52FE-C50BAB13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99" y="1849499"/>
            <a:ext cx="4641555" cy="348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80205-4C69-0490-1395-1C0D71B01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99" y="1849499"/>
            <a:ext cx="3439913" cy="34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502</TotalTime>
  <Words>542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Constantia</vt:lpstr>
      <vt:lpstr>Cooking 16x9</vt:lpstr>
      <vt:lpstr>NYC Rats</vt:lpstr>
      <vt:lpstr>Why Rats?</vt:lpstr>
      <vt:lpstr>The Data </vt:lpstr>
      <vt:lpstr>My Methods </vt:lpstr>
      <vt:lpstr>NYC Rodent Activity - Trends</vt:lpstr>
      <vt:lpstr>NYC Rodent Activity – Hot Spots 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Rats!</dc:title>
  <dc:creator>Berman, Peter</dc:creator>
  <cp:lastModifiedBy>Berman, Peter</cp:lastModifiedBy>
  <cp:revision>4</cp:revision>
  <dcterms:created xsi:type="dcterms:W3CDTF">2023-05-29T21:55:45Z</dcterms:created>
  <dcterms:modified xsi:type="dcterms:W3CDTF">2023-06-04T06:12:56Z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