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68" r:id="rId11"/>
    <p:sldId id="270" r:id="rId12"/>
    <p:sldId id="271" r:id="rId13"/>
    <p:sldId id="264" r:id="rId14"/>
    <p:sldId id="26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90289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17039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75071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18791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iea.org/weo/china/"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world-nuclear.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de-DE" sz="4000" dirty="0"/>
              <a:t>E</a:t>
            </a:r>
            <a:r>
              <a:rPr lang="en-GB" sz="4000" dirty="0" err="1"/>
              <a:t>conomic</a:t>
            </a:r>
            <a:r>
              <a:rPr lang="en-GB" sz="4000" dirty="0"/>
              <a:t> Development </a:t>
            </a:r>
            <a:br>
              <a:rPr lang="en-GB" sz="4000" dirty="0"/>
            </a:br>
            <a:r>
              <a:rPr lang="en-GB" sz="4000" dirty="0"/>
              <a:t>and </a:t>
            </a:r>
            <a:br>
              <a:rPr lang="en-GB" sz="4000" dirty="0"/>
            </a:br>
            <a:r>
              <a:rPr lang="en-GB" sz="4000" dirty="0"/>
              <a:t>CO2 Emission</a:t>
            </a:r>
            <a:endParaRPr sz="4000" dirty="0"/>
          </a:p>
        </p:txBody>
      </p:sp>
      <p:sp>
        <p:nvSpPr>
          <p:cNvPr id="55" name="Google Shape;55;p13"/>
          <p:cNvSpPr txBox="1">
            <a:spLocks noGrp="1"/>
          </p:cNvSpPr>
          <p:nvPr>
            <p:ph type="subTitle" idx="1"/>
          </p:nvPr>
        </p:nvSpPr>
        <p:spPr>
          <a:xfrm>
            <a:off x="311708" y="3187871"/>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Peter H. Schuld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 3</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GB" sz="1400" dirty="0"/>
              <a:t>In 1960-2011 French CO2 emissions and GDP-per-capita show a negative correlation. </a:t>
            </a:r>
            <a:br>
              <a:rPr lang="en-GB" sz="1400" dirty="0"/>
            </a:br>
            <a:r>
              <a:rPr lang="en-GB" sz="1400" dirty="0"/>
              <a:t>( correlation 1960-2011: </a:t>
            </a:r>
            <a:r>
              <a:rPr lang="en-GB" sz="1400" b="1" dirty="0"/>
              <a:t>-0.51 </a:t>
            </a:r>
            <a:r>
              <a:rPr lang="en-GB" sz="1400" dirty="0"/>
              <a:t>)</a:t>
            </a:r>
          </a:p>
          <a:p>
            <a:pPr marL="285750" indent="-285750"/>
            <a:endParaRPr lang="en-GB" sz="1400" dirty="0"/>
          </a:p>
          <a:p>
            <a:pPr marL="285750" indent="-285750"/>
            <a:r>
              <a:rPr lang="en-GB" sz="1400" dirty="0"/>
              <a:t>Until the Oil-price shock of the 1970s the correlation was positive, but since the 1980’s the relationship has broken. Before the 1980’s France relied predominantly on fossil fuels like gas and coal for electricity generation.</a:t>
            </a:r>
            <a:endParaRPr sz="1400" dirty="0"/>
          </a:p>
        </p:txBody>
      </p:sp>
      <p:pic>
        <p:nvPicPr>
          <p:cNvPr id="2" name="Picture 1">
            <a:extLst>
              <a:ext uri="{FF2B5EF4-FFF2-40B4-BE49-F238E27FC236}">
                <a16:creationId xmlns:a16="http://schemas.microsoft.com/office/drawing/2014/main" id="{A492C0B5-EB8E-4ABB-AA19-A4FA93FC794E}"/>
              </a:ext>
            </a:extLst>
          </p:cNvPr>
          <p:cNvPicPr>
            <a:picLocks noChangeAspect="1"/>
          </p:cNvPicPr>
          <p:nvPr/>
        </p:nvPicPr>
        <p:blipFill rotWithShape="1">
          <a:blip r:embed="rId3"/>
          <a:srcRect l="1096" r="2334" b="2839"/>
          <a:stretch/>
        </p:blipFill>
        <p:spPr>
          <a:xfrm>
            <a:off x="1214750" y="2925156"/>
            <a:ext cx="2482897" cy="1773319"/>
          </a:xfrm>
          <a:prstGeom prst="rect">
            <a:avLst/>
          </a:prstGeom>
        </p:spPr>
      </p:pic>
      <p:pic>
        <p:nvPicPr>
          <p:cNvPr id="3" name="Picture 2">
            <a:extLst>
              <a:ext uri="{FF2B5EF4-FFF2-40B4-BE49-F238E27FC236}">
                <a16:creationId xmlns:a16="http://schemas.microsoft.com/office/drawing/2014/main" id="{18D4CFCC-E671-477C-A376-6A12837C8DD8}"/>
              </a:ext>
            </a:extLst>
          </p:cNvPr>
          <p:cNvPicPr>
            <a:picLocks noChangeAspect="1"/>
          </p:cNvPicPr>
          <p:nvPr/>
        </p:nvPicPr>
        <p:blipFill>
          <a:blip r:embed="rId4"/>
          <a:stretch>
            <a:fillRect/>
          </a:stretch>
        </p:blipFill>
        <p:spPr>
          <a:xfrm>
            <a:off x="4600697" y="3305129"/>
            <a:ext cx="2438740" cy="685896"/>
          </a:xfrm>
          <a:prstGeom prst="rect">
            <a:avLst/>
          </a:prstGeom>
        </p:spPr>
      </p:pic>
    </p:spTree>
    <p:extLst>
      <p:ext uri="{BB962C8B-B14F-4D97-AF65-F5344CB8AC3E}">
        <p14:creationId xmlns:p14="http://schemas.microsoft.com/office/powerpoint/2010/main" val="291619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 4</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GB" sz="1200" dirty="0"/>
              <a:t>Chinese CO2 emissions have bottomed in the 1960’s and have constantly grown until the 1995. The accelerating economic growth since 2002 is accompanied by a strong increase in CO2 emissions-per-capita. </a:t>
            </a:r>
          </a:p>
          <a:p>
            <a:endParaRPr lang="en-GB" sz="1200" dirty="0"/>
          </a:p>
          <a:p>
            <a:r>
              <a:rPr lang="en-GB" sz="1200" dirty="0"/>
              <a:t>China's electric power industry is the world's largest electricity producer, passing the USA in 2011 after rapid growth since the early 1990s. Most of the electricity in China comes from coal, which accounted for 66% of the electricity generation mix in 2016 (Source: Wikipedia).</a:t>
            </a:r>
          </a:p>
          <a:p>
            <a:pPr marL="0" lvl="0" indent="0">
              <a:buNone/>
            </a:pPr>
            <a:endParaRPr dirty="0"/>
          </a:p>
        </p:txBody>
      </p:sp>
      <p:pic>
        <p:nvPicPr>
          <p:cNvPr id="5" name="Picture 4">
            <a:extLst>
              <a:ext uri="{FF2B5EF4-FFF2-40B4-BE49-F238E27FC236}">
                <a16:creationId xmlns:a16="http://schemas.microsoft.com/office/drawing/2014/main" id="{0A3018CD-460B-4BE3-81CC-CC64FAE442B7}"/>
              </a:ext>
            </a:extLst>
          </p:cNvPr>
          <p:cNvPicPr>
            <a:picLocks noChangeAspect="1"/>
          </p:cNvPicPr>
          <p:nvPr/>
        </p:nvPicPr>
        <p:blipFill rotWithShape="1">
          <a:blip r:embed="rId3"/>
          <a:srcRect l="4726" t="1152" r="2472" b="336"/>
          <a:stretch/>
        </p:blipFill>
        <p:spPr>
          <a:xfrm>
            <a:off x="311700" y="2712705"/>
            <a:ext cx="2669781" cy="1856170"/>
          </a:xfrm>
          <a:prstGeom prst="rect">
            <a:avLst/>
          </a:prstGeom>
        </p:spPr>
      </p:pic>
      <p:pic>
        <p:nvPicPr>
          <p:cNvPr id="6" name="Picture 5">
            <a:extLst>
              <a:ext uri="{FF2B5EF4-FFF2-40B4-BE49-F238E27FC236}">
                <a16:creationId xmlns:a16="http://schemas.microsoft.com/office/drawing/2014/main" id="{CE3CCF19-839F-4659-BF0A-CD7EDC59D61A}"/>
              </a:ext>
            </a:extLst>
          </p:cNvPr>
          <p:cNvPicPr>
            <a:picLocks noChangeAspect="1"/>
          </p:cNvPicPr>
          <p:nvPr/>
        </p:nvPicPr>
        <p:blipFill rotWithShape="1">
          <a:blip r:embed="rId4"/>
          <a:srcRect l="4640" r="2167" b="2455"/>
          <a:stretch/>
        </p:blipFill>
        <p:spPr>
          <a:xfrm>
            <a:off x="3237109" y="2687386"/>
            <a:ext cx="2669781" cy="1906808"/>
          </a:xfrm>
          <a:prstGeom prst="rect">
            <a:avLst/>
          </a:prstGeom>
        </p:spPr>
      </p:pic>
      <p:pic>
        <p:nvPicPr>
          <p:cNvPr id="7" name="Picture 6">
            <a:extLst>
              <a:ext uri="{FF2B5EF4-FFF2-40B4-BE49-F238E27FC236}">
                <a16:creationId xmlns:a16="http://schemas.microsoft.com/office/drawing/2014/main" id="{3E430BD7-BB69-4177-995F-8F42C72A226A}"/>
              </a:ext>
            </a:extLst>
          </p:cNvPr>
          <p:cNvPicPr>
            <a:picLocks noChangeAspect="1"/>
          </p:cNvPicPr>
          <p:nvPr/>
        </p:nvPicPr>
        <p:blipFill rotWithShape="1">
          <a:blip r:embed="rId5"/>
          <a:srcRect l="2399" t="1701" r="2399" b="3684"/>
          <a:stretch/>
        </p:blipFill>
        <p:spPr>
          <a:xfrm>
            <a:off x="6080425" y="2712705"/>
            <a:ext cx="2751874" cy="1882234"/>
          </a:xfrm>
          <a:prstGeom prst="rect">
            <a:avLst/>
          </a:prstGeom>
        </p:spPr>
      </p:pic>
    </p:spTree>
    <p:extLst>
      <p:ext uri="{BB962C8B-B14F-4D97-AF65-F5344CB8AC3E}">
        <p14:creationId xmlns:p14="http://schemas.microsoft.com/office/powerpoint/2010/main" val="73608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 5</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GB" sz="1400" dirty="0"/>
              <a:t>Chinese CO2 emissions show a strong positive correlation with economic development </a:t>
            </a:r>
            <a:br>
              <a:rPr lang="en-GB" sz="1400" dirty="0"/>
            </a:br>
            <a:r>
              <a:rPr lang="en-GB" sz="1400" dirty="0"/>
              <a:t>( correlation 1960-2011: </a:t>
            </a:r>
            <a:r>
              <a:rPr lang="en-GB" sz="1400" b="1" dirty="0"/>
              <a:t>+0.98 </a:t>
            </a:r>
            <a:r>
              <a:rPr lang="en-GB" sz="1400" dirty="0"/>
              <a:t>).  </a:t>
            </a:r>
            <a:br>
              <a:rPr lang="en-GB" sz="1400" dirty="0"/>
            </a:br>
            <a:endParaRPr lang="en-GB" sz="1400" dirty="0"/>
          </a:p>
          <a:p>
            <a:pPr marL="285750" indent="-285750"/>
            <a:r>
              <a:rPr lang="de-DE" sz="1400" dirty="0"/>
              <a:t>N</a:t>
            </a:r>
            <a:r>
              <a:rPr lang="en-GB" sz="1400" dirty="0" err="1"/>
              <a:t>evertheless</a:t>
            </a:r>
            <a:r>
              <a:rPr lang="en-GB" sz="1400" dirty="0"/>
              <a:t>, The rise of electricity and of renewables are closely interlinked as China diversifies and cleans up its power mix – the share of coal in total generation is forecasted to fall from two-thirds today to less than 40% in 2040 as a result (International Energy Agency </a:t>
            </a:r>
            <a:r>
              <a:rPr lang="en-GB" sz="1400" dirty="0">
                <a:hlinkClick r:id="rId3"/>
              </a:rPr>
              <a:t>https://www.iea.org/weo/china/</a:t>
            </a:r>
            <a:r>
              <a:rPr lang="en-GB" sz="1400" dirty="0"/>
              <a:t> )</a:t>
            </a:r>
            <a:endParaRPr sz="1400" dirty="0"/>
          </a:p>
        </p:txBody>
      </p:sp>
      <p:pic>
        <p:nvPicPr>
          <p:cNvPr id="4" name="Picture 3">
            <a:extLst>
              <a:ext uri="{FF2B5EF4-FFF2-40B4-BE49-F238E27FC236}">
                <a16:creationId xmlns:a16="http://schemas.microsoft.com/office/drawing/2014/main" id="{4E75B31E-AAD8-4A18-8A3D-92A3857FC86F}"/>
              </a:ext>
            </a:extLst>
          </p:cNvPr>
          <p:cNvPicPr>
            <a:picLocks noChangeAspect="1"/>
          </p:cNvPicPr>
          <p:nvPr/>
        </p:nvPicPr>
        <p:blipFill rotWithShape="1">
          <a:blip r:embed="rId4"/>
          <a:srcRect l="3220" r="2152" b="4463"/>
          <a:stretch/>
        </p:blipFill>
        <p:spPr>
          <a:xfrm>
            <a:off x="885193" y="2986591"/>
            <a:ext cx="2438740" cy="1786578"/>
          </a:xfrm>
          <a:prstGeom prst="rect">
            <a:avLst/>
          </a:prstGeom>
        </p:spPr>
      </p:pic>
      <p:pic>
        <p:nvPicPr>
          <p:cNvPr id="5" name="Picture 4">
            <a:extLst>
              <a:ext uri="{FF2B5EF4-FFF2-40B4-BE49-F238E27FC236}">
                <a16:creationId xmlns:a16="http://schemas.microsoft.com/office/drawing/2014/main" id="{A8232DF1-D3B9-4AF5-B853-2FF7207C16B1}"/>
              </a:ext>
            </a:extLst>
          </p:cNvPr>
          <p:cNvPicPr>
            <a:picLocks noChangeAspect="1"/>
          </p:cNvPicPr>
          <p:nvPr/>
        </p:nvPicPr>
        <p:blipFill>
          <a:blip r:embed="rId5"/>
          <a:stretch>
            <a:fillRect/>
          </a:stretch>
        </p:blipFill>
        <p:spPr>
          <a:xfrm>
            <a:off x="4982588" y="3527472"/>
            <a:ext cx="2191056" cy="457264"/>
          </a:xfrm>
          <a:prstGeom prst="rect">
            <a:avLst/>
          </a:prstGeom>
        </p:spPr>
      </p:pic>
    </p:spTree>
    <p:extLst>
      <p:ext uri="{BB962C8B-B14F-4D97-AF65-F5344CB8AC3E}">
        <p14:creationId xmlns:p14="http://schemas.microsoft.com/office/powerpoint/2010/main" val="164029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GB" sz="1400" dirty="0"/>
              <a:t>The analysis uses China as a proxy for emerging economies and ignores the different energy-mix in EM countries like Brazil, which heavily relies on renewable energy.</a:t>
            </a:r>
            <a:br>
              <a:rPr lang="en-GB" sz="1400" dirty="0"/>
            </a:br>
            <a:r>
              <a:rPr lang="en-GB" sz="1400" dirty="0"/>
              <a:t> </a:t>
            </a:r>
          </a:p>
          <a:p>
            <a:pPr lvl="0"/>
            <a:r>
              <a:rPr lang="en-GB" sz="1400" dirty="0"/>
              <a:t>Nevertheless, several large EM countries like Indonesia and South Africa share China ‘s reliance on coal for electric energy generation. Therefore, the findings for China (biggest EM country and biggest electric energy producer in the world) hold for many other EM countries.</a:t>
            </a:r>
            <a:br>
              <a:rPr lang="en-GB" sz="1400" dirty="0"/>
            </a:br>
            <a:endParaRPr lang="en-GB" sz="1400" dirty="0"/>
          </a:p>
          <a:p>
            <a:pPr lvl="0"/>
            <a:r>
              <a:rPr lang="en-GB" sz="1400" dirty="0"/>
              <a:t>France heavy reliance on nuclear energy is no raw model for developing countries. Instead, EM countries should explore renewable energy sources like biofuel, wind and solar.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GB" sz="1400" dirty="0"/>
              <a:t>Countries in an early stage of economic development show a strong positive correlation between GDP-per-capita growth and CO2-emission-per-capita. China heavily relies on coal for electric energy generation and its strong economic grows since the 1960’s is accompanied by an increase in CO2-emission. France has shown a similar pattern of fossil fuel GDP growth dependence until she switched to non-fossil fuel (i.e. nuclear) electric power generation in the 1970’s and 1980’s. </a:t>
            </a:r>
            <a:br>
              <a:rPr lang="en-GB" sz="1400" dirty="0"/>
            </a:br>
            <a:endParaRPr lang="en-GB" sz="1400" dirty="0"/>
          </a:p>
          <a:p>
            <a:pPr lvl="0"/>
            <a:r>
              <a:rPr lang="en-GB" sz="1400" dirty="0"/>
              <a:t>Nuclear fission technology has several safety and environmental concerns. Nevertheless, technical advancements in renewable energy sources like wind and solar offer both emerging economies and developed markets sustainable economic growth with significantly reduced CO2 emission. </a:t>
            </a:r>
          </a:p>
          <a:p>
            <a:pPr marL="0" lvl="0" indent="0" rtl="0">
              <a:spcBef>
                <a:spcPts val="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GB" dirty="0"/>
              <a:t>Annual time-series data from the world bank</a:t>
            </a:r>
          </a:p>
          <a:p>
            <a:pPr marL="285750" indent="-285750">
              <a:spcAft>
                <a:spcPts val="1600"/>
              </a:spcAft>
            </a:pPr>
            <a:r>
              <a:rPr lang="en-GB" dirty="0"/>
              <a:t>Lecture videos and </a:t>
            </a:r>
            <a:r>
              <a:rPr lang="en-GB" dirty="0" err="1"/>
              <a:t>Jypiter</a:t>
            </a:r>
            <a:r>
              <a:rPr lang="en-GB" dirty="0"/>
              <a:t> notebooks from the Python4DS class.</a:t>
            </a:r>
          </a:p>
          <a:p>
            <a:pPr marL="285750" indent="-285750">
              <a:spcAft>
                <a:spcPts val="1600"/>
              </a:spcAft>
            </a:pPr>
            <a:r>
              <a:rPr lang="en-GB" dirty="0"/>
              <a:t>Python Pandas for calculations and matplotlib for data visualization.</a:t>
            </a:r>
          </a:p>
          <a:p>
            <a:pPr marL="285750" indent="-285750">
              <a:spcAft>
                <a:spcPts val="1600"/>
              </a:spcAft>
            </a:pPr>
            <a:endParaRPr lang="en-GB" dirty="0"/>
          </a:p>
          <a:p>
            <a:pPr marL="0" lvl="0" indent="0" rtl="0">
              <a:spcBef>
                <a:spcPts val="0"/>
              </a:spcBef>
              <a:spcAft>
                <a:spcPts val="1600"/>
              </a:spcAft>
              <a:buNone/>
            </a:pPr>
            <a:endParaRPr lang="en-GB" dirty="0"/>
          </a:p>
          <a:p>
            <a:pPr marL="0" lvl="0" indent="0" rtl="0">
              <a:spcBef>
                <a:spcPts val="0"/>
              </a:spcBef>
              <a:spcAft>
                <a:spcPts val="1600"/>
              </a:spcAft>
              <a:buNone/>
            </a:pPr>
            <a:endParaRPr dirty="0"/>
          </a:p>
        </p:txBody>
      </p:sp>
      <p:pic>
        <p:nvPicPr>
          <p:cNvPr id="3" name="Graphic 2">
            <a:extLst>
              <a:ext uri="{FF2B5EF4-FFF2-40B4-BE49-F238E27FC236}">
                <a16:creationId xmlns:a16="http://schemas.microsoft.com/office/drawing/2014/main" id="{5737DDF9-04CF-42F9-B570-6CFAD30AC8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6414" y="2844850"/>
            <a:ext cx="1724025" cy="1724025"/>
          </a:xfrm>
          <a:prstGeom prst="rect">
            <a:avLst/>
          </a:prstGeom>
        </p:spPr>
      </p:pic>
      <p:sp>
        <p:nvSpPr>
          <p:cNvPr id="4" name="TextBox 3">
            <a:extLst>
              <a:ext uri="{FF2B5EF4-FFF2-40B4-BE49-F238E27FC236}">
                <a16:creationId xmlns:a16="http://schemas.microsoft.com/office/drawing/2014/main" id="{C19A623C-F386-4057-A7F3-D24CD3838133}"/>
              </a:ext>
            </a:extLst>
          </p:cNvPr>
          <p:cNvSpPr txBox="1"/>
          <p:nvPr/>
        </p:nvSpPr>
        <p:spPr>
          <a:xfrm>
            <a:off x="954447" y="2537073"/>
            <a:ext cx="2249291" cy="307777"/>
          </a:xfrm>
          <a:prstGeom prst="rect">
            <a:avLst/>
          </a:prstGeom>
          <a:noFill/>
        </p:spPr>
        <p:txBody>
          <a:bodyPr wrap="square" rtlCol="0">
            <a:spAutoFit/>
          </a:bodyPr>
          <a:lstStyle/>
          <a:p>
            <a:r>
              <a:rPr lang="de-DE" dirty="0"/>
              <a:t>World Bank</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U.S. Environmental Protection Agency. 2016.</a:t>
            </a:r>
          </a:p>
          <a:p>
            <a:pPr marL="0" lvl="0" indent="0">
              <a:spcAft>
                <a:spcPts val="1600"/>
              </a:spcAft>
              <a:buNone/>
            </a:pPr>
            <a:r>
              <a:rPr lang="en-GB" dirty="0"/>
              <a:t>Climate change indicators in the United States, 2016. Fourth edition. </a:t>
            </a:r>
          </a:p>
          <a:p>
            <a:pPr marL="0" lvl="0" indent="0">
              <a:spcAft>
                <a:spcPts val="1600"/>
              </a:spcAft>
              <a:buNone/>
            </a:pPr>
            <a:r>
              <a:rPr lang="en-GB" dirty="0"/>
              <a:t>EPA 430-R-16-004. </a:t>
            </a:r>
          </a:p>
          <a:p>
            <a:pPr marL="0" lvl="0" indent="0">
              <a:spcAft>
                <a:spcPts val="1600"/>
              </a:spcAft>
              <a:buNone/>
            </a:pPr>
            <a:r>
              <a:rPr lang="en-GB" dirty="0"/>
              <a:t>www.epa.gov/climate-indicators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GB" sz="1400" dirty="0"/>
              <a:t>Early stage economic development depends on increasing CO2 emission-per-capita unless cheap and reliable alternatives to fossil fuel energy sources like coal are widely available. China’s produces 2/3 of its electricity with coal and her strong economic growth since the mid-1960’s is accompanied by accelerating CO2-per-capita growth up to levels of advanced European economies. France has shown a similar fossil fuel growth dependence in the 1960’s until she switched to nuclear power generation in the 1970’s and 1980’s. Since that change to alternative (i.e. non-fossil) energy sources for electricity generation her impressive economic growth decoupled from the reliance on ever increasing CO2-emissions. The example of France shows that access to cheap and reliable electric energy is the key ingredient for economic growth. Technological advancements in renewable energy sources like wind and solar should enable other developed economies and emerging economies to achieve sustainable economic growth while reducing CO2-emissions.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GB" sz="1600" dirty="0"/>
              <a:t>Since the start of the industrial revolution in the mid-1700’s labour-productivity growth is thought to be strongly correlated with substituting manual labour with machines powered by hydro-carbons.  Rising total-factor productivity in an economy (i.e. labour productivity) is highly desirable because it leads to rising living standards (i.e. higher GDP per capita). </a:t>
            </a:r>
          </a:p>
          <a:p>
            <a:r>
              <a:rPr lang="en-GB" sz="1600" dirty="0"/>
              <a:t>Therefore, emerging economies like China and some developed economies like the USA are reluctant to commit to binding reductions in greenhouse gas emissions. Nevertheless, while gasoline is typically used of transport and is difficult to substitute most other hydro-carbons like coal and gas are predominantly used for heating and electricity production.  </a:t>
            </a:r>
          </a:p>
          <a:p>
            <a:r>
              <a:rPr lang="en-GB" sz="1600" dirty="0"/>
              <a:t>Sustainable economic growth can be achieved by switching to alternative energy sources like solar, wind, hydropower and nuclear to generate electricity.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b="1" dirty="0"/>
              <a:t>- World Development Indicators Dataset</a:t>
            </a:r>
            <a:br>
              <a:rPr lang="en-GB" b="1" dirty="0"/>
            </a:br>
            <a:r>
              <a:rPr lang="en-GB" dirty="0"/>
              <a:t>The World Development Indicators from the World Bank contain over a thousand annual indicators of economic development from hundreds of countries around the world.</a:t>
            </a:r>
            <a:br>
              <a:rPr lang="en-GB" dirty="0"/>
            </a:br>
            <a:br>
              <a:rPr lang="en-GB" dirty="0"/>
            </a:br>
            <a:r>
              <a:rPr lang="en-GB" dirty="0"/>
              <a:t>https://www.kaggle.com/worldbank/world-development-indicators/home</a:t>
            </a:r>
            <a:endParaRPr lang="en-GB"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GB" dirty="0"/>
              <a:t>The time-series data for France and PR China was only available until 2011 and German data could not be used since the time-series for Germany starts only in 1990 (German unification). Former GDR (East Germany) data is unreliable. </a:t>
            </a:r>
          </a:p>
          <a:p>
            <a:pPr marL="285750" indent="-285750">
              <a:spcAft>
                <a:spcPts val="1600"/>
              </a:spcAft>
            </a:pPr>
            <a:r>
              <a:rPr lang="en-GB" dirty="0"/>
              <a:t>The annual World Bank time-series are already adjusted for inflation (2005 US dollars) and both GDP and CO2-emission data is provided on a per-capita level.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GB" dirty="0"/>
              <a:t>Can economic growth and a reduction in CO2 emissions be achieved simultaneously? This research paper analyses the correlation of GDP-per-capita and CO2-emission-per-capita for representative emerging economies and developed countries.  </a:t>
            </a:r>
          </a:p>
          <a:p>
            <a:r>
              <a:rPr lang="en-GB" dirty="0"/>
              <a:t>Do emerging economies like China rely more on fossil fuels to achieve GDP-per-capita growth than developed economies like the USA. For several decades France has generated most of its electricity supply from nuclear fuels and French CO2 emissions have fallen well below the levels of economies with similar GDP-per-capita (e.g. Germany).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Methods</a:t>
            </a:r>
            <a:endParaRPr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GB" dirty="0"/>
              <a:t>Histograms to show the distribution of data. </a:t>
            </a:r>
          </a:p>
          <a:p>
            <a:pPr marL="285750" indent="-285750">
              <a:spcAft>
                <a:spcPts val="1600"/>
              </a:spcAft>
            </a:pPr>
            <a:r>
              <a:rPr lang="de-DE" dirty="0"/>
              <a:t>The </a:t>
            </a:r>
            <a:r>
              <a:rPr lang="de-DE" dirty="0" err="1"/>
              <a:t>correlation</a:t>
            </a:r>
            <a:r>
              <a:rPr lang="de-DE" dirty="0"/>
              <a:t> </a:t>
            </a:r>
            <a:r>
              <a:rPr lang="de-DE" dirty="0" err="1"/>
              <a:t>of</a:t>
            </a:r>
            <a:r>
              <a:rPr lang="de-DE" dirty="0"/>
              <a:t> annual GDP-per-</a:t>
            </a:r>
            <a:r>
              <a:rPr lang="de-DE" dirty="0" err="1"/>
              <a:t>capita</a:t>
            </a:r>
            <a:r>
              <a:rPr lang="de-DE" dirty="0"/>
              <a:t> and CO2-emission-per-capita was </a:t>
            </a:r>
            <a:r>
              <a:rPr lang="de-DE" dirty="0" err="1"/>
              <a:t>calculated</a:t>
            </a:r>
            <a:r>
              <a:rPr lang="de-DE" dirty="0"/>
              <a:t> </a:t>
            </a:r>
            <a:r>
              <a:rPr lang="de-DE" dirty="0" err="1"/>
              <a:t>to</a:t>
            </a:r>
            <a:r>
              <a:rPr lang="de-DE" dirty="0"/>
              <a:t> </a:t>
            </a:r>
            <a:r>
              <a:rPr lang="de-DE" dirty="0" err="1"/>
              <a:t>determine</a:t>
            </a:r>
            <a:r>
              <a:rPr lang="de-DE" dirty="0"/>
              <a:t> a </a:t>
            </a:r>
            <a:r>
              <a:rPr lang="de-DE" dirty="0" err="1"/>
              <a:t>growth</a:t>
            </a:r>
            <a:r>
              <a:rPr lang="de-DE" dirty="0"/>
              <a:t> </a:t>
            </a:r>
            <a:r>
              <a:rPr lang="de-DE" dirty="0" err="1"/>
              <a:t>dependence</a:t>
            </a:r>
            <a:r>
              <a:rPr lang="de-DE" dirty="0"/>
              <a:t> </a:t>
            </a:r>
            <a:r>
              <a:rPr lang="de-DE" dirty="0" err="1"/>
              <a:t>of</a:t>
            </a:r>
            <a:r>
              <a:rPr lang="de-DE" dirty="0"/>
              <a:t> fossil-</a:t>
            </a:r>
            <a:r>
              <a:rPr lang="de-DE" dirty="0" err="1"/>
              <a:t>fuel</a:t>
            </a:r>
            <a:r>
              <a:rPr lang="de-DE" dirty="0"/>
              <a:t> </a:t>
            </a:r>
            <a:r>
              <a:rPr lang="de-DE" dirty="0" err="1"/>
              <a:t>for</a:t>
            </a:r>
            <a:r>
              <a:rPr lang="de-DE" dirty="0"/>
              <a:t> </a:t>
            </a:r>
            <a:r>
              <a:rPr lang="de-DE" dirty="0" err="1"/>
              <a:t>early</a:t>
            </a:r>
            <a:r>
              <a:rPr lang="de-DE" dirty="0"/>
              <a:t> </a:t>
            </a:r>
            <a:r>
              <a:rPr lang="de-DE" dirty="0" err="1"/>
              <a:t>stage</a:t>
            </a:r>
            <a:r>
              <a:rPr lang="de-DE" dirty="0"/>
              <a:t> </a:t>
            </a:r>
            <a:r>
              <a:rPr lang="de-DE" dirty="0" err="1"/>
              <a:t>economic</a:t>
            </a:r>
            <a:r>
              <a:rPr lang="de-DE" dirty="0"/>
              <a:t> </a:t>
            </a:r>
            <a:r>
              <a:rPr lang="de-DE" dirty="0" err="1"/>
              <a:t>growth</a:t>
            </a:r>
            <a:endParaRPr lang="en-GB" dirty="0"/>
          </a:p>
          <a:p>
            <a:pPr marL="0" lvl="0" indent="0" rtl="0">
              <a:spcBef>
                <a:spcPts val="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 1</a:t>
            </a:r>
            <a:endParaRPr dirty="0"/>
          </a:p>
        </p:txBody>
      </p:sp>
      <p:sp>
        <p:nvSpPr>
          <p:cNvPr id="98" name="Google Shape;98;p20"/>
          <p:cNvSpPr txBox="1">
            <a:spLocks noGrp="1"/>
          </p:cNvSpPr>
          <p:nvPr>
            <p:ph type="body" idx="1"/>
          </p:nvPr>
        </p:nvSpPr>
        <p:spPr>
          <a:xfrm>
            <a:off x="311699" y="1017725"/>
            <a:ext cx="5595192" cy="3416400"/>
          </a:xfrm>
          <a:prstGeom prst="rect">
            <a:avLst/>
          </a:prstGeom>
        </p:spPr>
        <p:txBody>
          <a:bodyPr spcFirstLastPara="1" wrap="square" lIns="91425" tIns="91425" rIns="91425" bIns="91425" anchor="t" anchorCtr="0">
            <a:noAutofit/>
          </a:bodyPr>
          <a:lstStyle/>
          <a:p>
            <a:pPr marL="171450" indent="-171450"/>
            <a:r>
              <a:rPr lang="en-GB" sz="1200" dirty="0"/>
              <a:t>The current level of CO2 emission-per-capita (2011) depends on the level of economic development and the energy mix used in power generation.</a:t>
            </a:r>
            <a:br>
              <a:rPr lang="en-GB" sz="1200" dirty="0"/>
            </a:br>
            <a:r>
              <a:rPr lang="en-GB" sz="1200" dirty="0"/>
              <a:t> </a:t>
            </a:r>
          </a:p>
          <a:p>
            <a:pPr marL="171450" indent="-171450"/>
            <a:r>
              <a:rPr lang="en-GB" sz="1200" dirty="0"/>
              <a:t>Oil and gas producing countries like Qatar and the USA rely heavily on fossil fuels and produce high levels of CO2 emission (40 tonnes and 17 tonnes-per-capita, respectively).</a:t>
            </a:r>
            <a:br>
              <a:rPr lang="en-GB" sz="1200" dirty="0"/>
            </a:br>
            <a:r>
              <a:rPr lang="en-GB" sz="1200" dirty="0"/>
              <a:t> </a:t>
            </a:r>
          </a:p>
          <a:p>
            <a:pPr marL="171450" indent="-171450"/>
            <a:r>
              <a:rPr lang="en-GB" sz="1200" dirty="0"/>
              <a:t>At a similar level of economic development, energy importing European countries like Germany show lower CO2 emission levels around 9 tonnes-per-capita.</a:t>
            </a:r>
            <a:br>
              <a:rPr lang="en-GB" sz="1200" dirty="0"/>
            </a:br>
            <a:r>
              <a:rPr lang="en-GB" sz="1200" dirty="0"/>
              <a:t> </a:t>
            </a:r>
          </a:p>
          <a:p>
            <a:pPr marL="171450" indent="-171450"/>
            <a:r>
              <a:rPr lang="en-GB" sz="1200" dirty="0"/>
              <a:t>The biggest emerging economy China heavily relies on Coal for electricity generation and produces similar CO2 emissions than Germany, albeit at a much lower level of economic development. </a:t>
            </a:r>
            <a:br>
              <a:rPr lang="en-GB" sz="1200" dirty="0"/>
            </a:br>
            <a:endParaRPr lang="en-GB" sz="1200" dirty="0"/>
          </a:p>
          <a:p>
            <a:pPr marL="171450" indent="-171450"/>
            <a:r>
              <a:rPr lang="en-GB" sz="1200" dirty="0"/>
              <a:t>In contrast, France shows significantly lower CO2 emission levels than equally wealthy Germany.  </a:t>
            </a:r>
            <a:endParaRPr lang="en" sz="1200" dirty="0"/>
          </a:p>
          <a:p>
            <a:pPr marL="0" lvl="0" indent="0">
              <a:spcBef>
                <a:spcPts val="1600"/>
              </a:spcBef>
              <a:spcAft>
                <a:spcPts val="0"/>
              </a:spcAft>
              <a:buNone/>
            </a:pPr>
            <a:r>
              <a:rPr lang="en" sz="1200" dirty="0"/>
              <a:t>.</a:t>
            </a:r>
            <a:endParaRPr sz="1200" dirty="0"/>
          </a:p>
        </p:txBody>
      </p:sp>
      <p:pic>
        <p:nvPicPr>
          <p:cNvPr id="2" name="Picture 1">
            <a:extLst>
              <a:ext uri="{FF2B5EF4-FFF2-40B4-BE49-F238E27FC236}">
                <a16:creationId xmlns:a16="http://schemas.microsoft.com/office/drawing/2014/main" id="{0A38C056-EEC9-44F0-A062-08A95C34C2A1}"/>
              </a:ext>
            </a:extLst>
          </p:cNvPr>
          <p:cNvPicPr>
            <a:picLocks noChangeAspect="1"/>
          </p:cNvPicPr>
          <p:nvPr/>
        </p:nvPicPr>
        <p:blipFill rotWithShape="1">
          <a:blip r:embed="rId3"/>
          <a:srcRect l="1752" t="1250" r="1334" b="2335"/>
          <a:stretch/>
        </p:blipFill>
        <p:spPr>
          <a:xfrm>
            <a:off x="6183161" y="1594089"/>
            <a:ext cx="2847279" cy="1916674"/>
          </a:xfrm>
          <a:prstGeom prst="rect">
            <a:avLst/>
          </a:prstGeom>
        </p:spPr>
      </p:pic>
    </p:spTree>
    <p:extLst>
      <p:ext uri="{BB962C8B-B14F-4D97-AF65-F5344CB8AC3E}">
        <p14:creationId xmlns:p14="http://schemas.microsoft.com/office/powerpoint/2010/main" val="418725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 2</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GB" sz="1400" dirty="0"/>
              <a:t>French CO2 emissions have peaked in the 1970s at approx. 10 tonnes per capita and have fallen to 5.2 t in 2011. </a:t>
            </a:r>
          </a:p>
          <a:p>
            <a:pPr marL="285750" indent="-285750"/>
            <a:r>
              <a:rPr lang="en-GB" sz="1400" dirty="0"/>
              <a:t>Currently, France derives about 75% of its electricity from nuclear energy, due to a long-standing policy based on energy security (source: </a:t>
            </a:r>
            <a:r>
              <a:rPr lang="en-GB" sz="1400" u="sng" dirty="0">
                <a:hlinkClick r:id="rId3"/>
              </a:rPr>
              <a:t>http://www.world-nuclear.org</a:t>
            </a:r>
            <a:r>
              <a:rPr lang="en-GB" sz="1400" dirty="0"/>
              <a:t>). </a:t>
            </a:r>
            <a:endParaRPr sz="1400" dirty="0"/>
          </a:p>
        </p:txBody>
      </p:sp>
      <p:pic>
        <p:nvPicPr>
          <p:cNvPr id="2" name="Picture 1">
            <a:extLst>
              <a:ext uri="{FF2B5EF4-FFF2-40B4-BE49-F238E27FC236}">
                <a16:creationId xmlns:a16="http://schemas.microsoft.com/office/drawing/2014/main" id="{B5063E0D-AB78-44F5-810F-83B7E73A5B5A}"/>
              </a:ext>
            </a:extLst>
          </p:cNvPr>
          <p:cNvPicPr>
            <a:picLocks noChangeAspect="1"/>
          </p:cNvPicPr>
          <p:nvPr/>
        </p:nvPicPr>
        <p:blipFill rotWithShape="1">
          <a:blip r:embed="rId4"/>
          <a:srcRect t="2425" r="2027" b="2301"/>
          <a:stretch/>
        </p:blipFill>
        <p:spPr>
          <a:xfrm>
            <a:off x="416019" y="2722232"/>
            <a:ext cx="2431972" cy="1611775"/>
          </a:xfrm>
          <a:prstGeom prst="rect">
            <a:avLst/>
          </a:prstGeom>
        </p:spPr>
      </p:pic>
      <p:pic>
        <p:nvPicPr>
          <p:cNvPr id="3" name="Picture 2">
            <a:extLst>
              <a:ext uri="{FF2B5EF4-FFF2-40B4-BE49-F238E27FC236}">
                <a16:creationId xmlns:a16="http://schemas.microsoft.com/office/drawing/2014/main" id="{5B93A748-100E-4EEA-8FD3-29BE5DBC6345}"/>
              </a:ext>
            </a:extLst>
          </p:cNvPr>
          <p:cNvPicPr>
            <a:picLocks noChangeAspect="1"/>
          </p:cNvPicPr>
          <p:nvPr/>
        </p:nvPicPr>
        <p:blipFill rotWithShape="1">
          <a:blip r:embed="rId5"/>
          <a:srcRect l="1252" t="1284" r="2095" b="3880"/>
          <a:stretch/>
        </p:blipFill>
        <p:spPr>
          <a:xfrm>
            <a:off x="3143669" y="2722232"/>
            <a:ext cx="2464171" cy="1689581"/>
          </a:xfrm>
          <a:prstGeom prst="rect">
            <a:avLst/>
          </a:prstGeom>
        </p:spPr>
      </p:pic>
      <p:pic>
        <p:nvPicPr>
          <p:cNvPr id="4" name="Picture 3">
            <a:extLst>
              <a:ext uri="{FF2B5EF4-FFF2-40B4-BE49-F238E27FC236}">
                <a16:creationId xmlns:a16="http://schemas.microsoft.com/office/drawing/2014/main" id="{CD813595-2A4F-4CB0-8DD7-63CE7CA25AA2}"/>
              </a:ext>
            </a:extLst>
          </p:cNvPr>
          <p:cNvPicPr>
            <a:picLocks noChangeAspect="1"/>
          </p:cNvPicPr>
          <p:nvPr/>
        </p:nvPicPr>
        <p:blipFill rotWithShape="1">
          <a:blip r:embed="rId6"/>
          <a:srcRect l="1074" r="1646" b="1387"/>
          <a:stretch/>
        </p:blipFill>
        <p:spPr>
          <a:xfrm>
            <a:off x="5901865" y="2571750"/>
            <a:ext cx="2636409" cy="177634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886</Words>
  <Application>Microsoft Office PowerPoint</Application>
  <PresentationFormat>On-screen Show (16:9)</PresentationFormat>
  <Paragraphs>58</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Economic Development  and  CO2 Emission</vt:lpstr>
      <vt:lpstr>Abstract</vt:lpstr>
      <vt:lpstr>Motivation</vt:lpstr>
      <vt:lpstr>Dataset(s)</vt:lpstr>
      <vt:lpstr>Data Preparation and Cleaning</vt:lpstr>
      <vt:lpstr>Research Question(s)</vt:lpstr>
      <vt:lpstr>Methods</vt:lpstr>
      <vt:lpstr>Findings 1</vt:lpstr>
      <vt:lpstr>Findings 2</vt:lpstr>
      <vt:lpstr>Findings 3</vt:lpstr>
      <vt:lpstr>Findings 4</vt:lpstr>
      <vt:lpstr>Findings 5</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dc:creator>Peter Schuld</dc:creator>
  <cp:lastModifiedBy>Peter Schuld</cp:lastModifiedBy>
  <cp:revision>28</cp:revision>
  <dcterms:modified xsi:type="dcterms:W3CDTF">2018-08-20T21:58:28Z</dcterms:modified>
</cp:coreProperties>
</file>