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4" r:id="rId4"/>
    <p:sldId id="260" r:id="rId5"/>
    <p:sldId id="267" r:id="rId6"/>
    <p:sldId id="259" r:id="rId7"/>
    <p:sldId id="263" r:id="rId8"/>
    <p:sldId id="265" r:id="rId9"/>
    <p:sldId id="266" r:id="rId10"/>
    <p:sldId id="268" r:id="rId11"/>
    <p:sldId id="262" r:id="rId12"/>
    <p:sldId id="261" r:id="rId13"/>
    <p:sldId id="269" r:id="rId14"/>
    <p:sldId id="257" r:id="rId15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8"/>
    <a:srgbClr val="D8D8DA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AA028-9780-1E40-8A19-149D2C2778E6}" v="186" dt="2021-03-12T09:14:1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9" autoAdjust="0"/>
    <p:restoredTop sz="94660"/>
  </p:normalViewPr>
  <p:slideViewPr>
    <p:cSldViewPr snapToGrid="0">
      <p:cViewPr>
        <p:scale>
          <a:sx n="62" d="100"/>
          <a:sy n="62" d="100"/>
        </p:scale>
        <p:origin x="288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8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11.03.21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11.03.21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50800" y="5927411"/>
            <a:ext cx="518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800" y="651700"/>
            <a:ext cx="7938000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50800" y="1778400"/>
            <a:ext cx="5184000" cy="44271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55200" y="1778400"/>
            <a:ext cx="24336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 err="1"/>
              <a:t>titel</a:t>
            </a:r>
            <a:r>
              <a:rPr lang="de-AT" noProof="0" dirty="0"/>
              <a:t>, 3 kleine </a:t>
            </a:r>
            <a:r>
              <a:rPr lang="de-AT" noProof="0" dirty="0" err="1"/>
              <a:t>bilder</a:t>
            </a:r>
            <a:r>
              <a:rPr lang="de-AT" noProof="0" dirty="0"/>
              <a:t> und </a:t>
            </a:r>
            <a:r>
              <a:rPr lang="de-AT" noProof="0" dirty="0" err="1"/>
              <a:t>text</a:t>
            </a:r>
            <a:endParaRPr lang="de-AT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7809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49322" y="3309042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49322" y="4834936"/>
            <a:ext cx="2414023" cy="136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hteck 13"/>
          <p:cNvSpPr/>
          <p:nvPr userDrawn="1"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, schmales </a:t>
            </a:r>
            <a:r>
              <a:rPr lang="de-DE" dirty="0" err="1"/>
              <a:t>bild</a:t>
            </a:r>
            <a:r>
              <a:rPr lang="de-DE" dirty="0"/>
              <a:t> und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49322" y="1778467"/>
            <a:ext cx="2418223" cy="44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404316" y="1777809"/>
            <a:ext cx="50832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oßes Image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grosses</a:t>
            </a:r>
            <a:r>
              <a:rPr lang="de-DE" dirty="0"/>
              <a:t> </a:t>
            </a:r>
            <a:r>
              <a:rPr lang="de-DE" dirty="0" err="1"/>
              <a:t>imagebild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Formeln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598864" y="1775981"/>
            <a:ext cx="5940000" cy="417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8864" y="5948381"/>
            <a:ext cx="5940000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 err="1"/>
              <a:t>titel</a:t>
            </a:r>
            <a:r>
              <a:rPr lang="de-DE" dirty="0"/>
              <a:t> und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49322" y="1785900"/>
            <a:ext cx="7935578" cy="41724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9322" y="5958300"/>
            <a:ext cx="7935578" cy="252000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633345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633345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ein danke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6" name="Textfeld 5"/>
          <p:cNvSpPr txBox="1"/>
          <p:nvPr userDrawn="1"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www.jku.at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9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7960" y="216000"/>
            <a:ext cx="8708080" cy="642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227" y="1463400"/>
            <a:ext cx="6599546" cy="3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4971" y="551477"/>
            <a:ext cx="7938000" cy="1943630"/>
          </a:xfrm>
        </p:spPr>
        <p:txBody>
          <a:bodyPr anchor="b">
            <a:noAutofit/>
          </a:bodyPr>
          <a:lstStyle>
            <a:lvl1pPr algn="l">
              <a:defRPr sz="4500" baseline="0">
                <a:latin typeface="Arial Black" panose="020B0A04020102020204" pitchFamily="34" charset="0"/>
              </a:defRPr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045" y="3879265"/>
            <a:ext cx="7926926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5957925" y="5472268"/>
            <a:ext cx="1385047" cy="7704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05" y="5191200"/>
            <a:ext cx="2115244" cy="126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181509" y="2623322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5539" y="5468397"/>
            <a:ext cx="1057432" cy="7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50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460" y="4810654"/>
            <a:ext cx="7924140" cy="84507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7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noProof="0" dirty="0"/>
              <a:t>Platz für Details und Erklärungen zum Thema.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543600" y="1181193"/>
            <a:ext cx="7938000" cy="222628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AT" noProof="0" dirty="0"/>
              <a:t>Platz für </a:t>
            </a:r>
            <a:br>
              <a:rPr lang="de-AT" noProof="0" dirty="0"/>
            </a:br>
            <a:r>
              <a:rPr lang="de-AT" noProof="0" dirty="0"/>
              <a:t>den Titel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339" t="15819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0551" y="3543300"/>
            <a:ext cx="6301462" cy="1130300"/>
          </a:xfrm>
        </p:spPr>
        <p:txBody>
          <a:bodyPr anchor="ctr"/>
          <a:lstStyle>
            <a:lvl1pPr marL="0" indent="0">
              <a:buNone/>
              <a:defRPr baseline="0">
                <a:latin typeface="+mj-lt"/>
              </a:defRPr>
            </a:lvl1pPr>
          </a:lstStyle>
          <a:p>
            <a:pPr marL="324000" marR="0" lvl="0" indent="-324000" algn="l" defTabSz="914400" rtl="0" eaLnBrk="1" fontAlgn="auto" latinLnBrk="0" hangingPunct="1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de-AT" dirty="0"/>
              <a:t>Platz für einen Untertitel</a:t>
            </a:r>
          </a:p>
        </p:txBody>
      </p:sp>
    </p:spTree>
    <p:extLst>
      <p:ext uri="{BB962C8B-B14F-4D97-AF65-F5344CB8AC3E}">
        <p14:creationId xmlns:p14="http://schemas.microsoft.com/office/powerpoint/2010/main" val="31764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3600" y="1936933"/>
            <a:ext cx="7938000" cy="470091"/>
          </a:xfrm>
        </p:spPr>
        <p:txBody>
          <a:bodyPr/>
          <a:lstStyle>
            <a:lvl1pPr>
              <a:defRPr/>
            </a:lvl1pPr>
          </a:lstStyle>
          <a:p>
            <a:r>
              <a:rPr lang="de-AT" noProof="0" dirty="0"/>
              <a:t>In Kooperation mit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52000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5443236" y="2672237"/>
            <a:ext cx="1440000" cy="1440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7039492" y="2672237"/>
            <a:ext cx="1440000" cy="144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56621" y="26722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2271800" y="26712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3852000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5443236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7039492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5" name="Bildplatzhalter 6"/>
          <p:cNvSpPr>
            <a:spLocks noGrp="1"/>
          </p:cNvSpPr>
          <p:nvPr>
            <p:ph type="pic" sz="quarter" idx="21" hasCustomPrompt="1"/>
          </p:nvPr>
        </p:nvSpPr>
        <p:spPr>
          <a:xfrm>
            <a:off x="656621" y="4272437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6" name="Bildplatzhalter 6"/>
          <p:cNvSpPr>
            <a:spLocks noGrp="1"/>
          </p:cNvSpPr>
          <p:nvPr>
            <p:ph type="pic" sz="quarter" idx="22" hasCustomPrompt="1"/>
          </p:nvPr>
        </p:nvSpPr>
        <p:spPr>
          <a:xfrm>
            <a:off x="2271800" y="4271400"/>
            <a:ext cx="1440000" cy="1440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07" y="403200"/>
            <a:ext cx="211524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49322" y="1779938"/>
            <a:ext cx="7938000" cy="4424400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000"/>
              </a:spcBef>
              <a:buFontTx/>
              <a:buNone/>
              <a:defRPr lang="de-AT" sz="1700" kern="1200" baseline="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266700">
              <a:lnSpc>
                <a:spcPct val="105000"/>
              </a:lnSpc>
              <a:spcBef>
                <a:spcPts val="0"/>
              </a:spcBef>
              <a:buFont typeface="Wingdings 2" panose="05020102010507070707" pitchFamily="18" charset="2"/>
              <a:buChar char=""/>
              <a:defRPr sz="1500"/>
            </a:lvl2pPr>
          </a:lstStyle>
          <a:p>
            <a:pPr lvl="0"/>
            <a:r>
              <a:rPr lang="de-AT" noProof="0" dirty="0"/>
              <a:t>Kapitel 1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2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  <a:p>
            <a:pPr marL="0" lvl="0" indent="0" algn="l" defTabSz="914400" rtl="0" eaLnBrk="1" latinLnBrk="0" hangingPunct="1">
              <a:lnSpc>
                <a:spcPct val="105000"/>
              </a:lnSpc>
              <a:spcBef>
                <a:spcPts val="1000"/>
              </a:spcBef>
              <a:spcAft>
                <a:spcPts val="600"/>
              </a:spcAft>
              <a:buSzPct val="90000"/>
              <a:buFontTx/>
              <a:buNone/>
            </a:pPr>
            <a:r>
              <a:rPr lang="de-AT" noProof="0" dirty="0"/>
              <a:t>Kapitel 3</a:t>
            </a:r>
          </a:p>
          <a:p>
            <a:pPr lvl="1"/>
            <a:r>
              <a:rPr lang="de-AT" noProof="0" dirty="0"/>
              <a:t>Unterkapitel 1</a:t>
            </a:r>
          </a:p>
          <a:p>
            <a:pPr lvl="1"/>
            <a:r>
              <a:rPr lang="de-AT" noProof="0" dirty="0"/>
              <a:t>Unterkapitel 2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49322" y="651700"/>
            <a:ext cx="7938194" cy="93869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noProof="0" dirty="0"/>
              <a:t>Platz für</a:t>
            </a:r>
            <a:br>
              <a:rPr lang="de-DE" noProof="0" dirty="0"/>
            </a:br>
            <a:r>
              <a:rPr lang="de-DE" noProof="0" dirty="0"/>
              <a:t>EINE ÜBERSICHT / AGENDA</a:t>
            </a:r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mit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48268" y="5927411"/>
            <a:ext cx="7925378" cy="278642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DFB297D7-21D1-0549-A74D-BD03213304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15001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Bild / etc. ohne Qu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Text, Bilder,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7925378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fld id="{2FCA2C60-3929-1D49-B29C-C60A97789E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noProof="0" dirty="0"/>
              <a:t>Platz für</a:t>
            </a:r>
            <a:br>
              <a:rPr lang="de-AT" noProof="0" dirty="0"/>
            </a:br>
            <a:r>
              <a:rPr lang="de-AT" noProof="0" dirty="0"/>
              <a:t>Titel und vergleich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>
          <a:xfrm>
            <a:off x="1549400" y="6356350"/>
            <a:ext cx="763200" cy="352800"/>
          </a:xfrm>
        </p:spPr>
        <p:txBody>
          <a:bodyPr lIns="36000" tIns="72000" bIns="0">
            <a:noAutofit/>
          </a:bodyPr>
          <a:lstStyle>
            <a:lvl1pPr marL="0" indent="0">
              <a:lnSpc>
                <a:spcPts val="900"/>
              </a:lnSpc>
              <a:spcBef>
                <a:spcPts val="0"/>
              </a:spcBef>
              <a:buNone/>
              <a:defRPr sz="800" baseline="0"/>
            </a:lvl1pPr>
          </a:lstStyle>
          <a:p>
            <a:r>
              <a:rPr lang="de-AT" dirty="0"/>
              <a:t>Platz für ein Partnerlogo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 noProof="0" dirty="0"/>
              <a:t>Platz für Autor und LVA-Nummer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48268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4693116" y="1777395"/>
            <a:ext cx="3794400" cy="4428658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200"/>
              </a:spcBef>
              <a:spcAft>
                <a:spcPts val="4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AT" noProof="0" dirty="0"/>
              <a:t>TitelmUsterformat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AT" noProof="0" dirty="0"/>
              <a:t>Textmasterformat bearbeiten</a:t>
            </a:r>
          </a:p>
          <a:p>
            <a:pPr lvl="1"/>
            <a:r>
              <a:rPr lang="de-AT" noProof="0" dirty="0"/>
              <a:t>Zweite Ebene</a:t>
            </a:r>
          </a:p>
          <a:p>
            <a:pPr lvl="2"/>
            <a:r>
              <a:rPr lang="de-AT" noProof="0" dirty="0"/>
              <a:t>Dritte Ebene</a:t>
            </a:r>
          </a:p>
          <a:p>
            <a:pPr lvl="3"/>
            <a:r>
              <a:rPr lang="de-AT" noProof="0" dirty="0"/>
              <a:t>Vierte Ebene</a:t>
            </a:r>
          </a:p>
          <a:p>
            <a:pPr lvl="4"/>
            <a:r>
              <a:rPr lang="de-AT" noProof="0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dirty="0"/>
              <a:t>01.02.2018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 noProof="0" dirty="0"/>
              <a:t>Platz für Autor und LVA-Nummer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  <a:latin typeface="+mn-lt"/>
              </a:defRPr>
            </a:lvl1pPr>
          </a:lstStyle>
          <a:p>
            <a:fld id="{977D763E-6462-E748-A364-8301CFB7D35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391" t="9873" r="13244" b="34352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68" r:id="rId3"/>
    <p:sldLayoutId id="2147483661" r:id="rId4"/>
    <p:sldLayoutId id="2147483669" r:id="rId5"/>
    <p:sldLayoutId id="2147483670" r:id="rId6"/>
    <p:sldLayoutId id="2147483662" r:id="rId7"/>
    <p:sldLayoutId id="2147483681" r:id="rId8"/>
    <p:sldLayoutId id="2147483664" r:id="rId9"/>
    <p:sldLayoutId id="2147483683" r:id="rId10"/>
    <p:sldLayoutId id="2147483684" r:id="rId11"/>
    <p:sldLayoutId id="2147483675" r:id="rId12"/>
    <p:sldLayoutId id="2147483674" r:id="rId13"/>
    <p:sldLayoutId id="2147483666" r:id="rId14"/>
    <p:sldLayoutId id="2147483672" r:id="rId15"/>
    <p:sldLayoutId id="2147483673" r:id="rId16"/>
    <p:sldLayoutId id="2147483680" r:id="rId17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90000"/>
        <a:buFont typeface="Wingdings 2" panose="05020102010507070707" pitchFamily="18" charset="2"/>
        <a:buChar char="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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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12000" indent="-288000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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7BD0A-D4BD-0D4F-AC7C-B0661A3C0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AABD8-765A-0242-AE31-D6E37E7663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419C4-A142-3949-8199-A974C43A516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68A27-D477-6443-8C54-A72FFF657D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64CAB7-F5ED-FF4F-B631-D170047A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Push Pull Merges…</a:t>
            </a:r>
          </a:p>
        </p:txBody>
      </p:sp>
    </p:spTree>
    <p:extLst>
      <p:ext uri="{BB962C8B-B14F-4D97-AF65-F5344CB8AC3E}">
        <p14:creationId xmlns:p14="http://schemas.microsoft.com/office/powerpoint/2010/main" val="173254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63CBBD-13E6-8E4D-A522-B92A98047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Interactives Webtool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Visualisierung</a:t>
            </a:r>
            <a:r>
              <a:rPr lang="en-GB" dirty="0"/>
              <a:t> </a:t>
            </a:r>
            <a:endParaRPr lang="en-AT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Learn Git Branching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learngitbranching.js.org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1BC50-AA1C-1142-A51D-AF59CDBDF0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6BC7D-9EB7-FB4F-A47B-077BE77A17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F519C-CC89-1144-8CEE-C60F5006E5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6EC0AA-6156-AF4E-BB01-D87E6DEB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Git - Tutorials</a:t>
            </a:r>
          </a:p>
        </p:txBody>
      </p:sp>
    </p:spTree>
    <p:extLst>
      <p:ext uri="{BB962C8B-B14F-4D97-AF65-F5344CB8AC3E}">
        <p14:creationId xmlns:p14="http://schemas.microsoft.com/office/powerpoint/2010/main" val="65180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272166-C611-5E4C-9ABD-2C02DBB16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T" dirty="0"/>
              <a:t>Remotes</a:t>
            </a:r>
          </a:p>
          <a:p>
            <a:r>
              <a:rPr lang="en-AT" dirty="0"/>
              <a:t>Single Shared Repository</a:t>
            </a:r>
          </a:p>
          <a:p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BDFD9-6FEF-3B48-932C-3E1D6F386D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8883-8531-F441-852C-65F9AB882F9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8EF87-E8FF-FA48-AED8-54D4CDC3D2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825106-E38B-1F40-B028-0FE66B2B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GitHub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A8D1AC-3CC8-F442-A32D-312C688CA1C1}"/>
              </a:ext>
            </a:extLst>
          </p:cNvPr>
          <p:cNvGrpSpPr/>
          <p:nvPr/>
        </p:nvGrpSpPr>
        <p:grpSpPr>
          <a:xfrm>
            <a:off x="2442196" y="1876576"/>
            <a:ext cx="5902815" cy="3104847"/>
            <a:chOff x="928586" y="1779938"/>
            <a:chExt cx="7286829" cy="3299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7FB88A-D4C8-DF40-A5C7-C7F681ED9E0D}"/>
                </a:ext>
              </a:extLst>
            </p:cNvPr>
            <p:cNvSpPr/>
            <p:nvPr/>
          </p:nvSpPr>
          <p:spPr>
            <a:xfrm>
              <a:off x="2806262" y="1779938"/>
              <a:ext cx="3578772" cy="12628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</a:t>
              </a:r>
              <a:r>
                <a:rPr lang="en-AT" dirty="0"/>
                <a:t>hared repository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2A7EB4-98B7-D84C-AC43-86E4DBE47137}"/>
                </a:ext>
              </a:extLst>
            </p:cNvPr>
            <p:cNvSpPr/>
            <p:nvPr/>
          </p:nvSpPr>
          <p:spPr>
            <a:xfrm>
              <a:off x="928586" y="4141552"/>
              <a:ext cx="2002221" cy="9301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developer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B2E5D2-D749-9F46-931F-C8843C94CFF8}"/>
                </a:ext>
              </a:extLst>
            </p:cNvPr>
            <p:cNvSpPr/>
            <p:nvPr/>
          </p:nvSpPr>
          <p:spPr>
            <a:xfrm>
              <a:off x="3594537" y="4148955"/>
              <a:ext cx="2002221" cy="9301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developer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2C4A24-1D38-0D42-9D84-62ED4B0B7178}"/>
                </a:ext>
              </a:extLst>
            </p:cNvPr>
            <p:cNvSpPr/>
            <p:nvPr/>
          </p:nvSpPr>
          <p:spPr>
            <a:xfrm>
              <a:off x="6213194" y="4148955"/>
              <a:ext cx="2002221" cy="9301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developer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93E34F-5C93-1149-8BDB-6A5AF930461F}"/>
                </a:ext>
              </a:extLst>
            </p:cNvPr>
            <p:cNvCxnSpPr/>
            <p:nvPr/>
          </p:nvCxnSpPr>
          <p:spPr>
            <a:xfrm flipV="1">
              <a:off x="1929696" y="3200400"/>
              <a:ext cx="1312268" cy="76892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9860A7-C132-4343-8843-89CEFBF1A3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0471" y="3164389"/>
              <a:ext cx="1153336" cy="800814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044D44-5D28-6D4F-B15F-DDAC2B541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217" y="3184455"/>
              <a:ext cx="0" cy="800815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65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964D-E8FE-6546-9FF9-08D60381EB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BC330-59D5-9146-93CC-471F68F3E4D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55684-F649-6642-BB26-94695085F4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34E234-C353-DC44-8CD8-08F597A8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EC8EFA-D14E-C248-95C4-CF88379EBFD5}"/>
              </a:ext>
            </a:extLst>
          </p:cNvPr>
          <p:cNvGrpSpPr/>
          <p:nvPr/>
        </p:nvGrpSpPr>
        <p:grpSpPr>
          <a:xfrm>
            <a:off x="928586" y="1779938"/>
            <a:ext cx="7286829" cy="3299182"/>
            <a:chOff x="928586" y="1779938"/>
            <a:chExt cx="7286829" cy="32991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1F1761-1674-0C40-8CC3-634A3A09A01B}"/>
                </a:ext>
              </a:extLst>
            </p:cNvPr>
            <p:cNvSpPr/>
            <p:nvPr/>
          </p:nvSpPr>
          <p:spPr>
            <a:xfrm>
              <a:off x="2806262" y="1779938"/>
              <a:ext cx="3578772" cy="126280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</a:t>
              </a:r>
              <a:r>
                <a:rPr lang="en-AT" dirty="0"/>
                <a:t>hared repository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D0A16D-C9F4-6C47-9506-B670D2FC322B}"/>
                </a:ext>
              </a:extLst>
            </p:cNvPr>
            <p:cNvSpPr/>
            <p:nvPr/>
          </p:nvSpPr>
          <p:spPr>
            <a:xfrm>
              <a:off x="928586" y="4141552"/>
              <a:ext cx="2002221" cy="9301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developer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1387B-BAF9-3E47-B63A-A8A38E435DBE}"/>
                </a:ext>
              </a:extLst>
            </p:cNvPr>
            <p:cNvSpPr/>
            <p:nvPr/>
          </p:nvSpPr>
          <p:spPr>
            <a:xfrm>
              <a:off x="3594537" y="4148955"/>
              <a:ext cx="2002221" cy="9301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developer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66E6CD-9C62-7242-9D52-261B3469147B}"/>
                </a:ext>
              </a:extLst>
            </p:cNvPr>
            <p:cNvSpPr/>
            <p:nvPr/>
          </p:nvSpPr>
          <p:spPr>
            <a:xfrm>
              <a:off x="6213194" y="4148955"/>
              <a:ext cx="2002221" cy="93016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T" dirty="0"/>
                <a:t>developer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8C4941E-0402-084E-A915-FCE06701A28E}"/>
                </a:ext>
              </a:extLst>
            </p:cNvPr>
            <p:cNvCxnSpPr/>
            <p:nvPr/>
          </p:nvCxnSpPr>
          <p:spPr>
            <a:xfrm flipV="1">
              <a:off x="1929696" y="3200400"/>
              <a:ext cx="1312268" cy="768927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D30865-DE88-E54A-A2A9-C2ACF67C21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0471" y="3164389"/>
              <a:ext cx="1153336" cy="800814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6493CAA-8BAA-384A-AC65-19A73FF5F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217" y="3184455"/>
              <a:ext cx="0" cy="800815"/>
            </a:xfrm>
            <a:prstGeom prst="straightConnector1">
              <a:avLst/>
            </a:prstGeom>
            <a:ln w="635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3997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07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1884-B75E-0A41-ACC0-3DD64A503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sz="4400" dirty="0"/>
              <a:t>GIT - Versionsverwaltung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ECF70-EE5E-164A-8561-2ABF96E5C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D8AE28B-7D97-1545-A8C5-80FE9A7EC6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38296-5309-FF46-9EE7-D8A4C38CEF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T" dirty="0"/>
              <a:t>Git, GitHub und GitHub Desktop</a:t>
            </a:r>
          </a:p>
        </p:txBody>
      </p:sp>
    </p:spTree>
    <p:extLst>
      <p:ext uri="{BB962C8B-B14F-4D97-AF65-F5344CB8AC3E}">
        <p14:creationId xmlns:p14="http://schemas.microsoft.com/office/powerpoint/2010/main" val="392446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2D91B0-EF14-474E-8002-EADD75F990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8D813-2B40-5745-B277-A0B2C06592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38D6E-76A8-7340-ABFC-07BCA02C72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31548-D9FA-2A48-8B6B-C8C2C2E117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66E688D-A5CC-FF4C-AD48-9CA2242A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D268761C-67EC-8244-B9B7-37500774C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56" y="1915019"/>
            <a:ext cx="2867988" cy="4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2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E5E89-CEA1-9346-90A1-EB56B4595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Git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AT" dirty="0"/>
              <a:t>Was ist Git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AT" dirty="0"/>
              <a:t>Geschichte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AT" dirty="0"/>
              <a:t>Funktionsweise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AT" dirty="0"/>
              <a:t>Tutorials &amp; Lernunterlagen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AT" dirty="0"/>
              <a:t>Demo?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GitHub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AT" dirty="0"/>
              <a:t>Was ist GitHub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AT" dirty="0"/>
              <a:t>Geschichte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AT" dirty="0"/>
              <a:t>Funktionsweise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2F463-0CDB-5E4F-927F-89C0449EEC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28665-A38F-B249-B12F-63B19A364B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42BC9-6D21-E04A-8392-E4FC89DEA7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0FEF01-F49E-2947-B7E8-ECCBFF9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3587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A11A41-AE44-5C44-A283-B9CCE27D0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T" dirty="0"/>
              <a:t>2002 Benütze das Linux Kenrel Projekt einen </a:t>
            </a:r>
            <a:r>
              <a:rPr lang="en-GB" dirty="0"/>
              <a:t>DVCS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Namen</a:t>
            </a:r>
            <a:r>
              <a:rPr lang="en-GB" dirty="0"/>
              <a:t> </a:t>
            </a:r>
            <a:r>
              <a:rPr lang="en-GB" dirty="0" err="1"/>
              <a:t>BitKeeper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A0C5C-AC4D-2B4C-B3AE-18E5A2E357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A2521-D078-5742-8873-571B7605F75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BEDD6-2F2F-C345-838E-0AE7783CB8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2398EE-C14D-0244-A85F-D970D9BE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Geschichte</a:t>
            </a:r>
          </a:p>
        </p:txBody>
      </p:sp>
    </p:spTree>
    <p:extLst>
      <p:ext uri="{BB962C8B-B14F-4D97-AF65-F5344CB8AC3E}">
        <p14:creationId xmlns:p14="http://schemas.microsoft.com/office/powerpoint/2010/main" val="408206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1AC0A3-4D1D-AF4A-B1FC-C5DF713E4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− </a:t>
            </a:r>
            <a:r>
              <a:rPr lang="en-GB" sz="900" dirty="0"/>
              <a:t> In 2002 the Linux kernel project began using a proprietary DVCS called </a:t>
            </a:r>
            <a:r>
              <a:rPr lang="en-GB" sz="900" dirty="0" err="1"/>
              <a:t>BitKeeper</a:t>
            </a:r>
            <a:r>
              <a:rPr lang="en-GB" sz="900" dirty="0"/>
              <a:t>. </a:t>
            </a:r>
          </a:p>
          <a:p>
            <a:r>
              <a:rPr lang="en-GB" sz="900" dirty="0"/>
              <a:t>−  In 2005, the relationship between the community that developed the Linux kernel and </a:t>
            </a:r>
          </a:p>
          <a:p>
            <a:r>
              <a:rPr lang="en-GB" sz="900" dirty="0"/>
              <a:t>the commercial company that developed </a:t>
            </a:r>
            <a:r>
              <a:rPr lang="en-GB" sz="900" dirty="0" err="1"/>
              <a:t>BitKeeper</a:t>
            </a:r>
            <a:r>
              <a:rPr lang="en-GB" sz="900" dirty="0"/>
              <a:t> broke down, and the tool’s free-of- </a:t>
            </a:r>
          </a:p>
          <a:p>
            <a:r>
              <a:rPr lang="en-GB" sz="900" dirty="0"/>
              <a:t>charge status was revoked. </a:t>
            </a:r>
          </a:p>
          <a:p>
            <a:r>
              <a:rPr lang="en-GB" sz="900" dirty="0"/>
              <a:t>−  This prompted the Linux development community (and in particular Linus Torvalds, the </a:t>
            </a:r>
          </a:p>
          <a:p>
            <a:r>
              <a:rPr lang="en-GB" sz="900" dirty="0"/>
              <a:t>creator of Linux) to develop their own tool based on some of the lessons they learned while using </a:t>
            </a:r>
            <a:r>
              <a:rPr lang="en-GB" sz="900" dirty="0" err="1"/>
              <a:t>BitKeeper</a:t>
            </a:r>
            <a:r>
              <a:rPr lang="en-GB" sz="900" dirty="0"/>
              <a:t>. Some of the goals of the new system were as follows: </a:t>
            </a:r>
          </a:p>
          <a:p>
            <a:r>
              <a:rPr lang="en-GB" sz="900" dirty="0"/>
              <a:t>&gt;  </a:t>
            </a:r>
            <a:r>
              <a:rPr lang="en-GB" sz="900" dirty="0" err="1"/>
              <a:t>Abletohandlelargeprojects</a:t>
            </a:r>
            <a:r>
              <a:rPr lang="en-GB" sz="900" dirty="0"/>
              <a:t>(</a:t>
            </a:r>
            <a:r>
              <a:rPr lang="en-GB" sz="900" dirty="0" err="1"/>
              <a:t>e.g.theLinuxKernel</a:t>
            </a:r>
            <a:r>
              <a:rPr lang="en-GB" sz="900" dirty="0"/>
              <a:t>)efficiently(</a:t>
            </a:r>
            <a:r>
              <a:rPr lang="en-GB" sz="900" dirty="0" err="1"/>
              <a:t>speedanddata</a:t>
            </a:r>
            <a:r>
              <a:rPr lang="en-GB" sz="900" dirty="0"/>
              <a:t> size) </a:t>
            </a:r>
          </a:p>
          <a:p>
            <a:r>
              <a:rPr lang="en-GB" sz="900" dirty="0"/>
              <a:t>&gt;  </a:t>
            </a:r>
            <a:r>
              <a:rPr lang="en-GB" sz="900" dirty="0" err="1"/>
              <a:t>Strongsupportfornon-lineardevelopment</a:t>
            </a:r>
            <a:r>
              <a:rPr lang="en-GB" sz="900" dirty="0"/>
              <a:t>(</a:t>
            </a:r>
            <a:r>
              <a:rPr lang="en-GB" sz="900" dirty="0" err="1"/>
              <a:t>thousandsofparallelbranches</a:t>
            </a:r>
            <a:r>
              <a:rPr lang="en-GB" sz="900" dirty="0"/>
              <a:t>) </a:t>
            </a:r>
          </a:p>
          <a:p>
            <a:r>
              <a:rPr lang="en-GB" sz="900" dirty="0"/>
              <a:t>&gt;  </a:t>
            </a:r>
            <a:r>
              <a:rPr lang="en-GB" sz="900" dirty="0" err="1"/>
              <a:t>Fullydistributed</a:t>
            </a:r>
            <a:r>
              <a:rPr lang="en-GB" sz="900" dirty="0"/>
              <a:t> </a:t>
            </a:r>
          </a:p>
          <a:p>
            <a:r>
              <a:rPr lang="en-GB" sz="900" dirty="0"/>
              <a:t>&gt;  Speed </a:t>
            </a:r>
          </a:p>
          <a:p>
            <a:r>
              <a:rPr lang="en-GB" sz="900" dirty="0"/>
              <a:t>&gt;  </a:t>
            </a:r>
            <a:r>
              <a:rPr lang="en-GB" sz="900" dirty="0" err="1"/>
              <a:t>Simpledesign</a:t>
            </a:r>
            <a:r>
              <a:rPr lang="en-GB" sz="900" dirty="0"/>
              <a:t> </a:t>
            </a:r>
          </a:p>
          <a:p>
            <a:r>
              <a:rPr lang="en-AT" sz="900" dirty="0"/>
              <a:t> </a:t>
            </a: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2B40D-9EA7-3A48-8993-E4E289C565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9308-ED98-E544-9356-6337F524F1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0591F-5B18-C244-A08C-8BFED7DA352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2485C3-6244-F443-BE3F-F3B46110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Geschichte</a:t>
            </a:r>
          </a:p>
        </p:txBody>
      </p:sp>
    </p:spTree>
    <p:extLst>
      <p:ext uri="{BB962C8B-B14F-4D97-AF65-F5344CB8AC3E}">
        <p14:creationId xmlns:p14="http://schemas.microsoft.com/office/powerpoint/2010/main" val="44418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ED4ABC-2556-424E-B33F-910B9415B5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Distributed Version Control Software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Distributed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&gt;  An order of magnitude faster than other tools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&gt;  Strong support for non-linear development 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&gt;  Free and Open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Vorteile</a:t>
            </a:r>
            <a:r>
              <a:rPr lang="en-GB" dirty="0"/>
              <a:t> von Git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GB" dirty="0"/>
              <a:t>Integrity (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check-</a:t>
            </a:r>
            <a:r>
              <a:rPr lang="en-GB" dirty="0" err="1"/>
              <a:t>summen</a:t>
            </a:r>
            <a:r>
              <a:rPr lang="en-GB" dirty="0"/>
              <a:t> </a:t>
            </a:r>
            <a:r>
              <a:rPr lang="en-GB" dirty="0" err="1"/>
              <a:t>abedeckt</a:t>
            </a:r>
            <a:r>
              <a:rPr lang="en-GB" dirty="0"/>
              <a:t> , SHA-1 Hash)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Anwendungsbreite</a:t>
            </a:r>
            <a:endParaRPr lang="en-GB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282BC-934F-B841-B790-C4330AF5CF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2E800-A345-E14C-97F3-E5ED027BEB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24BF4-683D-AE44-862B-BF0C8920A10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864792-974A-D04B-8218-B82F15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Was ist Git</a:t>
            </a:r>
          </a:p>
        </p:txBody>
      </p:sp>
    </p:spTree>
    <p:extLst>
      <p:ext uri="{BB962C8B-B14F-4D97-AF65-F5344CB8AC3E}">
        <p14:creationId xmlns:p14="http://schemas.microsoft.com/office/powerpoint/2010/main" val="315059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914154-20E0-EF4F-924D-DFDF7B6D8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683D6-EDFF-4C42-BCAF-2E84859F429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6BBAC-8A76-A14E-AB02-799357C3BF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1BA007-5C92-A746-AB62-7EBD363D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Centralized vs Distributed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756D4CD-C79A-674C-AFCD-7D79CD3FF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7" y="2548104"/>
            <a:ext cx="4063445" cy="2888068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460B2C05-9FAB-7349-98AF-ECC9ACD26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2379238"/>
            <a:ext cx="2692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4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FE637D-D1C2-B74A-B13C-14C71A109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234B-4F8E-644B-843A-1415617C29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C1E9-8C48-3541-BB82-3819D0FF93E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 noProof="0"/>
              <a:t>Platz für Autor und LVA-Nummer</a:t>
            </a:r>
            <a:endParaRPr lang="de-AT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13E36-4F4B-ED4E-8BC7-A5FAEF06A4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F605DF-A1D9-7E4E-B6CF-46FB678F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The three Stages</a:t>
            </a:r>
          </a:p>
        </p:txBody>
      </p:sp>
    </p:spTree>
    <p:extLst>
      <p:ext uri="{BB962C8B-B14F-4D97-AF65-F5344CB8AC3E}">
        <p14:creationId xmlns:p14="http://schemas.microsoft.com/office/powerpoint/2010/main" val="153993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_Vorlage_WIN_IE Kopie" id="{7309C7A1-9513-6245-992D-BD5F0FCCBA64}" vid="{DBCB829A-915E-2D4F-A73C-073BABE8C67C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Praesentation_Vorlage_WIN_IE</Template>
  <TotalTime>1268</TotalTime>
  <Words>316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Wingdings 2</vt:lpstr>
      <vt:lpstr>Office-Design</vt:lpstr>
      <vt:lpstr>PowerPoint Presentation</vt:lpstr>
      <vt:lpstr>GIT - Versionsverwaltung</vt:lpstr>
      <vt:lpstr>PowerPoint Presentation</vt:lpstr>
      <vt:lpstr>Agenda</vt:lpstr>
      <vt:lpstr>Geschichte</vt:lpstr>
      <vt:lpstr>Geschichte</vt:lpstr>
      <vt:lpstr>Was ist Git</vt:lpstr>
      <vt:lpstr>Centralized vs Distributed</vt:lpstr>
      <vt:lpstr>The three Stages</vt:lpstr>
      <vt:lpstr>Push Pull Merges…</vt:lpstr>
      <vt:lpstr>Git - Tutorials</vt:lpstr>
      <vt:lpstr>GitHub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Angela Andorfer</dc:creator>
  <cp:lastModifiedBy>Vinzenz Aichlseder</cp:lastModifiedBy>
  <cp:revision>6</cp:revision>
  <cp:lastPrinted>2015-10-19T12:36:16Z</cp:lastPrinted>
  <dcterms:created xsi:type="dcterms:W3CDTF">2018-04-19T12:56:50Z</dcterms:created>
  <dcterms:modified xsi:type="dcterms:W3CDTF">2021-03-12T09:14:38Z</dcterms:modified>
</cp:coreProperties>
</file>