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65" r:id="rId6"/>
    <p:sldId id="261" r:id="rId7"/>
    <p:sldId id="262" r:id="rId8"/>
    <p:sldId id="263" r:id="rId9"/>
    <p:sldId id="264" r:id="rId10"/>
    <p:sldId id="260"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72"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D213-8013-4A8A-8CD7-38BA19EDA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1B34BFA-B786-4FAC-9015-965A67182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03388C5-DABE-497C-84D2-1EF3B63C2EB4}"/>
              </a:ext>
            </a:extLst>
          </p:cNvPr>
          <p:cNvSpPr>
            <a:spLocks noGrp="1"/>
          </p:cNvSpPr>
          <p:nvPr>
            <p:ph type="dt" sz="half" idx="10"/>
          </p:nvPr>
        </p:nvSpPr>
        <p:spPr/>
        <p:txBody>
          <a:bodyPr/>
          <a:lstStyle/>
          <a:p>
            <a:fld id="{7F18CE1D-90B2-453C-BA0F-4CEAEBF765E0}" type="datetimeFigureOut">
              <a:rPr lang="en-CA" smtClean="0"/>
              <a:t>2019-04-10</a:t>
            </a:fld>
            <a:endParaRPr lang="en-CA"/>
          </a:p>
        </p:txBody>
      </p:sp>
      <p:sp>
        <p:nvSpPr>
          <p:cNvPr id="5" name="Footer Placeholder 4">
            <a:extLst>
              <a:ext uri="{FF2B5EF4-FFF2-40B4-BE49-F238E27FC236}">
                <a16:creationId xmlns:a16="http://schemas.microsoft.com/office/drawing/2014/main" id="{6D49E18D-A226-4981-B126-80D99F6745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70DAF9-E832-420B-9F58-BCF6B3AB8B45}"/>
              </a:ext>
            </a:extLst>
          </p:cNvPr>
          <p:cNvSpPr>
            <a:spLocks noGrp="1"/>
          </p:cNvSpPr>
          <p:nvPr>
            <p:ph type="sldNum" sz="quarter" idx="12"/>
          </p:nvPr>
        </p:nvSpPr>
        <p:spPr/>
        <p:txBody>
          <a:bodyPr/>
          <a:lstStyle/>
          <a:p>
            <a:fld id="{FBA373EF-3C0C-4ECD-A1D3-43B59B0C31CB}" type="slidenum">
              <a:rPr lang="en-CA" smtClean="0"/>
              <a:t>‹#›</a:t>
            </a:fld>
            <a:endParaRPr lang="en-CA"/>
          </a:p>
        </p:txBody>
      </p:sp>
    </p:spTree>
    <p:extLst>
      <p:ext uri="{BB962C8B-B14F-4D97-AF65-F5344CB8AC3E}">
        <p14:creationId xmlns:p14="http://schemas.microsoft.com/office/powerpoint/2010/main" val="228749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7761-8847-4DC6-8061-774A3385314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D8EA70-74DD-4BEE-BDF4-3C4BA5A070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D4DB7E3-A3FD-4202-BDC9-6F0EB85350E5}"/>
              </a:ext>
            </a:extLst>
          </p:cNvPr>
          <p:cNvSpPr>
            <a:spLocks noGrp="1"/>
          </p:cNvSpPr>
          <p:nvPr>
            <p:ph type="dt" sz="half" idx="10"/>
          </p:nvPr>
        </p:nvSpPr>
        <p:spPr/>
        <p:txBody>
          <a:bodyPr/>
          <a:lstStyle/>
          <a:p>
            <a:fld id="{7F18CE1D-90B2-453C-BA0F-4CEAEBF765E0}" type="datetimeFigureOut">
              <a:rPr lang="en-CA" smtClean="0"/>
              <a:t>2019-04-10</a:t>
            </a:fld>
            <a:endParaRPr lang="en-CA"/>
          </a:p>
        </p:txBody>
      </p:sp>
      <p:sp>
        <p:nvSpPr>
          <p:cNvPr id="5" name="Footer Placeholder 4">
            <a:extLst>
              <a:ext uri="{FF2B5EF4-FFF2-40B4-BE49-F238E27FC236}">
                <a16:creationId xmlns:a16="http://schemas.microsoft.com/office/drawing/2014/main" id="{2CDA4756-18C9-4E9C-8454-A10675FE8AB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27E04B3-5402-4A17-8CE1-C11E0F90E91B}"/>
              </a:ext>
            </a:extLst>
          </p:cNvPr>
          <p:cNvSpPr>
            <a:spLocks noGrp="1"/>
          </p:cNvSpPr>
          <p:nvPr>
            <p:ph type="sldNum" sz="quarter" idx="12"/>
          </p:nvPr>
        </p:nvSpPr>
        <p:spPr/>
        <p:txBody>
          <a:bodyPr/>
          <a:lstStyle/>
          <a:p>
            <a:fld id="{FBA373EF-3C0C-4ECD-A1D3-43B59B0C31CB}" type="slidenum">
              <a:rPr lang="en-CA" smtClean="0"/>
              <a:t>‹#›</a:t>
            </a:fld>
            <a:endParaRPr lang="en-CA"/>
          </a:p>
        </p:txBody>
      </p:sp>
    </p:spTree>
    <p:extLst>
      <p:ext uri="{BB962C8B-B14F-4D97-AF65-F5344CB8AC3E}">
        <p14:creationId xmlns:p14="http://schemas.microsoft.com/office/powerpoint/2010/main" val="167518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75885-0A17-4338-8F72-C1EE4A00FC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B330EBE-4099-4334-8DE1-76EDA3955B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1385BFE-E5A8-4C5A-A3D1-206F6DF03E7A}"/>
              </a:ext>
            </a:extLst>
          </p:cNvPr>
          <p:cNvSpPr>
            <a:spLocks noGrp="1"/>
          </p:cNvSpPr>
          <p:nvPr>
            <p:ph type="dt" sz="half" idx="10"/>
          </p:nvPr>
        </p:nvSpPr>
        <p:spPr/>
        <p:txBody>
          <a:bodyPr/>
          <a:lstStyle/>
          <a:p>
            <a:fld id="{7F18CE1D-90B2-453C-BA0F-4CEAEBF765E0}" type="datetimeFigureOut">
              <a:rPr lang="en-CA" smtClean="0"/>
              <a:t>2019-04-10</a:t>
            </a:fld>
            <a:endParaRPr lang="en-CA"/>
          </a:p>
        </p:txBody>
      </p:sp>
      <p:sp>
        <p:nvSpPr>
          <p:cNvPr id="5" name="Footer Placeholder 4">
            <a:extLst>
              <a:ext uri="{FF2B5EF4-FFF2-40B4-BE49-F238E27FC236}">
                <a16:creationId xmlns:a16="http://schemas.microsoft.com/office/drawing/2014/main" id="{017CA5BF-1926-4275-8507-DC877A40057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F6B3775-EB0A-4509-BE51-F7AE3D08061E}"/>
              </a:ext>
            </a:extLst>
          </p:cNvPr>
          <p:cNvSpPr>
            <a:spLocks noGrp="1"/>
          </p:cNvSpPr>
          <p:nvPr>
            <p:ph type="sldNum" sz="quarter" idx="12"/>
          </p:nvPr>
        </p:nvSpPr>
        <p:spPr/>
        <p:txBody>
          <a:bodyPr/>
          <a:lstStyle/>
          <a:p>
            <a:fld id="{FBA373EF-3C0C-4ECD-A1D3-43B59B0C31CB}" type="slidenum">
              <a:rPr lang="en-CA" smtClean="0"/>
              <a:t>‹#›</a:t>
            </a:fld>
            <a:endParaRPr lang="en-CA"/>
          </a:p>
        </p:txBody>
      </p:sp>
    </p:spTree>
    <p:extLst>
      <p:ext uri="{BB962C8B-B14F-4D97-AF65-F5344CB8AC3E}">
        <p14:creationId xmlns:p14="http://schemas.microsoft.com/office/powerpoint/2010/main" val="34660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4725-41C8-4864-8DBC-90861BD2499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A89E96A-5131-4E51-A94B-F7F6591A51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504DDA1-D988-41FD-BE01-65DA50109304}"/>
              </a:ext>
            </a:extLst>
          </p:cNvPr>
          <p:cNvSpPr>
            <a:spLocks noGrp="1"/>
          </p:cNvSpPr>
          <p:nvPr>
            <p:ph type="dt" sz="half" idx="10"/>
          </p:nvPr>
        </p:nvSpPr>
        <p:spPr/>
        <p:txBody>
          <a:bodyPr/>
          <a:lstStyle/>
          <a:p>
            <a:fld id="{7F18CE1D-90B2-453C-BA0F-4CEAEBF765E0}" type="datetimeFigureOut">
              <a:rPr lang="en-CA" smtClean="0"/>
              <a:t>2019-04-10</a:t>
            </a:fld>
            <a:endParaRPr lang="en-CA"/>
          </a:p>
        </p:txBody>
      </p:sp>
      <p:sp>
        <p:nvSpPr>
          <p:cNvPr id="5" name="Footer Placeholder 4">
            <a:extLst>
              <a:ext uri="{FF2B5EF4-FFF2-40B4-BE49-F238E27FC236}">
                <a16:creationId xmlns:a16="http://schemas.microsoft.com/office/drawing/2014/main" id="{E5D749FB-16FB-48E8-908C-50E0811FA7F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F5C849-B626-4232-8ED2-611F0262E408}"/>
              </a:ext>
            </a:extLst>
          </p:cNvPr>
          <p:cNvSpPr>
            <a:spLocks noGrp="1"/>
          </p:cNvSpPr>
          <p:nvPr>
            <p:ph type="sldNum" sz="quarter" idx="12"/>
          </p:nvPr>
        </p:nvSpPr>
        <p:spPr/>
        <p:txBody>
          <a:bodyPr/>
          <a:lstStyle/>
          <a:p>
            <a:fld id="{FBA373EF-3C0C-4ECD-A1D3-43B59B0C31CB}" type="slidenum">
              <a:rPr lang="en-CA" smtClean="0"/>
              <a:t>‹#›</a:t>
            </a:fld>
            <a:endParaRPr lang="en-CA"/>
          </a:p>
        </p:txBody>
      </p:sp>
    </p:spTree>
    <p:extLst>
      <p:ext uri="{BB962C8B-B14F-4D97-AF65-F5344CB8AC3E}">
        <p14:creationId xmlns:p14="http://schemas.microsoft.com/office/powerpoint/2010/main" val="2573824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B07A-A2ED-4BF3-9925-DA33EEBF4E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5698B2D-2B0E-4A61-B3B0-72968F27A5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69AF14-679B-4690-B1B5-AEB53C4234E6}"/>
              </a:ext>
            </a:extLst>
          </p:cNvPr>
          <p:cNvSpPr>
            <a:spLocks noGrp="1"/>
          </p:cNvSpPr>
          <p:nvPr>
            <p:ph type="dt" sz="half" idx="10"/>
          </p:nvPr>
        </p:nvSpPr>
        <p:spPr/>
        <p:txBody>
          <a:bodyPr/>
          <a:lstStyle/>
          <a:p>
            <a:fld id="{7F18CE1D-90B2-453C-BA0F-4CEAEBF765E0}" type="datetimeFigureOut">
              <a:rPr lang="en-CA" smtClean="0"/>
              <a:t>2019-04-10</a:t>
            </a:fld>
            <a:endParaRPr lang="en-CA"/>
          </a:p>
        </p:txBody>
      </p:sp>
      <p:sp>
        <p:nvSpPr>
          <p:cNvPr id="5" name="Footer Placeholder 4">
            <a:extLst>
              <a:ext uri="{FF2B5EF4-FFF2-40B4-BE49-F238E27FC236}">
                <a16:creationId xmlns:a16="http://schemas.microsoft.com/office/drawing/2014/main" id="{0EEAAF09-2B0E-4CEF-B2CC-7D4B79BF9DE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A9FD3C-7EC5-4E28-B766-073D5C1D7D60}"/>
              </a:ext>
            </a:extLst>
          </p:cNvPr>
          <p:cNvSpPr>
            <a:spLocks noGrp="1"/>
          </p:cNvSpPr>
          <p:nvPr>
            <p:ph type="sldNum" sz="quarter" idx="12"/>
          </p:nvPr>
        </p:nvSpPr>
        <p:spPr/>
        <p:txBody>
          <a:bodyPr/>
          <a:lstStyle/>
          <a:p>
            <a:fld id="{FBA373EF-3C0C-4ECD-A1D3-43B59B0C31CB}" type="slidenum">
              <a:rPr lang="en-CA" smtClean="0"/>
              <a:t>‹#›</a:t>
            </a:fld>
            <a:endParaRPr lang="en-CA"/>
          </a:p>
        </p:txBody>
      </p:sp>
    </p:spTree>
    <p:extLst>
      <p:ext uri="{BB962C8B-B14F-4D97-AF65-F5344CB8AC3E}">
        <p14:creationId xmlns:p14="http://schemas.microsoft.com/office/powerpoint/2010/main" val="7294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C92F-0CED-4559-8E16-3C7A451C9C8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DCC1B31-159B-4A42-BD37-ACD88BC190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49C4AD3-A6BB-46C3-B20D-280B57A9E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A6B91A9-81EE-4E30-A2BD-442FF019E852}"/>
              </a:ext>
            </a:extLst>
          </p:cNvPr>
          <p:cNvSpPr>
            <a:spLocks noGrp="1"/>
          </p:cNvSpPr>
          <p:nvPr>
            <p:ph type="dt" sz="half" idx="10"/>
          </p:nvPr>
        </p:nvSpPr>
        <p:spPr/>
        <p:txBody>
          <a:bodyPr/>
          <a:lstStyle/>
          <a:p>
            <a:fld id="{7F18CE1D-90B2-453C-BA0F-4CEAEBF765E0}" type="datetimeFigureOut">
              <a:rPr lang="en-CA" smtClean="0"/>
              <a:t>2019-04-10</a:t>
            </a:fld>
            <a:endParaRPr lang="en-CA"/>
          </a:p>
        </p:txBody>
      </p:sp>
      <p:sp>
        <p:nvSpPr>
          <p:cNvPr id="6" name="Footer Placeholder 5">
            <a:extLst>
              <a:ext uri="{FF2B5EF4-FFF2-40B4-BE49-F238E27FC236}">
                <a16:creationId xmlns:a16="http://schemas.microsoft.com/office/drawing/2014/main" id="{13B662BB-BA86-4CDB-BC97-EAC8686D39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F955517-D95C-4F3C-84D4-76B5580A7901}"/>
              </a:ext>
            </a:extLst>
          </p:cNvPr>
          <p:cNvSpPr>
            <a:spLocks noGrp="1"/>
          </p:cNvSpPr>
          <p:nvPr>
            <p:ph type="sldNum" sz="quarter" idx="12"/>
          </p:nvPr>
        </p:nvSpPr>
        <p:spPr/>
        <p:txBody>
          <a:bodyPr/>
          <a:lstStyle/>
          <a:p>
            <a:fld id="{FBA373EF-3C0C-4ECD-A1D3-43B59B0C31CB}" type="slidenum">
              <a:rPr lang="en-CA" smtClean="0"/>
              <a:t>‹#›</a:t>
            </a:fld>
            <a:endParaRPr lang="en-CA"/>
          </a:p>
        </p:txBody>
      </p:sp>
    </p:spTree>
    <p:extLst>
      <p:ext uri="{BB962C8B-B14F-4D97-AF65-F5344CB8AC3E}">
        <p14:creationId xmlns:p14="http://schemas.microsoft.com/office/powerpoint/2010/main" val="304090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18F7-F4C3-428E-84AC-F5591E83BA1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79A549A-42CA-44BA-A125-ED9C246CD5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0E9141-63A6-4856-A944-331700188D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6F7F5CC-11CB-4A8C-88FC-AADB5934D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BB6023-5E11-44AF-8BB3-06DC8FF94F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6C3B057-263D-4E30-B55C-8EA3FBFA8B7E}"/>
              </a:ext>
            </a:extLst>
          </p:cNvPr>
          <p:cNvSpPr>
            <a:spLocks noGrp="1"/>
          </p:cNvSpPr>
          <p:nvPr>
            <p:ph type="dt" sz="half" idx="10"/>
          </p:nvPr>
        </p:nvSpPr>
        <p:spPr/>
        <p:txBody>
          <a:bodyPr/>
          <a:lstStyle/>
          <a:p>
            <a:fld id="{7F18CE1D-90B2-453C-BA0F-4CEAEBF765E0}" type="datetimeFigureOut">
              <a:rPr lang="en-CA" smtClean="0"/>
              <a:t>2019-04-10</a:t>
            </a:fld>
            <a:endParaRPr lang="en-CA"/>
          </a:p>
        </p:txBody>
      </p:sp>
      <p:sp>
        <p:nvSpPr>
          <p:cNvPr id="8" name="Footer Placeholder 7">
            <a:extLst>
              <a:ext uri="{FF2B5EF4-FFF2-40B4-BE49-F238E27FC236}">
                <a16:creationId xmlns:a16="http://schemas.microsoft.com/office/drawing/2014/main" id="{767238C6-596C-4828-A2B4-BC9953E7AAD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3AA97D3-360F-4DA9-BDC5-69B951E311ED}"/>
              </a:ext>
            </a:extLst>
          </p:cNvPr>
          <p:cNvSpPr>
            <a:spLocks noGrp="1"/>
          </p:cNvSpPr>
          <p:nvPr>
            <p:ph type="sldNum" sz="quarter" idx="12"/>
          </p:nvPr>
        </p:nvSpPr>
        <p:spPr/>
        <p:txBody>
          <a:bodyPr/>
          <a:lstStyle/>
          <a:p>
            <a:fld id="{FBA373EF-3C0C-4ECD-A1D3-43B59B0C31CB}" type="slidenum">
              <a:rPr lang="en-CA" smtClean="0"/>
              <a:t>‹#›</a:t>
            </a:fld>
            <a:endParaRPr lang="en-CA"/>
          </a:p>
        </p:txBody>
      </p:sp>
    </p:spTree>
    <p:extLst>
      <p:ext uri="{BB962C8B-B14F-4D97-AF65-F5344CB8AC3E}">
        <p14:creationId xmlns:p14="http://schemas.microsoft.com/office/powerpoint/2010/main" val="3493322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3391-BC25-4B86-9DED-5C64F8CDF53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5A103A7-C7F5-4F76-B014-F4D368746133}"/>
              </a:ext>
            </a:extLst>
          </p:cNvPr>
          <p:cNvSpPr>
            <a:spLocks noGrp="1"/>
          </p:cNvSpPr>
          <p:nvPr>
            <p:ph type="dt" sz="half" idx="10"/>
          </p:nvPr>
        </p:nvSpPr>
        <p:spPr/>
        <p:txBody>
          <a:bodyPr/>
          <a:lstStyle/>
          <a:p>
            <a:fld id="{7F18CE1D-90B2-453C-BA0F-4CEAEBF765E0}" type="datetimeFigureOut">
              <a:rPr lang="en-CA" smtClean="0"/>
              <a:t>2019-04-10</a:t>
            </a:fld>
            <a:endParaRPr lang="en-CA"/>
          </a:p>
        </p:txBody>
      </p:sp>
      <p:sp>
        <p:nvSpPr>
          <p:cNvPr id="4" name="Footer Placeholder 3">
            <a:extLst>
              <a:ext uri="{FF2B5EF4-FFF2-40B4-BE49-F238E27FC236}">
                <a16:creationId xmlns:a16="http://schemas.microsoft.com/office/drawing/2014/main" id="{DB95B92F-B0AB-4665-846A-850E71DC6B4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F9965C5-3CAA-4975-95D3-8E4761F75739}"/>
              </a:ext>
            </a:extLst>
          </p:cNvPr>
          <p:cNvSpPr>
            <a:spLocks noGrp="1"/>
          </p:cNvSpPr>
          <p:nvPr>
            <p:ph type="sldNum" sz="quarter" idx="12"/>
          </p:nvPr>
        </p:nvSpPr>
        <p:spPr/>
        <p:txBody>
          <a:bodyPr/>
          <a:lstStyle/>
          <a:p>
            <a:fld id="{FBA373EF-3C0C-4ECD-A1D3-43B59B0C31CB}" type="slidenum">
              <a:rPr lang="en-CA" smtClean="0"/>
              <a:t>‹#›</a:t>
            </a:fld>
            <a:endParaRPr lang="en-CA"/>
          </a:p>
        </p:txBody>
      </p:sp>
    </p:spTree>
    <p:extLst>
      <p:ext uri="{BB962C8B-B14F-4D97-AF65-F5344CB8AC3E}">
        <p14:creationId xmlns:p14="http://schemas.microsoft.com/office/powerpoint/2010/main" val="40582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901F04-F30D-4BBA-84A6-0BE75EE17F5C}"/>
              </a:ext>
            </a:extLst>
          </p:cNvPr>
          <p:cNvSpPr>
            <a:spLocks noGrp="1"/>
          </p:cNvSpPr>
          <p:nvPr>
            <p:ph type="dt" sz="half" idx="10"/>
          </p:nvPr>
        </p:nvSpPr>
        <p:spPr/>
        <p:txBody>
          <a:bodyPr/>
          <a:lstStyle/>
          <a:p>
            <a:fld id="{7F18CE1D-90B2-453C-BA0F-4CEAEBF765E0}" type="datetimeFigureOut">
              <a:rPr lang="en-CA" smtClean="0"/>
              <a:t>2019-04-10</a:t>
            </a:fld>
            <a:endParaRPr lang="en-CA"/>
          </a:p>
        </p:txBody>
      </p:sp>
      <p:sp>
        <p:nvSpPr>
          <p:cNvPr id="3" name="Footer Placeholder 2">
            <a:extLst>
              <a:ext uri="{FF2B5EF4-FFF2-40B4-BE49-F238E27FC236}">
                <a16:creationId xmlns:a16="http://schemas.microsoft.com/office/drawing/2014/main" id="{17BA7524-837A-42CC-A11C-B52B3C1BF2D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54D6515-CF72-40C3-9576-163480B1166F}"/>
              </a:ext>
            </a:extLst>
          </p:cNvPr>
          <p:cNvSpPr>
            <a:spLocks noGrp="1"/>
          </p:cNvSpPr>
          <p:nvPr>
            <p:ph type="sldNum" sz="quarter" idx="12"/>
          </p:nvPr>
        </p:nvSpPr>
        <p:spPr/>
        <p:txBody>
          <a:bodyPr/>
          <a:lstStyle/>
          <a:p>
            <a:fld id="{FBA373EF-3C0C-4ECD-A1D3-43B59B0C31CB}" type="slidenum">
              <a:rPr lang="en-CA" smtClean="0"/>
              <a:t>‹#›</a:t>
            </a:fld>
            <a:endParaRPr lang="en-CA"/>
          </a:p>
        </p:txBody>
      </p:sp>
    </p:spTree>
    <p:extLst>
      <p:ext uri="{BB962C8B-B14F-4D97-AF65-F5344CB8AC3E}">
        <p14:creationId xmlns:p14="http://schemas.microsoft.com/office/powerpoint/2010/main" val="170325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54CA-92ED-4B9A-85B2-400421CCEB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602D9AC-5910-46B3-8198-C4A66AB45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9DC4774-B8CE-49F3-A3E0-9A0FC8E7C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0F564C-41F3-467E-B583-F071FB317541}"/>
              </a:ext>
            </a:extLst>
          </p:cNvPr>
          <p:cNvSpPr>
            <a:spLocks noGrp="1"/>
          </p:cNvSpPr>
          <p:nvPr>
            <p:ph type="dt" sz="half" idx="10"/>
          </p:nvPr>
        </p:nvSpPr>
        <p:spPr/>
        <p:txBody>
          <a:bodyPr/>
          <a:lstStyle/>
          <a:p>
            <a:fld id="{7F18CE1D-90B2-453C-BA0F-4CEAEBF765E0}" type="datetimeFigureOut">
              <a:rPr lang="en-CA" smtClean="0"/>
              <a:t>2019-04-10</a:t>
            </a:fld>
            <a:endParaRPr lang="en-CA"/>
          </a:p>
        </p:txBody>
      </p:sp>
      <p:sp>
        <p:nvSpPr>
          <p:cNvPr id="6" name="Footer Placeholder 5">
            <a:extLst>
              <a:ext uri="{FF2B5EF4-FFF2-40B4-BE49-F238E27FC236}">
                <a16:creationId xmlns:a16="http://schemas.microsoft.com/office/drawing/2014/main" id="{51E7971B-FD76-4A45-A365-9DA426EB799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59A494B-8142-4E06-B6F5-93982416637A}"/>
              </a:ext>
            </a:extLst>
          </p:cNvPr>
          <p:cNvSpPr>
            <a:spLocks noGrp="1"/>
          </p:cNvSpPr>
          <p:nvPr>
            <p:ph type="sldNum" sz="quarter" idx="12"/>
          </p:nvPr>
        </p:nvSpPr>
        <p:spPr/>
        <p:txBody>
          <a:bodyPr/>
          <a:lstStyle/>
          <a:p>
            <a:fld id="{FBA373EF-3C0C-4ECD-A1D3-43B59B0C31CB}" type="slidenum">
              <a:rPr lang="en-CA" smtClean="0"/>
              <a:t>‹#›</a:t>
            </a:fld>
            <a:endParaRPr lang="en-CA"/>
          </a:p>
        </p:txBody>
      </p:sp>
    </p:spTree>
    <p:extLst>
      <p:ext uri="{BB962C8B-B14F-4D97-AF65-F5344CB8AC3E}">
        <p14:creationId xmlns:p14="http://schemas.microsoft.com/office/powerpoint/2010/main" val="238588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D2D6-1703-48DD-80C1-BDA46526E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B92857A-177B-4B5A-A117-0317A0139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3EE168A-DD77-455B-BCA4-F865B3F44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741DC-C017-4990-834E-903C7A262BDF}"/>
              </a:ext>
            </a:extLst>
          </p:cNvPr>
          <p:cNvSpPr>
            <a:spLocks noGrp="1"/>
          </p:cNvSpPr>
          <p:nvPr>
            <p:ph type="dt" sz="half" idx="10"/>
          </p:nvPr>
        </p:nvSpPr>
        <p:spPr/>
        <p:txBody>
          <a:bodyPr/>
          <a:lstStyle/>
          <a:p>
            <a:fld id="{7F18CE1D-90B2-453C-BA0F-4CEAEBF765E0}" type="datetimeFigureOut">
              <a:rPr lang="en-CA" smtClean="0"/>
              <a:t>2019-04-10</a:t>
            </a:fld>
            <a:endParaRPr lang="en-CA"/>
          </a:p>
        </p:txBody>
      </p:sp>
      <p:sp>
        <p:nvSpPr>
          <p:cNvPr id="6" name="Footer Placeholder 5">
            <a:extLst>
              <a:ext uri="{FF2B5EF4-FFF2-40B4-BE49-F238E27FC236}">
                <a16:creationId xmlns:a16="http://schemas.microsoft.com/office/drawing/2014/main" id="{AA36C43D-F9EC-4EFF-863F-DE42F13441A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2EDBC3E-968A-4527-B05D-F0473764475D}"/>
              </a:ext>
            </a:extLst>
          </p:cNvPr>
          <p:cNvSpPr>
            <a:spLocks noGrp="1"/>
          </p:cNvSpPr>
          <p:nvPr>
            <p:ph type="sldNum" sz="quarter" idx="12"/>
          </p:nvPr>
        </p:nvSpPr>
        <p:spPr/>
        <p:txBody>
          <a:bodyPr/>
          <a:lstStyle/>
          <a:p>
            <a:fld id="{FBA373EF-3C0C-4ECD-A1D3-43B59B0C31CB}" type="slidenum">
              <a:rPr lang="en-CA" smtClean="0"/>
              <a:t>‹#›</a:t>
            </a:fld>
            <a:endParaRPr lang="en-CA"/>
          </a:p>
        </p:txBody>
      </p:sp>
    </p:spTree>
    <p:extLst>
      <p:ext uri="{BB962C8B-B14F-4D97-AF65-F5344CB8AC3E}">
        <p14:creationId xmlns:p14="http://schemas.microsoft.com/office/powerpoint/2010/main" val="106185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C64D9A-7435-416A-A413-FBC11184D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79BBA23-D3CE-4D08-BDBC-B20B586E39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7CA104-5B03-4227-92FB-675086E3C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8CE1D-90B2-453C-BA0F-4CEAEBF765E0}" type="datetimeFigureOut">
              <a:rPr lang="en-CA" smtClean="0"/>
              <a:t>2019-04-10</a:t>
            </a:fld>
            <a:endParaRPr lang="en-CA"/>
          </a:p>
        </p:txBody>
      </p:sp>
      <p:sp>
        <p:nvSpPr>
          <p:cNvPr id="5" name="Footer Placeholder 4">
            <a:extLst>
              <a:ext uri="{FF2B5EF4-FFF2-40B4-BE49-F238E27FC236}">
                <a16:creationId xmlns:a16="http://schemas.microsoft.com/office/drawing/2014/main" id="{95C81A2E-D7CE-4F93-9D93-4FBE053181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5FE8B6D-6679-4EB7-A5CC-A13DA11EF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373EF-3C0C-4ECD-A1D3-43B59B0C31CB}" type="slidenum">
              <a:rPr lang="en-CA" smtClean="0"/>
              <a:t>‹#›</a:t>
            </a:fld>
            <a:endParaRPr lang="en-CA"/>
          </a:p>
        </p:txBody>
      </p:sp>
    </p:spTree>
    <p:extLst>
      <p:ext uri="{BB962C8B-B14F-4D97-AF65-F5344CB8AC3E}">
        <p14:creationId xmlns:p14="http://schemas.microsoft.com/office/powerpoint/2010/main" val="2463416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oodle.cestarcollege.com/moodle/course/view.php?id=8971" TargetMode="External"/><Relationship Id="rId2" Type="http://schemas.openxmlformats.org/officeDocument/2006/relationships/hyperlink" Target="https://moodle.cestarcollege.com/moodle/mod/page/view.php?id=36804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etbeans.org/kb/docs/ide/mysql.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etbeans.org/kb/docs/ide/mysq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4CC3-85C6-49DB-A625-E39714B1AF58}"/>
              </a:ext>
            </a:extLst>
          </p:cNvPr>
          <p:cNvSpPr>
            <a:spLocks noGrp="1"/>
          </p:cNvSpPr>
          <p:nvPr>
            <p:ph type="ctrTitle"/>
          </p:nvPr>
        </p:nvSpPr>
        <p:spPr/>
        <p:txBody>
          <a:bodyPr/>
          <a:lstStyle/>
          <a:p>
            <a:r>
              <a:rPr lang="en-CA" dirty="0"/>
              <a:t>CSD4464 Section 4</a:t>
            </a:r>
            <a:br>
              <a:rPr lang="en-CA" dirty="0"/>
            </a:br>
            <a:r>
              <a:rPr lang="en-CA" dirty="0"/>
              <a:t>2019W</a:t>
            </a:r>
          </a:p>
        </p:txBody>
      </p:sp>
      <p:sp>
        <p:nvSpPr>
          <p:cNvPr id="3" name="Subtitle 2">
            <a:extLst>
              <a:ext uri="{FF2B5EF4-FFF2-40B4-BE49-F238E27FC236}">
                <a16:creationId xmlns:a16="http://schemas.microsoft.com/office/drawing/2014/main" id="{981D50AD-8D43-4D47-B6DC-07902F3574BD}"/>
              </a:ext>
            </a:extLst>
          </p:cNvPr>
          <p:cNvSpPr>
            <a:spLocks noGrp="1"/>
          </p:cNvSpPr>
          <p:nvPr>
            <p:ph type="subTitle" idx="1"/>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lstStyle/>
          <a:p>
            <a:r>
              <a:rPr lang="en-CA" dirty="0"/>
              <a:t>Course Project Instruction Notes</a:t>
            </a:r>
          </a:p>
          <a:p>
            <a:endParaRPr lang="en-CA" dirty="0"/>
          </a:p>
          <a:p>
            <a:r>
              <a:rPr lang="en-CA" dirty="0"/>
              <a:t>Instructor: Peter Sigurdson</a:t>
            </a:r>
          </a:p>
        </p:txBody>
      </p:sp>
    </p:spTree>
    <p:extLst>
      <p:ext uri="{BB962C8B-B14F-4D97-AF65-F5344CB8AC3E}">
        <p14:creationId xmlns:p14="http://schemas.microsoft.com/office/powerpoint/2010/main" val="348888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7B79-15EB-402D-96EF-70155C140FF8}"/>
              </a:ext>
            </a:extLst>
          </p:cNvPr>
          <p:cNvSpPr>
            <a:spLocks noGrp="1"/>
          </p:cNvSpPr>
          <p:nvPr>
            <p:ph type="title"/>
          </p:nvPr>
        </p:nvSpPr>
        <p:spPr>
          <a:xfrm>
            <a:off x="247892" y="365125"/>
            <a:ext cx="5160276" cy="1325563"/>
          </a:xfrm>
        </p:spPr>
        <p:style>
          <a:lnRef idx="3">
            <a:schemeClr val="lt1"/>
          </a:lnRef>
          <a:fillRef idx="1">
            <a:schemeClr val="accent4"/>
          </a:fillRef>
          <a:effectRef idx="1">
            <a:schemeClr val="accent4"/>
          </a:effectRef>
          <a:fontRef idx="minor">
            <a:schemeClr val="lt1"/>
          </a:fontRef>
        </p:style>
        <p:txBody>
          <a:bodyPr/>
          <a:lstStyle/>
          <a:p>
            <a:r>
              <a:rPr lang="en-CA" dirty="0"/>
              <a:t>Database: MySQL</a:t>
            </a:r>
          </a:p>
        </p:txBody>
      </p:sp>
      <p:sp>
        <p:nvSpPr>
          <p:cNvPr id="3" name="Content Placeholder 2">
            <a:extLst>
              <a:ext uri="{FF2B5EF4-FFF2-40B4-BE49-F238E27FC236}">
                <a16:creationId xmlns:a16="http://schemas.microsoft.com/office/drawing/2014/main" id="{D0A5EF00-C6CE-4935-AA1D-0B11AAE1C3A1}"/>
              </a:ext>
            </a:extLst>
          </p:cNvPr>
          <p:cNvSpPr>
            <a:spLocks noGrp="1"/>
          </p:cNvSpPr>
          <p:nvPr>
            <p:ph idx="1"/>
          </p:nvPr>
        </p:nvSpPr>
        <p:spPr>
          <a:xfrm>
            <a:off x="5606366" y="399428"/>
            <a:ext cx="5747434" cy="1619672"/>
          </a:xfrm>
          <a:solidFill>
            <a:schemeClr val="tx2">
              <a:lumMod val="20000"/>
              <a:lumOff val="80000"/>
            </a:schemeClr>
          </a:solidFill>
        </p:spPr>
        <p:txBody>
          <a:bodyPr/>
          <a:lstStyle/>
          <a:p>
            <a:r>
              <a:rPr lang="en-CA" dirty="0"/>
              <a:t>Your Workstation is equipped with XAMPP with includes MySQL.</a:t>
            </a:r>
          </a:p>
          <a:p>
            <a:r>
              <a:rPr lang="en-CA" dirty="0"/>
              <a:t>Start MySQL from the Control Panel</a:t>
            </a:r>
          </a:p>
        </p:txBody>
      </p:sp>
      <p:pic>
        <p:nvPicPr>
          <p:cNvPr id="4" name="Picture 3">
            <a:extLst>
              <a:ext uri="{FF2B5EF4-FFF2-40B4-BE49-F238E27FC236}">
                <a16:creationId xmlns:a16="http://schemas.microsoft.com/office/drawing/2014/main" id="{51FB5E56-CD91-4494-A28E-52B8DB1D775C}"/>
              </a:ext>
            </a:extLst>
          </p:cNvPr>
          <p:cNvPicPr>
            <a:picLocks noChangeAspect="1"/>
          </p:cNvPicPr>
          <p:nvPr/>
        </p:nvPicPr>
        <p:blipFill>
          <a:blip r:embed="rId2"/>
          <a:stretch>
            <a:fillRect/>
          </a:stretch>
        </p:blipFill>
        <p:spPr>
          <a:xfrm>
            <a:off x="247891" y="1690688"/>
            <a:ext cx="5160276" cy="3193828"/>
          </a:xfrm>
          <a:prstGeom prst="rect">
            <a:avLst/>
          </a:prstGeom>
        </p:spPr>
      </p:pic>
      <p:pic>
        <p:nvPicPr>
          <p:cNvPr id="5" name="Picture 4">
            <a:extLst>
              <a:ext uri="{FF2B5EF4-FFF2-40B4-BE49-F238E27FC236}">
                <a16:creationId xmlns:a16="http://schemas.microsoft.com/office/drawing/2014/main" id="{EC017210-58AD-4AD0-A8A7-C1AD6964A9A7}"/>
              </a:ext>
            </a:extLst>
          </p:cNvPr>
          <p:cNvPicPr>
            <a:picLocks noChangeAspect="1"/>
          </p:cNvPicPr>
          <p:nvPr/>
        </p:nvPicPr>
        <p:blipFill>
          <a:blip r:embed="rId3"/>
          <a:stretch>
            <a:fillRect/>
          </a:stretch>
        </p:blipFill>
        <p:spPr>
          <a:xfrm>
            <a:off x="5606366" y="2514746"/>
            <a:ext cx="6164193" cy="3461226"/>
          </a:xfrm>
          <a:prstGeom prst="rect">
            <a:avLst/>
          </a:prstGeom>
        </p:spPr>
      </p:pic>
      <p:sp>
        <p:nvSpPr>
          <p:cNvPr id="6" name="Content Placeholder 2">
            <a:extLst>
              <a:ext uri="{FF2B5EF4-FFF2-40B4-BE49-F238E27FC236}">
                <a16:creationId xmlns:a16="http://schemas.microsoft.com/office/drawing/2014/main" id="{21712C8E-6D42-48FE-AE33-90599AFD79EF}"/>
              </a:ext>
            </a:extLst>
          </p:cNvPr>
          <p:cNvSpPr txBox="1">
            <a:spLocks/>
          </p:cNvSpPr>
          <p:nvPr/>
        </p:nvSpPr>
        <p:spPr>
          <a:xfrm>
            <a:off x="247891" y="5019053"/>
            <a:ext cx="5160276" cy="1191026"/>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Start XAMPP from the Windows 10 Start Menu</a:t>
            </a:r>
          </a:p>
        </p:txBody>
      </p:sp>
    </p:spTree>
    <p:extLst>
      <p:ext uri="{BB962C8B-B14F-4D97-AF65-F5344CB8AC3E}">
        <p14:creationId xmlns:p14="http://schemas.microsoft.com/office/powerpoint/2010/main" val="4098691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B21F-6ED8-4B94-93C8-1E7A59FFFB88}"/>
              </a:ext>
            </a:extLst>
          </p:cNvPr>
          <p:cNvSpPr>
            <a:spLocks noGrp="1"/>
          </p:cNvSpPr>
          <p:nvPr>
            <p:ph type="title"/>
          </p:nvPr>
        </p:nvSpPr>
        <p:spPr>
          <a:xfrm>
            <a:off x="282366" y="365126"/>
            <a:ext cx="11071434" cy="596900"/>
          </a:xfr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pPr algn="ctr"/>
            <a:r>
              <a:rPr lang="en-CA" dirty="0"/>
              <a:t>Project Tools: MySQL Workbench</a:t>
            </a:r>
          </a:p>
        </p:txBody>
      </p:sp>
      <p:pic>
        <p:nvPicPr>
          <p:cNvPr id="4" name="Content Placeholder 3">
            <a:extLst>
              <a:ext uri="{FF2B5EF4-FFF2-40B4-BE49-F238E27FC236}">
                <a16:creationId xmlns:a16="http://schemas.microsoft.com/office/drawing/2014/main" id="{2BC0D2C9-995E-4D2F-B5C5-F3559F6410DA}"/>
              </a:ext>
            </a:extLst>
          </p:cNvPr>
          <p:cNvPicPr>
            <a:picLocks noGrp="1" noChangeAspect="1"/>
          </p:cNvPicPr>
          <p:nvPr>
            <p:ph idx="1"/>
          </p:nvPr>
        </p:nvPicPr>
        <p:blipFill>
          <a:blip r:embed="rId2"/>
          <a:stretch>
            <a:fillRect/>
          </a:stretch>
        </p:blipFill>
        <p:spPr>
          <a:xfrm>
            <a:off x="4181605" y="1219200"/>
            <a:ext cx="7172196" cy="5273674"/>
          </a:xfrm>
          <a:prstGeom prst="rect">
            <a:avLst/>
          </a:prstGeom>
        </p:spPr>
      </p:pic>
      <p:pic>
        <p:nvPicPr>
          <p:cNvPr id="5" name="Picture 4">
            <a:extLst>
              <a:ext uri="{FF2B5EF4-FFF2-40B4-BE49-F238E27FC236}">
                <a16:creationId xmlns:a16="http://schemas.microsoft.com/office/drawing/2014/main" id="{414878AE-DEE7-4959-B9DC-D3A695D62573}"/>
              </a:ext>
            </a:extLst>
          </p:cNvPr>
          <p:cNvPicPr>
            <a:picLocks noChangeAspect="1"/>
          </p:cNvPicPr>
          <p:nvPr/>
        </p:nvPicPr>
        <p:blipFill>
          <a:blip r:embed="rId3"/>
          <a:stretch>
            <a:fillRect/>
          </a:stretch>
        </p:blipFill>
        <p:spPr>
          <a:xfrm>
            <a:off x="282366" y="4188113"/>
            <a:ext cx="3733333" cy="2304762"/>
          </a:xfrm>
          <a:prstGeom prst="rect">
            <a:avLst/>
          </a:prstGeom>
        </p:spPr>
      </p:pic>
      <p:sp>
        <p:nvSpPr>
          <p:cNvPr id="6" name="Title 1">
            <a:extLst>
              <a:ext uri="{FF2B5EF4-FFF2-40B4-BE49-F238E27FC236}">
                <a16:creationId xmlns:a16="http://schemas.microsoft.com/office/drawing/2014/main" id="{E6453BF3-226D-4FB7-A4CD-324AAB6DC65B}"/>
              </a:ext>
            </a:extLst>
          </p:cNvPr>
          <p:cNvSpPr txBox="1">
            <a:spLocks/>
          </p:cNvSpPr>
          <p:nvPr/>
        </p:nvSpPr>
        <p:spPr>
          <a:xfrm>
            <a:off x="282366" y="1219200"/>
            <a:ext cx="3733333" cy="2579976"/>
          </a:xfrm>
          <a:prstGeom prst="rect">
            <a:avLst/>
          </a:prstGeom>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CA" sz="2000" dirty="0">
                <a:solidFill>
                  <a:schemeClr val="tx1"/>
                </a:solidFill>
                <a:latin typeface="Bahnschrift" panose="020B0502040204020203" pitchFamily="34" charset="0"/>
              </a:rPr>
              <a:t>MySQL is a SERVER, like the Glassfish. Servers respond to requests. They do not provide DEVELOPMENT TOOLS.</a:t>
            </a:r>
          </a:p>
          <a:p>
            <a:endParaRPr lang="en-CA" sz="2000" dirty="0">
              <a:solidFill>
                <a:schemeClr val="tx1"/>
              </a:solidFill>
              <a:latin typeface="Bahnschrift" panose="020B0502040204020203" pitchFamily="34" charset="0"/>
            </a:endParaRPr>
          </a:p>
          <a:p>
            <a:r>
              <a:rPr lang="en-CA" sz="2000" dirty="0">
                <a:solidFill>
                  <a:schemeClr val="tx1"/>
                </a:solidFill>
                <a:latin typeface="Bahnschrift" panose="020B0502040204020203" pitchFamily="34" charset="0"/>
              </a:rPr>
              <a:t>Your development tool to write SQL to control the MySQL server is MySQL Workbench.</a:t>
            </a:r>
          </a:p>
        </p:txBody>
      </p:sp>
    </p:spTree>
    <p:extLst>
      <p:ext uri="{BB962C8B-B14F-4D97-AF65-F5344CB8AC3E}">
        <p14:creationId xmlns:p14="http://schemas.microsoft.com/office/powerpoint/2010/main" val="70303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000E5B-6249-4914-B68F-855390094A2B}"/>
              </a:ext>
            </a:extLst>
          </p:cNvPr>
          <p:cNvSpPr/>
          <p:nvPr/>
        </p:nvSpPr>
        <p:spPr>
          <a:xfrm>
            <a:off x="674255" y="1256145"/>
            <a:ext cx="2835563" cy="3777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JSP WEB PAGE</a:t>
            </a:r>
          </a:p>
          <a:p>
            <a:pPr algn="ctr"/>
            <a:endParaRPr lang="en-CA" dirty="0"/>
          </a:p>
          <a:p>
            <a:pPr algn="ctr"/>
            <a:r>
              <a:rPr lang="en-CA" dirty="0"/>
              <a:t>Form:</a:t>
            </a:r>
          </a:p>
          <a:p>
            <a:pPr algn="ctr"/>
            <a:endParaRPr lang="en-CA" dirty="0"/>
          </a:p>
          <a:p>
            <a:pPr algn="ctr"/>
            <a:r>
              <a:rPr lang="en-CA" dirty="0"/>
              <a:t>Fields</a:t>
            </a:r>
          </a:p>
          <a:p>
            <a:pPr algn="ctr"/>
            <a:r>
              <a:rPr lang="en-CA" dirty="0"/>
              <a:t>Submit button</a:t>
            </a:r>
          </a:p>
        </p:txBody>
      </p:sp>
      <p:sp>
        <p:nvSpPr>
          <p:cNvPr id="5" name="Circle: Hollow 4">
            <a:extLst>
              <a:ext uri="{FF2B5EF4-FFF2-40B4-BE49-F238E27FC236}">
                <a16:creationId xmlns:a16="http://schemas.microsoft.com/office/drawing/2014/main" id="{2990F52F-0C69-4409-8B6F-E1C81D4269DC}"/>
              </a:ext>
            </a:extLst>
          </p:cNvPr>
          <p:cNvSpPr/>
          <p:nvPr/>
        </p:nvSpPr>
        <p:spPr>
          <a:xfrm>
            <a:off x="9301017" y="1256145"/>
            <a:ext cx="2475346" cy="338051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6" name="TextBox 5">
            <a:extLst>
              <a:ext uri="{FF2B5EF4-FFF2-40B4-BE49-F238E27FC236}">
                <a16:creationId xmlns:a16="http://schemas.microsoft.com/office/drawing/2014/main" id="{E04C338E-7560-403A-93C5-583A27365067}"/>
              </a:ext>
            </a:extLst>
          </p:cNvPr>
          <p:cNvSpPr txBox="1"/>
          <p:nvPr/>
        </p:nvSpPr>
        <p:spPr>
          <a:xfrm>
            <a:off x="9301017" y="4904510"/>
            <a:ext cx="2613890" cy="1200329"/>
          </a:xfrm>
          <a:prstGeom prst="rect">
            <a:avLst/>
          </a:prstGeom>
          <a:solidFill>
            <a:srgbClr val="FFC000"/>
          </a:solidFill>
        </p:spPr>
        <p:txBody>
          <a:bodyPr wrap="square" rtlCol="0">
            <a:spAutoFit/>
          </a:bodyPr>
          <a:lstStyle/>
          <a:p>
            <a:pPr algn="ctr"/>
            <a:r>
              <a:rPr lang="en-CA" dirty="0"/>
              <a:t>MySQL database</a:t>
            </a:r>
          </a:p>
          <a:p>
            <a:pPr algn="ctr"/>
            <a:r>
              <a:rPr lang="en-CA" dirty="0"/>
              <a:t>We are using the development database embedded in NetBeans</a:t>
            </a:r>
          </a:p>
        </p:txBody>
      </p:sp>
      <p:sp>
        <p:nvSpPr>
          <p:cNvPr id="7" name="Flowchart: Predefined Process 6">
            <a:extLst>
              <a:ext uri="{FF2B5EF4-FFF2-40B4-BE49-F238E27FC236}">
                <a16:creationId xmlns:a16="http://schemas.microsoft.com/office/drawing/2014/main" id="{5D4ED72A-1B8E-46AA-8BEB-0BD62DF1779E}"/>
              </a:ext>
            </a:extLst>
          </p:cNvPr>
          <p:cNvSpPr/>
          <p:nvPr/>
        </p:nvSpPr>
        <p:spPr>
          <a:xfrm>
            <a:off x="4581236" y="1209963"/>
            <a:ext cx="3805382" cy="4073236"/>
          </a:xfrm>
          <a:prstGeom prst="flowChartPredefinedProces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u="sng" dirty="0">
                <a:latin typeface="Arial" panose="020B0604020202020204" pitchFamily="34" charset="0"/>
                <a:cs typeface="Arial" panose="020B0604020202020204" pitchFamily="34" charset="0"/>
              </a:rPr>
              <a:t>SERVLET</a:t>
            </a:r>
          </a:p>
          <a:p>
            <a:endParaRPr lang="en-CA" dirty="0">
              <a:latin typeface="Arial" panose="020B0604020202020204" pitchFamily="34" charset="0"/>
              <a:cs typeface="Arial" panose="020B0604020202020204" pitchFamily="34" charset="0"/>
            </a:endParaRPr>
          </a:p>
          <a:p>
            <a:pPr marL="342900" indent="-342900">
              <a:buFont typeface="+mj-lt"/>
              <a:buAutoNum type="arabicPeriod"/>
            </a:pPr>
            <a:r>
              <a:rPr lang="en-CA" dirty="0">
                <a:latin typeface="Arial" panose="020B0604020202020204" pitchFamily="34" charset="0"/>
                <a:cs typeface="Arial" panose="020B0604020202020204" pitchFamily="34" charset="0"/>
              </a:rPr>
              <a:t>TAKE INFORMATION FROM THE JSP</a:t>
            </a:r>
          </a:p>
          <a:p>
            <a:pPr marL="342900" indent="-342900">
              <a:buFont typeface="+mj-lt"/>
              <a:buAutoNum type="arabicPeriod"/>
            </a:pPr>
            <a:r>
              <a:rPr lang="en-CA" dirty="0">
                <a:latin typeface="Arial" panose="020B0604020202020204" pitchFamily="34" charset="0"/>
                <a:cs typeface="Arial" panose="020B0604020202020204" pitchFamily="34" charset="0"/>
              </a:rPr>
              <a:t>PUSH IT TO THE DATABASE</a:t>
            </a:r>
          </a:p>
          <a:p>
            <a:pPr marL="342900" indent="-342900">
              <a:buFont typeface="+mj-lt"/>
              <a:buAutoNum type="arabicPeriod"/>
            </a:pPr>
            <a:r>
              <a:rPr lang="en-CA" dirty="0">
                <a:latin typeface="Arial" panose="020B0604020202020204" pitchFamily="34" charset="0"/>
                <a:cs typeface="Arial" panose="020B0604020202020204" pitchFamily="34" charset="0"/>
              </a:rPr>
              <a:t>TAKE THE RESULT SET BACK FROM THE DATABASE</a:t>
            </a:r>
          </a:p>
          <a:p>
            <a:pPr marL="342900" indent="-342900">
              <a:buFont typeface="+mj-lt"/>
              <a:buAutoNum type="arabicPeriod"/>
            </a:pPr>
            <a:r>
              <a:rPr lang="en-CA" dirty="0">
                <a:latin typeface="Arial" panose="020B0604020202020204" pitchFamily="34" charset="0"/>
                <a:cs typeface="Arial" panose="020B0604020202020204" pitchFamily="34" charset="0"/>
              </a:rPr>
              <a:t>PUSH IT TO THE JSP</a:t>
            </a:r>
          </a:p>
        </p:txBody>
      </p:sp>
      <p:cxnSp>
        <p:nvCxnSpPr>
          <p:cNvPr id="9" name="Straight Arrow Connector 8">
            <a:extLst>
              <a:ext uri="{FF2B5EF4-FFF2-40B4-BE49-F238E27FC236}">
                <a16:creationId xmlns:a16="http://schemas.microsoft.com/office/drawing/2014/main" id="{A3F9AE9E-D5E2-424B-B833-72088136517C}"/>
              </a:ext>
            </a:extLst>
          </p:cNvPr>
          <p:cNvCxnSpPr/>
          <p:nvPr/>
        </p:nvCxnSpPr>
        <p:spPr>
          <a:xfrm>
            <a:off x="3214255" y="1921164"/>
            <a:ext cx="1477818" cy="0"/>
          </a:xfrm>
          <a:prstGeom prst="straightConnector1">
            <a:avLst/>
          </a:prstGeom>
          <a:ln w="952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58ECB39-1F4B-4855-ABE7-14CC64826542}"/>
              </a:ext>
            </a:extLst>
          </p:cNvPr>
          <p:cNvCxnSpPr/>
          <p:nvPr/>
        </p:nvCxnSpPr>
        <p:spPr>
          <a:xfrm>
            <a:off x="8008229" y="2749425"/>
            <a:ext cx="1477818" cy="0"/>
          </a:xfrm>
          <a:prstGeom prst="straightConnector1">
            <a:avLst/>
          </a:prstGeom>
          <a:ln w="952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90FAF3D-E94C-4974-8879-502A359BDFEC}"/>
              </a:ext>
            </a:extLst>
          </p:cNvPr>
          <p:cNvCxnSpPr>
            <a:cxnSpLocks/>
          </p:cNvCxnSpPr>
          <p:nvPr/>
        </p:nvCxnSpPr>
        <p:spPr>
          <a:xfrm flipH="1">
            <a:off x="8008229" y="3429000"/>
            <a:ext cx="1573093" cy="0"/>
          </a:xfrm>
          <a:prstGeom prst="straightConnector1">
            <a:avLst/>
          </a:prstGeom>
          <a:ln w="9525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EB70F3A-F2FB-4DC6-8443-F1E8EC932FFA}"/>
              </a:ext>
            </a:extLst>
          </p:cNvPr>
          <p:cNvCxnSpPr>
            <a:cxnSpLocks/>
          </p:cNvCxnSpPr>
          <p:nvPr/>
        </p:nvCxnSpPr>
        <p:spPr>
          <a:xfrm flipH="1">
            <a:off x="3214255" y="4317296"/>
            <a:ext cx="1573093" cy="0"/>
          </a:xfrm>
          <a:prstGeom prst="straightConnector1">
            <a:avLst/>
          </a:prstGeom>
          <a:ln w="952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16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8775-8BC3-4471-927F-327FAB3A469C}"/>
              </a:ext>
            </a:extLst>
          </p:cNvPr>
          <p:cNvSpPr>
            <a:spLocks noGrp="1"/>
          </p:cNvSpPr>
          <p:nvPr>
            <p:ph type="title"/>
          </p:nvPr>
        </p:nvSpPr>
        <p:spPr>
          <a:xfrm>
            <a:off x="838200" y="269875"/>
            <a:ext cx="10515600" cy="1325563"/>
          </a:xfrm>
          <a:solidFill>
            <a:srgbClr val="0070C0"/>
          </a:solidFill>
        </p:spPr>
        <p:txBody>
          <a:bodyPr/>
          <a:lstStyle/>
          <a:p>
            <a:r>
              <a:rPr lang="en-CA" dirty="0">
                <a:solidFill>
                  <a:schemeClr val="tx2">
                    <a:lumMod val="20000"/>
                    <a:lumOff val="80000"/>
                  </a:schemeClr>
                </a:solidFill>
              </a:rPr>
              <a:t>Project Requirements</a:t>
            </a:r>
          </a:p>
        </p:txBody>
      </p:sp>
      <p:sp>
        <p:nvSpPr>
          <p:cNvPr id="3" name="Content Placeholder 2">
            <a:extLst>
              <a:ext uri="{FF2B5EF4-FFF2-40B4-BE49-F238E27FC236}">
                <a16:creationId xmlns:a16="http://schemas.microsoft.com/office/drawing/2014/main" id="{661018C5-438E-46C8-954C-5F644C1EFAE1}"/>
              </a:ext>
            </a:extLst>
          </p:cNvPr>
          <p:cNvSpPr>
            <a:spLocks noGrp="1"/>
          </p:cNvSpPr>
          <p:nvPr>
            <p:ph idx="1"/>
          </p:nvPr>
        </p:nvSpPr>
        <p:spPr>
          <a:pattFill prst="pct5">
            <a:fgClr>
              <a:schemeClr val="accent1"/>
            </a:fgClr>
            <a:bgClr>
              <a:schemeClr val="bg1"/>
            </a:bgClr>
          </a:pattFill>
        </p:spPr>
        <p:txBody>
          <a:bodyPr/>
          <a:lstStyle/>
          <a:p>
            <a:r>
              <a:rPr lang="en-CA" dirty="0"/>
              <a:t>You can work in teams of up to 3 people. </a:t>
            </a:r>
          </a:p>
          <a:p>
            <a:r>
              <a:rPr lang="en-CA" dirty="0"/>
              <a:t>Make sure your team members are registered in the Project Database on Moodle.</a:t>
            </a:r>
          </a:p>
          <a:p>
            <a:r>
              <a:rPr lang="en-CA" dirty="0"/>
              <a:t>You will construct a Java 2 Enterprise Edition Web Application with a JSP Front End, and a MySQL database, that will allow College Students to register themselves into Classes.</a:t>
            </a:r>
          </a:p>
          <a:p>
            <a:r>
              <a:rPr lang="en-CA" dirty="0"/>
              <a:t>Resources: Your Project Worksheet</a:t>
            </a:r>
            <a:r>
              <a:rPr lang="en-CA"/>
              <a:t>: Available in Moodle</a:t>
            </a:r>
            <a:endParaRPr lang="en-CA" dirty="0"/>
          </a:p>
          <a:p>
            <a:r>
              <a:rPr lang="en-CA" dirty="0"/>
              <a:t>Instructional Video: </a:t>
            </a:r>
            <a:r>
              <a:rPr lang="en-CA" i="1" dirty="0"/>
              <a:t>https://vimeo.com/329545058</a:t>
            </a:r>
            <a:endParaRPr lang="en-CA" dirty="0"/>
          </a:p>
        </p:txBody>
      </p:sp>
    </p:spTree>
    <p:extLst>
      <p:ext uri="{BB962C8B-B14F-4D97-AF65-F5344CB8AC3E}">
        <p14:creationId xmlns:p14="http://schemas.microsoft.com/office/powerpoint/2010/main" val="2681097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AE4C-03A7-4F5D-A1C8-DB148C7D7F62}"/>
              </a:ext>
            </a:extLst>
          </p:cNvPr>
          <p:cNvSpPr>
            <a:spLocks noGrp="1"/>
          </p:cNvSpPr>
          <p:nvPr>
            <p:ph type="title"/>
          </p:nvPr>
        </p:nvSpPr>
        <p:spPr>
          <a:xfrm>
            <a:off x="838199" y="205561"/>
            <a:ext cx="10515600" cy="756309"/>
          </a:xfrm>
          <a:solidFill>
            <a:schemeClr val="accent4">
              <a:lumMod val="20000"/>
              <a:lumOff val="80000"/>
            </a:schemeClr>
          </a:solidFill>
        </p:spPr>
        <p:txBody>
          <a:bodyPr/>
          <a:lstStyle/>
          <a:p>
            <a:r>
              <a:rPr lang="en-CA" dirty="0"/>
              <a:t>Grading Rubric:</a:t>
            </a:r>
          </a:p>
        </p:txBody>
      </p:sp>
      <p:graphicFrame>
        <p:nvGraphicFramePr>
          <p:cNvPr id="4" name="Table 3">
            <a:extLst>
              <a:ext uri="{FF2B5EF4-FFF2-40B4-BE49-F238E27FC236}">
                <a16:creationId xmlns:a16="http://schemas.microsoft.com/office/drawing/2014/main" id="{E5CAB83C-0CE5-4E85-8C01-0E2FE45C871A}"/>
              </a:ext>
            </a:extLst>
          </p:cNvPr>
          <p:cNvGraphicFramePr>
            <a:graphicFrameLocks noGrp="1"/>
          </p:cNvGraphicFramePr>
          <p:nvPr>
            <p:extLst>
              <p:ext uri="{D42A27DB-BD31-4B8C-83A1-F6EECF244321}">
                <p14:modId xmlns:p14="http://schemas.microsoft.com/office/powerpoint/2010/main" val="4251526807"/>
              </p:ext>
            </p:extLst>
          </p:nvPr>
        </p:nvGraphicFramePr>
        <p:xfrm>
          <a:off x="838199" y="961870"/>
          <a:ext cx="10515600" cy="5290746"/>
        </p:xfrm>
        <a:graphic>
          <a:graphicData uri="http://schemas.openxmlformats.org/drawingml/2006/table">
            <a:tbl>
              <a:tblPr firstRow="1" bandRow="1">
                <a:tableStyleId>{5C22544A-7EE6-4342-B048-85BDC9FD1C3A}</a:tableStyleId>
              </a:tblPr>
              <a:tblGrid>
                <a:gridCol w="4303144">
                  <a:extLst>
                    <a:ext uri="{9D8B030D-6E8A-4147-A177-3AD203B41FA5}">
                      <a16:colId xmlns:a16="http://schemas.microsoft.com/office/drawing/2014/main" val="944129635"/>
                    </a:ext>
                  </a:extLst>
                </a:gridCol>
                <a:gridCol w="707366">
                  <a:extLst>
                    <a:ext uri="{9D8B030D-6E8A-4147-A177-3AD203B41FA5}">
                      <a16:colId xmlns:a16="http://schemas.microsoft.com/office/drawing/2014/main" val="523524614"/>
                    </a:ext>
                  </a:extLst>
                </a:gridCol>
                <a:gridCol w="5505090">
                  <a:extLst>
                    <a:ext uri="{9D8B030D-6E8A-4147-A177-3AD203B41FA5}">
                      <a16:colId xmlns:a16="http://schemas.microsoft.com/office/drawing/2014/main" val="3119772795"/>
                    </a:ext>
                  </a:extLst>
                </a:gridCol>
              </a:tblGrid>
              <a:tr h="527462">
                <a:tc>
                  <a:txBody>
                    <a:bodyPr/>
                    <a:lstStyle/>
                    <a:p>
                      <a:endParaRPr lang="en-CA" dirty="0"/>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409504430"/>
                  </a:ext>
                </a:extLst>
              </a:tr>
              <a:tr h="1057766">
                <a:tc>
                  <a:txBody>
                    <a:bodyPr/>
                    <a:lstStyle/>
                    <a:p>
                      <a:r>
                        <a:rPr lang="en-CA" dirty="0"/>
                        <a:t>Creating the Database in MySQL in NetBeans</a:t>
                      </a:r>
                    </a:p>
                  </a:txBody>
                  <a:tcPr/>
                </a:tc>
                <a:tc>
                  <a:txBody>
                    <a:bodyPr/>
                    <a:lstStyle/>
                    <a:p>
                      <a:r>
                        <a:rPr lang="en-CA"/>
                        <a:t>20%</a:t>
                      </a:r>
                      <a:endParaRPr lang="en-CA" dirty="0"/>
                    </a:p>
                  </a:txBody>
                  <a:tcPr/>
                </a:tc>
                <a:tc>
                  <a:txBody>
                    <a:bodyPr/>
                    <a:lstStyle/>
                    <a:p>
                      <a:r>
                        <a:rPr lang="en-CA" dirty="0"/>
                        <a:t>For the full 25%, you must create all tables and an SQL Statement that will enroll students in their choice of classes. You will be using this SQL Statement in the next section under Program Control.</a:t>
                      </a:r>
                    </a:p>
                  </a:txBody>
                  <a:tcPr/>
                </a:tc>
                <a:extLst>
                  <a:ext uri="{0D108BD9-81ED-4DB2-BD59-A6C34878D82A}">
                    <a16:rowId xmlns:a16="http://schemas.microsoft.com/office/drawing/2014/main" val="608787616"/>
                  </a:ext>
                </a:extLst>
              </a:tr>
              <a:tr h="557044">
                <a:tc>
                  <a:txBody>
                    <a:bodyPr/>
                    <a:lstStyle/>
                    <a:p>
                      <a:r>
                        <a:rPr lang="en-CA" dirty="0"/>
                        <a:t>Implement the JSPs for the User Interface</a:t>
                      </a:r>
                    </a:p>
                  </a:txBody>
                  <a:tcPr/>
                </a:tc>
                <a:tc>
                  <a:txBody>
                    <a:bodyPr/>
                    <a:lstStyle/>
                    <a:p>
                      <a:r>
                        <a:rPr lang="en-CA" dirty="0"/>
                        <a:t>20%</a:t>
                      </a:r>
                    </a:p>
                  </a:txBody>
                  <a:tcPr/>
                </a:tc>
                <a:tc>
                  <a:txBody>
                    <a:bodyPr/>
                    <a:lstStyle/>
                    <a:p>
                      <a:endParaRPr lang="en-CA"/>
                    </a:p>
                  </a:txBody>
                  <a:tcPr/>
                </a:tc>
                <a:extLst>
                  <a:ext uri="{0D108BD9-81ED-4DB2-BD59-A6C34878D82A}">
                    <a16:rowId xmlns:a16="http://schemas.microsoft.com/office/drawing/2014/main" val="1903686288"/>
                  </a:ext>
                </a:extLst>
              </a:tr>
              <a:tr h="527462">
                <a:tc>
                  <a:txBody>
                    <a:bodyPr/>
                    <a:lstStyle/>
                    <a:p>
                      <a:r>
                        <a:rPr lang="en-CA" dirty="0"/>
                        <a:t>Implement the middleware (Controller) components to mediate the connection between the JSPs and the Database.</a:t>
                      </a:r>
                    </a:p>
                  </a:txBody>
                  <a:tcPr/>
                </a:tc>
                <a:tc>
                  <a:txBody>
                    <a:bodyPr/>
                    <a:lstStyle/>
                    <a:p>
                      <a:r>
                        <a:rPr lang="en-CA" dirty="0"/>
                        <a:t>20%</a:t>
                      </a:r>
                    </a:p>
                  </a:txBody>
                  <a:tcPr/>
                </a:tc>
                <a:tc>
                  <a:txBody>
                    <a:bodyPr/>
                    <a:lstStyle/>
                    <a:p>
                      <a:endParaRPr lang="en-CA"/>
                    </a:p>
                  </a:txBody>
                  <a:tcPr/>
                </a:tc>
                <a:extLst>
                  <a:ext uri="{0D108BD9-81ED-4DB2-BD59-A6C34878D82A}">
                    <a16:rowId xmlns:a16="http://schemas.microsoft.com/office/drawing/2014/main" val="3977319946"/>
                  </a:ext>
                </a:extLst>
              </a:tr>
              <a:tr h="527462">
                <a:tc>
                  <a:txBody>
                    <a:bodyPr/>
                    <a:lstStyle/>
                    <a:p>
                      <a:r>
                        <a:rPr lang="en-CA" dirty="0"/>
                        <a:t>Present your final project to the Instructor. Each team member must be able to answer questions about the Design for proof of work that everyone participated.</a:t>
                      </a:r>
                    </a:p>
                  </a:txBody>
                  <a:tcPr/>
                </a:tc>
                <a:tc>
                  <a:txBody>
                    <a:bodyPr/>
                    <a:lstStyle/>
                    <a:p>
                      <a:r>
                        <a:rPr lang="en-CA" dirty="0"/>
                        <a:t>20%</a:t>
                      </a:r>
                    </a:p>
                  </a:txBody>
                  <a:tcPr/>
                </a:tc>
                <a:tc>
                  <a:txBody>
                    <a:bodyPr/>
                    <a:lstStyle/>
                    <a:p>
                      <a:endParaRPr lang="en-CA" dirty="0"/>
                    </a:p>
                  </a:txBody>
                  <a:tcPr/>
                </a:tc>
                <a:extLst>
                  <a:ext uri="{0D108BD9-81ED-4DB2-BD59-A6C34878D82A}">
                    <a16:rowId xmlns:a16="http://schemas.microsoft.com/office/drawing/2014/main" val="2518066286"/>
                  </a:ext>
                </a:extLst>
              </a:tr>
              <a:tr h="527462">
                <a:tc>
                  <a:txBody>
                    <a:bodyPr/>
                    <a:lstStyle/>
                    <a:p>
                      <a:r>
                        <a:rPr lang="en-CA" dirty="0"/>
                        <a:t>Your work is properly committed and versioned in GitHub. Your SQL Statements are in GitHub.</a:t>
                      </a:r>
                    </a:p>
                  </a:txBody>
                  <a:tcPr/>
                </a:tc>
                <a:tc>
                  <a:txBody>
                    <a:bodyPr/>
                    <a:lstStyle/>
                    <a:p>
                      <a:r>
                        <a:rPr lang="en-CA" dirty="0"/>
                        <a:t>20%</a:t>
                      </a:r>
                    </a:p>
                  </a:txBody>
                  <a:tcPr/>
                </a:tc>
                <a:tc>
                  <a:txBody>
                    <a:bodyPr/>
                    <a:lstStyle/>
                    <a:p>
                      <a:endParaRPr lang="en-CA" dirty="0"/>
                    </a:p>
                  </a:txBody>
                  <a:tcPr/>
                </a:tc>
                <a:extLst>
                  <a:ext uri="{0D108BD9-81ED-4DB2-BD59-A6C34878D82A}">
                    <a16:rowId xmlns:a16="http://schemas.microsoft.com/office/drawing/2014/main" val="3805998890"/>
                  </a:ext>
                </a:extLst>
              </a:tr>
            </a:tbl>
          </a:graphicData>
        </a:graphic>
      </p:graphicFrame>
    </p:spTree>
    <p:extLst>
      <p:ext uri="{BB962C8B-B14F-4D97-AF65-F5344CB8AC3E}">
        <p14:creationId xmlns:p14="http://schemas.microsoft.com/office/powerpoint/2010/main" val="315985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C168-E217-4B83-996B-31CF069E2AFB}"/>
              </a:ext>
            </a:extLst>
          </p:cNvPr>
          <p:cNvSpPr>
            <a:spLocks noGrp="1"/>
          </p:cNvSpPr>
          <p:nvPr>
            <p:ph type="title"/>
          </p:nvPr>
        </p:nvSpPr>
        <p:spPr>
          <a:xfrm>
            <a:off x="838200" y="365126"/>
            <a:ext cx="10515600" cy="937464"/>
          </a:xfrm>
        </p:spPr>
        <p:txBody>
          <a:bodyPr/>
          <a:lstStyle/>
          <a:p>
            <a:r>
              <a:rPr lang="en-CA" dirty="0"/>
              <a:t>Project Deliverable:</a:t>
            </a:r>
          </a:p>
        </p:txBody>
      </p:sp>
      <p:sp>
        <p:nvSpPr>
          <p:cNvPr id="3" name="Content Placeholder 2">
            <a:extLst>
              <a:ext uri="{FF2B5EF4-FFF2-40B4-BE49-F238E27FC236}">
                <a16:creationId xmlns:a16="http://schemas.microsoft.com/office/drawing/2014/main" id="{1BD69328-C2DD-46EA-A346-C8F9E9A22B67}"/>
              </a:ext>
            </a:extLst>
          </p:cNvPr>
          <p:cNvSpPr>
            <a:spLocks noGrp="1"/>
          </p:cNvSpPr>
          <p:nvPr>
            <p:ph idx="1"/>
          </p:nvPr>
        </p:nvSpPr>
        <p:spPr>
          <a:xfrm>
            <a:off x="838200" y="1414732"/>
            <a:ext cx="10515600" cy="4762231"/>
          </a:xfrm>
        </p:spPr>
        <p:txBody>
          <a:bodyPr/>
          <a:lstStyle/>
          <a:p>
            <a:r>
              <a:rPr lang="en-CA" dirty="0"/>
              <a:t>A Java Web Application with a JSP that presents students with a Web Page which they can use to Enroll themselves in Classes.</a:t>
            </a:r>
          </a:p>
          <a:p>
            <a:r>
              <a:rPr lang="en-CA" dirty="0"/>
              <a:t>A Database which will provide the “Model” layer of the Model View Controller Architecture.</a:t>
            </a:r>
          </a:p>
          <a:p>
            <a:r>
              <a:rPr lang="en-CA" dirty="0"/>
              <a:t>Additional Components which you must development. This is your project! See “CSD4464 Project Files” in the Moodle Page for a link to the PDF with the instructions on .</a:t>
            </a:r>
          </a:p>
        </p:txBody>
      </p:sp>
      <p:sp>
        <p:nvSpPr>
          <p:cNvPr id="4" name="Rectangle 1">
            <a:extLst>
              <a:ext uri="{FF2B5EF4-FFF2-40B4-BE49-F238E27FC236}">
                <a16:creationId xmlns:a16="http://schemas.microsoft.com/office/drawing/2014/main" id="{C436C20E-DB07-4346-B2E9-2ADBC19CB4AD}"/>
              </a:ext>
            </a:extLst>
          </p:cNvPr>
          <p:cNvSpPr>
            <a:spLocks noChangeArrowheads="1"/>
          </p:cNvSpPr>
          <p:nvPr/>
        </p:nvSpPr>
        <p:spPr bwMode="auto">
          <a:xfrm>
            <a:off x="0" y="0"/>
            <a:ext cx="12192000" cy="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98012"/>
                </a:solidFill>
                <a:effectLst/>
                <a:latin typeface="Open Sans" panose="020B0606030504020204" pitchFamily="34" charset="0"/>
                <a:cs typeface="Open Sans" panose="020B0606030504020204" pitchFamily="34" charset="0"/>
                <a:hlinkClick r:id="rId2"/>
              </a:rPr>
              <a:t>CSD4464 Project FilesPage</a:t>
            </a:r>
            <a:r>
              <a:rPr kumimoji="0" lang="en-US" altLang="en-US" sz="12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a:ln>
                  <a:noFill/>
                </a:ln>
                <a:solidFill>
                  <a:schemeClr val="tx1"/>
                </a:solidFill>
                <a:effectLst/>
                <a:latin typeface="Open Sans" panose="020B0606030504020204" pitchFamily="34" charset="0"/>
                <a:cs typeface="Open Sans" panose="020B0606030504020204" pitchFamily="34" charset="0"/>
              </a:rPr>
              <a:t>  </a:t>
            </a:r>
            <a:r>
              <a:rPr kumimoji="0" lang="en-US" altLang="en-US" sz="1900" b="0" i="0" u="none" strike="noStrike" cap="none" normalizeH="0" baseline="0">
                <a:ln>
                  <a:noFill/>
                </a:ln>
                <a:solidFill>
                  <a:schemeClr val="tx1"/>
                </a:solidFill>
                <a:effectLst/>
                <a:latin typeface="Open Sans" panose="020B0606030504020204" pitchFamily="34" charset="0"/>
                <a:cs typeface="Open Sans" panose="020B0606030504020204" pitchFamily="34" charset="0"/>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AutoShape 2" descr="Edit title">
            <a:hlinkClick r:id="rId3" tooltip="Edit title"/>
            <a:extLst>
              <a:ext uri="{FF2B5EF4-FFF2-40B4-BE49-F238E27FC236}">
                <a16:creationId xmlns:a16="http://schemas.microsoft.com/office/drawing/2014/main" id="{F3EFFEED-E952-4641-8A7E-4F6F9E57D7B9}"/>
              </a:ext>
            </a:extLst>
          </p:cNvPr>
          <p:cNvSpPr>
            <a:spLocks noChangeAspect="1" noChangeArrowheads="1"/>
          </p:cNvSpPr>
          <p:nvPr/>
        </p:nvSpPr>
        <p:spPr bwMode="auto">
          <a:xfrm>
            <a:off x="19970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 name="Rectangle 3">
            <a:extLst>
              <a:ext uri="{FF2B5EF4-FFF2-40B4-BE49-F238E27FC236}">
                <a16:creationId xmlns:a16="http://schemas.microsoft.com/office/drawing/2014/main" id="{3DE184AF-CD66-4622-847E-539373E844B9}"/>
              </a:ext>
            </a:extLst>
          </p:cNvPr>
          <p:cNvSpPr>
            <a:spLocks noChangeArrowheads="1"/>
          </p:cNvSpPr>
          <p:nvPr/>
        </p:nvSpPr>
        <p:spPr bwMode="auto">
          <a:xfrm>
            <a:off x="152400" y="152400"/>
            <a:ext cx="12192000" cy="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98012"/>
                </a:solidFill>
                <a:effectLst/>
                <a:latin typeface="Open Sans" panose="020B0606030504020204" pitchFamily="34" charset="0"/>
                <a:cs typeface="Open Sans" panose="020B0606030504020204" pitchFamily="34" charset="0"/>
                <a:hlinkClick r:id="rId2"/>
              </a:rPr>
              <a:t>CSD4464 Project FilesPage</a:t>
            </a:r>
            <a:r>
              <a:rPr kumimoji="0" lang="en-US" altLang="en-US" sz="1200" b="0" i="0" u="none" strike="noStrike" cap="none" normalizeH="0" baseline="0">
                <a:ln>
                  <a:noFill/>
                </a:ln>
                <a:solidFill>
                  <a:srgbClr val="000000"/>
                </a:solidFill>
                <a:effectLst/>
                <a:latin typeface="Open Sans" panose="020B0606030504020204" pitchFamily="34" charset="0"/>
                <a:cs typeface="Open Sans" panose="020B0606030504020204" pitchFamily="34" charset="0"/>
              </a:rPr>
              <a:t> </a:t>
            </a:r>
            <a:r>
              <a:rPr kumimoji="0" lang="en-US" altLang="en-US" sz="1200" b="0" i="0" u="none" strike="noStrike" cap="none" normalizeH="0" baseline="0">
                <a:ln>
                  <a:noFill/>
                </a:ln>
                <a:solidFill>
                  <a:schemeClr val="tx1"/>
                </a:solidFill>
                <a:effectLst/>
                <a:latin typeface="Open Sans" panose="020B0606030504020204" pitchFamily="34" charset="0"/>
                <a:cs typeface="Open Sans" panose="020B0606030504020204" pitchFamily="34" charset="0"/>
              </a:rPr>
              <a:t>  </a:t>
            </a:r>
            <a:r>
              <a:rPr kumimoji="0" lang="en-US" altLang="en-US" sz="1900" b="0" i="0" u="none" strike="noStrike" cap="none" normalizeH="0" baseline="0">
                <a:ln>
                  <a:noFill/>
                </a:ln>
                <a:solidFill>
                  <a:schemeClr val="tx1"/>
                </a:solidFill>
                <a:effectLst/>
                <a:latin typeface="Open Sans" panose="020B0606030504020204" pitchFamily="34" charset="0"/>
                <a:cs typeface="Open Sans" panose="020B0606030504020204" pitchFamily="34" charset="0"/>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AutoShape 4" descr="Edit title">
            <a:hlinkClick r:id="rId3" tooltip="Edit title"/>
            <a:extLst>
              <a:ext uri="{FF2B5EF4-FFF2-40B4-BE49-F238E27FC236}">
                <a16:creationId xmlns:a16="http://schemas.microsoft.com/office/drawing/2014/main" id="{257EF588-4F7A-4E64-8604-1E0D6671929E}"/>
              </a:ext>
            </a:extLst>
          </p:cNvPr>
          <p:cNvSpPr>
            <a:spLocks noChangeAspect="1" noChangeArrowheads="1"/>
          </p:cNvSpPr>
          <p:nvPr/>
        </p:nvSpPr>
        <p:spPr bwMode="auto">
          <a:xfrm>
            <a:off x="2149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66238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0FE0-75FC-4F59-BE9A-FA2EC7B8B8DA}"/>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CA" dirty="0"/>
              <a:t>There are 2 ways available to us to create the Database for the Enrollment System:</a:t>
            </a:r>
          </a:p>
        </p:txBody>
      </p:sp>
      <p:sp>
        <p:nvSpPr>
          <p:cNvPr id="3" name="Content Placeholder 2">
            <a:extLst>
              <a:ext uri="{FF2B5EF4-FFF2-40B4-BE49-F238E27FC236}">
                <a16:creationId xmlns:a16="http://schemas.microsoft.com/office/drawing/2014/main" id="{00F9AAC8-F190-4798-A787-C18DC8C3321D}"/>
              </a:ext>
            </a:extLst>
          </p:cNvPr>
          <p:cNvSpPr>
            <a:spLocks noGrp="1"/>
          </p:cNvSpPr>
          <p:nvPr>
            <p:ph idx="1"/>
          </p:nvPr>
        </p:nvSpPr>
        <p:spPr/>
        <p:txBody>
          <a:bodyPr/>
          <a:lstStyle/>
          <a:p>
            <a:r>
              <a:rPr lang="en-CA" dirty="0"/>
              <a:t>Use MySQL Database and the MySQL Workbench</a:t>
            </a:r>
          </a:p>
          <a:p>
            <a:r>
              <a:rPr lang="en-CA" dirty="0"/>
              <a:t>Use the Database manage tools built into NetBeans</a:t>
            </a:r>
          </a:p>
        </p:txBody>
      </p:sp>
    </p:spTree>
    <p:extLst>
      <p:ext uri="{BB962C8B-B14F-4D97-AF65-F5344CB8AC3E}">
        <p14:creationId xmlns:p14="http://schemas.microsoft.com/office/powerpoint/2010/main" val="90891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C1D9-EA0A-4AEB-AB37-E2FF62B64AF0}"/>
              </a:ext>
            </a:extLst>
          </p:cNvPr>
          <p:cNvSpPr>
            <a:spLocks noGrp="1"/>
          </p:cNvSpPr>
          <p:nvPr>
            <p:ph type="title"/>
          </p:nvPr>
        </p:nvSpPr>
        <p:spPr>
          <a:xfrm>
            <a:off x="838200" y="98907"/>
            <a:ext cx="10515600" cy="1325563"/>
          </a:xfrm>
          <a:solidFill>
            <a:schemeClr val="accent4"/>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CA" dirty="0"/>
              <a:t>Use the Database manage tools built into NetBeans</a:t>
            </a:r>
          </a:p>
        </p:txBody>
      </p:sp>
      <p:pic>
        <p:nvPicPr>
          <p:cNvPr id="1026" name="Picture 2" descr="C:\Users\peter\AppData\Local\Temp\SNAGHTMLb5c3d75.PNG">
            <a:extLst>
              <a:ext uri="{FF2B5EF4-FFF2-40B4-BE49-F238E27FC236}">
                <a16:creationId xmlns:a16="http://schemas.microsoft.com/office/drawing/2014/main" id="{F80C9676-64B1-49F5-B626-3CFF86DCA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24470"/>
            <a:ext cx="5892388" cy="45367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90FD74B-4F05-455D-87A7-99E4D8161557}"/>
              </a:ext>
            </a:extLst>
          </p:cNvPr>
          <p:cNvSpPr/>
          <p:nvPr/>
        </p:nvSpPr>
        <p:spPr>
          <a:xfrm>
            <a:off x="838200" y="6114856"/>
            <a:ext cx="6058069" cy="461665"/>
          </a:xfrm>
          <a:prstGeom prst="rect">
            <a:avLst/>
          </a:prstGeom>
        </p:spPr>
        <p:txBody>
          <a:bodyPr wrap="none">
            <a:spAutoFit/>
          </a:bodyPr>
          <a:lstStyle/>
          <a:p>
            <a:r>
              <a:rPr lang="en-CA" sz="2400" dirty="0">
                <a:latin typeface="Abadi" panose="020B0604020104020204" pitchFamily="34" charset="0"/>
                <a:hlinkClick r:id="rId3"/>
              </a:rPr>
              <a:t>https://netbeans.org/kb/docs/ide/mysql.html</a:t>
            </a:r>
            <a:endParaRPr lang="en-CA" sz="2400" dirty="0">
              <a:latin typeface="Abadi" panose="020B0604020104020204" pitchFamily="34" charset="0"/>
            </a:endParaRPr>
          </a:p>
        </p:txBody>
      </p:sp>
    </p:spTree>
    <p:extLst>
      <p:ext uri="{BB962C8B-B14F-4D97-AF65-F5344CB8AC3E}">
        <p14:creationId xmlns:p14="http://schemas.microsoft.com/office/powerpoint/2010/main" val="184140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D3D9B-FC61-4B4C-B52E-2AE1BAC7D5B1}"/>
              </a:ext>
            </a:extLst>
          </p:cNvPr>
          <p:cNvSpPr>
            <a:spLocks noGrp="1"/>
          </p:cNvSpPr>
          <p:nvPr>
            <p:ph type="title"/>
          </p:nvPr>
        </p:nvSpPr>
        <p:spPr>
          <a:solidFill>
            <a:schemeClr val="accent4">
              <a:lumMod val="20000"/>
              <a:lumOff val="80000"/>
            </a:schemeClr>
          </a:solidFill>
        </p:spPr>
        <p:txBody>
          <a:bodyPr>
            <a:noAutofit/>
          </a:bodyPr>
          <a:lstStyle/>
          <a:p>
            <a:r>
              <a:rPr lang="en-CA" sz="3200" dirty="0">
                <a:solidFill>
                  <a:srgbClr val="C00000"/>
                </a:solidFill>
                <a:latin typeface="Bahnschrift" panose="020B0502040204020203" pitchFamily="34" charset="0"/>
              </a:rPr>
              <a:t>Following the Discussion in class, create a </a:t>
            </a:r>
            <a:r>
              <a:rPr lang="en-CA" sz="3200" dirty="0">
                <a:solidFill>
                  <a:schemeClr val="tx2">
                    <a:lumMod val="75000"/>
                  </a:schemeClr>
                </a:solidFill>
                <a:latin typeface="Bahnschrift" panose="020B0502040204020203" pitchFamily="34" charset="0"/>
              </a:rPr>
              <a:t>Student Enrollment Database </a:t>
            </a:r>
            <a:r>
              <a:rPr lang="en-CA" sz="3200" dirty="0">
                <a:solidFill>
                  <a:srgbClr val="C00000"/>
                </a:solidFill>
                <a:latin typeface="Bahnschrift" panose="020B0502040204020203" pitchFamily="34" charset="0"/>
              </a:rPr>
              <a:t>using the tools provided by NetBeans:</a:t>
            </a:r>
          </a:p>
        </p:txBody>
      </p:sp>
      <p:sp>
        <p:nvSpPr>
          <p:cNvPr id="3" name="Content Placeholder 2">
            <a:extLst>
              <a:ext uri="{FF2B5EF4-FFF2-40B4-BE49-F238E27FC236}">
                <a16:creationId xmlns:a16="http://schemas.microsoft.com/office/drawing/2014/main" id="{BD75A763-EF7F-4CCB-A742-D5214DA5356F}"/>
              </a:ext>
            </a:extLst>
          </p:cNvPr>
          <p:cNvSpPr>
            <a:spLocks noGrp="1"/>
          </p:cNvSpPr>
          <p:nvPr>
            <p:ph idx="1"/>
          </p:nvPr>
        </p:nvSpPr>
        <p:spPr>
          <a:solidFill>
            <a:schemeClr val="accent1">
              <a:lumMod val="20000"/>
              <a:lumOff val="80000"/>
            </a:schemeClr>
          </a:solidFill>
        </p:spPr>
        <p:txBody>
          <a:bodyPr/>
          <a:lstStyle/>
          <a:p>
            <a:pPr marL="0" indent="0">
              <a:buNone/>
            </a:pPr>
            <a:r>
              <a:rPr lang="en-CA" dirty="0"/>
              <a:t>You can study the documentation available at:</a:t>
            </a:r>
          </a:p>
          <a:p>
            <a:pPr marL="0" indent="0">
              <a:buNone/>
            </a:pPr>
            <a:r>
              <a:rPr lang="en-CA" dirty="0">
                <a:hlinkClick r:id="rId2"/>
              </a:rPr>
              <a:t>https://netbeans.org/kb/docs/ide/mysql.html</a:t>
            </a:r>
            <a:endParaRPr lang="en-CA" dirty="0"/>
          </a:p>
          <a:p>
            <a:pPr marL="0" indent="0">
              <a:buNone/>
            </a:pPr>
            <a:r>
              <a:rPr lang="en-CA" dirty="0"/>
              <a:t>to see detailed procedures of how to use </a:t>
            </a:r>
            <a:r>
              <a:rPr lang="en-CA" dirty="0" err="1"/>
              <a:t>Netbean’s</a:t>
            </a:r>
            <a:r>
              <a:rPr lang="en-CA" dirty="0"/>
              <a:t> Data Handling Tools.</a:t>
            </a:r>
          </a:p>
          <a:p>
            <a:pPr marL="0" indent="0">
              <a:buNone/>
            </a:pPr>
            <a:endParaRPr lang="en-CA" dirty="0"/>
          </a:p>
          <a:p>
            <a:pPr marL="0" indent="0">
              <a:buNone/>
            </a:pPr>
            <a:r>
              <a:rPr lang="en-CA" dirty="0"/>
              <a:t>The next slide provides the Data Set which you must implement:</a:t>
            </a:r>
          </a:p>
          <a:p>
            <a:pPr marL="0" indent="0">
              <a:buNone/>
            </a:pPr>
            <a:endParaRPr lang="en-CA" dirty="0"/>
          </a:p>
          <a:p>
            <a:pPr marL="0" indent="0">
              <a:buNone/>
            </a:pPr>
            <a:r>
              <a:rPr lang="en-CA" dirty="0"/>
              <a:t>For help with SQL, refer to w3schools.com/SQL</a:t>
            </a:r>
          </a:p>
        </p:txBody>
      </p:sp>
    </p:spTree>
    <p:extLst>
      <p:ext uri="{BB962C8B-B14F-4D97-AF65-F5344CB8AC3E}">
        <p14:creationId xmlns:p14="http://schemas.microsoft.com/office/powerpoint/2010/main" val="185595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D685C-66AE-4EF3-8ACC-26B6E615C511}"/>
              </a:ext>
            </a:extLst>
          </p:cNvPr>
          <p:cNvSpPr>
            <a:spLocks noGrp="1"/>
          </p:cNvSpPr>
          <p:nvPr>
            <p:ph type="title"/>
          </p:nvPr>
        </p:nvSpPr>
        <p:spPr>
          <a:xfrm>
            <a:off x="471577" y="84218"/>
            <a:ext cx="11248845" cy="985458"/>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CA" sz="2800" dirty="0">
                <a:latin typeface="Bahnschrift" panose="020B0502040204020203" pitchFamily="34" charset="0"/>
              </a:rPr>
              <a:t>Using the skills you learned in Relational Databases and SQL, create a Database that implements the following Data Set, using NetBeans SQL Client:</a:t>
            </a:r>
          </a:p>
        </p:txBody>
      </p:sp>
      <p:pic>
        <p:nvPicPr>
          <p:cNvPr id="4" name="Picture 3">
            <a:extLst>
              <a:ext uri="{FF2B5EF4-FFF2-40B4-BE49-F238E27FC236}">
                <a16:creationId xmlns:a16="http://schemas.microsoft.com/office/drawing/2014/main" id="{481F4FA4-2D60-4AAB-A622-DD7DE388433A}"/>
              </a:ext>
            </a:extLst>
          </p:cNvPr>
          <p:cNvPicPr>
            <a:picLocks noChangeAspect="1"/>
          </p:cNvPicPr>
          <p:nvPr/>
        </p:nvPicPr>
        <p:blipFill>
          <a:blip r:embed="rId2"/>
          <a:stretch>
            <a:fillRect/>
          </a:stretch>
        </p:blipFill>
        <p:spPr>
          <a:xfrm>
            <a:off x="-1" y="1171146"/>
            <a:ext cx="12192000" cy="5378349"/>
          </a:xfrm>
          <a:prstGeom prst="rect">
            <a:avLst/>
          </a:prstGeom>
        </p:spPr>
      </p:pic>
    </p:spTree>
    <p:extLst>
      <p:ext uri="{BB962C8B-B14F-4D97-AF65-F5344CB8AC3E}">
        <p14:creationId xmlns:p14="http://schemas.microsoft.com/office/powerpoint/2010/main" val="3345908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570</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Abadi</vt:lpstr>
      <vt:lpstr>Arial</vt:lpstr>
      <vt:lpstr>Bahnschrift</vt:lpstr>
      <vt:lpstr>Calibri</vt:lpstr>
      <vt:lpstr>Calibri Light</vt:lpstr>
      <vt:lpstr>Open Sans</vt:lpstr>
      <vt:lpstr>Office Theme</vt:lpstr>
      <vt:lpstr>CSD4464 Section 4 2019W</vt:lpstr>
      <vt:lpstr>PowerPoint Presentation</vt:lpstr>
      <vt:lpstr>Project Requirements</vt:lpstr>
      <vt:lpstr>Grading Rubric:</vt:lpstr>
      <vt:lpstr>Project Deliverable:</vt:lpstr>
      <vt:lpstr>There are 2 ways available to us to create the Database for the Enrollment System:</vt:lpstr>
      <vt:lpstr>Use the Database manage tools built into NetBeans</vt:lpstr>
      <vt:lpstr>Following the Discussion in class, create a Student Enrollment Database using the tools provided by NetBeans:</vt:lpstr>
      <vt:lpstr>Using the skills you learned in Relational Databases and SQL, create a Database that implements the following Data Set, using NetBeans SQL Client:</vt:lpstr>
      <vt:lpstr>Database: MySQL</vt:lpstr>
      <vt:lpstr>Project Tools: MySQL Workbench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CSD4464 Section 4 2019W</dc:title>
  <dc:creator>peter sigurdson</dc:creator>
  <cp:lastModifiedBy>peter sigurdson</cp:lastModifiedBy>
  <cp:revision>18</cp:revision>
  <dcterms:created xsi:type="dcterms:W3CDTF">2019-04-03T07:20:32Z</dcterms:created>
  <dcterms:modified xsi:type="dcterms:W3CDTF">2019-04-10T13:41:44Z</dcterms:modified>
</cp:coreProperties>
</file>