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  <p:sldMasterId id="2147483852" r:id="rId2"/>
  </p:sldMasterIdLst>
  <p:notesMasterIdLst>
    <p:notesMasterId r:id="rId35"/>
  </p:notesMasterIdLst>
  <p:sldIdLst>
    <p:sldId id="257" r:id="rId3"/>
    <p:sldId id="287" r:id="rId4"/>
    <p:sldId id="284" r:id="rId5"/>
    <p:sldId id="279" r:id="rId6"/>
    <p:sldId id="280" r:id="rId7"/>
    <p:sldId id="281" r:id="rId8"/>
    <p:sldId id="282" r:id="rId9"/>
    <p:sldId id="283" r:id="rId10"/>
    <p:sldId id="256" r:id="rId11"/>
    <p:sldId id="258" r:id="rId12"/>
    <p:sldId id="259" r:id="rId13"/>
    <p:sldId id="260" r:id="rId14"/>
    <p:sldId id="261" r:id="rId15"/>
    <p:sldId id="266" r:id="rId16"/>
    <p:sldId id="262" r:id="rId17"/>
    <p:sldId id="267" r:id="rId18"/>
    <p:sldId id="268" r:id="rId19"/>
    <p:sldId id="269" r:id="rId20"/>
    <p:sldId id="265" r:id="rId21"/>
    <p:sldId id="263" r:id="rId22"/>
    <p:sldId id="264" r:id="rId23"/>
    <p:sldId id="271" r:id="rId24"/>
    <p:sldId id="270" r:id="rId25"/>
    <p:sldId id="272" r:id="rId26"/>
    <p:sldId id="273" r:id="rId27"/>
    <p:sldId id="277" r:id="rId28"/>
    <p:sldId id="274" r:id="rId29"/>
    <p:sldId id="275" r:id="rId30"/>
    <p:sldId id="276" r:id="rId31"/>
    <p:sldId id="278" r:id="rId32"/>
    <p:sldId id="285" r:id="rId33"/>
    <p:sldId id="28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002060"/>
    <a:srgbClr val="CCCCCC"/>
    <a:srgbClr val="1B65AB"/>
    <a:srgbClr val="666666"/>
    <a:srgbClr val="6C483A"/>
    <a:srgbClr val="079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299" autoAdjust="0"/>
  </p:normalViewPr>
  <p:slideViewPr>
    <p:cSldViewPr snapToGrid="0">
      <p:cViewPr>
        <p:scale>
          <a:sx n="67" d="100"/>
          <a:sy n="67" d="100"/>
        </p:scale>
        <p:origin x="7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AFBA6-6F62-4C31-8A02-FD2AB5036286}" type="datetimeFigureOut">
              <a:rPr lang="en-CA" smtClean="0"/>
              <a:t>2018-07-28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0D77-76B8-42A8-87F4-B14268FCA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617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3948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https://www.guru99.com/group-by.html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1873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6736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4695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8544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9426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3701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Query_table_aaa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8593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5987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https://www.quora.com/What-is-the-difference-between-inner-join-and-intersect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6769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3582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530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4407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8612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7430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3545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033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5361-630A-4665-8239-467C6A9E6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54241-6BF9-4FAA-8C33-ECFDEE98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4FE51-174E-4AA8-8584-94CD9DB0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E259-004F-447C-A72D-976813B59BF6}" type="datetimeFigureOut">
              <a:rPr lang="en-CA" smtClean="0"/>
              <a:t>2018-07-28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0B9BC-EC5E-480A-9C7E-4BCE39B4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A55C1-8390-4CDC-A78E-20E21D7C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ED30-0F53-474D-8305-C99336C7D0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90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23AD-E919-4131-90B1-DAB57D7D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1E492-BAD2-455E-9212-73FD4AACD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38D02-184B-4805-8C89-5D79B8B4E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E259-004F-447C-A72D-976813B59BF6}" type="datetimeFigureOut">
              <a:rPr lang="en-CA" smtClean="0"/>
              <a:t>2018-07-28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58DE8-07F8-48D0-B217-771D8480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7CC86-2586-4814-B926-AE9E2159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ED30-0F53-474D-8305-C99336C7D0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9927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D364-F1E0-42B1-8C0E-D7110145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502A0-D87C-40EF-B2A8-D87E5C0D0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F4CE5-F89D-444A-9533-D3E0BCFE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E259-004F-447C-A72D-976813B59BF6}" type="datetimeFigureOut">
              <a:rPr lang="en-CA" smtClean="0"/>
              <a:t>2018-07-28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58262-3977-43F0-95B6-288B21D9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3B29E-93A4-42D6-B80D-3CBC9477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ED30-0F53-474D-8305-C99336C7D0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801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9EB69-54B3-403F-BFDD-192F1158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C5923-DF75-4B16-8572-737E03A98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D41A9-5663-456E-89C0-956E55041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9ABF3-EF5E-4E73-B9B8-D80798E6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E259-004F-447C-A72D-976813B59BF6}" type="datetimeFigureOut">
              <a:rPr lang="en-CA" smtClean="0"/>
              <a:t>2018-07-28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A0503-BA36-4EFA-B6F8-B556AF3D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7287D-76C5-4456-9576-B057A979D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ED30-0F53-474D-8305-C99336C7D0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5216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7845-637A-43CC-8A7F-4373D8CA9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70821-4E53-4093-98AB-5D33954A1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A50C2-9341-4A7A-B2E9-F1B2795E4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EB22B8-0149-4E98-BD96-9D77FE6FF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C6020-A28A-4F5D-95D9-CF71948EC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966D0-ADCC-458A-B2E1-2E2821EE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E259-004F-447C-A72D-976813B59BF6}" type="datetimeFigureOut">
              <a:rPr lang="en-CA" smtClean="0"/>
              <a:t>2018-07-28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161732-4A62-46D5-99E2-604BEA2E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20C2FA-A825-4C86-A081-E0473D4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ED30-0F53-474D-8305-C99336C7D0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808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3F66-9FB5-4287-AAA1-B0832BC0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49763-81F9-4223-AA3F-54966A66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E259-004F-447C-A72D-976813B59BF6}" type="datetimeFigureOut">
              <a:rPr lang="en-CA" smtClean="0"/>
              <a:t>2018-07-28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208C6-6687-4B54-9250-6F2ED6B2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16C1FD-7622-4688-862F-2DEAE367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ED30-0F53-474D-8305-C99336C7D0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6011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3BB871-2392-4210-8B0F-F6E4EF9E9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E259-004F-447C-A72D-976813B59BF6}" type="datetimeFigureOut">
              <a:rPr lang="en-CA" smtClean="0"/>
              <a:t>2018-07-28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E71FE-5C32-4FC7-AFC9-B820845DE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DD569-3439-4F66-862E-D1A49C28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ED30-0F53-474D-8305-C99336C7D0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9688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78F3-EF18-4EE7-8B3C-96A21CC7D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A37A4-B14A-43A5-A7B2-023222C72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89215-DBA1-4893-8E7F-169112981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269C4-229A-44BA-8C1A-11DF961D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E259-004F-447C-A72D-976813B59BF6}" type="datetimeFigureOut">
              <a:rPr lang="en-CA" smtClean="0"/>
              <a:t>2018-07-28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94FBB-9547-43C2-914C-DB8D2CA2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1DF8E-EB89-4289-BC5F-3C0230B1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ED30-0F53-474D-8305-C99336C7D0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461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9CA2-0B22-41E7-9078-6060EA381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C5401-499C-4472-85AD-5878A247D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DC55F-16C4-4794-972A-F98A7306E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262ED-66E9-4D57-B0F8-299912C9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E259-004F-447C-A72D-976813B59BF6}" type="datetimeFigureOut">
              <a:rPr lang="en-CA" smtClean="0"/>
              <a:t>2018-07-28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3480D-17FF-49E0-8D11-799C9FFC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E196A-6C64-4E61-98EC-DF4F26E2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ED30-0F53-474D-8305-C99336C7D0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703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2BB92-7C09-4E1E-B579-F7CEF321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D3AC5-4691-4B03-B217-3A22C53D4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FAFD2-518E-4AFC-A0E0-40B13112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E259-004F-447C-A72D-976813B59BF6}" type="datetimeFigureOut">
              <a:rPr lang="en-CA" smtClean="0"/>
              <a:t>2018-07-28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525B6-9C0D-427C-A378-270F6780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EBA16-219F-40E8-8540-344332B2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ED30-0F53-474D-8305-C99336C7D0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71805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7A912-DD56-4497-B16B-0A9F578FB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B9B20-3874-41E2-9E62-00251E739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4D87E-A603-4498-A096-C235AA43D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E259-004F-447C-A72D-976813B59BF6}" type="datetimeFigureOut">
              <a:rPr lang="en-CA" smtClean="0"/>
              <a:t>2018-07-28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D4D71-3F9C-46A9-9ED2-C8607945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CE9F8-2477-44B4-90B3-0B22D748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ED30-0F53-474D-8305-C99336C7D0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42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7/28/2018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1B789-F0AB-4459-A321-6EAC8B7C3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011D1-894C-4330-9426-93F762F6C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B4876-1544-448E-AADB-063A9AC9E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7E259-004F-447C-A72D-976813B59BF6}" type="datetimeFigureOut">
              <a:rPr lang="en-CA" smtClean="0"/>
              <a:t>2018-07-28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1F463-8FC4-4017-8F74-ABFE51477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28E14-9DCF-4C8B-8519-0145409A3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2ED30-0F53-474D-8305-C99336C7D0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590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PeterSigurdson/MSAccessAsset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PeterSigurdson/MSAccessAsse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EE6C75A5-F4B8-415F-B4EA-A9AD45087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D9CC178-C06A-480F-AAFC-127638C29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7235C6D-8D65-4BC6-AE0E-523AB3C8D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pic>
        <p:nvPicPr>
          <p:cNvPr id="1028" name="Picture 4" descr="C:\Users\peter\AppData\Local\Temp\SNAGHTML26f5b420.PNG">
            <a:extLst>
              <a:ext uri="{FF2B5EF4-FFF2-40B4-BE49-F238E27FC236}">
                <a16:creationId xmlns:a16="http://schemas.microsoft.com/office/drawing/2014/main" id="{8B1BEE9F-D1CD-4E12-AF42-C3CF994C0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702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26A816-DA64-40F9-860A-DAF50189B806}"/>
              </a:ext>
            </a:extLst>
          </p:cNvPr>
          <p:cNvSpPr txBox="1"/>
          <p:nvPr/>
        </p:nvSpPr>
        <p:spPr>
          <a:xfrm>
            <a:off x="0" y="6258874"/>
            <a:ext cx="9289143" cy="599126"/>
          </a:xfrm>
          <a:prstGeom prst="rect">
            <a:avLst/>
          </a:prstGeom>
          <a:solidFill>
            <a:srgbClr val="1B65AB"/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178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BF7A-B876-4111-918B-D8B88C55F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0529"/>
          </a:xfrm>
        </p:spPr>
        <p:txBody>
          <a:bodyPr/>
          <a:lstStyle/>
          <a:p>
            <a:r>
              <a:rPr lang="en-CA" dirty="0"/>
              <a:t>The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BFA5C-92C1-43F1-9452-8ADE90130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65161"/>
            <a:ext cx="10058400" cy="5492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dirty="0"/>
              <a:t>You have been hired by a bicycle repair shop to create a Database to keep track of the details of customers who: </a:t>
            </a:r>
          </a:p>
          <a:p>
            <a:pPr marL="0" indent="0">
              <a:buNone/>
            </a:pPr>
            <a:r>
              <a:rPr lang="en-CA" sz="2800" dirty="0"/>
              <a:t>(1) Purchase a Bicycle [and are therefore entitled to free lifetime repairs], and </a:t>
            </a:r>
          </a:p>
          <a:p>
            <a:pPr marL="0" indent="0">
              <a:buNone/>
            </a:pPr>
            <a:r>
              <a:rPr lang="en-CA" sz="2800" dirty="0"/>
              <a:t>(2) customers who bring their Bicycle in to be repaired (for a $25/hour fee + cost of parts).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The Database Shall provide a data structure to store: </a:t>
            </a:r>
            <a:r>
              <a:rPr lang="en-CA" sz="2800" b="1" dirty="0"/>
              <a:t>customer information</a:t>
            </a:r>
            <a:r>
              <a:rPr lang="en-CA" sz="2800" dirty="0"/>
              <a:t>, </a:t>
            </a:r>
            <a:r>
              <a:rPr lang="en-CA" sz="2800" b="1" dirty="0"/>
              <a:t>bicycle information</a:t>
            </a:r>
            <a:r>
              <a:rPr lang="en-CA" sz="2800" dirty="0"/>
              <a:t>, </a:t>
            </a:r>
            <a:r>
              <a:rPr lang="en-CA" sz="2800" b="1" dirty="0"/>
              <a:t>and any other relator tables you need to put into your design to make the SQL relationships work</a:t>
            </a:r>
            <a:r>
              <a:rPr lang="en-CA" sz="2800" dirty="0"/>
              <a:t>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600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BF7A-B876-4111-918B-D8B88C55F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0529"/>
          </a:xfrm>
        </p:spPr>
        <p:txBody>
          <a:bodyPr/>
          <a:lstStyle/>
          <a:p>
            <a:r>
              <a:rPr lang="en-CA" dirty="0"/>
              <a:t>The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BFA5C-92C1-43F1-9452-8ADE90130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65161"/>
            <a:ext cx="10058400" cy="4807039"/>
          </a:xfrm>
        </p:spPr>
        <p:txBody>
          <a:bodyPr/>
          <a:lstStyle/>
          <a:p>
            <a:r>
              <a:rPr lang="en-CA" sz="2800" dirty="0"/>
              <a:t>Sketch the design for your Relational Database system with the necessary tables to make the above-stated requirement work. </a:t>
            </a:r>
          </a:p>
          <a:p>
            <a:r>
              <a:rPr lang="en-CA" sz="2800" dirty="0"/>
              <a:t>State all fields in each table: Field Data types must be specified correctly.</a:t>
            </a:r>
          </a:p>
          <a:p>
            <a:r>
              <a:rPr lang="en-CA" sz="2800" dirty="0"/>
              <a:t>Remember to identify your Primary keys.</a:t>
            </a:r>
          </a:p>
          <a:p>
            <a:pPr marL="0" indent="0">
              <a:buNone/>
            </a:pPr>
            <a:endParaRPr lang="en-CA" sz="28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339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0E83-25A2-4C5E-BB3F-EB4AA76A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74" y="200459"/>
            <a:ext cx="7474839" cy="97068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79ADF"/>
                </a:solidFill>
              </a:rPr>
              <a:t>Some important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65046-748B-4968-A7D0-5CC879DC8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43" y="1171139"/>
            <a:ext cx="7659032" cy="5332691"/>
          </a:xfrm>
        </p:spPr>
        <p:txBody>
          <a:bodyPr>
            <a:normAutofit/>
          </a:bodyPr>
          <a:lstStyle/>
          <a:p>
            <a:r>
              <a:rPr lang="en-CA" sz="2800" dirty="0">
                <a:solidFill>
                  <a:srgbClr val="262626"/>
                </a:solidFill>
              </a:rPr>
              <a:t>Remember that for Bicycle Repairs, you must state whether the Repair is WARRENTY or BILLABLE.</a:t>
            </a:r>
          </a:p>
          <a:p>
            <a:r>
              <a:rPr lang="en-CA" sz="2800" dirty="0">
                <a:solidFill>
                  <a:srgbClr val="262626"/>
                </a:solidFill>
              </a:rPr>
              <a:t>People who bought a bicycle from the shop have free lifetime repairs. Walk In Customers are charged $25/hour.</a:t>
            </a:r>
          </a:p>
          <a:p>
            <a:r>
              <a:rPr lang="en-CA" sz="2800" dirty="0">
                <a:solidFill>
                  <a:srgbClr val="262626"/>
                </a:solidFill>
              </a:rPr>
              <a:t>You will have to use LEFT, RIGHT, INNER and OUTER joins in the course of getting all your work done.</a:t>
            </a:r>
          </a:p>
        </p:txBody>
      </p:sp>
      <p:pic>
        <p:nvPicPr>
          <p:cNvPr id="2050" name="Picture 2" descr="Image result for brown and cony studying">
            <a:extLst>
              <a:ext uri="{FF2B5EF4-FFF2-40B4-BE49-F238E27FC236}">
                <a16:creationId xmlns:a16="http://schemas.microsoft.com/office/drawing/2014/main" id="{492EA531-BE62-416C-9798-C41D57B06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255" y="1409604"/>
            <a:ext cx="4415745" cy="403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53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1 0.034 0.011 0.065 0.028 0.085 C 0.028 0.086 0.055 0.113 0.055 0.112 C 0.07 0.127 0.079 0.148 0.079 0.17 C 0.079 0.214 0.044 0.249 0 0.25 C -0.044 0.249 -0.079 0.214 -0.079 0.17 C -0.079 0.148 -0.07 0.127 -0.055 0.112 C -0.055 0.113 -0.028 0.086 -0.028 0.085 C -0.011 0.065 -0.001 0.034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9120-8F51-48B2-AA42-8EF02203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365814" cy="764619"/>
          </a:xfrm>
        </p:spPr>
        <p:txBody>
          <a:bodyPr>
            <a:normAutofit fontScale="90000"/>
          </a:bodyPr>
          <a:lstStyle/>
          <a:p>
            <a:r>
              <a:rPr lang="en-CA" dirty="0"/>
              <a:t>Deliverable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BD91D-2FDA-4B22-864D-9C2CF5E80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80" y="1249251"/>
            <a:ext cx="8161935" cy="5486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A Microsoft Access Database with data-populated tables</a:t>
            </a:r>
          </a:p>
          <a:p>
            <a:pPr marL="0" indent="0">
              <a:buNone/>
            </a:pPr>
            <a:r>
              <a:rPr lang="en-CA" dirty="0"/>
              <a:t>You might find it easier to write the data in the form of spreadsheets and import it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u="sng" dirty="0">
                <a:solidFill>
                  <a:srgbClr val="666666"/>
                </a:solidFill>
              </a:rPr>
              <a:t>Write 3 SQL Statements:</a:t>
            </a:r>
          </a:p>
          <a:p>
            <a:pPr marL="0" indent="0">
              <a:buNone/>
            </a:pPr>
            <a:r>
              <a:rPr lang="en-CA" b="1" dirty="0"/>
              <a:t>Generate a Report on all customers including bicycles they have purchased or brought in for repair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Generate a Report on all  Bicycles purchased or brought in for repair.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Generate a Report on the activities of the Repair Department:  How many bicycles they have repaired, time spent, and revenue generated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A0F77-7F77-498E-B3D4-7D028907E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933" y="1803886"/>
            <a:ext cx="3753067" cy="32502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FE61C6-4208-4C1F-9EF2-56E49BC8D0EE}"/>
              </a:ext>
            </a:extLst>
          </p:cNvPr>
          <p:cNvSpPr/>
          <p:nvPr/>
        </p:nvSpPr>
        <p:spPr>
          <a:xfrm>
            <a:off x="0" y="734096"/>
            <a:ext cx="9053848" cy="11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046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9120-8F51-48B2-AA42-8EF02203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365814" cy="764619"/>
          </a:xfrm>
        </p:spPr>
        <p:txBody>
          <a:bodyPr>
            <a:normAutofit fontScale="90000"/>
          </a:bodyPr>
          <a:lstStyle/>
          <a:p>
            <a:r>
              <a:rPr lang="en-CA" dirty="0"/>
              <a:t>Deliverable requirements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A0F77-7F77-498E-B3D4-7D028907E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815" y="1803886"/>
            <a:ext cx="4826186" cy="41795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FE61C6-4208-4C1F-9EF2-56E49BC8D0EE}"/>
              </a:ext>
            </a:extLst>
          </p:cNvPr>
          <p:cNvSpPr/>
          <p:nvPr/>
        </p:nvSpPr>
        <p:spPr>
          <a:xfrm>
            <a:off x="0" y="734096"/>
            <a:ext cx="9053848" cy="11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DCC734-3D0C-494A-AF7D-0D4C67EDD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14" y="1855257"/>
            <a:ext cx="6457143" cy="10761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0E5437-859D-4D1E-84ED-C5ABF595123A}"/>
              </a:ext>
            </a:extLst>
          </p:cNvPr>
          <p:cNvSpPr txBox="1"/>
          <p:nvPr/>
        </p:nvSpPr>
        <p:spPr>
          <a:xfrm>
            <a:off x="312914" y="1030514"/>
            <a:ext cx="874093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Your database must have (at least) these tables and fields for my automated tests to work: [You may need more tables to meet the requirements of the Client]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3FB737-5091-4ECA-A806-0F5DB8694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734" y="3163639"/>
            <a:ext cx="6866667" cy="16285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233D25-FEEC-442D-9765-5F5A540CC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734" y="4963960"/>
            <a:ext cx="6730120" cy="1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9ADD-A59D-422E-801C-5AD01D5CD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67650"/>
          </a:xfrm>
        </p:spPr>
        <p:txBody>
          <a:bodyPr/>
          <a:lstStyle/>
          <a:p>
            <a:r>
              <a:rPr lang="en-CA" dirty="0"/>
              <a:t>Project delivery notes: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0E190-6367-42DB-B270-4CAB5BBFD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45465"/>
            <a:ext cx="10058400" cy="4626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>
                <a:solidFill>
                  <a:srgbClr val="C00000"/>
                </a:solidFill>
              </a:rPr>
              <a:t>You will be using your class time for Weeks 11, 12, and 13</a:t>
            </a:r>
          </a:p>
          <a:p>
            <a:pPr marL="0" indent="0">
              <a:buNone/>
            </a:pPr>
            <a:r>
              <a:rPr lang="en-CA" sz="2400" b="1" dirty="0">
                <a:solidFill>
                  <a:srgbClr val="C00000"/>
                </a:solidFill>
              </a:rPr>
              <a:t>On Week 14 we will do Test 2 in class. The contents of Test 2 will mirror very closely the skills of the Project.</a:t>
            </a:r>
          </a:p>
          <a:p>
            <a:pPr marL="0" indent="0">
              <a:buNone/>
            </a:pPr>
            <a:endParaRPr lang="en-CA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CA" sz="2400" b="1" dirty="0">
                <a:solidFill>
                  <a:srgbClr val="002060"/>
                </a:solidFill>
              </a:rPr>
              <a:t>We will be spending some time in class to learn some additional SQL Formulations:</a:t>
            </a:r>
          </a:p>
          <a:p>
            <a:r>
              <a:rPr lang="en-CA" sz="2400" dirty="0">
                <a:solidFill>
                  <a:srgbClr val="002060"/>
                </a:solidFill>
              </a:rPr>
              <a:t>Group By and HAVING</a:t>
            </a:r>
          </a:p>
          <a:p>
            <a:r>
              <a:rPr lang="en-CA" sz="2400" dirty="0">
                <a:solidFill>
                  <a:srgbClr val="002060"/>
                </a:solidFill>
              </a:rPr>
              <a:t>Aggregation Functions</a:t>
            </a:r>
          </a:p>
          <a:p>
            <a:r>
              <a:rPr lang="en-CA" sz="2400" dirty="0">
                <a:solidFill>
                  <a:srgbClr val="002060"/>
                </a:solidFill>
              </a:rPr>
              <a:t>Inner, outer, left and right joins</a:t>
            </a:r>
          </a:p>
        </p:txBody>
      </p:sp>
    </p:spTree>
    <p:extLst>
      <p:ext uri="{BB962C8B-B14F-4D97-AF65-F5344CB8AC3E}">
        <p14:creationId xmlns:p14="http://schemas.microsoft.com/office/powerpoint/2010/main" val="18584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351302-8684-4F57-94D4-100A5261D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285" y="524238"/>
            <a:ext cx="7419048" cy="5809524"/>
          </a:xfrm>
          <a:prstGeom prst="rect">
            <a:avLst/>
          </a:prstGeom>
        </p:spPr>
      </p:pic>
      <p:pic>
        <p:nvPicPr>
          <p:cNvPr id="1026" name="Picture 2" descr=" ">
            <a:extLst>
              <a:ext uri="{FF2B5EF4-FFF2-40B4-BE49-F238E27FC236}">
                <a16:creationId xmlns:a16="http://schemas.microsoft.com/office/drawing/2014/main" id="{115544EE-E85C-4D19-BB34-85C9CE7657C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269" y="1078173"/>
            <a:ext cx="4672993" cy="292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299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838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peter\AppData\Local\Temp\SNAGHTML2bc002e1.PNG">
            <a:extLst>
              <a:ext uri="{FF2B5EF4-FFF2-40B4-BE49-F238E27FC236}">
                <a16:creationId xmlns:a16="http://schemas.microsoft.com/office/drawing/2014/main" id="{8DD32123-B303-4CEB-9EFF-B658AD858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19751"/>
            <a:ext cx="6111922" cy="485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AFDBE4-7609-4E61-B195-62D7739CC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691" y="1531779"/>
            <a:ext cx="5701908" cy="52102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E2F67D-B4E8-4C64-BDCE-A1703F35505B}"/>
              </a:ext>
            </a:extLst>
          </p:cNvPr>
          <p:cNvSpPr/>
          <p:nvPr/>
        </p:nvSpPr>
        <p:spPr>
          <a:xfrm>
            <a:off x="7615451" y="116006"/>
            <a:ext cx="44241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http://www.zentut.com/sql-tutorial/sql-aggregate-functions/</a:t>
            </a:r>
          </a:p>
        </p:txBody>
      </p:sp>
    </p:spTree>
    <p:extLst>
      <p:ext uri="{BB962C8B-B14F-4D97-AF65-F5344CB8AC3E}">
        <p14:creationId xmlns:p14="http://schemas.microsoft.com/office/powerpoint/2010/main" val="3077427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47D274C-9D2E-429D-BA58-41D295197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5628"/>
            <a:ext cx="12214279" cy="53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9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9421-BB9A-41F9-BD9B-F6300A49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319754"/>
            <a:ext cx="10058400" cy="1101281"/>
          </a:xfrm>
        </p:spPr>
        <p:txBody>
          <a:bodyPr/>
          <a:lstStyle/>
          <a:p>
            <a:r>
              <a:rPr lang="en-CA" dirty="0"/>
              <a:t>See my sample access code on </a:t>
            </a:r>
            <a:r>
              <a:rPr lang="en-CA" dirty="0" err="1"/>
              <a:t>github</a:t>
            </a:r>
            <a:r>
              <a:rPr lang="en-CA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2BEAA-6D5D-45D4-89A7-0813F3040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1" y="1350168"/>
            <a:ext cx="11344275" cy="878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>
                <a:hlinkClick r:id="rId2"/>
              </a:rPr>
              <a:t>https://github.com/PeterSigurdson/MSAccessAssets</a:t>
            </a:r>
            <a:endParaRPr lang="en-CA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2A19E3-DD64-4F5C-993A-F9B48649FD42}"/>
              </a:ext>
            </a:extLst>
          </p:cNvPr>
          <p:cNvSpPr/>
          <p:nvPr/>
        </p:nvSpPr>
        <p:spPr>
          <a:xfrm>
            <a:off x="259554" y="2064257"/>
            <a:ext cx="11672888" cy="329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768DC7-C5CA-40A1-8246-8AB849DB65BE}"/>
              </a:ext>
            </a:extLst>
          </p:cNvPr>
          <p:cNvSpPr txBox="1">
            <a:spLocks/>
          </p:cNvSpPr>
          <p:nvPr/>
        </p:nvSpPr>
        <p:spPr>
          <a:xfrm>
            <a:off x="423861" y="2584893"/>
            <a:ext cx="10058400" cy="2022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cap="all" spc="0" normalizeH="0" baseline="0" noProof="0" dirty="0">
                <a:ln>
                  <a:noFill/>
                </a:ln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USE SUBLIME TEXT EDITOR: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5400" b="0" i="0" u="none" strike="noStrike" kern="1200" cap="all" spc="0" normalizeH="0" baseline="0" noProof="0" dirty="0">
              <a:ln>
                <a:noFill/>
              </a:ln>
              <a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effectLst/>
              <a:uLnTx/>
              <a:uFillTx/>
              <a:latin typeface="Rockwell Condensed" panose="02060603050405020104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cap="all" spc="0" normalizeH="0" baseline="0" noProof="0" dirty="0">
                <a:ln>
                  <a:noFill/>
                </a:ln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(it gives you </a:t>
            </a:r>
            <a:r>
              <a:rPr kumimoji="0" lang="en-CA" sz="5400" b="0" i="0" u="none" strike="noStrike" kern="1200" cap="all" spc="0" normalizeH="0" baseline="0" noProof="0" dirty="0" err="1">
                <a:ln>
                  <a:noFill/>
                </a:ln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sql</a:t>
            </a:r>
            <a:r>
              <a:rPr kumimoji="0" lang="en-CA" sz="5400" b="0" i="0" u="none" strike="noStrike" kern="1200" cap="all" spc="0" normalizeH="0" baseline="0" noProof="0" dirty="0">
                <a:ln>
                  <a:noFill/>
                </a:ln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 syntax color coding!)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A595D9-8826-4CD9-BC24-FA7E7BEC41AC}"/>
              </a:ext>
            </a:extLst>
          </p:cNvPr>
          <p:cNvSpPr/>
          <p:nvPr/>
        </p:nvSpPr>
        <p:spPr>
          <a:xfrm>
            <a:off x="504563" y="4810309"/>
            <a:ext cx="111828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https://www.sublimetext.com/3</a:t>
            </a:r>
          </a:p>
        </p:txBody>
      </p:sp>
    </p:spTree>
    <p:extLst>
      <p:ext uri="{BB962C8B-B14F-4D97-AF65-F5344CB8AC3E}">
        <p14:creationId xmlns:p14="http://schemas.microsoft.com/office/powerpoint/2010/main" val="3590755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0C3B2B-E00B-481E-9489-5B3B633BF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12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05AA85-EA3F-40EB-86A7-BCEBBF4D1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666" y="86143"/>
            <a:ext cx="10066667" cy="66857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CAC53BF-F636-401E-8D3B-4720FBF1515E}"/>
              </a:ext>
            </a:extLst>
          </p:cNvPr>
          <p:cNvSpPr/>
          <p:nvPr/>
        </p:nvSpPr>
        <p:spPr>
          <a:xfrm>
            <a:off x="5033333" y="56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https://support.office.com/en-us/article/join-tables-and-queries-3f5838bd-24a0-4832-9bc1-07061a1478f6</a:t>
            </a:r>
          </a:p>
        </p:txBody>
      </p:sp>
    </p:spTree>
    <p:extLst>
      <p:ext uri="{BB962C8B-B14F-4D97-AF65-F5344CB8AC3E}">
        <p14:creationId xmlns:p14="http://schemas.microsoft.com/office/powerpoint/2010/main" val="14685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A9D9-E9A8-4554-AF11-E729CC9D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7" y="249105"/>
            <a:ext cx="11596255" cy="762277"/>
          </a:xfrm>
        </p:spPr>
        <p:txBody>
          <a:bodyPr>
            <a:normAutofit/>
          </a:bodyPr>
          <a:lstStyle/>
          <a:p>
            <a:r>
              <a:rPr lang="en-CA" sz="4800" dirty="0"/>
              <a:t>WORKSHEET FOR DATABASE PROJECT DELIVERABLE: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6C012-1285-45C3-A302-E24F7A960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7" y="1149927"/>
            <a:ext cx="10768031" cy="5022273"/>
          </a:xfrm>
        </p:spPr>
        <p:txBody>
          <a:bodyPr/>
          <a:lstStyle/>
          <a:p>
            <a:pPr marL="0" indent="0">
              <a:buNone/>
            </a:pPr>
            <a:r>
              <a:rPr lang="en-CA" b="1" u="sng" dirty="0">
                <a:solidFill>
                  <a:srgbClr val="666666"/>
                </a:solidFill>
              </a:rPr>
              <a:t>Write 3 SQL Statements:</a:t>
            </a:r>
          </a:p>
          <a:p>
            <a:pPr marL="0" indent="0">
              <a:buNone/>
            </a:pPr>
            <a:r>
              <a:rPr lang="en-CA" b="1" dirty="0"/>
              <a:t>Generate a Report on all customers including bicycles they have purchases or brought in for repair:   </a:t>
            </a:r>
            <a:r>
              <a:rPr lang="en-CA" sz="1400" b="1" dirty="0">
                <a:solidFill>
                  <a:srgbClr val="00B0F0"/>
                </a:solidFill>
              </a:rPr>
              <a:t>LEFT_JOIN_2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>
                <a:solidFill>
                  <a:srgbClr val="002060"/>
                </a:solidFill>
              </a:rPr>
              <a:t>SELECT </a:t>
            </a:r>
            <a:r>
              <a:rPr lang="en-CA" b="1" dirty="0" err="1">
                <a:solidFill>
                  <a:srgbClr val="002060"/>
                </a:solidFill>
              </a:rPr>
              <a:t>c.cellphone</a:t>
            </a:r>
            <a:r>
              <a:rPr lang="en-CA" b="1" dirty="0">
                <a:solidFill>
                  <a:srgbClr val="002060"/>
                </a:solidFill>
              </a:rPr>
              <a:t>, c.name, </a:t>
            </a:r>
            <a:r>
              <a:rPr lang="en-CA" b="1" dirty="0" err="1">
                <a:solidFill>
                  <a:srgbClr val="002060"/>
                </a:solidFill>
              </a:rPr>
              <a:t>c.city</a:t>
            </a:r>
            <a:r>
              <a:rPr lang="en-CA" b="1" dirty="0">
                <a:solidFill>
                  <a:srgbClr val="002060"/>
                </a:solidFill>
              </a:rPr>
              <a:t>, </a:t>
            </a:r>
            <a:r>
              <a:rPr lang="en-CA" b="1" dirty="0" err="1">
                <a:solidFill>
                  <a:srgbClr val="002060"/>
                </a:solidFill>
              </a:rPr>
              <a:t>c.occupation</a:t>
            </a:r>
            <a:r>
              <a:rPr lang="en-CA" b="1" dirty="0">
                <a:solidFill>
                  <a:srgbClr val="002060"/>
                </a:solidFill>
              </a:rPr>
              <a:t>, </a:t>
            </a:r>
            <a:r>
              <a:rPr lang="en-CA" b="1" dirty="0" err="1">
                <a:solidFill>
                  <a:srgbClr val="002060"/>
                </a:solidFill>
              </a:rPr>
              <a:t>p.cellphone</a:t>
            </a:r>
            <a:r>
              <a:rPr lang="en-CA" b="1" dirty="0">
                <a:solidFill>
                  <a:srgbClr val="002060"/>
                </a:solidFill>
              </a:rPr>
              <a:t>, </a:t>
            </a:r>
          </a:p>
          <a:p>
            <a:pPr marL="0" indent="0">
              <a:buNone/>
            </a:pPr>
            <a:r>
              <a:rPr lang="en-CA" b="1" dirty="0" err="1">
                <a:solidFill>
                  <a:srgbClr val="002060"/>
                </a:solidFill>
              </a:rPr>
              <a:t>p.bicycle_id_number</a:t>
            </a:r>
            <a:r>
              <a:rPr lang="en-CA" b="1" dirty="0">
                <a:solidFill>
                  <a:srgbClr val="002060"/>
                </a:solidFill>
              </a:rPr>
              <a:t>, </a:t>
            </a:r>
            <a:r>
              <a:rPr lang="en-CA" b="1" dirty="0" err="1">
                <a:solidFill>
                  <a:srgbClr val="002060"/>
                </a:solidFill>
              </a:rPr>
              <a:t>p.purchase_date</a:t>
            </a:r>
            <a:r>
              <a:rPr lang="en-CA" b="1" dirty="0">
                <a:solidFill>
                  <a:srgbClr val="002060"/>
                </a:solidFill>
              </a:rPr>
              <a:t>, </a:t>
            </a:r>
            <a:r>
              <a:rPr lang="en-CA" b="1" dirty="0" err="1">
                <a:solidFill>
                  <a:srgbClr val="002060"/>
                </a:solidFill>
              </a:rPr>
              <a:t>r.date_in</a:t>
            </a:r>
            <a:r>
              <a:rPr lang="en-CA" b="1" dirty="0">
                <a:solidFill>
                  <a:srgbClr val="002060"/>
                </a:solidFill>
              </a:rPr>
              <a:t>, </a:t>
            </a:r>
            <a:r>
              <a:rPr lang="en-CA" b="1" dirty="0" err="1">
                <a:solidFill>
                  <a:srgbClr val="002060"/>
                </a:solidFill>
              </a:rPr>
              <a:t>r.charge</a:t>
            </a:r>
            <a:r>
              <a:rPr lang="en-CA" b="1" dirty="0">
                <a:solidFill>
                  <a:srgbClr val="002060"/>
                </a:solidFill>
              </a:rPr>
              <a:t>, </a:t>
            </a:r>
            <a:r>
              <a:rPr lang="en-CA" b="1" dirty="0" err="1">
                <a:solidFill>
                  <a:srgbClr val="002060"/>
                </a:solidFill>
              </a:rPr>
              <a:t>r.cellphone</a:t>
            </a:r>
            <a:endParaRPr lang="en-CA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CA" b="1" dirty="0">
                <a:solidFill>
                  <a:srgbClr val="002060"/>
                </a:solidFill>
              </a:rPr>
              <a:t>FROM ( ( customers AS c ) </a:t>
            </a:r>
          </a:p>
          <a:p>
            <a:pPr marL="0" indent="0">
              <a:buNone/>
            </a:pPr>
            <a:endParaRPr lang="en-CA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CA" b="1" dirty="0">
                <a:solidFill>
                  <a:srgbClr val="002060"/>
                </a:solidFill>
              </a:rPr>
              <a:t>LEFT JOIN </a:t>
            </a:r>
            <a:r>
              <a:rPr lang="en-CA" b="1" dirty="0" err="1">
                <a:solidFill>
                  <a:srgbClr val="002060"/>
                </a:solidFill>
              </a:rPr>
              <a:t>purchase_records</a:t>
            </a:r>
            <a:r>
              <a:rPr lang="en-CA" b="1" dirty="0">
                <a:solidFill>
                  <a:srgbClr val="002060"/>
                </a:solidFill>
              </a:rPr>
              <a:t> AS p ON </a:t>
            </a:r>
            <a:r>
              <a:rPr lang="en-CA" b="1" dirty="0" err="1">
                <a:solidFill>
                  <a:srgbClr val="002060"/>
                </a:solidFill>
              </a:rPr>
              <a:t>c.cellphone</a:t>
            </a:r>
            <a:r>
              <a:rPr lang="en-CA" b="1" dirty="0">
                <a:solidFill>
                  <a:srgbClr val="002060"/>
                </a:solidFill>
              </a:rPr>
              <a:t> = </a:t>
            </a:r>
            <a:r>
              <a:rPr lang="en-CA" b="1" dirty="0" err="1">
                <a:solidFill>
                  <a:srgbClr val="002060"/>
                </a:solidFill>
              </a:rPr>
              <a:t>p.cellphone</a:t>
            </a:r>
            <a:r>
              <a:rPr lang="en-CA" b="1" dirty="0">
                <a:solidFill>
                  <a:srgbClr val="002060"/>
                </a:solidFill>
              </a:rPr>
              <a:t> ) </a:t>
            </a:r>
          </a:p>
          <a:p>
            <a:pPr marL="0" indent="0">
              <a:buNone/>
            </a:pPr>
            <a:endParaRPr lang="en-CA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CA" b="1" dirty="0">
                <a:solidFill>
                  <a:srgbClr val="002060"/>
                </a:solidFill>
              </a:rPr>
              <a:t>LEFT JOIN </a:t>
            </a:r>
            <a:r>
              <a:rPr lang="en-CA" b="1" dirty="0" err="1">
                <a:solidFill>
                  <a:srgbClr val="002060"/>
                </a:solidFill>
              </a:rPr>
              <a:t>repair_data</a:t>
            </a:r>
            <a:r>
              <a:rPr lang="en-CA" b="1" dirty="0">
                <a:solidFill>
                  <a:srgbClr val="002060"/>
                </a:solidFill>
              </a:rPr>
              <a:t> AS r ON </a:t>
            </a:r>
            <a:r>
              <a:rPr lang="en-CA" b="1" dirty="0" err="1">
                <a:solidFill>
                  <a:srgbClr val="002060"/>
                </a:solidFill>
              </a:rPr>
              <a:t>c.cellphone</a:t>
            </a:r>
            <a:r>
              <a:rPr lang="en-CA" b="1" dirty="0">
                <a:solidFill>
                  <a:srgbClr val="002060"/>
                </a:solidFill>
              </a:rPr>
              <a:t> = </a:t>
            </a:r>
            <a:r>
              <a:rPr lang="en-CA" b="1" dirty="0" err="1">
                <a:solidFill>
                  <a:srgbClr val="002060"/>
                </a:solidFill>
              </a:rPr>
              <a:t>r.cellphone</a:t>
            </a:r>
            <a:endParaRPr lang="en-CA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CA" b="1" dirty="0"/>
          </a:p>
          <a:p>
            <a:endParaRPr lang="en-CA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189A5-300E-4BEC-9005-25124086CE62}"/>
              </a:ext>
            </a:extLst>
          </p:cNvPr>
          <p:cNvCxnSpPr/>
          <p:nvPr/>
        </p:nvCxnSpPr>
        <p:spPr>
          <a:xfrm>
            <a:off x="0" y="914400"/>
            <a:ext cx="12192000" cy="96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758FB5-ED72-4113-8375-6748D2719DE7}"/>
              </a:ext>
            </a:extLst>
          </p:cNvPr>
          <p:cNvSpPr/>
          <p:nvPr/>
        </p:nvSpPr>
        <p:spPr>
          <a:xfrm>
            <a:off x="235528" y="4322618"/>
            <a:ext cx="1622302" cy="568037"/>
          </a:xfrm>
          <a:prstGeom prst="round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: Top Corners One Rounded and One Snipped 6">
            <a:extLst>
              <a:ext uri="{FF2B5EF4-FFF2-40B4-BE49-F238E27FC236}">
                <a16:creationId xmlns:a16="http://schemas.microsoft.com/office/drawing/2014/main" id="{F9A4E64C-D6FC-43E9-8C39-6939EFDF6DB0}"/>
              </a:ext>
            </a:extLst>
          </p:cNvPr>
          <p:cNvSpPr/>
          <p:nvPr/>
        </p:nvSpPr>
        <p:spPr>
          <a:xfrm>
            <a:off x="235528" y="5138057"/>
            <a:ext cx="1622302" cy="435429"/>
          </a:xfrm>
          <a:prstGeom prst="snipRoundRect">
            <a:avLst/>
          </a:prstGeom>
          <a:solidFill>
            <a:srgbClr val="00206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5843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A9D9-E9A8-4554-AF11-E729CC9D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4" y="100003"/>
            <a:ext cx="10058400" cy="1609344"/>
          </a:xfrm>
        </p:spPr>
        <p:txBody>
          <a:bodyPr/>
          <a:lstStyle/>
          <a:p>
            <a:r>
              <a:rPr lang="en-CA" dirty="0"/>
              <a:t>WORKSHEET FOR DATABASE PROJECT DELIVERABLE: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6C012-1285-45C3-A302-E24F7A960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4" y="1709347"/>
            <a:ext cx="10740571" cy="2761053"/>
          </a:xfrm>
          <a:solidFill>
            <a:srgbClr val="002060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3600" b="1" u="sng" dirty="0">
                <a:solidFill>
                  <a:srgbClr val="FFFF00"/>
                </a:solidFill>
              </a:rPr>
              <a:t>Write 3 SQL Statements:</a:t>
            </a:r>
          </a:p>
          <a:p>
            <a:pPr marL="0" indent="0">
              <a:buNone/>
            </a:pPr>
            <a:endParaRPr lang="en-CA" b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CA" sz="2800" b="1" dirty="0">
                <a:solidFill>
                  <a:schemeClr val="bg1"/>
                </a:solidFill>
              </a:rPr>
              <a:t>Generate a Report on all  Bicycles purchased or brought in for repair:</a:t>
            </a:r>
          </a:p>
          <a:p>
            <a:pPr marL="0" indent="0">
              <a:buNone/>
            </a:pPr>
            <a:r>
              <a:rPr lang="en-CA" sz="2800" b="1" dirty="0">
                <a:solidFill>
                  <a:schemeClr val="bg1"/>
                </a:solidFill>
              </a:rPr>
              <a:t>INCLUDING THE REPAIR DETAILS AND THE CUSTOMER DETAILS.</a:t>
            </a:r>
          </a:p>
          <a:p>
            <a:pPr marL="0" indent="0">
              <a:buNone/>
            </a:pPr>
            <a:endParaRPr lang="en-CA" b="1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4FE7B6-A6A6-4012-9A2D-C7DCC9516341}"/>
              </a:ext>
            </a:extLst>
          </p:cNvPr>
          <p:cNvSpPr txBox="1"/>
          <p:nvPr/>
        </p:nvSpPr>
        <p:spPr>
          <a:xfrm>
            <a:off x="696685" y="4818743"/>
            <a:ext cx="10740571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dirty="0"/>
              <a:t>What 2 things will you need to do to make this happen?</a:t>
            </a:r>
          </a:p>
          <a:p>
            <a:pPr marL="342900" indent="-342900">
              <a:buAutoNum type="arabicPeriod"/>
            </a:pPr>
            <a:r>
              <a:rPr lang="en-CA" sz="2400" dirty="0"/>
              <a:t>Have a BICYCLES Table as the CONTROLLER Table.</a:t>
            </a:r>
          </a:p>
          <a:p>
            <a:pPr marL="342900" indent="-342900">
              <a:buAutoNum type="arabicPeriod"/>
            </a:pPr>
            <a:r>
              <a:rPr lang="en-CA" sz="2400" dirty="0"/>
              <a:t>Do Left Joins on the BICYCLES TABLE to both Purchases and Repairs.</a:t>
            </a:r>
          </a:p>
          <a:p>
            <a:pPr marL="342900" indent="-342900">
              <a:buAutoNum type="arabicPeriod"/>
            </a:pPr>
            <a:r>
              <a:rPr lang="en-CA" sz="2400" dirty="0"/>
              <a:t>This is your Exercise to do for the Assignment.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429900-4F35-429C-8F26-5D2CC458F96D}"/>
              </a:ext>
            </a:extLst>
          </p:cNvPr>
          <p:cNvSpPr/>
          <p:nvPr/>
        </p:nvSpPr>
        <p:spPr>
          <a:xfrm>
            <a:off x="406400" y="100003"/>
            <a:ext cx="145143" cy="675799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586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A9D9-E9A8-4554-AF11-E729CC9D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36289"/>
            <a:ext cx="11800114" cy="792625"/>
          </a:xfrm>
        </p:spPr>
        <p:txBody>
          <a:bodyPr>
            <a:normAutofit/>
          </a:bodyPr>
          <a:lstStyle/>
          <a:p>
            <a:pPr algn="r"/>
            <a:r>
              <a:rPr lang="en-CA" sz="3600" dirty="0"/>
              <a:t>WORKSHEET FOR DATABASE PROJECT DELIVERABLE: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6C012-1285-45C3-A302-E24F7A960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77" y="1094522"/>
            <a:ext cx="11310837" cy="2305449"/>
          </a:xfrm>
          <a:ln w="38100">
            <a:solidFill>
              <a:schemeClr val="accent1">
                <a:shade val="50000"/>
                <a:alpha val="94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A" b="1" u="sng" dirty="0">
                <a:solidFill>
                  <a:srgbClr val="666666"/>
                </a:solidFill>
              </a:rPr>
              <a:t>Write 3 SQL Statements:  ‘REPAIR_DEPARTMENT_ACTIVITIES’</a:t>
            </a:r>
          </a:p>
          <a:p>
            <a:pPr marL="0" indent="0">
              <a:buNone/>
            </a:pPr>
            <a:r>
              <a:rPr lang="en-CA" b="1" dirty="0"/>
              <a:t>Generate a Report on the activities of the Repair Department:  How many bicycles they have repaired, time spent, and revenue generated.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How will you know to report ZERO DOLLARS for repairs done when the bicycle was purchased at our Shop?</a:t>
            </a:r>
          </a:p>
          <a:p>
            <a:pPr marL="0" indent="0">
              <a:buNone/>
            </a:pPr>
            <a:endParaRPr lang="en-CA" b="1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39860D-8535-4208-8340-AD29FFF00049}"/>
              </a:ext>
            </a:extLst>
          </p:cNvPr>
          <p:cNvSpPr txBox="1"/>
          <p:nvPr/>
        </p:nvSpPr>
        <p:spPr>
          <a:xfrm>
            <a:off x="692477" y="3918857"/>
            <a:ext cx="113108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00B0F0"/>
                </a:solidFill>
              </a:rPr>
              <a:t>WE WILL NEED TO DO THIS AS A LEFT JOIN: COMPLETE THE DETAILS HERE BASED ON YOUR PREVIOUS WORK:</a:t>
            </a:r>
          </a:p>
        </p:txBody>
      </p:sp>
    </p:spTree>
    <p:extLst>
      <p:ext uri="{BB962C8B-B14F-4D97-AF65-F5344CB8AC3E}">
        <p14:creationId xmlns:p14="http://schemas.microsoft.com/office/powerpoint/2010/main" val="3094363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B729C-3BEA-4CB1-871E-502DBA4BF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30400"/>
            <a:ext cx="10058400" cy="424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SELECT customers.name, purchase_records.purchase_date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FROM customers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LEFT JOIN </a:t>
            </a:r>
            <a:r>
              <a:rPr lang="en-US" sz="3200" dirty="0" err="1"/>
              <a:t>purchase_records</a:t>
            </a:r>
            <a:r>
              <a:rPr lang="en-US" sz="3200" dirty="0"/>
              <a:t> ON customers.cellphone = purchase_records.cellphone;</a:t>
            </a:r>
            <a:endParaRPr lang="en-CA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757C06-BE1D-498C-B9ED-C75292F8BF89}"/>
              </a:ext>
            </a:extLst>
          </p:cNvPr>
          <p:cNvSpPr txBox="1"/>
          <p:nvPr/>
        </p:nvSpPr>
        <p:spPr>
          <a:xfrm>
            <a:off x="696686" y="362857"/>
            <a:ext cx="108566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00B0F0"/>
                </a:solidFill>
              </a:rPr>
              <a:t>USING THIS TEMPLATE, COMPLETE THE SQL CODE TO DO THE LEFT JOIN OF REPAIR DATA WITH PURCHASE RECORDS:</a:t>
            </a:r>
          </a:p>
        </p:txBody>
      </p:sp>
    </p:spTree>
    <p:extLst>
      <p:ext uri="{BB962C8B-B14F-4D97-AF65-F5344CB8AC3E}">
        <p14:creationId xmlns:p14="http://schemas.microsoft.com/office/powerpoint/2010/main" val="1891407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353A1F-206A-4B1C-9844-F7D57C274E32}"/>
              </a:ext>
            </a:extLst>
          </p:cNvPr>
          <p:cNvSpPr/>
          <p:nvPr/>
        </p:nvSpPr>
        <p:spPr>
          <a:xfrm>
            <a:off x="323557" y="0"/>
            <a:ext cx="11324493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CA" sz="3200" dirty="0">
                <a:highlight>
                  <a:srgbClr val="FFFF00"/>
                </a:highlight>
              </a:rPr>
              <a:t>SELECT </a:t>
            </a:r>
            <a:r>
              <a:rPr lang="en-CA" sz="3200" dirty="0"/>
              <a:t>c.cellphone, c.name, c.city, c.occupation, p.cellphone, p.bicycle_id_number, p.purchase_date, r.date_in, r.charge, r.cellphone</a:t>
            </a:r>
          </a:p>
          <a:p>
            <a:endParaRPr lang="en-CA" sz="3200" dirty="0"/>
          </a:p>
          <a:p>
            <a:r>
              <a:rPr lang="en-CA" sz="3200" dirty="0">
                <a:highlight>
                  <a:srgbClr val="FFFF00"/>
                </a:highlight>
              </a:rPr>
              <a:t>FROM</a:t>
            </a:r>
            <a:r>
              <a:rPr lang="en-CA" sz="3200" dirty="0"/>
              <a:t> (</a:t>
            </a:r>
            <a:r>
              <a:rPr lang="en-CA" sz="3200" b="1" dirty="0">
                <a:solidFill>
                  <a:srgbClr val="C00000"/>
                </a:solidFill>
              </a:rPr>
              <a:t>customers AS c </a:t>
            </a:r>
            <a:r>
              <a:rPr lang="en-CA" sz="3200" dirty="0">
                <a:solidFill>
                  <a:srgbClr val="002060"/>
                </a:solidFill>
              </a:rPr>
              <a:t>LEFT JOIN </a:t>
            </a:r>
            <a:r>
              <a:rPr lang="en-CA" sz="3200" b="1" dirty="0">
                <a:solidFill>
                  <a:schemeClr val="tx2">
                    <a:lumMod val="75000"/>
                  </a:schemeClr>
                </a:solidFill>
              </a:rPr>
              <a:t>purchase_records AS p </a:t>
            </a:r>
          </a:p>
          <a:p>
            <a:endParaRPr lang="en-CA" sz="32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CA" sz="3200" b="1" dirty="0">
                <a:solidFill>
                  <a:srgbClr val="002060"/>
                </a:solidFill>
              </a:rPr>
              <a:t>ON</a:t>
            </a:r>
            <a:r>
              <a:rPr lang="en-CA" sz="3200" dirty="0"/>
              <a:t> </a:t>
            </a:r>
            <a:r>
              <a:rPr lang="en-CA" sz="3200" b="1" dirty="0">
                <a:solidFill>
                  <a:srgbClr val="C00000"/>
                </a:solidFill>
                <a:highlight>
                  <a:srgbClr val="FFFF00"/>
                </a:highlight>
              </a:rPr>
              <a:t>c.cellphone = p.cellphone</a:t>
            </a:r>
            <a:r>
              <a:rPr lang="en-CA" sz="3200" dirty="0"/>
              <a:t>) </a:t>
            </a:r>
          </a:p>
          <a:p>
            <a:endParaRPr lang="en-CA" sz="3200" dirty="0"/>
          </a:p>
          <a:p>
            <a:r>
              <a:rPr lang="en-CA" sz="3200" b="1" dirty="0">
                <a:solidFill>
                  <a:srgbClr val="7030A0"/>
                </a:solidFill>
              </a:rPr>
              <a:t>LEFT JOIN </a:t>
            </a:r>
            <a:r>
              <a:rPr lang="en-CA" sz="3200" dirty="0">
                <a:solidFill>
                  <a:srgbClr val="C00000"/>
                </a:solidFill>
              </a:rPr>
              <a:t>repair_data </a:t>
            </a:r>
            <a:r>
              <a:rPr lang="en-CA" sz="3200" dirty="0"/>
              <a:t>AS r ON </a:t>
            </a:r>
            <a:r>
              <a:rPr lang="en-CA" sz="3200" dirty="0">
                <a:highlight>
                  <a:srgbClr val="FFFF00"/>
                </a:highlight>
              </a:rPr>
              <a:t>c.cellphone = r.cellphone</a:t>
            </a:r>
            <a:r>
              <a:rPr lang="en-CA" sz="3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39794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1667E1-7523-4067-83C3-8D1B2FC79F1A}"/>
              </a:ext>
            </a:extLst>
          </p:cNvPr>
          <p:cNvSpPr/>
          <p:nvPr/>
        </p:nvSpPr>
        <p:spPr>
          <a:xfrm>
            <a:off x="493485" y="320457"/>
            <a:ext cx="1084217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000" dirty="0"/>
              <a:t>SELECT </a:t>
            </a:r>
            <a:r>
              <a:rPr lang="en-CA" sz="4000" dirty="0" err="1"/>
              <a:t>CategoryName</a:t>
            </a:r>
            <a:r>
              <a:rPr lang="en-CA" sz="4000" dirty="0"/>
              <a:t>, </a:t>
            </a:r>
          </a:p>
          <a:p>
            <a:r>
              <a:rPr lang="en-CA" sz="4000" dirty="0"/>
              <a:t>ProductName </a:t>
            </a:r>
          </a:p>
          <a:p>
            <a:r>
              <a:rPr lang="en-CA" sz="4000" dirty="0"/>
              <a:t>FROM Categories LEFT JOIN Products </a:t>
            </a:r>
          </a:p>
          <a:p>
            <a:r>
              <a:rPr lang="en-CA" sz="4000" dirty="0"/>
              <a:t>ON </a:t>
            </a:r>
            <a:r>
              <a:rPr lang="en-CA" sz="4000" dirty="0" err="1"/>
              <a:t>Categories.CategoryID</a:t>
            </a:r>
            <a:r>
              <a:rPr lang="en-CA" sz="4000" dirty="0"/>
              <a:t> = </a:t>
            </a:r>
            <a:r>
              <a:rPr lang="en-CA" sz="4000" dirty="0" err="1"/>
              <a:t>Products.CategoryID</a:t>
            </a:r>
            <a:r>
              <a:rPr lang="en-CA" sz="4000" dirty="0"/>
              <a:t>;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297801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AA4320-829C-4690-A2A1-E9DA2861F13E}"/>
              </a:ext>
            </a:extLst>
          </p:cNvPr>
          <p:cNvSpPr/>
          <p:nvPr/>
        </p:nvSpPr>
        <p:spPr>
          <a:xfrm>
            <a:off x="711200" y="2582093"/>
            <a:ext cx="8737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800" dirty="0"/>
              <a:t>SELECT </a:t>
            </a:r>
            <a:r>
              <a:rPr lang="en-CA" sz="4800" dirty="0" err="1"/>
              <a:t>a,b,c</a:t>
            </a:r>
            <a:r>
              <a:rPr lang="en-CA" sz="4800" dirty="0"/>
              <a:t> INTO </a:t>
            </a:r>
            <a:r>
              <a:rPr lang="en-CA" sz="4800" dirty="0" err="1"/>
              <a:t>NewTable</a:t>
            </a:r>
            <a:r>
              <a:rPr lang="en-CA" sz="4800" dirty="0"/>
              <a:t> </a:t>
            </a:r>
          </a:p>
          <a:p>
            <a:r>
              <a:rPr lang="en-CA" sz="4800" dirty="0"/>
              <a:t>FROM </a:t>
            </a:r>
          </a:p>
          <a:p>
            <a:r>
              <a:rPr lang="en-CA" sz="4800" dirty="0"/>
              <a:t>(SELECT </a:t>
            </a:r>
            <a:r>
              <a:rPr lang="en-CA" sz="4800" dirty="0" err="1"/>
              <a:t>a,b,c</a:t>
            </a:r>
            <a:endParaRPr lang="en-CA" sz="4800" dirty="0"/>
          </a:p>
          <a:p>
            <a:r>
              <a:rPr lang="en-CA" sz="4800" dirty="0"/>
              <a:t>FROM </a:t>
            </a:r>
            <a:r>
              <a:rPr lang="en-CA" sz="4800" dirty="0" err="1"/>
              <a:t>TheTable</a:t>
            </a:r>
            <a:endParaRPr lang="en-CA" sz="4800" dirty="0"/>
          </a:p>
          <a:p>
            <a:r>
              <a:rPr lang="en-CA" sz="4800" dirty="0"/>
              <a:t>WHERE a Is Null)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74518C-F346-494B-AB4E-BF4810B437A2}"/>
              </a:ext>
            </a:extLst>
          </p:cNvPr>
          <p:cNvSpPr txBox="1"/>
          <p:nvPr/>
        </p:nvSpPr>
        <p:spPr>
          <a:xfrm>
            <a:off x="522514" y="174172"/>
            <a:ext cx="1056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002060"/>
                </a:solidFill>
              </a:rPr>
              <a:t>How to create a New Table from a SQL Query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EBBF56-C6B9-4756-A2BD-9D7F31446AE9}"/>
              </a:ext>
            </a:extLst>
          </p:cNvPr>
          <p:cNvCxnSpPr/>
          <p:nvPr/>
        </p:nvCxnSpPr>
        <p:spPr>
          <a:xfrm>
            <a:off x="319314" y="2206171"/>
            <a:ext cx="11872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63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102EB-FE02-4627-ABC4-16534A938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56747"/>
            <a:ext cx="10058400" cy="4050792"/>
          </a:xfrm>
        </p:spPr>
        <p:txBody>
          <a:bodyPr/>
          <a:lstStyle/>
          <a:p>
            <a:r>
              <a:rPr lang="en-US" dirty="0"/>
              <a:t>SELECT sum(</a:t>
            </a:r>
            <a:r>
              <a:rPr lang="en-US" dirty="0" err="1"/>
              <a:t>aaa.charge</a:t>
            </a:r>
            <a:r>
              <a:rPr lang="en-US" dirty="0"/>
              <a:t>) as Revenue, count(</a:t>
            </a:r>
            <a:r>
              <a:rPr lang="en-US" dirty="0" err="1"/>
              <a:t>aaa.charge</a:t>
            </a:r>
            <a:r>
              <a:rPr lang="en-US" dirty="0"/>
              <a:t>) as </a:t>
            </a:r>
            <a:r>
              <a:rPr lang="en-US" dirty="0" err="1"/>
              <a:t>NumberCustomers</a:t>
            </a:r>
            <a:r>
              <a:rPr lang="en-US" dirty="0"/>
              <a:t>, </a:t>
            </a:r>
            <a:r>
              <a:rPr lang="en-US" dirty="0" err="1"/>
              <a:t>customers.city</a:t>
            </a:r>
            <a:r>
              <a:rPr lang="en-US" dirty="0"/>
              <a:t>    </a:t>
            </a:r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aaa</a:t>
            </a:r>
            <a:r>
              <a:rPr lang="en-US" dirty="0"/>
              <a:t>, customers</a:t>
            </a:r>
          </a:p>
          <a:p>
            <a:endParaRPr lang="en-US" dirty="0"/>
          </a:p>
          <a:p>
            <a:r>
              <a:rPr lang="en-US" dirty="0"/>
              <a:t>where customers.cellphone = </a:t>
            </a:r>
            <a:r>
              <a:rPr lang="en-US" dirty="0" err="1"/>
              <a:t>aaa.cellphone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group by city</a:t>
            </a:r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1E24C-9E63-466F-A5A6-73D40B8A2ED8}"/>
              </a:ext>
            </a:extLst>
          </p:cNvPr>
          <p:cNvSpPr txBox="1"/>
          <p:nvPr/>
        </p:nvSpPr>
        <p:spPr>
          <a:xfrm>
            <a:off x="845127" y="290945"/>
            <a:ext cx="10058400" cy="923330"/>
          </a:xfrm>
          <a:prstGeom prst="rect">
            <a:avLst/>
          </a:prstGeom>
          <a:gradFill flip="none" rotWithShape="1">
            <a:gsLst>
              <a:gs pos="9600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CA" dirty="0"/>
              <a:t>We have created a new table called aaa.</a:t>
            </a:r>
          </a:p>
          <a:p>
            <a:r>
              <a:rPr lang="en-CA" dirty="0"/>
              <a:t>We can now do a query on this Table to SUM the repair costs for records for which the Purchase Date is NULL – that is, for bicycles which were not purchased from our store.</a:t>
            </a:r>
          </a:p>
        </p:txBody>
      </p:sp>
    </p:spTree>
    <p:extLst>
      <p:ext uri="{BB962C8B-B14F-4D97-AF65-F5344CB8AC3E}">
        <p14:creationId xmlns:p14="http://schemas.microsoft.com/office/powerpoint/2010/main" val="42076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2E9A-CAF4-4B5F-9FD1-60FB4F36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410" y="0"/>
            <a:ext cx="11127179" cy="160934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What is the difference between inner join and intersect?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244A7-A04D-4707-BB2F-7D055AD9F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09" y="1609344"/>
            <a:ext cx="11127179" cy="48627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They are not the same but you can get the same result.</a:t>
            </a:r>
          </a:p>
          <a:p>
            <a:pPr marL="0" indent="0">
              <a:buNone/>
            </a:pPr>
            <a:r>
              <a:rPr lang="en-US" b="1" dirty="0"/>
              <a:t>Intersect: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Intersect does all columns.</a:t>
            </a:r>
          </a:p>
          <a:p>
            <a:pPr marL="0" indent="0">
              <a:buNone/>
            </a:pPr>
            <a:r>
              <a:rPr lang="en-US" dirty="0"/>
              <a:t>When using INTERSECT operator the number and the order of the columns must be the same in all queries as well data type must be compatible.</a:t>
            </a:r>
          </a:p>
          <a:p>
            <a:pPr marL="0" indent="0">
              <a:buNone/>
            </a:pPr>
            <a:r>
              <a:rPr lang="en-US" dirty="0"/>
              <a:t>Use an intersect operator to returns rows that are in common between two tables; it returns unique rows from both the left and right query.</a:t>
            </a:r>
          </a:p>
          <a:p>
            <a:pPr marL="0" indent="0">
              <a:buNone/>
            </a:pPr>
            <a:r>
              <a:rPr lang="en-US" dirty="0"/>
              <a:t>This query is useful when you want to find results that are in common between two queries.</a:t>
            </a:r>
          </a:p>
          <a:p>
            <a:pPr marL="0" indent="0">
              <a:buNone/>
            </a:pPr>
            <a:r>
              <a:rPr lang="en-US" b="1" dirty="0"/>
              <a:t>Inner Join: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Inner join only the specified columns.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An INNER JOIN is a JOIN operation that allows you to specify an explicit join clause.</a:t>
            </a:r>
          </a:p>
          <a:p>
            <a:pPr marL="0" indent="0">
              <a:buNone/>
            </a:pPr>
            <a:r>
              <a:rPr lang="en-US" dirty="0"/>
              <a:t>An inner join attempts to match up the two tables based on the criteria you specify in the query, and only returns the rows that match.</a:t>
            </a:r>
          </a:p>
          <a:p>
            <a:pPr marL="0" indent="0">
              <a:buNone/>
            </a:pPr>
            <a:r>
              <a:rPr lang="en-US" dirty="0"/>
              <a:t>If a row from the first table in the join matches two rows in the second table, then two rows will be returned in the results.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6457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CAA4-5318-4791-9365-2BDA61238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847457"/>
          </a:xfrm>
        </p:spPr>
        <p:txBody>
          <a:bodyPr/>
          <a:lstStyle/>
          <a:p>
            <a:r>
              <a:rPr lang="en-CA" dirty="0">
                <a:solidFill>
                  <a:srgbClr val="FFC000"/>
                </a:solidFill>
              </a:rPr>
              <a:t>Repair data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4DF00-6233-4C0E-9755-5BCC1DD3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48267"/>
            <a:ext cx="10058400" cy="3341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b="1" dirty="0">
                <a:solidFill>
                  <a:srgbClr val="002060"/>
                </a:solidFill>
              </a:rPr>
              <a:t>SELECT repair_data.cellphone, </a:t>
            </a:r>
          </a:p>
          <a:p>
            <a:pPr marL="0" indent="0">
              <a:buNone/>
            </a:pPr>
            <a:r>
              <a:rPr lang="en-CA" sz="2800" b="1" dirty="0">
                <a:solidFill>
                  <a:srgbClr val="002060"/>
                </a:solidFill>
              </a:rPr>
              <a:t>purchase_records. purchase_date,  repair_data.charge, repair_data.bike_id, repair_data.date_out </a:t>
            </a:r>
          </a:p>
          <a:p>
            <a:pPr marL="0" indent="0">
              <a:buNone/>
            </a:pPr>
            <a:r>
              <a:rPr lang="en-CA" sz="2800" b="1" dirty="0">
                <a:solidFill>
                  <a:srgbClr val="1B65AB"/>
                </a:solidFill>
              </a:rPr>
              <a:t>FROM repair_data </a:t>
            </a:r>
          </a:p>
          <a:p>
            <a:pPr marL="0" indent="0">
              <a:buNone/>
            </a:pPr>
            <a:r>
              <a:rPr lang="en-CA" sz="2800" b="1" dirty="0">
                <a:solidFill>
                  <a:srgbClr val="C00000"/>
                </a:solidFill>
              </a:rPr>
              <a:t>LEFT JOIN purchase_records </a:t>
            </a:r>
          </a:p>
          <a:p>
            <a:pPr marL="0" indent="0">
              <a:buNone/>
            </a:pPr>
            <a:r>
              <a:rPr lang="en-CA" sz="2800" dirty="0">
                <a:highlight>
                  <a:srgbClr val="FFFF00"/>
                </a:highlight>
              </a:rPr>
              <a:t>ON</a:t>
            </a:r>
            <a:r>
              <a:rPr lang="en-CA" sz="2800" dirty="0"/>
              <a:t> </a:t>
            </a:r>
            <a:r>
              <a:rPr lang="en-CA" sz="2800" b="1" dirty="0">
                <a:solidFill>
                  <a:schemeClr val="tx2">
                    <a:lumMod val="75000"/>
                  </a:schemeClr>
                </a:solidFill>
              </a:rPr>
              <a:t>repair_data.cellphone </a:t>
            </a:r>
            <a:r>
              <a:rPr lang="en-CA" sz="2800" dirty="0"/>
              <a:t>= </a:t>
            </a:r>
            <a:r>
              <a:rPr lang="en-CA" sz="2800" b="1" dirty="0">
                <a:solidFill>
                  <a:srgbClr val="262626"/>
                </a:solidFill>
              </a:rPr>
              <a:t>purchase_records.cellphone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4EB830-FC24-4521-B31F-81E7B9CE2904}"/>
              </a:ext>
            </a:extLst>
          </p:cNvPr>
          <p:cNvSpPr/>
          <p:nvPr/>
        </p:nvSpPr>
        <p:spPr>
          <a:xfrm>
            <a:off x="112889" y="665481"/>
            <a:ext cx="1195493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40C1C3-AFC9-4F13-9878-8D0C450DB312}"/>
              </a:ext>
            </a:extLst>
          </p:cNvPr>
          <p:cNvSpPr/>
          <p:nvPr/>
        </p:nvSpPr>
        <p:spPr>
          <a:xfrm>
            <a:off x="399245" y="0"/>
            <a:ext cx="64394" cy="6761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1942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9B3A8E-C9AC-4B20-8024-B42E371B0A08}"/>
              </a:ext>
            </a:extLst>
          </p:cNvPr>
          <p:cNvSpPr/>
          <p:nvPr/>
        </p:nvSpPr>
        <p:spPr>
          <a:xfrm>
            <a:off x="493485" y="304801"/>
            <a:ext cx="11219543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400" b="1" u="sng" dirty="0">
                <a:solidFill>
                  <a:srgbClr val="666666"/>
                </a:solidFill>
              </a:rPr>
              <a:t>Write 3 SQL Statements:</a:t>
            </a:r>
          </a:p>
          <a:p>
            <a:endParaRPr lang="en-CA" sz="1000" b="1" dirty="0"/>
          </a:p>
          <a:p>
            <a:r>
              <a:rPr lang="en-CA" sz="4400" b="1" dirty="0"/>
              <a:t>Generate a Report on the activities of the Repair Department:  How many bicycles they have repaired, time spent, and revenue generated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399440-211A-4EF9-8DBF-B1DF641B6E12}"/>
              </a:ext>
            </a:extLst>
          </p:cNvPr>
          <p:cNvSpPr txBox="1"/>
          <p:nvPr/>
        </p:nvSpPr>
        <p:spPr>
          <a:xfrm>
            <a:off x="493485" y="4343670"/>
            <a:ext cx="103922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>
                <a:solidFill>
                  <a:schemeClr val="accent2">
                    <a:lumMod val="50000"/>
                  </a:schemeClr>
                </a:solidFill>
              </a:rPr>
              <a:t>Two approaches are available:</a:t>
            </a:r>
          </a:p>
          <a:p>
            <a:pPr marL="342900" indent="-342900">
              <a:buAutoNum type="arabicPeriod"/>
            </a:pPr>
            <a:r>
              <a:rPr lang="en-CA" sz="3200" b="1" dirty="0">
                <a:solidFill>
                  <a:srgbClr val="C00000"/>
                </a:solidFill>
              </a:rPr>
              <a:t>Create an Intermediate Results Table and do further processing on it.</a:t>
            </a:r>
          </a:p>
          <a:p>
            <a:pPr marL="342900" indent="-342900">
              <a:buAutoNum type="arabicPeriod"/>
            </a:pPr>
            <a:r>
              <a:rPr lang="en-CA" sz="3200" b="1" dirty="0">
                <a:solidFill>
                  <a:srgbClr val="C00000"/>
                </a:solidFill>
              </a:rPr>
              <a:t>Do a Correlated Sub Query.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CBECF3-747C-4679-AF11-4DEF6CDF6E07}"/>
              </a:ext>
            </a:extLst>
          </p:cNvPr>
          <p:cNvSpPr/>
          <p:nvPr/>
        </p:nvSpPr>
        <p:spPr>
          <a:xfrm>
            <a:off x="319314" y="0"/>
            <a:ext cx="45719" cy="685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984987-91DA-4272-9B21-5F5D432C889C}"/>
              </a:ext>
            </a:extLst>
          </p:cNvPr>
          <p:cNvSpPr/>
          <p:nvPr/>
        </p:nvSpPr>
        <p:spPr>
          <a:xfrm>
            <a:off x="367573" y="4071538"/>
            <a:ext cx="11456853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143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9421-BB9A-41F9-BD9B-F6300A49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319754"/>
            <a:ext cx="10058400" cy="1101281"/>
          </a:xfrm>
        </p:spPr>
        <p:txBody>
          <a:bodyPr/>
          <a:lstStyle/>
          <a:p>
            <a:r>
              <a:rPr lang="en-CA" dirty="0"/>
              <a:t>See my sample access code on </a:t>
            </a:r>
            <a:r>
              <a:rPr lang="en-CA" dirty="0" err="1"/>
              <a:t>github</a:t>
            </a:r>
            <a:r>
              <a:rPr lang="en-CA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2BEAA-6D5D-45D4-89A7-0813F3040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1" y="1350168"/>
            <a:ext cx="11344275" cy="878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>
                <a:hlinkClick r:id="rId2"/>
              </a:rPr>
              <a:t>https://github.com/PeterSigurdson/MSAccessAssets</a:t>
            </a:r>
            <a:endParaRPr lang="en-CA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2A19E3-DD64-4F5C-993A-F9B48649FD42}"/>
              </a:ext>
            </a:extLst>
          </p:cNvPr>
          <p:cNvSpPr/>
          <p:nvPr/>
        </p:nvSpPr>
        <p:spPr>
          <a:xfrm>
            <a:off x="259554" y="2064257"/>
            <a:ext cx="11672888" cy="329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768DC7-C5CA-40A1-8246-8AB849DB65BE}"/>
              </a:ext>
            </a:extLst>
          </p:cNvPr>
          <p:cNvSpPr txBox="1">
            <a:spLocks/>
          </p:cNvSpPr>
          <p:nvPr/>
        </p:nvSpPr>
        <p:spPr>
          <a:xfrm>
            <a:off x="423861" y="2584893"/>
            <a:ext cx="10058400" cy="2022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USE SUBLIME TEXT EDITOR:</a:t>
            </a:r>
          </a:p>
          <a:p>
            <a:endParaRPr lang="en-CA" dirty="0"/>
          </a:p>
          <a:p>
            <a:r>
              <a:rPr lang="en-CA" dirty="0"/>
              <a:t>(it gives you </a:t>
            </a:r>
            <a:r>
              <a:rPr lang="en-CA" dirty="0" err="1"/>
              <a:t>sql</a:t>
            </a:r>
            <a:r>
              <a:rPr lang="en-CA" dirty="0"/>
              <a:t> syntax color coding!)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A595D9-8826-4CD9-BC24-FA7E7BEC41AC}"/>
              </a:ext>
            </a:extLst>
          </p:cNvPr>
          <p:cNvSpPr/>
          <p:nvPr/>
        </p:nvSpPr>
        <p:spPr>
          <a:xfrm>
            <a:off x="504563" y="4810309"/>
            <a:ext cx="111828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5400" b="1" dirty="0">
                <a:solidFill>
                  <a:srgbClr val="262626"/>
                </a:solidFill>
              </a:rPr>
              <a:t>https://www.sublimetext.com/3</a:t>
            </a:r>
          </a:p>
        </p:txBody>
      </p:sp>
    </p:spTree>
    <p:extLst>
      <p:ext uri="{BB962C8B-B14F-4D97-AF65-F5344CB8AC3E}">
        <p14:creationId xmlns:p14="http://schemas.microsoft.com/office/powerpoint/2010/main" val="11185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523E54-D250-43FB-9B44-2F34DF3B2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0" y="1108606"/>
            <a:ext cx="9500000" cy="55193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7FC801-C525-4E51-BF4E-ADC975FD3A1F}"/>
              </a:ext>
            </a:extLst>
          </p:cNvPr>
          <p:cNvSpPr/>
          <p:nvPr/>
        </p:nvSpPr>
        <p:spPr>
          <a:xfrm>
            <a:off x="659999" y="230028"/>
            <a:ext cx="110965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https://support.office.com/en-us/article/access-sql-basic-concepts-vocabulary-and-syntax-444d0303-cde1-424e-9a74-e8dc3e460671</a:t>
            </a:r>
          </a:p>
        </p:txBody>
      </p:sp>
    </p:spTree>
    <p:extLst>
      <p:ext uri="{BB962C8B-B14F-4D97-AF65-F5344CB8AC3E}">
        <p14:creationId xmlns:p14="http://schemas.microsoft.com/office/powerpoint/2010/main" val="970041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F2E40E-CFF6-49F1-B4CB-04A5117D4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38" y="67095"/>
            <a:ext cx="9809524" cy="6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7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9B67B9-69E3-44E7-9068-E57BDD71F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57" y="932657"/>
            <a:ext cx="8833843" cy="28952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B350850-EAF9-4C80-BE7B-D803198E4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687" y="3552620"/>
            <a:ext cx="5933333" cy="2895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FDC10E-73CC-4ECB-B81D-97F0FB0D5186}"/>
              </a:ext>
            </a:extLst>
          </p:cNvPr>
          <p:cNvSpPr txBox="1"/>
          <p:nvPr/>
        </p:nvSpPr>
        <p:spPr>
          <a:xfrm>
            <a:off x="246743" y="304800"/>
            <a:ext cx="115824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Column Alias, Aggregate Functions, Group By</a:t>
            </a:r>
          </a:p>
        </p:txBody>
      </p:sp>
    </p:spTree>
    <p:extLst>
      <p:ext uri="{BB962C8B-B14F-4D97-AF65-F5344CB8AC3E}">
        <p14:creationId xmlns:p14="http://schemas.microsoft.com/office/powerpoint/2010/main" val="439010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FDC10E-73CC-4ECB-B81D-97F0FB0D5186}"/>
              </a:ext>
            </a:extLst>
          </p:cNvPr>
          <p:cNvSpPr txBox="1"/>
          <p:nvPr/>
        </p:nvSpPr>
        <p:spPr>
          <a:xfrm>
            <a:off x="246743" y="279042"/>
            <a:ext cx="115824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Working with 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1F66E7-5DE2-4C0B-8752-0E374D0B806C}"/>
              </a:ext>
            </a:extLst>
          </p:cNvPr>
          <p:cNvSpPr/>
          <p:nvPr/>
        </p:nvSpPr>
        <p:spPr>
          <a:xfrm>
            <a:off x="246742" y="955063"/>
            <a:ext cx="11582399" cy="36933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https://support.office.com/en-us/article/string-functions-and-how-to-use-them-965efa84-7009-4603-9765-2eb4a099ec72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85DE20-A5E7-4A77-8455-C1A276B96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79" y="1477196"/>
            <a:ext cx="11409524" cy="4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45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47BE09-8AC5-4951-A3C2-553B8FA2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4" y="772176"/>
            <a:ext cx="10273317" cy="60858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7BD8AF-083C-4387-BD2B-78CBDCE1AC2D}"/>
              </a:ext>
            </a:extLst>
          </p:cNvPr>
          <p:cNvSpPr/>
          <p:nvPr/>
        </p:nvSpPr>
        <p:spPr>
          <a:xfrm>
            <a:off x="827313" y="125845"/>
            <a:ext cx="11205029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https://www.techrepublic.com/article/10-tips-for-using-wildcard-characters-in-microsoft-access-criteria-expressions/</a:t>
            </a:r>
          </a:p>
        </p:txBody>
      </p:sp>
    </p:spTree>
    <p:extLst>
      <p:ext uri="{BB962C8B-B14F-4D97-AF65-F5344CB8AC3E}">
        <p14:creationId xmlns:p14="http://schemas.microsoft.com/office/powerpoint/2010/main" val="2888123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3979A-2DBE-4F8A-8123-4E70180AA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CA" sz="8800" dirty="0"/>
              <a:t>Developing the bicycle shop database</a:t>
            </a:r>
          </a:p>
        </p:txBody>
      </p:sp>
    </p:spTree>
    <p:extLst>
      <p:ext uri="{BB962C8B-B14F-4D97-AF65-F5344CB8AC3E}">
        <p14:creationId xmlns:p14="http://schemas.microsoft.com/office/powerpoint/2010/main" val="80095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1451</Words>
  <Application>Microsoft Office PowerPoint</Application>
  <PresentationFormat>Widescreen</PresentationFormat>
  <Paragraphs>156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Arial Black</vt:lpstr>
      <vt:lpstr>Calibri</vt:lpstr>
      <vt:lpstr>Calibri Light</vt:lpstr>
      <vt:lpstr>Rockwell</vt:lpstr>
      <vt:lpstr>Rockwell Condensed</vt:lpstr>
      <vt:lpstr>Wingdings</vt:lpstr>
      <vt:lpstr>Wood Type</vt:lpstr>
      <vt:lpstr>Office Theme</vt:lpstr>
      <vt:lpstr>PowerPoint Presentation</vt:lpstr>
      <vt:lpstr>See my sample access code on github:</vt:lpstr>
      <vt:lpstr>What is the difference between inner join and intersect?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Developing the bicycle shop database</vt:lpstr>
      <vt:lpstr>The requirement</vt:lpstr>
      <vt:lpstr>The requirement</vt:lpstr>
      <vt:lpstr>Some important points</vt:lpstr>
      <vt:lpstr>Deliverable requirements</vt:lpstr>
      <vt:lpstr>Deliverable requirements</vt:lpstr>
      <vt:lpstr>Project delivery notes: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WORKSHEET FOR DATABASE PROJECT DELIVERABLE:</vt:lpstr>
      <vt:lpstr>WORKSHEET FOR DATABASE PROJECT DELIVERABLE:</vt:lpstr>
      <vt:lpstr>WORKSHEET FOR DATABASE PROJECT DELIVERABLE: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Repair data report</vt:lpstr>
      <vt:lpstr>PowerPoint Presentation</vt:lpstr>
      <vt:lpstr>See my sample access code on github: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sigurdson</dc:creator>
  <cp:lastModifiedBy>peter sigurdson</cp:lastModifiedBy>
  <cp:revision>44</cp:revision>
  <dcterms:created xsi:type="dcterms:W3CDTF">2018-07-20T03:00:21Z</dcterms:created>
  <dcterms:modified xsi:type="dcterms:W3CDTF">2018-07-28T23:16:55Z</dcterms:modified>
</cp:coreProperties>
</file>