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31"/>
  </p:notesMasterIdLst>
  <p:sldIdLst>
    <p:sldId id="257" r:id="rId3"/>
    <p:sldId id="279" r:id="rId4"/>
    <p:sldId id="280" r:id="rId5"/>
    <p:sldId id="281" r:id="rId6"/>
    <p:sldId id="282" r:id="rId7"/>
    <p:sldId id="283" r:id="rId8"/>
    <p:sldId id="256" r:id="rId9"/>
    <p:sldId id="258" r:id="rId10"/>
    <p:sldId id="259" r:id="rId11"/>
    <p:sldId id="260" r:id="rId12"/>
    <p:sldId id="261" r:id="rId13"/>
    <p:sldId id="266" r:id="rId14"/>
    <p:sldId id="262" r:id="rId15"/>
    <p:sldId id="267" r:id="rId16"/>
    <p:sldId id="268" r:id="rId17"/>
    <p:sldId id="269" r:id="rId18"/>
    <p:sldId id="265" r:id="rId19"/>
    <p:sldId id="263" r:id="rId20"/>
    <p:sldId id="264" r:id="rId21"/>
    <p:sldId id="271" r:id="rId22"/>
    <p:sldId id="270" r:id="rId23"/>
    <p:sldId id="272" r:id="rId24"/>
    <p:sldId id="273" r:id="rId25"/>
    <p:sldId id="277" r:id="rId26"/>
    <p:sldId id="274" r:id="rId27"/>
    <p:sldId id="275" r:id="rId28"/>
    <p:sldId id="276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B65AB"/>
    <a:srgbClr val="CCCCCC"/>
    <a:srgbClr val="666666"/>
    <a:srgbClr val="6C483A"/>
    <a:srgbClr val="07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9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FBA6-6F62-4C31-8A02-FD2AB503628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0D77-76B8-42A8-87F4-B14268FCA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1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94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3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9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54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42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0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Query_table_aaa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9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8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1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43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3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https://www.guru99.com/group-by.html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5361-630A-4665-8239-467C6A9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54241-6BF9-4FAA-8C33-ECFDEE98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FE51-174E-4AA8-8584-94CD9DB0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B9BC-EC5E-480A-9C7E-4BCE39B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55C1-8390-4CDC-A78E-20E21D7C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3AD-E919-4131-90B1-DAB57D7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E492-BAD2-455E-9212-73FD4AAC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8D02-184B-4805-8C89-5D79B8B4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8DE8-07F8-48D0-B217-771D848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CC86-2586-4814-B926-AE9E215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2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D364-F1E0-42B1-8C0E-D711014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02A0-D87C-40EF-B2A8-D87E5C0D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4CE5-F89D-444A-9533-D3E0BCFE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8262-3977-43F0-95B6-288B21D9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B29E-93A4-42D6-B80D-3CBC9477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01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B69-54B3-403F-BFDD-192F1158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5923-DF75-4B16-8572-737E03A98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41A9-5663-456E-89C0-956E55041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ABF3-EF5E-4E73-B9B8-D80798E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0503-BA36-4EFA-B6F8-B556AF3D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287D-76C5-4456-9576-B057A97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21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845-637A-43CC-8A7F-4373D8CA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0821-4E53-4093-98AB-5D33954A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50C2-9341-4A7A-B2E9-F1B2795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B22B8-0149-4E98-BD96-9D77FE6FF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C6020-A28A-4F5D-95D9-CF71948EC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966D0-ADCC-458A-B2E1-2E2821EE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61732-4A62-46D5-99E2-604BEA2E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0C2FA-A825-4C86-A081-E0473D4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80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F66-9FB5-4287-AAA1-B0832B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49763-81F9-4223-AA3F-54966A66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08C6-6687-4B54-9250-6F2ED6B2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6C1FD-7622-4688-862F-2DEAE36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011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BB871-2392-4210-8B0F-F6E4EF9E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71FE-5C32-4FC7-AFC9-B820845D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D569-3439-4F66-862E-D1A49C2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68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8F3-EF18-4EE7-8B3C-96A21CC7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37A4-B14A-43A5-A7B2-023222C7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9215-DBA1-4893-8E7F-16911298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69C4-229A-44BA-8C1A-11DF961D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4FBB-9547-43C2-914C-DB8D2CA2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DF8E-EB89-4289-BC5F-3C0230B1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9CA2-0B22-41E7-9078-6060EA38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5401-499C-4472-85AD-5878A247D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DC55F-16C4-4794-972A-F98A7306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262ED-66E9-4D57-B0F8-299912C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480D-17FF-49E0-8D11-799C9FFC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196A-6C64-4E61-98EC-DF4F26E2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03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B92-7C09-4E1E-B579-F7CEF32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3AC5-4691-4B03-B217-3A22C53D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AFD2-518E-4AFC-A0E0-40B1311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25B6-9C0D-427C-A378-270F6780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BA16-219F-40E8-8540-344332B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180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A912-DD56-4497-B16B-0A9F578FB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9B20-3874-41E2-9E62-00251E73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D87E-A603-4498-A096-C235AA43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4D71-3F9C-46A9-9ED2-C8607945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E9F8-2477-44B4-90B3-0B22D74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1B789-F0AB-4459-A321-6EAC8B7C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11D1-894C-4330-9426-93F762F6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4876-1544-448E-AADB-063A9AC9E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E259-004F-447C-A72D-976813B59BF6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F463-8FC4-4017-8F74-ABFE51477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8E14-9DCF-4C8B-8519-0145409A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ED30-0F53-474D-8305-C99336C7D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28" name="Picture 4" descr="C:\Users\peter\AppData\Local\Temp\SNAGHTML26f5b420.PNG">
            <a:extLst>
              <a:ext uri="{FF2B5EF4-FFF2-40B4-BE49-F238E27FC236}">
                <a16:creationId xmlns:a16="http://schemas.microsoft.com/office/drawing/2014/main" id="{8B1BEE9F-D1CD-4E12-AF42-C3CF994C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6A816-DA64-40F9-860A-DAF50189B806}"/>
              </a:ext>
            </a:extLst>
          </p:cNvPr>
          <p:cNvSpPr txBox="1"/>
          <p:nvPr/>
        </p:nvSpPr>
        <p:spPr>
          <a:xfrm>
            <a:off x="0" y="6258874"/>
            <a:ext cx="9289143" cy="599126"/>
          </a:xfrm>
          <a:prstGeom prst="rect">
            <a:avLst/>
          </a:prstGeom>
          <a:solidFill>
            <a:srgbClr val="1B65AB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7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E83-25A2-4C5E-BB3F-EB4AA76A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74" y="200459"/>
            <a:ext cx="7474839" cy="9706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79ADF"/>
                </a:solidFill>
              </a:rPr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046-748B-4968-A7D0-5CC879DC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43" y="1171139"/>
            <a:ext cx="7659032" cy="533269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262626"/>
                </a:solidFill>
              </a:rPr>
              <a:t>Remember that for Bicycle Repairs, you must state whether the Repair is WARRENTY or BILLABLE.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People who bought a bicycle from the shop have free lifetime repairs. Walk In Customers are charged $25/hour.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You will have to use LEFT, RIGHT, INNER and OUTER joins in the course of getting all your work done.</a:t>
            </a:r>
          </a:p>
        </p:txBody>
      </p:sp>
      <p:pic>
        <p:nvPicPr>
          <p:cNvPr id="2050" name="Picture 2" descr="Image result for brown and cony studying">
            <a:extLst>
              <a:ext uri="{FF2B5EF4-FFF2-40B4-BE49-F238E27FC236}">
                <a16:creationId xmlns:a16="http://schemas.microsoft.com/office/drawing/2014/main" id="{492EA531-BE62-416C-9798-C41D57B0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55" y="1409604"/>
            <a:ext cx="4415745" cy="40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Microsoft Access Database 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15" y="1803886"/>
            <a:ext cx="4826186" cy="4179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C734-3D0C-494A-AF7D-0D4C67ED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4" y="1855257"/>
            <a:ext cx="645714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E5437-859D-4D1E-84ED-C5ABF595123A}"/>
              </a:ext>
            </a:extLst>
          </p:cNvPr>
          <p:cNvSpPr txBox="1"/>
          <p:nvPr/>
        </p:nvSpPr>
        <p:spPr>
          <a:xfrm>
            <a:off x="312914" y="1030514"/>
            <a:ext cx="874093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database must have (at least) these tables and fields for my automated tests to work: [You may need more tables to meet the requirements of the Client]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FB737-5091-4ECA-A806-0F5DB8694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4" y="3163639"/>
            <a:ext cx="6866667" cy="16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33D25-FEEC-442D-9765-5F5A540CC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" y="4963960"/>
            <a:ext cx="673012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9ADD-A59D-422E-801C-5AD01D5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650"/>
          </a:xfrm>
        </p:spPr>
        <p:txBody>
          <a:bodyPr/>
          <a:lstStyle/>
          <a:p>
            <a:r>
              <a:rPr lang="en-CA" dirty="0"/>
              <a:t>Project delivery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E190-6367-42DB-B270-4CAB5BBF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5465"/>
            <a:ext cx="10058400" cy="462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You will be using your class time for Weeks 11, 12, and 13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On Week 14 we will do Test 2 in class. The contents of Test 2 will mirror very closely the skills of the Project.</a:t>
            </a:r>
          </a:p>
          <a:p>
            <a:pPr marL="0" indent="0">
              <a:buNone/>
            </a:pPr>
            <a:endParaRPr lang="en-CA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rgbClr val="002060"/>
                </a:solidFill>
              </a:rPr>
              <a:t>We will be spending some time in class to learn some additional SQL Formulations:</a:t>
            </a:r>
          </a:p>
          <a:p>
            <a:r>
              <a:rPr lang="en-CA" sz="2400" dirty="0">
                <a:solidFill>
                  <a:srgbClr val="002060"/>
                </a:solidFill>
              </a:rPr>
              <a:t>Group By and HAVING</a:t>
            </a:r>
          </a:p>
          <a:p>
            <a:r>
              <a:rPr lang="en-CA" sz="2400" dirty="0">
                <a:solidFill>
                  <a:srgbClr val="002060"/>
                </a:solidFill>
              </a:rPr>
              <a:t>Aggregation Functions</a:t>
            </a:r>
          </a:p>
          <a:p>
            <a:r>
              <a:rPr lang="en-CA" sz="2400" dirty="0">
                <a:solidFill>
                  <a:srgbClr val="002060"/>
                </a:solidFill>
              </a:rPr>
              <a:t>Inner, outer, left and right joins</a:t>
            </a:r>
          </a:p>
        </p:txBody>
      </p:sp>
    </p:spTree>
    <p:extLst>
      <p:ext uri="{BB962C8B-B14F-4D97-AF65-F5344CB8AC3E}">
        <p14:creationId xmlns:p14="http://schemas.microsoft.com/office/powerpoint/2010/main" val="1858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51302-8684-4F57-94D4-100A5261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85" y="524238"/>
            <a:ext cx="7419048" cy="5809524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15544EE-E85C-4D19-BB34-85C9CE7657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69" y="1078173"/>
            <a:ext cx="4672993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3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eter\AppData\Local\Temp\SNAGHTML2bc002e1.PNG">
            <a:extLst>
              <a:ext uri="{FF2B5EF4-FFF2-40B4-BE49-F238E27FC236}">
                <a16:creationId xmlns:a16="http://schemas.microsoft.com/office/drawing/2014/main" id="{8DD32123-B303-4CEB-9EFF-B658AD85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9751"/>
            <a:ext cx="6111922" cy="48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DBE4-7609-4E61-B195-62D7739C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91" y="1531779"/>
            <a:ext cx="5701908" cy="5210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2F67D-B4E8-4C64-BDCE-A1703F35505B}"/>
              </a:ext>
            </a:extLst>
          </p:cNvPr>
          <p:cNvSpPr/>
          <p:nvPr/>
        </p:nvSpPr>
        <p:spPr>
          <a:xfrm>
            <a:off x="7615451" y="116006"/>
            <a:ext cx="4424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http://www.zentut.com/sql-tutorial/sql-aggregate-functions/</a:t>
            </a:r>
          </a:p>
        </p:txBody>
      </p:sp>
    </p:spTree>
    <p:extLst>
      <p:ext uri="{BB962C8B-B14F-4D97-AF65-F5344CB8AC3E}">
        <p14:creationId xmlns:p14="http://schemas.microsoft.com/office/powerpoint/2010/main" val="307742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7D274C-9D2E-429D-BA58-41D29519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628"/>
            <a:ext cx="12214279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C3B2B-E00B-481E-9489-5B3B633B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5AA85-EA3F-40EB-86A7-BCEBBF4D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6" y="86143"/>
            <a:ext cx="10066667" cy="668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AC53BF-F636-401E-8D3B-4720FBF1515E}"/>
              </a:ext>
            </a:extLst>
          </p:cNvPr>
          <p:cNvSpPr/>
          <p:nvPr/>
        </p:nvSpPr>
        <p:spPr>
          <a:xfrm>
            <a:off x="5033333" y="56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https://support.office.com/en-us/article/join-tables-and-queries-3f5838bd-24a0-4832-9bc1-07061a1478f6</a:t>
            </a:r>
          </a:p>
        </p:txBody>
      </p:sp>
    </p:spTree>
    <p:extLst>
      <p:ext uri="{BB962C8B-B14F-4D97-AF65-F5344CB8AC3E}">
        <p14:creationId xmlns:p14="http://schemas.microsoft.com/office/powerpoint/2010/main" val="1468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23E54-D250-43FB-9B44-2F34DF3B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0" y="1108606"/>
            <a:ext cx="9500000" cy="5519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7FC801-C525-4E51-BF4E-ADC975FD3A1F}"/>
              </a:ext>
            </a:extLst>
          </p:cNvPr>
          <p:cNvSpPr/>
          <p:nvPr/>
        </p:nvSpPr>
        <p:spPr>
          <a:xfrm>
            <a:off x="659999" y="230028"/>
            <a:ext cx="11096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https://support.office.com/en-us/article/access-sql-basic-concepts-vocabulary-and-syntax-444d0303-cde1-424e-9a74-e8dc3e460671</a:t>
            </a:r>
          </a:p>
        </p:txBody>
      </p:sp>
    </p:spTree>
    <p:extLst>
      <p:ext uri="{BB962C8B-B14F-4D97-AF65-F5344CB8AC3E}">
        <p14:creationId xmlns:p14="http://schemas.microsoft.com/office/powerpoint/2010/main" val="97004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249105"/>
            <a:ext cx="11596255" cy="762277"/>
          </a:xfrm>
        </p:spPr>
        <p:txBody>
          <a:bodyPr>
            <a:normAutofit/>
          </a:bodyPr>
          <a:lstStyle/>
          <a:p>
            <a:r>
              <a:rPr lang="en-CA" sz="4800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149927"/>
            <a:ext cx="10768031" cy="5022273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purchases or brought in for repair:   </a:t>
            </a:r>
            <a:r>
              <a:rPr lang="en-CA" sz="1400" b="1" dirty="0">
                <a:solidFill>
                  <a:srgbClr val="00B0F0"/>
                </a:solidFill>
              </a:rPr>
              <a:t>LEFT_JOIN_2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SELECT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, c.name, </a:t>
            </a:r>
            <a:r>
              <a:rPr lang="en-CA" b="1" dirty="0" err="1">
                <a:solidFill>
                  <a:srgbClr val="002060"/>
                </a:solidFill>
              </a:rPr>
              <a:t>c.city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c.occupation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p.cellphone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CA" b="1" dirty="0" err="1">
                <a:solidFill>
                  <a:srgbClr val="002060"/>
                </a:solidFill>
              </a:rPr>
              <a:t>p.bicycle_id_number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p.purchase_date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r.date_in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r.charge</a:t>
            </a:r>
            <a:r>
              <a:rPr lang="en-CA" b="1" dirty="0">
                <a:solidFill>
                  <a:srgbClr val="002060"/>
                </a:solidFill>
              </a:rPr>
              <a:t>, </a:t>
            </a:r>
            <a:r>
              <a:rPr lang="en-CA" b="1" dirty="0" err="1">
                <a:solidFill>
                  <a:srgbClr val="002060"/>
                </a:solidFill>
              </a:rPr>
              <a:t>r.cellphone</a:t>
            </a: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FROM ( ( customers AS c ) </a:t>
            </a:r>
          </a:p>
          <a:p>
            <a:pPr marL="0" indent="0">
              <a:buNone/>
            </a:pP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LEFT JOIN </a:t>
            </a:r>
            <a:r>
              <a:rPr lang="en-CA" b="1" dirty="0" err="1">
                <a:solidFill>
                  <a:srgbClr val="002060"/>
                </a:solidFill>
              </a:rPr>
              <a:t>purchase_records</a:t>
            </a:r>
            <a:r>
              <a:rPr lang="en-CA" b="1" dirty="0">
                <a:solidFill>
                  <a:srgbClr val="002060"/>
                </a:solidFill>
              </a:rPr>
              <a:t> AS p ON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 = </a:t>
            </a:r>
            <a:r>
              <a:rPr lang="en-CA" b="1" dirty="0" err="1">
                <a:solidFill>
                  <a:srgbClr val="002060"/>
                </a:solidFill>
              </a:rPr>
              <a:t>p.cellphone</a:t>
            </a:r>
            <a:r>
              <a:rPr lang="en-CA" b="1" dirty="0">
                <a:solidFill>
                  <a:srgbClr val="002060"/>
                </a:solidFill>
              </a:rPr>
              <a:t> ) </a:t>
            </a:r>
          </a:p>
          <a:p>
            <a:pPr marL="0" indent="0">
              <a:buNone/>
            </a:pP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2060"/>
                </a:solidFill>
              </a:rPr>
              <a:t>LEFT JOIN </a:t>
            </a:r>
            <a:r>
              <a:rPr lang="en-CA" b="1" dirty="0" err="1">
                <a:solidFill>
                  <a:srgbClr val="002060"/>
                </a:solidFill>
              </a:rPr>
              <a:t>repair_data</a:t>
            </a:r>
            <a:r>
              <a:rPr lang="en-CA" b="1" dirty="0">
                <a:solidFill>
                  <a:srgbClr val="002060"/>
                </a:solidFill>
              </a:rPr>
              <a:t> AS r ON </a:t>
            </a:r>
            <a:r>
              <a:rPr lang="en-CA" b="1" dirty="0" err="1">
                <a:solidFill>
                  <a:srgbClr val="002060"/>
                </a:solidFill>
              </a:rPr>
              <a:t>c.cellphone</a:t>
            </a:r>
            <a:r>
              <a:rPr lang="en-CA" b="1" dirty="0">
                <a:solidFill>
                  <a:srgbClr val="002060"/>
                </a:solidFill>
              </a:rPr>
              <a:t> = </a:t>
            </a:r>
            <a:r>
              <a:rPr lang="en-CA" b="1" dirty="0" err="1">
                <a:solidFill>
                  <a:srgbClr val="002060"/>
                </a:solidFill>
              </a:rPr>
              <a:t>r.cellphone</a:t>
            </a:r>
            <a:endParaRPr lang="en-CA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189A5-300E-4BEC-9005-25124086CE62}"/>
              </a:ext>
            </a:extLst>
          </p:cNvPr>
          <p:cNvCxnSpPr/>
          <p:nvPr/>
        </p:nvCxnSpPr>
        <p:spPr>
          <a:xfrm>
            <a:off x="0" y="914400"/>
            <a:ext cx="12192000" cy="9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758FB5-ED72-4113-8375-6748D2719DE7}"/>
              </a:ext>
            </a:extLst>
          </p:cNvPr>
          <p:cNvSpPr/>
          <p:nvPr/>
        </p:nvSpPr>
        <p:spPr>
          <a:xfrm>
            <a:off x="235528" y="4322618"/>
            <a:ext cx="1622302" cy="568037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F9A4E64C-D6FC-43E9-8C39-6939EFDF6DB0}"/>
              </a:ext>
            </a:extLst>
          </p:cNvPr>
          <p:cNvSpPr/>
          <p:nvPr/>
        </p:nvSpPr>
        <p:spPr>
          <a:xfrm>
            <a:off x="235528" y="5138057"/>
            <a:ext cx="1622302" cy="435429"/>
          </a:xfrm>
          <a:prstGeom prst="snipRoundRect">
            <a:avLst/>
          </a:prstGeom>
          <a:solidFill>
            <a:srgbClr val="00206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84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1" y="209397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endParaRPr lang="en-CA" b="1" u="sng" dirty="0">
              <a:solidFill>
                <a:srgbClr val="666666"/>
              </a:solidFill>
            </a:endParaRPr>
          </a:p>
          <a:p>
            <a:pPr marL="0" indent="0">
              <a:buNone/>
            </a:pPr>
            <a:r>
              <a:rPr lang="en-CA" sz="2800" b="1" dirty="0">
                <a:solidFill>
                  <a:srgbClr val="0070C0"/>
                </a:solidFill>
              </a:rPr>
              <a:t>Generate a Report on all  Bicycles purchased or brought in for repair: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070C0"/>
                </a:solidFill>
              </a:rPr>
              <a:t>INCLUDING THE REPAIR DETAILS AND THE CUSTOMER DETAILS.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58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9D9-E9A8-4554-AF11-E729CC9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289"/>
            <a:ext cx="11800114" cy="792625"/>
          </a:xfrm>
        </p:spPr>
        <p:txBody>
          <a:bodyPr>
            <a:normAutofit/>
          </a:bodyPr>
          <a:lstStyle/>
          <a:p>
            <a:pPr algn="r"/>
            <a:r>
              <a:rPr lang="en-CA" sz="3600" dirty="0"/>
              <a:t>WORKSHEET FOR DATABASE PROJECT DELIVERABLE: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012-1285-45C3-A302-E24F7A96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77" y="1094522"/>
            <a:ext cx="11310837" cy="2305449"/>
          </a:xfrm>
          <a:ln w="38100">
            <a:solidFill>
              <a:schemeClr val="accent1">
                <a:shade val="50000"/>
                <a:alpha val="94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b="1" u="sng" dirty="0">
                <a:solidFill>
                  <a:srgbClr val="666666"/>
                </a:solidFill>
              </a:rPr>
              <a:t>Write 3 SQL Statements:  ‘REPAIR_DEPARTMENT_ACTIVITIES’</a:t>
            </a:r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How will you know to report ZERO DOLLARS for repairs done when the bicycle was purchased at our Shop?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860D-8535-4208-8340-AD29FFF00049}"/>
              </a:ext>
            </a:extLst>
          </p:cNvPr>
          <p:cNvSpPr txBox="1"/>
          <p:nvPr/>
        </p:nvSpPr>
        <p:spPr>
          <a:xfrm>
            <a:off x="692477" y="3918857"/>
            <a:ext cx="11310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B0F0"/>
                </a:solidFill>
              </a:rPr>
              <a:t>WE WILL NEED TO DO THIS AS A LEFT JOIN: COMPLETE THE DETAILS HERE BASED ON YOUR PREVIOUS WORK:</a:t>
            </a:r>
          </a:p>
        </p:txBody>
      </p:sp>
    </p:spTree>
    <p:extLst>
      <p:ext uri="{BB962C8B-B14F-4D97-AF65-F5344CB8AC3E}">
        <p14:creationId xmlns:p14="http://schemas.microsoft.com/office/powerpoint/2010/main" val="309436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729C-3BEA-4CB1-871E-502DBA4B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0400"/>
            <a:ext cx="10058400" cy="424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customers.name, purchase_records.purchase_date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FROM customers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LEFT JOIN </a:t>
            </a:r>
            <a:r>
              <a:rPr lang="en-US" sz="3200" dirty="0" err="1"/>
              <a:t>purchase_records</a:t>
            </a:r>
            <a:r>
              <a:rPr lang="en-US" sz="3200" dirty="0"/>
              <a:t> ON customers.cellphone = purchase_records.cellphone;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57C06-BE1D-498C-B9ED-C75292F8BF89}"/>
              </a:ext>
            </a:extLst>
          </p:cNvPr>
          <p:cNvSpPr txBox="1"/>
          <p:nvPr/>
        </p:nvSpPr>
        <p:spPr>
          <a:xfrm>
            <a:off x="696686" y="362857"/>
            <a:ext cx="10856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B0F0"/>
                </a:solidFill>
              </a:rPr>
              <a:t>USING THIS TEMPLATE, COMPLETE THE SQL CODE TO DO THE LEFT JOIN OF REPAIR DATA WITH PURCHASE RECORDS:</a:t>
            </a:r>
          </a:p>
        </p:txBody>
      </p:sp>
    </p:spTree>
    <p:extLst>
      <p:ext uri="{BB962C8B-B14F-4D97-AF65-F5344CB8AC3E}">
        <p14:creationId xmlns:p14="http://schemas.microsoft.com/office/powerpoint/2010/main" val="1891407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53A1F-206A-4B1C-9844-F7D57C274E32}"/>
              </a:ext>
            </a:extLst>
          </p:cNvPr>
          <p:cNvSpPr/>
          <p:nvPr/>
        </p:nvSpPr>
        <p:spPr>
          <a:xfrm>
            <a:off x="323557" y="0"/>
            <a:ext cx="11324493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</a:rPr>
              <a:t>SELECT </a:t>
            </a:r>
            <a:r>
              <a:rPr lang="en-CA" sz="3200" dirty="0"/>
              <a:t>c.cellphone, c.name, c.city, c.occupation, p.cellphone, p.bicycle_id_number, p.purchase_date, r.date_in, r.charge, r.cellphone</a:t>
            </a:r>
          </a:p>
          <a:p>
            <a:endParaRPr lang="en-CA" sz="3200" dirty="0"/>
          </a:p>
          <a:p>
            <a:r>
              <a:rPr lang="en-CA" sz="3200" dirty="0">
                <a:highlight>
                  <a:srgbClr val="FFFF00"/>
                </a:highlight>
              </a:rPr>
              <a:t>FROM</a:t>
            </a:r>
            <a:r>
              <a:rPr lang="en-CA" sz="3200" dirty="0"/>
              <a:t> (</a:t>
            </a:r>
            <a:r>
              <a:rPr lang="en-CA" sz="3200" b="1" dirty="0">
                <a:solidFill>
                  <a:srgbClr val="C00000"/>
                </a:solidFill>
              </a:rPr>
              <a:t>customers AS c </a:t>
            </a:r>
            <a:r>
              <a:rPr lang="en-CA" sz="3200" dirty="0">
                <a:solidFill>
                  <a:srgbClr val="002060"/>
                </a:solidFill>
              </a:rPr>
              <a:t>LEFT JOIN </a:t>
            </a:r>
            <a:r>
              <a:rPr lang="en-CA" sz="3200" b="1" dirty="0">
                <a:solidFill>
                  <a:schemeClr val="tx2">
                    <a:lumMod val="75000"/>
                  </a:schemeClr>
                </a:solidFill>
              </a:rPr>
              <a:t>purchase_records AS p </a:t>
            </a:r>
          </a:p>
          <a:p>
            <a:endParaRPr lang="en-CA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3200" b="1" dirty="0">
                <a:solidFill>
                  <a:srgbClr val="002060"/>
                </a:solidFill>
              </a:rPr>
              <a:t>ON</a:t>
            </a:r>
            <a:r>
              <a:rPr lang="en-CA" sz="3200" dirty="0"/>
              <a:t> </a:t>
            </a:r>
            <a:r>
              <a:rPr lang="en-CA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c.cellphone = p.cellphone</a:t>
            </a:r>
            <a:r>
              <a:rPr lang="en-CA" sz="3200" dirty="0"/>
              <a:t>) </a:t>
            </a:r>
          </a:p>
          <a:p>
            <a:endParaRPr lang="en-CA" sz="3200" dirty="0"/>
          </a:p>
          <a:p>
            <a:r>
              <a:rPr lang="en-CA" sz="3200" b="1" dirty="0">
                <a:solidFill>
                  <a:srgbClr val="7030A0"/>
                </a:solidFill>
              </a:rPr>
              <a:t>LEFT JOIN </a:t>
            </a:r>
            <a:r>
              <a:rPr lang="en-CA" sz="3200" dirty="0">
                <a:solidFill>
                  <a:srgbClr val="C00000"/>
                </a:solidFill>
              </a:rPr>
              <a:t>repair_data </a:t>
            </a:r>
            <a:r>
              <a:rPr lang="en-CA" sz="3200" dirty="0"/>
              <a:t>AS r ON </a:t>
            </a:r>
            <a:r>
              <a:rPr lang="en-CA" sz="3200" dirty="0">
                <a:highlight>
                  <a:srgbClr val="FFFF00"/>
                </a:highlight>
              </a:rPr>
              <a:t>c.cellphone = r.cellphone</a:t>
            </a:r>
            <a:r>
              <a:rPr lang="en-CA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979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667E1-7523-4067-83C3-8D1B2FC79F1A}"/>
              </a:ext>
            </a:extLst>
          </p:cNvPr>
          <p:cNvSpPr/>
          <p:nvPr/>
        </p:nvSpPr>
        <p:spPr>
          <a:xfrm>
            <a:off x="493485" y="320457"/>
            <a:ext cx="1084217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SELECT </a:t>
            </a:r>
            <a:r>
              <a:rPr lang="en-CA" sz="4000" dirty="0" err="1"/>
              <a:t>CategoryName</a:t>
            </a:r>
            <a:r>
              <a:rPr lang="en-CA" sz="4000" dirty="0"/>
              <a:t>, </a:t>
            </a:r>
          </a:p>
          <a:p>
            <a:r>
              <a:rPr lang="en-CA" sz="4000" dirty="0"/>
              <a:t>ProductName </a:t>
            </a:r>
          </a:p>
          <a:p>
            <a:r>
              <a:rPr lang="en-CA" sz="4000" dirty="0"/>
              <a:t>FROM Categories LEFT JOIN Products </a:t>
            </a:r>
          </a:p>
          <a:p>
            <a:r>
              <a:rPr lang="en-CA" sz="4000" dirty="0"/>
              <a:t>ON </a:t>
            </a:r>
            <a:r>
              <a:rPr lang="en-CA" sz="4000" dirty="0" err="1"/>
              <a:t>Categories.CategoryID</a:t>
            </a:r>
            <a:r>
              <a:rPr lang="en-CA" sz="4000" dirty="0"/>
              <a:t> = </a:t>
            </a:r>
            <a:r>
              <a:rPr lang="en-CA" sz="4000" dirty="0" err="1"/>
              <a:t>Products.CategoryID</a:t>
            </a:r>
            <a:r>
              <a:rPr lang="en-CA" sz="4000" dirty="0"/>
              <a:t>;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978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A4320-829C-4690-A2A1-E9DA2861F13E}"/>
              </a:ext>
            </a:extLst>
          </p:cNvPr>
          <p:cNvSpPr/>
          <p:nvPr/>
        </p:nvSpPr>
        <p:spPr>
          <a:xfrm>
            <a:off x="711200" y="2582093"/>
            <a:ext cx="873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800" dirty="0"/>
              <a:t>SELECT </a:t>
            </a:r>
            <a:r>
              <a:rPr lang="en-CA" sz="4800" dirty="0" err="1"/>
              <a:t>a,b,c</a:t>
            </a:r>
            <a:r>
              <a:rPr lang="en-CA" sz="4800" dirty="0"/>
              <a:t> INTO </a:t>
            </a:r>
            <a:r>
              <a:rPr lang="en-CA" sz="4800" dirty="0" err="1"/>
              <a:t>NewTable</a:t>
            </a:r>
            <a:r>
              <a:rPr lang="en-CA" sz="4800" dirty="0"/>
              <a:t> </a:t>
            </a:r>
          </a:p>
          <a:p>
            <a:r>
              <a:rPr lang="en-CA" sz="4800" dirty="0"/>
              <a:t>FROM </a:t>
            </a:r>
          </a:p>
          <a:p>
            <a:r>
              <a:rPr lang="en-CA" sz="4800" dirty="0"/>
              <a:t>(SELECT </a:t>
            </a:r>
            <a:r>
              <a:rPr lang="en-CA" sz="4800" dirty="0" err="1"/>
              <a:t>a,b,c</a:t>
            </a:r>
            <a:endParaRPr lang="en-CA" sz="4800" dirty="0"/>
          </a:p>
          <a:p>
            <a:r>
              <a:rPr lang="en-CA" sz="4800" dirty="0"/>
              <a:t>FROM </a:t>
            </a:r>
            <a:r>
              <a:rPr lang="en-CA" sz="4800" dirty="0" err="1"/>
              <a:t>TheTable</a:t>
            </a:r>
            <a:endParaRPr lang="en-CA" sz="4800" dirty="0"/>
          </a:p>
          <a:p>
            <a:r>
              <a:rPr lang="en-CA" sz="4800" dirty="0"/>
              <a:t>WHERE a Is Null)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4518C-F346-494B-AB4E-BF4810B437A2}"/>
              </a:ext>
            </a:extLst>
          </p:cNvPr>
          <p:cNvSpPr txBox="1"/>
          <p:nvPr/>
        </p:nvSpPr>
        <p:spPr>
          <a:xfrm>
            <a:off x="522514" y="174172"/>
            <a:ext cx="1056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002060"/>
                </a:solidFill>
              </a:rPr>
              <a:t>How to create a New Table from a SQL Query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BBF56-C6B9-4756-A2BD-9D7F31446AE9}"/>
              </a:ext>
            </a:extLst>
          </p:cNvPr>
          <p:cNvCxnSpPr/>
          <p:nvPr/>
        </p:nvCxnSpPr>
        <p:spPr>
          <a:xfrm>
            <a:off x="319314" y="2206171"/>
            <a:ext cx="1187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02EB-FE02-4627-ABC4-16534A93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en-US" dirty="0"/>
              <a:t>SELECT sum(</a:t>
            </a:r>
            <a:r>
              <a:rPr lang="en-US" dirty="0" err="1"/>
              <a:t>aaa.charge</a:t>
            </a:r>
            <a:r>
              <a:rPr lang="en-US" dirty="0"/>
              <a:t>) as Revenue, count(</a:t>
            </a:r>
            <a:r>
              <a:rPr lang="en-US" dirty="0" err="1"/>
              <a:t>aaa.charge</a:t>
            </a:r>
            <a:r>
              <a:rPr lang="en-US" dirty="0"/>
              <a:t>) as </a:t>
            </a:r>
            <a:r>
              <a:rPr lang="en-US" dirty="0" err="1"/>
              <a:t>NumberCustomers</a:t>
            </a:r>
            <a:r>
              <a:rPr lang="en-US" dirty="0"/>
              <a:t>, </a:t>
            </a:r>
            <a:r>
              <a:rPr lang="en-US" dirty="0" err="1"/>
              <a:t>customers.city</a:t>
            </a:r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aaa</a:t>
            </a:r>
            <a:r>
              <a:rPr lang="en-US" dirty="0"/>
              <a:t>, customers</a:t>
            </a:r>
          </a:p>
          <a:p>
            <a:endParaRPr lang="en-US" dirty="0"/>
          </a:p>
          <a:p>
            <a:r>
              <a:rPr lang="en-US" dirty="0"/>
              <a:t>where customers.cellphone = </a:t>
            </a:r>
            <a:r>
              <a:rPr lang="en-US" dirty="0" err="1"/>
              <a:t>aaa.cellphone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group by city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6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AA4-5318-4791-9365-2BDA6123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457"/>
          </a:xfrm>
        </p:spPr>
        <p:txBody>
          <a:bodyPr/>
          <a:lstStyle/>
          <a:p>
            <a:r>
              <a:rPr lang="en-CA" dirty="0">
                <a:solidFill>
                  <a:srgbClr val="FFC000"/>
                </a:solidFill>
              </a:rPr>
              <a:t>Repair data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DF00-6233-4C0E-9755-5BCC1DD3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8267"/>
            <a:ext cx="10058400" cy="334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solidFill>
                  <a:srgbClr val="002060"/>
                </a:solidFill>
              </a:rPr>
              <a:t>SELECT repair_data.cellphone,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02060"/>
                </a:solidFill>
              </a:rPr>
              <a:t>purchase_records. purchase_date,  repair_data.charge, repair_data.bike_id, repair_data.date_out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1B65AB"/>
                </a:solidFill>
              </a:rPr>
              <a:t>FROM repair_data 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C00000"/>
                </a:solidFill>
              </a:rPr>
              <a:t>LEFT JOIN purchase_records </a:t>
            </a:r>
          </a:p>
          <a:p>
            <a:pPr marL="0" indent="0">
              <a:buNone/>
            </a:pPr>
            <a:r>
              <a:rPr lang="en-CA" sz="2800" dirty="0">
                <a:highlight>
                  <a:srgbClr val="FFFF00"/>
                </a:highlight>
              </a:rPr>
              <a:t>ON</a:t>
            </a:r>
            <a:r>
              <a:rPr lang="en-CA" sz="2800" dirty="0"/>
              <a:t> </a:t>
            </a:r>
            <a:r>
              <a:rPr lang="en-CA" sz="2800" b="1" dirty="0">
                <a:solidFill>
                  <a:schemeClr val="tx2">
                    <a:lumMod val="75000"/>
                  </a:schemeClr>
                </a:solidFill>
              </a:rPr>
              <a:t>repair_data.cellphone </a:t>
            </a:r>
            <a:r>
              <a:rPr lang="en-CA" sz="2800" dirty="0"/>
              <a:t>= </a:t>
            </a:r>
            <a:r>
              <a:rPr lang="en-CA" sz="2800" b="1" dirty="0">
                <a:solidFill>
                  <a:srgbClr val="262626"/>
                </a:solidFill>
              </a:rPr>
              <a:t>purchase_records.cellphone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EB830-FC24-4521-B31F-81E7B9CE2904}"/>
              </a:ext>
            </a:extLst>
          </p:cNvPr>
          <p:cNvSpPr/>
          <p:nvPr/>
        </p:nvSpPr>
        <p:spPr>
          <a:xfrm>
            <a:off x="112889" y="665481"/>
            <a:ext cx="119549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0C1C3-AFC9-4F13-9878-8D0C450DB312}"/>
              </a:ext>
            </a:extLst>
          </p:cNvPr>
          <p:cNvSpPr/>
          <p:nvPr/>
        </p:nvSpPr>
        <p:spPr>
          <a:xfrm>
            <a:off x="399245" y="0"/>
            <a:ext cx="64394" cy="676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9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2E40E-CFF6-49F1-B4CB-04A5117D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67095"/>
            <a:ext cx="9809524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B67B9-69E3-44E7-9068-E57BDD71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932657"/>
            <a:ext cx="8833843" cy="28952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50850-EAF9-4C80-BE7B-D803198E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87" y="3552620"/>
            <a:ext cx="5933333" cy="2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DC10E-73CC-4ECB-B81D-97F0FB0D5186}"/>
              </a:ext>
            </a:extLst>
          </p:cNvPr>
          <p:cNvSpPr txBox="1"/>
          <p:nvPr/>
        </p:nvSpPr>
        <p:spPr>
          <a:xfrm>
            <a:off x="246743" y="304800"/>
            <a:ext cx="11582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Column Alias, Aggregate Functions, Group By</a:t>
            </a:r>
          </a:p>
        </p:txBody>
      </p:sp>
    </p:spTree>
    <p:extLst>
      <p:ext uri="{BB962C8B-B14F-4D97-AF65-F5344CB8AC3E}">
        <p14:creationId xmlns:p14="http://schemas.microsoft.com/office/powerpoint/2010/main" val="43901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DC10E-73CC-4ECB-B81D-97F0FB0D5186}"/>
              </a:ext>
            </a:extLst>
          </p:cNvPr>
          <p:cNvSpPr txBox="1"/>
          <p:nvPr/>
        </p:nvSpPr>
        <p:spPr>
          <a:xfrm>
            <a:off x="246743" y="279042"/>
            <a:ext cx="11582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Working with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F66E7-5DE2-4C0B-8752-0E374D0B806C}"/>
              </a:ext>
            </a:extLst>
          </p:cNvPr>
          <p:cNvSpPr/>
          <p:nvPr/>
        </p:nvSpPr>
        <p:spPr>
          <a:xfrm>
            <a:off x="246742" y="955063"/>
            <a:ext cx="1158239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https://support.office.com/en-us/article/string-functions-and-how-to-use-them-965efa84-7009-4603-9765-2eb4a099ec72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5DE20-A5E7-4A77-8455-C1A276B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" y="1477196"/>
            <a:ext cx="11409524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7BE09-8AC5-4951-A3C2-553B8FA2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772176"/>
            <a:ext cx="10273317" cy="60858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7BD8AF-083C-4387-BD2B-78CBDCE1AC2D}"/>
              </a:ext>
            </a:extLst>
          </p:cNvPr>
          <p:cNvSpPr/>
          <p:nvPr/>
        </p:nvSpPr>
        <p:spPr>
          <a:xfrm>
            <a:off x="827313" y="125845"/>
            <a:ext cx="1120502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https://www.techrepublic.com/article/10-tips-for-using-wildcard-characters-in-microsoft-access-criteria-expressions/</a:t>
            </a:r>
          </a:p>
        </p:txBody>
      </p:sp>
    </p:spTree>
    <p:extLst>
      <p:ext uri="{BB962C8B-B14F-4D97-AF65-F5344CB8AC3E}">
        <p14:creationId xmlns:p14="http://schemas.microsoft.com/office/powerpoint/2010/main" val="288812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979A-2DBE-4F8A-8123-4E70180A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sz="8800" dirty="0"/>
              <a:t>Developing the bicycle shop database</a:t>
            </a:r>
          </a:p>
        </p:txBody>
      </p:sp>
    </p:spTree>
    <p:extLst>
      <p:ext uri="{BB962C8B-B14F-4D97-AF65-F5344CB8AC3E}">
        <p14:creationId xmlns:p14="http://schemas.microsoft.com/office/powerpoint/2010/main" val="8009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549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You have been hired by a bicycle repair shop to create a Database to keep track of the details of customers who: </a:t>
            </a:r>
          </a:p>
          <a:p>
            <a:pPr marL="0" indent="0">
              <a:buNone/>
            </a:pPr>
            <a:r>
              <a:rPr lang="en-CA" sz="2800" dirty="0"/>
              <a:t>(1) Purchase a Bicycle [and are therefore entitled to free lifetime repairs], and </a:t>
            </a:r>
          </a:p>
          <a:p>
            <a:pPr marL="0" indent="0">
              <a:buNone/>
            </a:pPr>
            <a:r>
              <a:rPr lang="en-CA" sz="2800" dirty="0"/>
              <a:t>(2) customers who bring their Bicycle in to be repaired (for a $25/hour fee + cost of parts).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The Database Shall provide a data structure to store: </a:t>
            </a:r>
            <a:r>
              <a:rPr lang="en-CA" sz="2800" b="1" dirty="0"/>
              <a:t>customer information</a:t>
            </a:r>
            <a:r>
              <a:rPr lang="en-CA" sz="2800" dirty="0"/>
              <a:t>, </a:t>
            </a:r>
            <a:r>
              <a:rPr lang="en-CA" sz="2800" b="1" dirty="0"/>
              <a:t>bicycle information</a:t>
            </a:r>
            <a:r>
              <a:rPr lang="en-CA" sz="2800" dirty="0"/>
              <a:t>, </a:t>
            </a:r>
            <a:r>
              <a:rPr lang="en-CA" sz="2800" b="1" dirty="0"/>
              <a:t>and any other relator tables you need to put into your design to make the SQL relationships work</a:t>
            </a:r>
            <a:r>
              <a:rPr lang="en-CA" sz="2800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4807039"/>
          </a:xfrm>
        </p:spPr>
        <p:txBody>
          <a:bodyPr/>
          <a:lstStyle/>
          <a:p>
            <a:r>
              <a:rPr lang="en-CA" sz="2800" dirty="0"/>
              <a:t>Sketch the design for your Relational Database system with the necessary tables to make the above-stated requirement work. </a:t>
            </a:r>
          </a:p>
          <a:p>
            <a:r>
              <a:rPr lang="en-CA" sz="2800" dirty="0"/>
              <a:t>State all fields in each table: Field Data types must be specified correctly.</a:t>
            </a:r>
          </a:p>
          <a:p>
            <a:r>
              <a:rPr lang="en-CA" sz="2800" dirty="0"/>
              <a:t>Remember to identify your Primary keys.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3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1032</Words>
  <Application>Microsoft Office PowerPoint</Application>
  <PresentationFormat>Widescreen</PresentationFormat>
  <Paragraphs>117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Rockwell</vt:lpstr>
      <vt:lpstr>Rockwell Condensed</vt:lpstr>
      <vt:lpstr>Wingdings</vt:lpstr>
      <vt:lpstr>Wood 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the bicycle shop database</vt:lpstr>
      <vt:lpstr>The requirement</vt:lpstr>
      <vt:lpstr>The requirement</vt:lpstr>
      <vt:lpstr>Some important points</vt:lpstr>
      <vt:lpstr>Deliverable requirements</vt:lpstr>
      <vt:lpstr>Deliverable requirements</vt:lpstr>
      <vt:lpstr>Project delivery notes: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WORKSHEET FOR DATABASE PROJECT DELIVERABLE:</vt:lpstr>
      <vt:lpstr>WORKSHEET FOR DATABASE PROJECT DELIVERABLE:</vt:lpstr>
      <vt:lpstr>WORKSHEET FOR DATABASE PROJECT DELIVERABLE: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Repair data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37</cp:revision>
  <dcterms:created xsi:type="dcterms:W3CDTF">2018-07-20T03:00:21Z</dcterms:created>
  <dcterms:modified xsi:type="dcterms:W3CDTF">2018-07-28T01:02:59Z</dcterms:modified>
</cp:coreProperties>
</file>