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7" r:id="rId2"/>
    <p:sldId id="270" r:id="rId3"/>
    <p:sldId id="256" r:id="rId4"/>
    <p:sldId id="258" r:id="rId5"/>
    <p:sldId id="259" r:id="rId6"/>
    <p:sldId id="260" r:id="rId7"/>
    <p:sldId id="261" r:id="rId8"/>
    <p:sldId id="266" r:id="rId9"/>
    <p:sldId id="262" r:id="rId10"/>
    <p:sldId id="267" r:id="rId11"/>
    <p:sldId id="268" r:id="rId12"/>
    <p:sldId id="269" r:id="rId13"/>
    <p:sldId id="265" r:id="rId14"/>
    <p:sldId id="263" r:id="rId15"/>
    <p:sldId id="264" r:id="rId16"/>
    <p:sldId id="273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501"/>
    <a:srgbClr val="0070C0"/>
    <a:srgbClr val="696464"/>
    <a:srgbClr val="1B65AB"/>
    <a:srgbClr val="CCCCCC"/>
    <a:srgbClr val="666666"/>
    <a:srgbClr val="262626"/>
    <a:srgbClr val="6C483A"/>
    <a:srgbClr val="079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299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FBA6-6F62-4C31-8A02-FD2AB5036286}" type="datetimeFigureOut">
              <a:rPr lang="en-CA" smtClean="0"/>
              <a:t>2018-08-02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0D77-76B8-42A8-87F4-B14268FCA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17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94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736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69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54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42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70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A0D77-76B8-42A8-87F4-B14268FCA152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8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58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5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440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61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43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54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03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https://www.guru99.com/group-by.html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A0D77-76B8-42A8-87F4-B14268FCA15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87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1028" name="Picture 4" descr="C:\Users\peter\AppData\Local\Temp\SNAGHTML26f5b420.PNG">
            <a:extLst>
              <a:ext uri="{FF2B5EF4-FFF2-40B4-BE49-F238E27FC236}">
                <a16:creationId xmlns:a16="http://schemas.microsoft.com/office/drawing/2014/main" id="{8B1BEE9F-D1CD-4E12-AF42-C3CF994C0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702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26A816-DA64-40F9-860A-DAF50189B806}"/>
              </a:ext>
            </a:extLst>
          </p:cNvPr>
          <p:cNvSpPr txBox="1"/>
          <p:nvPr/>
        </p:nvSpPr>
        <p:spPr>
          <a:xfrm>
            <a:off x="0" y="6258874"/>
            <a:ext cx="9289143" cy="599126"/>
          </a:xfrm>
          <a:prstGeom prst="rect">
            <a:avLst/>
          </a:prstGeom>
          <a:solidFill>
            <a:srgbClr val="1B65AB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178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51302-8684-4F57-94D4-100A5261D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285" y="524238"/>
            <a:ext cx="7419048" cy="5809524"/>
          </a:xfrm>
          <a:prstGeom prst="rect">
            <a:avLst/>
          </a:prstGeom>
        </p:spPr>
      </p:pic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115544EE-E85C-4D19-BB34-85C9CE7657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69" y="1078173"/>
            <a:ext cx="4672993" cy="2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9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83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peter\AppData\Local\Temp\SNAGHTML2bc002e1.PNG">
            <a:extLst>
              <a:ext uri="{FF2B5EF4-FFF2-40B4-BE49-F238E27FC236}">
                <a16:creationId xmlns:a16="http://schemas.microsoft.com/office/drawing/2014/main" id="{8DD32123-B303-4CEB-9EFF-B658AD85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9751"/>
            <a:ext cx="6111922" cy="48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AFDBE4-7609-4E61-B195-62D7739C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691" y="1531779"/>
            <a:ext cx="5701908" cy="5210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E2F67D-B4E8-4C64-BDCE-A1703F35505B}"/>
              </a:ext>
            </a:extLst>
          </p:cNvPr>
          <p:cNvSpPr/>
          <p:nvPr/>
        </p:nvSpPr>
        <p:spPr>
          <a:xfrm>
            <a:off x="7615451" y="116006"/>
            <a:ext cx="44241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http://www.zentut.com/sql-tutorial/sql-aggregate-functions/</a:t>
            </a:r>
          </a:p>
        </p:txBody>
      </p:sp>
    </p:spTree>
    <p:extLst>
      <p:ext uri="{BB962C8B-B14F-4D97-AF65-F5344CB8AC3E}">
        <p14:creationId xmlns:p14="http://schemas.microsoft.com/office/powerpoint/2010/main" val="307742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7D274C-9D2E-429D-BA58-41D29519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5628"/>
            <a:ext cx="12214279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C3B2B-E00B-481E-9489-5B3B633B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1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05AA85-EA3F-40EB-86A7-BCEBBF4D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66" y="86143"/>
            <a:ext cx="10066667" cy="66857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AC53BF-F636-401E-8D3B-4720FBF1515E}"/>
              </a:ext>
            </a:extLst>
          </p:cNvPr>
          <p:cNvSpPr/>
          <p:nvPr/>
        </p:nvSpPr>
        <p:spPr>
          <a:xfrm>
            <a:off x="5033333" y="56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/>
              <a:t>https://support.office.com/en-us/article/join-tables-and-queries-3f5838bd-24a0-4832-9bc1-07061a1478f6</a:t>
            </a:r>
          </a:p>
        </p:txBody>
      </p:sp>
    </p:spTree>
    <p:extLst>
      <p:ext uri="{BB962C8B-B14F-4D97-AF65-F5344CB8AC3E}">
        <p14:creationId xmlns:p14="http://schemas.microsoft.com/office/powerpoint/2010/main" val="1468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20-8F51-48B2-AA42-8EF022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65814" cy="764619"/>
          </a:xfrm>
        </p:spPr>
        <p:txBody>
          <a:bodyPr>
            <a:normAutofit fontScale="90000"/>
          </a:bodyPr>
          <a:lstStyle/>
          <a:p>
            <a:r>
              <a:rPr lang="en-CA" dirty="0"/>
              <a:t>Deliverable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D91D-2FDA-4B22-864D-9C2CF5E8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0" y="1249251"/>
            <a:ext cx="8161935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u="sng" dirty="0"/>
              <a:t>An </a:t>
            </a:r>
            <a:r>
              <a:rPr lang="en-CA" sz="2400" u="sng" dirty="0">
                <a:solidFill>
                  <a:srgbClr val="002060"/>
                </a:solidFill>
              </a:rPr>
              <a:t>ORACLE Database </a:t>
            </a:r>
            <a:r>
              <a:rPr lang="en-CA" sz="2400" u="sng" dirty="0"/>
              <a:t>with data-populated tables</a:t>
            </a:r>
          </a:p>
          <a:p>
            <a:pPr marL="0" indent="0">
              <a:buNone/>
            </a:pPr>
            <a:r>
              <a:rPr lang="en-CA" dirty="0"/>
              <a:t>You might find it easier to write the data in the form of spreadsheets and import 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b="1" u="sng" dirty="0">
                <a:solidFill>
                  <a:srgbClr val="666666"/>
                </a:solidFill>
              </a:rPr>
              <a:t>Write 3 SQL Statements:</a:t>
            </a:r>
          </a:p>
          <a:p>
            <a:pPr marL="0" indent="0">
              <a:buNone/>
            </a:pPr>
            <a:r>
              <a:rPr lang="en-CA" b="1" dirty="0"/>
              <a:t>Generate a Report on all customers including bicycles they have purchased or brought in for repair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all  Bicycles purchased or brought in for repair.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the activities of the Repair Department:  How many bicycles they have repaired, time spent, and revenue generated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0F77-7F77-498E-B3D4-7D028907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33" y="1803886"/>
            <a:ext cx="3753067" cy="3250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E61C6-4208-4C1F-9EF2-56E49BC8D0EE}"/>
              </a:ext>
            </a:extLst>
          </p:cNvPr>
          <p:cNvSpPr/>
          <p:nvPr/>
        </p:nvSpPr>
        <p:spPr>
          <a:xfrm>
            <a:off x="0" y="734096"/>
            <a:ext cx="9053848" cy="11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99476D-C19F-4493-BE35-9FFDE4A1E515}"/>
              </a:ext>
            </a:extLst>
          </p:cNvPr>
          <p:cNvSpPr/>
          <p:nvPr/>
        </p:nvSpPr>
        <p:spPr>
          <a:xfrm>
            <a:off x="3090041" y="3294993"/>
            <a:ext cx="1639614" cy="488731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5FD9BEFB-16D3-4F86-8540-B2E560494654}"/>
              </a:ext>
            </a:extLst>
          </p:cNvPr>
          <p:cNvSpPr/>
          <p:nvPr/>
        </p:nvSpPr>
        <p:spPr>
          <a:xfrm>
            <a:off x="3294993" y="4335518"/>
            <a:ext cx="1182414" cy="599090"/>
          </a:xfrm>
          <a:prstGeom prst="flowChartPunchedTape">
            <a:avLst/>
          </a:prstGeom>
          <a:solidFill>
            <a:srgbClr val="0070C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16162502-2D1A-4338-A000-77B22A24BC86}"/>
              </a:ext>
            </a:extLst>
          </p:cNvPr>
          <p:cNvSpPr/>
          <p:nvPr/>
        </p:nvSpPr>
        <p:spPr>
          <a:xfrm>
            <a:off x="3294993" y="5533697"/>
            <a:ext cx="1308538" cy="488731"/>
          </a:xfrm>
          <a:prstGeom prst="flowChartMagneticTape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8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01BC371-99F0-49F4-9B24-CED085D4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639535"/>
            <a:ext cx="11551867" cy="60878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50F65B-3840-49B9-BA54-7CFBE77ED306}"/>
              </a:ext>
            </a:extLst>
          </p:cNvPr>
          <p:cNvSpPr/>
          <p:nvPr/>
        </p:nvSpPr>
        <p:spPr>
          <a:xfrm>
            <a:off x="406400" y="639534"/>
            <a:ext cx="4628825" cy="86995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857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32ED5E-586F-4AF4-AE6F-1F3C407A56E3}"/>
              </a:ext>
            </a:extLst>
          </p:cNvPr>
          <p:cNvCxnSpPr>
            <a:cxnSpLocks/>
          </p:cNvCxnSpPr>
          <p:nvPr/>
        </p:nvCxnSpPr>
        <p:spPr>
          <a:xfrm flipH="1">
            <a:off x="5135604" y="870857"/>
            <a:ext cx="5880739" cy="0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0DC31F-CA15-4B72-BB5A-EB5763CD2F1F}"/>
              </a:ext>
            </a:extLst>
          </p:cNvPr>
          <p:cNvCxnSpPr>
            <a:cxnSpLocks/>
          </p:cNvCxnSpPr>
          <p:nvPr/>
        </p:nvCxnSpPr>
        <p:spPr>
          <a:xfrm flipH="1">
            <a:off x="9158514" y="870857"/>
            <a:ext cx="1857830" cy="5239657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A27967EA-D14C-4EF1-9F83-432FADB45616}"/>
              </a:ext>
            </a:extLst>
          </p:cNvPr>
          <p:cNvSpPr/>
          <p:nvPr/>
        </p:nvSpPr>
        <p:spPr>
          <a:xfrm>
            <a:off x="406400" y="1596569"/>
            <a:ext cx="153158" cy="5021944"/>
          </a:xfrm>
          <a:prstGeom prst="snip2Same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9A5B0-61A0-4458-AE0A-AE6A2DD9322E}"/>
              </a:ext>
            </a:extLst>
          </p:cNvPr>
          <p:cNvSpPr txBox="1"/>
          <p:nvPr/>
        </p:nvSpPr>
        <p:spPr>
          <a:xfrm>
            <a:off x="5135604" y="994197"/>
            <a:ext cx="612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OUTPUT THE RESULTS TO A NEW TABLE: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25C6B-C953-4F75-A788-E6FEC92994EA}"/>
              </a:ext>
            </a:extLst>
          </p:cNvPr>
          <p:cNvSpPr txBox="1"/>
          <p:nvPr/>
        </p:nvSpPr>
        <p:spPr>
          <a:xfrm>
            <a:off x="559557" y="194816"/>
            <a:ext cx="1155186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Generate a Report on all customers including bicycles they have purchased or brought in for repair</a:t>
            </a:r>
          </a:p>
        </p:txBody>
      </p:sp>
    </p:spTree>
    <p:extLst>
      <p:ext uri="{BB962C8B-B14F-4D97-AF65-F5344CB8AC3E}">
        <p14:creationId xmlns:p14="http://schemas.microsoft.com/office/powerpoint/2010/main" val="368614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06185F-197A-444D-B561-D17E9BC8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10" y="1015085"/>
            <a:ext cx="8289763" cy="5745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AE80D-2A97-4DCD-A0E9-0613C768109D}"/>
              </a:ext>
            </a:extLst>
          </p:cNvPr>
          <p:cNvSpPr txBox="1"/>
          <p:nvPr/>
        </p:nvSpPr>
        <p:spPr>
          <a:xfrm>
            <a:off x="498764" y="96982"/>
            <a:ext cx="11000509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Get ALL BICYCLES. This can include: Bikes in stock (Not Sold), Bikes SOLD, Bikes REPAIRS (either bough from us or by customers who purchased else where)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83353E-D194-4014-A9C5-461B29AA782A}"/>
              </a:ext>
            </a:extLst>
          </p:cNvPr>
          <p:cNvCxnSpPr>
            <a:cxnSpLocks/>
          </p:cNvCxnSpPr>
          <p:nvPr/>
        </p:nvCxnSpPr>
        <p:spPr>
          <a:xfrm>
            <a:off x="290945" y="5818910"/>
            <a:ext cx="2918565" cy="0"/>
          </a:xfrm>
          <a:prstGeom prst="straightConnector1">
            <a:avLst/>
          </a:prstGeom>
          <a:ln w="76200">
            <a:solidFill>
              <a:srgbClr val="69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167308-B166-499C-A05C-5C2685093E55}"/>
              </a:ext>
            </a:extLst>
          </p:cNvPr>
          <p:cNvCxnSpPr>
            <a:cxnSpLocks/>
          </p:cNvCxnSpPr>
          <p:nvPr/>
        </p:nvCxnSpPr>
        <p:spPr>
          <a:xfrm>
            <a:off x="346364" y="4544291"/>
            <a:ext cx="2863146" cy="0"/>
          </a:xfrm>
          <a:prstGeom prst="straightConnector1">
            <a:avLst/>
          </a:prstGeom>
          <a:ln w="76200">
            <a:solidFill>
              <a:srgbClr val="69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E11D03-FE05-4155-8F97-5FF712DBBD03}"/>
              </a:ext>
            </a:extLst>
          </p:cNvPr>
          <p:cNvSpPr txBox="1"/>
          <p:nvPr/>
        </p:nvSpPr>
        <p:spPr>
          <a:xfrm>
            <a:off x="290945" y="4896140"/>
            <a:ext cx="277090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CA" sz="3200" dirty="0"/>
              <a:t>LEFT JOINS: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E89748-CCB8-45C8-B203-0BE131D2225A}"/>
              </a:ext>
            </a:extLst>
          </p:cNvPr>
          <p:cNvSpPr/>
          <p:nvPr/>
        </p:nvSpPr>
        <p:spPr>
          <a:xfrm>
            <a:off x="143289" y="1142863"/>
            <a:ext cx="29185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2800" b="1" dirty="0">
                <a:solidFill>
                  <a:srgbClr val="0070C0"/>
                </a:solidFill>
              </a:rPr>
              <a:t>Generate a Report on all  Bicycles purchased or brought in for repair</a:t>
            </a:r>
            <a:endParaRPr lang="en-CA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3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99A5D9-1DE0-49F8-AEB7-45436973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6" y="646332"/>
            <a:ext cx="8003411" cy="38516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15EBA-6504-4565-8E19-6E8264473D6E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Generate a Report on the activities of the Repair Department:  How many bicycles they have repaired, time spent, and revenue generated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16B31-3602-481B-9A3C-9C8BFCC2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16" y="4607625"/>
            <a:ext cx="7554596" cy="208460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8CD7E5-EEC3-422A-B4FC-CA85B73522EA}"/>
              </a:ext>
            </a:extLst>
          </p:cNvPr>
          <p:cNvSpPr/>
          <p:nvPr/>
        </p:nvSpPr>
        <p:spPr>
          <a:xfrm>
            <a:off x="4531329" y="5614209"/>
            <a:ext cx="3519055" cy="1042301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C1C30-085B-4BDC-B0C8-4169D37802A6}"/>
              </a:ext>
            </a:extLst>
          </p:cNvPr>
          <p:cNvSpPr txBox="1"/>
          <p:nvPr/>
        </p:nvSpPr>
        <p:spPr>
          <a:xfrm>
            <a:off x="8317243" y="2235816"/>
            <a:ext cx="3775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AB2501"/>
                </a:solidFill>
              </a:rPr>
              <a:t>BUT: How to return a price of </a:t>
            </a:r>
          </a:p>
          <a:p>
            <a:r>
              <a:rPr lang="en-CA" sz="3600" b="1" dirty="0">
                <a:solidFill>
                  <a:srgbClr val="AB2501"/>
                </a:solidFill>
              </a:rPr>
              <a:t>ZERO for repairs done by Purchasers from our shop??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FBF020-AA19-48DF-8A09-6D623D31867C}"/>
              </a:ext>
            </a:extLst>
          </p:cNvPr>
          <p:cNvSpPr/>
          <p:nvPr/>
        </p:nvSpPr>
        <p:spPr>
          <a:xfrm>
            <a:off x="8317244" y="2104571"/>
            <a:ext cx="3775364" cy="13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53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A4F7-B51D-4292-B3C1-5E2E32E4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3374"/>
            <a:ext cx="10058400" cy="1213539"/>
          </a:xfrm>
        </p:spPr>
        <p:txBody>
          <a:bodyPr>
            <a:normAutofit fontScale="90000"/>
          </a:bodyPr>
          <a:lstStyle/>
          <a:p>
            <a:r>
              <a:rPr lang="en-CA" sz="8800" dirty="0">
                <a:solidFill>
                  <a:schemeClr val="bg1"/>
                </a:solidFill>
              </a:rPr>
              <a:t>Marking scheme: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8B88-789C-4ACB-B79A-6B34C4BC4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36913"/>
            <a:ext cx="10058400" cy="4735287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bg1"/>
                </a:solidFill>
              </a:rPr>
              <a:t>30%: Planning Document: Reviewed with the Instructor individually</a:t>
            </a:r>
          </a:p>
          <a:p>
            <a:r>
              <a:rPr lang="en-CA" sz="4400" dirty="0">
                <a:solidFill>
                  <a:schemeClr val="bg1"/>
                </a:solidFill>
              </a:rPr>
              <a:t>30%: Database structure fulfils all the requirements stated in this Document</a:t>
            </a:r>
          </a:p>
          <a:p>
            <a:r>
              <a:rPr lang="en-CA" sz="4400" dirty="0">
                <a:solidFill>
                  <a:schemeClr val="bg1"/>
                </a:solidFill>
              </a:rPr>
              <a:t>40%: Database performed properly according to the 3 Specified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3628807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715EBA-6504-4565-8E19-6E8264473D6E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Generate a Report on the activities of the Repair Department:  How many bicycles they have repaired, time spent, and revenue generated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C1C30-085B-4BDC-B0C8-4169D37802A6}"/>
              </a:ext>
            </a:extLst>
          </p:cNvPr>
          <p:cNvSpPr txBox="1"/>
          <p:nvPr/>
        </p:nvSpPr>
        <p:spPr>
          <a:xfrm>
            <a:off x="7584272" y="1905506"/>
            <a:ext cx="44413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</a:rPr>
              <a:t>This CORRRELATED SUBQUERY</a:t>
            </a:r>
          </a:p>
          <a:p>
            <a:r>
              <a:rPr lang="en-CA" sz="3200" b="1" dirty="0">
                <a:solidFill>
                  <a:srgbClr val="0070C0"/>
                </a:solidFill>
              </a:rPr>
              <a:t>Reports only on repair charges for non-purchaser customers.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E68268-C2D9-4862-958A-54EAB1260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57" y="992885"/>
            <a:ext cx="7416800" cy="55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979A-2DBE-4F8A-8123-4E70180AA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CA" sz="8800" dirty="0"/>
              <a:t>Developing the bicycle shop database</a:t>
            </a:r>
          </a:p>
        </p:txBody>
      </p:sp>
    </p:spTree>
    <p:extLst>
      <p:ext uri="{BB962C8B-B14F-4D97-AF65-F5344CB8AC3E}">
        <p14:creationId xmlns:p14="http://schemas.microsoft.com/office/powerpoint/2010/main" val="8009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BF7A-B876-4111-918B-D8B88C5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0529"/>
          </a:xfrm>
        </p:spPr>
        <p:txBody>
          <a:bodyPr/>
          <a:lstStyle/>
          <a:p>
            <a:r>
              <a:rPr lang="en-CA" dirty="0"/>
              <a:t>The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FA5C-92C1-43F1-9452-8ADE9013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5161"/>
            <a:ext cx="10058400" cy="5492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You have been hired by a bicycle repair shop to create a Database to keep track of the details of customers who: </a:t>
            </a:r>
          </a:p>
          <a:p>
            <a:pPr marL="0" indent="0">
              <a:buNone/>
            </a:pPr>
            <a:r>
              <a:rPr lang="en-CA" sz="2800" dirty="0"/>
              <a:t>(1) Purchase a Bicycle [and are therefore entitled to free lifetime repairs], and </a:t>
            </a:r>
          </a:p>
          <a:p>
            <a:pPr marL="0" indent="0">
              <a:buNone/>
            </a:pPr>
            <a:r>
              <a:rPr lang="en-CA" sz="2800" dirty="0"/>
              <a:t>(2) customers who bring their Bicycle in to be repaired (for a $25/hour fee + cost of parts).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The Database Shall provide a data structure to store: </a:t>
            </a:r>
            <a:r>
              <a:rPr lang="en-CA" sz="2800" b="1" dirty="0"/>
              <a:t>customer information</a:t>
            </a:r>
            <a:r>
              <a:rPr lang="en-CA" sz="2800" dirty="0"/>
              <a:t>, </a:t>
            </a:r>
            <a:r>
              <a:rPr lang="en-CA" sz="2800" b="1" dirty="0"/>
              <a:t>bicycle information</a:t>
            </a:r>
            <a:r>
              <a:rPr lang="en-CA" sz="2800" dirty="0"/>
              <a:t>, </a:t>
            </a:r>
            <a:r>
              <a:rPr lang="en-CA" sz="2800" b="1" dirty="0"/>
              <a:t>and any other relator tables you need to put into your design to make the SQL relationships work</a:t>
            </a:r>
            <a:r>
              <a:rPr lang="en-CA" sz="2800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0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BF7A-B876-4111-918B-D8B88C5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0529"/>
          </a:xfrm>
        </p:spPr>
        <p:txBody>
          <a:bodyPr/>
          <a:lstStyle/>
          <a:p>
            <a:r>
              <a:rPr lang="en-CA" dirty="0"/>
              <a:t>The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FA5C-92C1-43F1-9452-8ADE90130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65161"/>
            <a:ext cx="10058400" cy="4807039"/>
          </a:xfrm>
        </p:spPr>
        <p:txBody>
          <a:bodyPr/>
          <a:lstStyle/>
          <a:p>
            <a:r>
              <a:rPr lang="en-CA" sz="2800" dirty="0"/>
              <a:t>Sketch the design for your Relational Database system with the necessary tables to make the above-stated requirement work. </a:t>
            </a:r>
          </a:p>
          <a:p>
            <a:r>
              <a:rPr lang="en-CA" sz="2800" dirty="0"/>
              <a:t>State all fields in each table: Field Data types must be specified correctly.</a:t>
            </a:r>
          </a:p>
          <a:p>
            <a:r>
              <a:rPr lang="en-CA" sz="2800" dirty="0"/>
              <a:t>Remember to identify your Primary keys.</a:t>
            </a:r>
          </a:p>
          <a:p>
            <a:pPr marL="0" indent="0">
              <a:buNone/>
            </a:pPr>
            <a:endParaRPr lang="en-CA" sz="2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339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0E83-25A2-4C5E-BB3F-EB4AA76A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74" y="200459"/>
            <a:ext cx="7474839" cy="97068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79ADF"/>
                </a:solidFill>
              </a:rPr>
              <a:t>Some 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5046-748B-4968-A7D0-5CC879DC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43" y="1171139"/>
            <a:ext cx="7659032" cy="5332691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rgbClr val="262626"/>
                </a:solidFill>
              </a:rPr>
              <a:t>Remember that for Bicycle Repairs, you must state whether the Repair is WARRENTY or BILLABLE.</a:t>
            </a:r>
          </a:p>
          <a:p>
            <a:r>
              <a:rPr lang="en-CA" sz="2800" dirty="0">
                <a:solidFill>
                  <a:srgbClr val="262626"/>
                </a:solidFill>
              </a:rPr>
              <a:t>People who bought a bicycle from the shop have free lifetime repairs. Walk In Customers are charged $25/hour.</a:t>
            </a:r>
          </a:p>
          <a:p>
            <a:r>
              <a:rPr lang="en-CA" sz="2800" dirty="0">
                <a:solidFill>
                  <a:srgbClr val="262626"/>
                </a:solidFill>
              </a:rPr>
              <a:t>You will have to use LEFT, RIGHT, INNER and OUTER joins in the course of getting all your work done.</a:t>
            </a:r>
          </a:p>
        </p:txBody>
      </p:sp>
      <p:pic>
        <p:nvPicPr>
          <p:cNvPr id="2050" name="Picture 2" descr="Image result for brown and cony studying">
            <a:extLst>
              <a:ext uri="{FF2B5EF4-FFF2-40B4-BE49-F238E27FC236}">
                <a16:creationId xmlns:a16="http://schemas.microsoft.com/office/drawing/2014/main" id="{492EA531-BE62-416C-9798-C41D57B0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55" y="1409604"/>
            <a:ext cx="4415745" cy="403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 0.034 0.011 0.065 0.028 0.085 C 0.028 0.086 0.055 0.113 0.055 0.112 C 0.07 0.127 0.079 0.148 0.079 0.17 C 0.079 0.214 0.044 0.249 0 0.25 C -0.044 0.249 -0.079 0.214 -0.079 0.17 C -0.079 0.148 -0.07 0.127 -0.055 0.112 C -0.055 0.113 -0.028 0.086 -0.028 0.085 C -0.011 0.065 -0.001 0.034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20-8F51-48B2-AA42-8EF022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65814" cy="764619"/>
          </a:xfrm>
        </p:spPr>
        <p:txBody>
          <a:bodyPr>
            <a:normAutofit fontScale="90000"/>
          </a:bodyPr>
          <a:lstStyle/>
          <a:p>
            <a:r>
              <a:rPr lang="en-CA" dirty="0"/>
              <a:t>Deliverable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D91D-2FDA-4B22-864D-9C2CF5E8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0" y="1249251"/>
            <a:ext cx="8161935" cy="54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u="sng" dirty="0"/>
              <a:t>An </a:t>
            </a:r>
            <a:r>
              <a:rPr lang="en-CA" sz="2400" u="sng" dirty="0">
                <a:solidFill>
                  <a:srgbClr val="002060"/>
                </a:solidFill>
              </a:rPr>
              <a:t>ORACLE Database </a:t>
            </a:r>
            <a:r>
              <a:rPr lang="en-CA" sz="2400" u="sng" dirty="0"/>
              <a:t>with data-populated tables</a:t>
            </a:r>
          </a:p>
          <a:p>
            <a:pPr marL="0" indent="0">
              <a:buNone/>
            </a:pPr>
            <a:r>
              <a:rPr lang="en-CA" dirty="0"/>
              <a:t>You might find it easier to write the data in the form of spreadsheets and import 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b="1" u="sng" dirty="0">
                <a:solidFill>
                  <a:srgbClr val="666666"/>
                </a:solidFill>
              </a:rPr>
              <a:t>Write 3 SQL Statements:</a:t>
            </a:r>
          </a:p>
          <a:p>
            <a:pPr marL="0" indent="0">
              <a:buNone/>
            </a:pPr>
            <a:r>
              <a:rPr lang="en-CA" b="1" dirty="0"/>
              <a:t>Generate a Report on all customers including bicycles they have purchased or brought in for repair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all  Bicycles purchased or brought in for repair.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Generate a Report on the activities of the Repair Department:  How many bicycles they have repaired, time spent, and revenue generated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0F77-7F77-498E-B3D4-7D028907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933" y="1803886"/>
            <a:ext cx="3753067" cy="3250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E61C6-4208-4C1F-9EF2-56E49BC8D0EE}"/>
              </a:ext>
            </a:extLst>
          </p:cNvPr>
          <p:cNvSpPr/>
          <p:nvPr/>
        </p:nvSpPr>
        <p:spPr>
          <a:xfrm>
            <a:off x="0" y="734096"/>
            <a:ext cx="9053848" cy="11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99476D-C19F-4493-BE35-9FFDE4A1E515}"/>
              </a:ext>
            </a:extLst>
          </p:cNvPr>
          <p:cNvSpPr/>
          <p:nvPr/>
        </p:nvSpPr>
        <p:spPr>
          <a:xfrm>
            <a:off x="3090041" y="3294993"/>
            <a:ext cx="1639614" cy="488731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5FD9BEFB-16D3-4F86-8540-B2E560494654}"/>
              </a:ext>
            </a:extLst>
          </p:cNvPr>
          <p:cNvSpPr/>
          <p:nvPr/>
        </p:nvSpPr>
        <p:spPr>
          <a:xfrm>
            <a:off x="3294993" y="4335518"/>
            <a:ext cx="1182414" cy="599090"/>
          </a:xfrm>
          <a:prstGeom prst="flowChartPunchedTape">
            <a:avLst/>
          </a:prstGeom>
          <a:solidFill>
            <a:srgbClr val="0070C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16162502-2D1A-4338-A000-77B22A24BC86}"/>
              </a:ext>
            </a:extLst>
          </p:cNvPr>
          <p:cNvSpPr/>
          <p:nvPr/>
        </p:nvSpPr>
        <p:spPr>
          <a:xfrm>
            <a:off x="3294993" y="5533697"/>
            <a:ext cx="1308538" cy="488731"/>
          </a:xfrm>
          <a:prstGeom prst="flowChartMagneticTape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4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9120-8F51-48B2-AA42-8EF0220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365814" cy="764619"/>
          </a:xfrm>
        </p:spPr>
        <p:txBody>
          <a:bodyPr>
            <a:normAutofit fontScale="90000"/>
          </a:bodyPr>
          <a:lstStyle/>
          <a:p>
            <a:r>
              <a:rPr lang="en-CA" dirty="0"/>
              <a:t>Deliverable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0F77-7F77-498E-B3D4-7D028907E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15" y="1803886"/>
            <a:ext cx="4826186" cy="4179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E61C6-4208-4C1F-9EF2-56E49BC8D0EE}"/>
              </a:ext>
            </a:extLst>
          </p:cNvPr>
          <p:cNvSpPr/>
          <p:nvPr/>
        </p:nvSpPr>
        <p:spPr>
          <a:xfrm>
            <a:off x="0" y="734096"/>
            <a:ext cx="9053848" cy="11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CC734-3D0C-494A-AF7D-0D4C67ED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14" y="1855257"/>
            <a:ext cx="6457143" cy="107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E5437-859D-4D1E-84ED-C5ABF595123A}"/>
              </a:ext>
            </a:extLst>
          </p:cNvPr>
          <p:cNvSpPr txBox="1"/>
          <p:nvPr/>
        </p:nvSpPr>
        <p:spPr>
          <a:xfrm>
            <a:off x="312914" y="1030514"/>
            <a:ext cx="874093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Your database must have (at least) these tables and fields for my automated tests to work: [You may need more tables to meet the requirements of the Client]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3FB737-5091-4ECA-A806-0F5DB8694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4" y="3163639"/>
            <a:ext cx="6866667" cy="1628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233D25-FEEC-442D-9765-5F5A540CC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734" y="4963960"/>
            <a:ext cx="6730120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9ADD-A59D-422E-801C-5AD01D5C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7650"/>
          </a:xfrm>
        </p:spPr>
        <p:txBody>
          <a:bodyPr/>
          <a:lstStyle/>
          <a:p>
            <a:r>
              <a:rPr lang="en-CA" dirty="0"/>
              <a:t>Project delivery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E190-6367-42DB-B270-4CAB5BBF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45465"/>
            <a:ext cx="10058400" cy="4626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>
                <a:solidFill>
                  <a:srgbClr val="C00000"/>
                </a:solidFill>
              </a:rPr>
              <a:t>You will be using your class time for Weeks 11, 12, and 13</a:t>
            </a:r>
          </a:p>
          <a:p>
            <a:pPr marL="0" indent="0">
              <a:buNone/>
            </a:pPr>
            <a:r>
              <a:rPr lang="en-CA" sz="2400" b="1" dirty="0">
                <a:solidFill>
                  <a:srgbClr val="C00000"/>
                </a:solidFill>
              </a:rPr>
              <a:t>On Week 14 we will do Test 2 in class. The contents of Test 2 will mirror very closely the skills of the Project.</a:t>
            </a:r>
          </a:p>
          <a:p>
            <a:pPr marL="0" indent="0">
              <a:buNone/>
            </a:pPr>
            <a:endParaRPr lang="en-CA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CA" sz="2400" b="1" dirty="0">
                <a:solidFill>
                  <a:srgbClr val="002060"/>
                </a:solidFill>
              </a:rPr>
              <a:t>We will be spending some time in class to learn some additional SQL Formulations:</a:t>
            </a:r>
          </a:p>
          <a:p>
            <a:r>
              <a:rPr lang="en-CA" sz="2400" dirty="0">
                <a:solidFill>
                  <a:srgbClr val="002060"/>
                </a:solidFill>
              </a:rPr>
              <a:t>Group By and HAVING</a:t>
            </a:r>
          </a:p>
          <a:p>
            <a:r>
              <a:rPr lang="en-CA" sz="2400" dirty="0">
                <a:solidFill>
                  <a:srgbClr val="002060"/>
                </a:solidFill>
              </a:rPr>
              <a:t>Aggregation Functions</a:t>
            </a:r>
          </a:p>
          <a:p>
            <a:r>
              <a:rPr lang="en-CA" sz="2400" dirty="0">
                <a:solidFill>
                  <a:srgbClr val="002060"/>
                </a:solidFill>
              </a:rPr>
              <a:t>Inner, outer, left and right joins</a:t>
            </a:r>
          </a:p>
        </p:txBody>
      </p:sp>
    </p:spTree>
    <p:extLst>
      <p:ext uri="{BB962C8B-B14F-4D97-AF65-F5344CB8AC3E}">
        <p14:creationId xmlns:p14="http://schemas.microsoft.com/office/powerpoint/2010/main" val="1858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728</Words>
  <Application>Microsoft Office PowerPoint</Application>
  <PresentationFormat>Widescreen</PresentationFormat>
  <Paragraphs>78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Rockwell</vt:lpstr>
      <vt:lpstr>Rockwell Condensed</vt:lpstr>
      <vt:lpstr>Wingdings</vt:lpstr>
      <vt:lpstr>Wood Type</vt:lpstr>
      <vt:lpstr>PowerPoint Presentation</vt:lpstr>
      <vt:lpstr>Marking scheme:</vt:lpstr>
      <vt:lpstr>Developing the bicycle shop database</vt:lpstr>
      <vt:lpstr>The requirement</vt:lpstr>
      <vt:lpstr>The requirement</vt:lpstr>
      <vt:lpstr>Some important points</vt:lpstr>
      <vt:lpstr>Deliverable requirements</vt:lpstr>
      <vt:lpstr>Deliverable requirements</vt:lpstr>
      <vt:lpstr>Project delivery notes: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Deliverable requirements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sigurdson</dc:creator>
  <cp:lastModifiedBy>peter sigurdson</cp:lastModifiedBy>
  <cp:revision>34</cp:revision>
  <dcterms:created xsi:type="dcterms:W3CDTF">2018-07-20T03:00:21Z</dcterms:created>
  <dcterms:modified xsi:type="dcterms:W3CDTF">2018-08-02T13:13:17Z</dcterms:modified>
</cp:coreProperties>
</file>