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106" d="100"/>
          <a:sy n="106" d="100"/>
        </p:scale>
        <p:origin x="-1320" y="-1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3440982920613185E-2"/>
          <c:y val="0.108252450165903"/>
          <c:w val="0.28815321997793752"/>
          <c:h val="0.75727580803881478"/>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295035232"/>
        <c:axId val="294820336"/>
      </c:barChart>
      <c:catAx>
        <c:axId val="29503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4820336"/>
        <c:crosses val="autoZero"/>
        <c:auto val="1"/>
        <c:lblAlgn val="ctr"/>
        <c:lblOffset val="100"/>
        <c:noMultiLvlLbl val="0"/>
      </c:catAx>
      <c:valAx>
        <c:axId val="294820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035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smooth val="0"/>
        <c:axId val="261229952"/>
        <c:axId val="261231128"/>
      </c:lineChart>
      <c:catAx>
        <c:axId val="26122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231128"/>
        <c:crosses val="autoZero"/>
        <c:auto val="1"/>
        <c:lblAlgn val="ctr"/>
        <c:lblOffset val="100"/>
        <c:noMultiLvlLbl val="0"/>
      </c:catAx>
      <c:valAx>
        <c:axId val="261231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229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CBE66D-75EC-489A-9867-EBFFF4C22316}"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27540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BE66D-75EC-489A-9867-EBFFF4C22316}"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404679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BE66D-75EC-489A-9867-EBFFF4C22316}"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288326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CBE66D-75EC-489A-9867-EBFFF4C22316}"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289965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CBE66D-75EC-489A-9867-EBFFF4C22316}" type="datetimeFigureOut">
              <a:rPr lang="en-US" smtClean="0"/>
              <a:t>8/4/2017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413617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CBE66D-75EC-489A-9867-EBFFF4C22316}"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23176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CBE66D-75EC-489A-9867-EBFFF4C22316}" type="datetimeFigureOut">
              <a:rPr lang="en-US" smtClean="0"/>
              <a:t>8/4/2017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354150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CBE66D-75EC-489A-9867-EBFFF4C22316}" type="datetimeFigureOut">
              <a:rPr lang="en-US" smtClean="0"/>
              <a:t>8/4/2017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354487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BE66D-75EC-489A-9867-EBFFF4C22316}" type="datetimeFigureOut">
              <a:rPr lang="en-US" smtClean="0"/>
              <a:t>8/4/2017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167791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BE66D-75EC-489A-9867-EBFFF4C22316}"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32663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CBE66D-75EC-489A-9867-EBFFF4C22316}" type="datetimeFigureOut">
              <a:rPr lang="en-US" smtClean="0"/>
              <a:t>8/4/2017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45DF6-B0ED-4A34-9F5B-95380C983556}" type="slidenum">
              <a:rPr lang="en-US" smtClean="0"/>
              <a:t>‹#›</a:t>
            </a:fld>
            <a:endParaRPr lang="en-US"/>
          </a:p>
        </p:txBody>
      </p:sp>
    </p:spTree>
    <p:extLst>
      <p:ext uri="{BB962C8B-B14F-4D97-AF65-F5344CB8AC3E}">
        <p14:creationId xmlns:p14="http://schemas.microsoft.com/office/powerpoint/2010/main" val="3610145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BE66D-75EC-489A-9867-EBFFF4C22316}" type="datetimeFigureOut">
              <a:rPr lang="en-US" smtClean="0"/>
              <a:t>8/4/2017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E45DF6-B0ED-4A34-9F5B-95380C983556}" type="slidenum">
              <a:rPr lang="en-US" smtClean="0"/>
              <a:t>‹#›</a:t>
            </a:fld>
            <a:endParaRPr lang="en-US"/>
          </a:p>
        </p:txBody>
      </p:sp>
    </p:spTree>
    <p:extLst>
      <p:ext uri="{BB962C8B-B14F-4D97-AF65-F5344CB8AC3E}">
        <p14:creationId xmlns:p14="http://schemas.microsoft.com/office/powerpoint/2010/main" val="3093772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COMPUTER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7695214"/>
              </p:ext>
            </p:extLst>
          </p:nvPr>
        </p:nvGraphicFramePr>
        <p:xfrm>
          <a:off x="838200" y="1825625"/>
          <a:ext cx="3657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335484949"/>
              </p:ext>
            </p:extLst>
          </p:nvPr>
        </p:nvGraphicFramePr>
        <p:xfrm>
          <a:off x="4038600" y="1825625"/>
          <a:ext cx="29718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303937776"/>
              </p:ext>
            </p:extLst>
          </p:nvPr>
        </p:nvGraphicFramePr>
        <p:xfrm>
          <a:off x="7848600" y="1825625"/>
          <a:ext cx="3505200"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5659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COMPUTER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0700991"/>
              </p:ext>
            </p:extLst>
          </p:nvPr>
        </p:nvGraphicFramePr>
        <p:xfrm>
          <a:off x="4038600" y="1835499"/>
          <a:ext cx="2852670" cy="5022501"/>
        </p:xfrm>
        <a:graphic>
          <a:graphicData uri="http://schemas.openxmlformats.org/drawingml/2006/table">
            <a:tbl>
              <a:tblPr/>
              <a:tblGrid>
                <a:gridCol w="950890"/>
                <a:gridCol w="950890"/>
                <a:gridCol w="950890"/>
              </a:tblGrid>
              <a:tr h="1794071">
                <a:tc>
                  <a:txBody>
                    <a:bodyPr/>
                    <a:lstStyle/>
                    <a:p>
                      <a:pPr marR="0" indent="0" algn="l" rtl="0">
                        <a:lnSpc>
                          <a:spcPct val="119000"/>
                        </a:lnSpc>
                        <a:spcBef>
                          <a:spcPts val="0"/>
                        </a:spcBef>
                        <a:spcAft>
                          <a:spcPts val="600"/>
                        </a:spcAft>
                      </a:pPr>
                      <a:r>
                        <a:rPr lang="en-US" sz="600" kern="1400" dirty="0">
                          <a:ln>
                            <a:noFill/>
                          </a:ln>
                          <a:solidFill>
                            <a:srgbClr val="000000"/>
                          </a:solidFill>
                          <a:effectLst/>
                          <a:latin typeface="Calibri" panose="020F0502020204030204" pitchFamily="34" charset="0"/>
                        </a:rPr>
                        <a:t>Today, virtually every type of business relies on Information Technology. More and more companies are challenged with how to make sense of vast amounts of data in order to improve their competitive position and growth. This has generated requirements for professionals savvy in both business and technology who understand how to turn insight into action. Computers, the Internet, wireless c</a:t>
                      </a:r>
                    </a:p>
                  </a:txBody>
                  <a:tcPr marL="20791" marR="20791" marT="20791" marB="20791">
                    <a:lnL>
                      <a:noFill/>
                    </a:lnL>
                    <a:lnR>
                      <a:noFill/>
                    </a:lnR>
                    <a:lnT>
                      <a:noFill/>
                    </a:lnT>
                    <a:lnB>
                      <a:noFill/>
                    </a:lnB>
                    <a:solidFill>
                      <a:srgbClr val="5B9BD5"/>
                    </a:solidFill>
                  </a:tcPr>
                </a:tc>
                <a:tc>
                  <a:txBody>
                    <a:bodyPr/>
                    <a:lstStyle/>
                    <a:p>
                      <a:pPr marR="0" indent="0" algn="l" rtl="0">
                        <a:lnSpc>
                          <a:spcPct val="119000"/>
                        </a:lnSpc>
                        <a:spcBef>
                          <a:spcPts val="0"/>
                        </a:spcBef>
                        <a:spcAft>
                          <a:spcPts val="600"/>
                        </a:spcAft>
                      </a:pPr>
                      <a:r>
                        <a:rPr lang="en-US" sz="600" kern="1400" dirty="0">
                          <a:ln>
                            <a:noFill/>
                          </a:ln>
                          <a:noFill/>
                          <a:effectLst/>
                          <a:latin typeface="Calibri" panose="020F0502020204030204" pitchFamily="34" charset="0"/>
                        </a:rPr>
                        <a:t>Critical skills will be </a:t>
                      </a:r>
                      <a:r>
                        <a:rPr lang="en-US" sz="600" kern="1400" dirty="0" err="1">
                          <a:ln>
                            <a:noFill/>
                          </a:ln>
                          <a:noFill/>
                          <a:effectLst/>
                          <a:latin typeface="Calibri" panose="020F0502020204030204" pitchFamily="34" charset="0"/>
                        </a:rPr>
                        <a:t>devel</a:t>
                      </a:r>
                      <a:r>
                        <a:rPr lang="en-US" sz="600" kern="1400" dirty="0" err="1">
                          <a:ln>
                            <a:noFill/>
                          </a:ln>
                          <a:solidFill>
                            <a:srgbClr val="000000"/>
                          </a:solidFill>
                          <a:effectLst/>
                          <a:latin typeface="Calibri" panose="020F0502020204030204" pitchFamily="34" charset="0"/>
                        </a:rPr>
                        <a:t>Today</a:t>
                      </a:r>
                      <a:r>
                        <a:rPr lang="en-US" sz="600" kern="1400" dirty="0">
                          <a:ln>
                            <a:noFill/>
                          </a:ln>
                          <a:solidFill>
                            <a:srgbClr val="000000"/>
                          </a:solidFill>
                          <a:effectLst/>
                          <a:latin typeface="Calibri" panose="020F0502020204030204" pitchFamily="34" charset="0"/>
                        </a:rPr>
                        <a:t>, virtually every type of business relies on Information Technology. More and more companies are challenged with how to make sense of vast amounts of data in order to improve their competitive position and </a:t>
                      </a:r>
                      <a:r>
                        <a:rPr lang="en-US" sz="600" kern="1400" dirty="0" err="1">
                          <a:ln>
                            <a:noFill/>
                          </a:ln>
                          <a:solidFill>
                            <a:srgbClr val="000000"/>
                          </a:solidFill>
                          <a:effectLst/>
                          <a:latin typeface="Calibri" panose="020F0502020204030204" pitchFamily="34" charset="0"/>
                        </a:rPr>
                        <a:t>growth</a:t>
                      </a:r>
                      <a:r>
                        <a:rPr lang="en-US" sz="600" kern="1400" dirty="0" err="1">
                          <a:ln>
                            <a:noFill/>
                          </a:ln>
                          <a:noFill/>
                          <a:effectLst/>
                          <a:latin typeface="Calibri" panose="020F0502020204030204" pitchFamily="34" charset="0"/>
                        </a:rPr>
                        <a:t>odeling</a:t>
                      </a:r>
                      <a:r>
                        <a:rPr lang="en-US" sz="600" kern="1400" dirty="0">
                          <a:ln>
                            <a:noFill/>
                          </a:ln>
                          <a:noFill/>
                          <a:effectLst/>
                          <a:latin typeface="Calibri" panose="020F0502020204030204" pitchFamily="34" charset="0"/>
                        </a:rPr>
                        <a:t>, customer engagement management, business processes, enterprise resource planning, and communications. A key part of this graduate program is the applied aspects of the curriculum.</a:t>
                      </a:r>
                      <a:endParaRPr lang="en-US" sz="600" kern="1400" dirty="0">
                        <a:ln>
                          <a:noFill/>
                        </a:ln>
                        <a:solidFill>
                          <a:srgbClr val="000000"/>
                        </a:solidFill>
                        <a:effectLst/>
                        <a:latin typeface="Calibri" panose="020F0502020204030204" pitchFamily="34" charset="0"/>
                      </a:endParaRPr>
                    </a:p>
                  </a:txBody>
                  <a:tcPr marL="20791" marR="20791" marT="20791" marB="20791">
                    <a:lnL>
                      <a:noFill/>
                    </a:lnL>
                    <a:lnR>
                      <a:noFill/>
                    </a:lnR>
                    <a:lnT>
                      <a:noFill/>
                    </a:lnT>
                    <a:lnB>
                      <a:noFill/>
                    </a:lnB>
                    <a:solidFill>
                      <a:srgbClr val="FFDA66"/>
                    </a:solidFill>
                  </a:tcPr>
                </a:tc>
                <a:tc>
                  <a:txBody>
                    <a:bodyPr/>
                    <a:lstStyle/>
                    <a:p>
                      <a:pPr marR="0" indent="0" algn="l" rtl="0">
                        <a:lnSpc>
                          <a:spcPct val="119000"/>
                        </a:lnSpc>
                        <a:spcBef>
                          <a:spcPts val="0"/>
                        </a:spcBef>
                        <a:spcAft>
                          <a:spcPts val="600"/>
                        </a:spcAft>
                      </a:pPr>
                      <a:r>
                        <a:rPr lang="en-US" sz="600" kern="1400">
                          <a:ln>
                            <a:noFill/>
                          </a:ln>
                          <a:solidFill>
                            <a:srgbClr val="ED7D31"/>
                          </a:solidFill>
                          <a:effectLst/>
                          <a:latin typeface="Calibri" panose="020F0502020204030204" pitchFamily="34" charset="0"/>
                        </a:rPr>
                        <a:t>technology (IT) through case studies and industry projects. Graduates of this program could work as business analysts, information systems business analysts, management information systems analysts, etc.</a:t>
                      </a:r>
                      <a:endParaRPr lang="en-US" sz="600" kern="1400">
                        <a:ln>
                          <a:noFill/>
                        </a:ln>
                        <a:solidFill>
                          <a:srgbClr val="000000"/>
                        </a:solidFill>
                        <a:effectLst/>
                        <a:latin typeface="Calibri" panose="020F0502020204030204" pitchFamily="34" charset="0"/>
                      </a:endParaRPr>
                    </a:p>
                  </a:txBody>
                  <a:tcPr marL="20791" marR="20791" marT="20791" marB="20791">
                    <a:lnL>
                      <a:noFill/>
                    </a:lnL>
                    <a:lnR>
                      <a:noFill/>
                    </a:lnR>
                    <a:lnT>
                      <a:noFill/>
                    </a:lnT>
                    <a:lnB>
                      <a:noFill/>
                    </a:lnB>
                    <a:solidFill>
                      <a:srgbClr val="BED7EF"/>
                    </a:solidFill>
                  </a:tcPr>
                </a:tc>
              </a:tr>
              <a:tr h="1278633">
                <a:tc>
                  <a:txBody>
                    <a:bodyPr/>
                    <a:lstStyle/>
                    <a:p>
                      <a:pPr marR="0" indent="0" algn="l" rtl="0">
                        <a:lnSpc>
                          <a:spcPct val="119000"/>
                        </a:lnSpc>
                        <a:spcBef>
                          <a:spcPts val="0"/>
                        </a:spcBef>
                        <a:spcAft>
                          <a:spcPts val="600"/>
                        </a:spcAft>
                      </a:pPr>
                      <a:r>
                        <a:rPr lang="en-US" sz="600" kern="1400">
                          <a:ln>
                            <a:noFill/>
                          </a:ln>
                          <a:solidFill>
                            <a:srgbClr val="000000"/>
                          </a:solidFill>
                          <a:effectLst/>
                          <a:latin typeface="Calibri" panose="020F0502020204030204" pitchFamily="34" charset="0"/>
                        </a:rPr>
                        <a:t>Graduates of this program could work as business analysts, information systems business analysts, management information systems analysts, etc. in large manufacturing companies, insurance companies, banks, or the public service sector. This program provides graduates with the </a:t>
                      </a:r>
                    </a:p>
                  </a:txBody>
                  <a:tcPr marL="20791" marR="20791" marT="20791" marB="20791">
                    <a:lnL>
                      <a:noFill/>
                    </a:lnL>
                    <a:lnR>
                      <a:noFill/>
                    </a:lnR>
                    <a:lnT>
                      <a:noFill/>
                    </a:lnT>
                    <a:lnB>
                      <a:noFill/>
                    </a:lnB>
                    <a:solidFill>
                      <a:srgbClr val="ED7D31"/>
                    </a:solidFill>
                  </a:tcPr>
                </a:tc>
                <a:tc>
                  <a:txBody>
                    <a:bodyPr/>
                    <a:lstStyle/>
                    <a:p>
                      <a:pPr marR="0" indent="0" algn="l" rtl="0">
                        <a:lnSpc>
                          <a:spcPct val="119000"/>
                        </a:lnSpc>
                        <a:spcBef>
                          <a:spcPts val="0"/>
                        </a:spcBef>
                        <a:spcAft>
                          <a:spcPts val="600"/>
                        </a:spcAft>
                      </a:pPr>
                      <a:r>
                        <a:rPr lang="en-US" sz="600" kern="1400">
                          <a:ln>
                            <a:noFill/>
                          </a:ln>
                          <a:solidFill>
                            <a:srgbClr val="000000"/>
                          </a:solidFill>
                          <a:effectLst/>
                          <a:latin typeface="Calibri" panose="020F0502020204030204" pitchFamily="34" charset="0"/>
                        </a:rPr>
                        <a:t>Graduates of the Information Systems Business Analysis Graduate Certificate program can find employment as an I.T. professional in for-profit, not-for-profit and charitable organizations since optimizing the performance, security and management of information systems is a key business function for all enterprises</a:t>
                      </a:r>
                    </a:p>
                  </a:txBody>
                  <a:tcPr marL="20791" marR="20791" marT="20791" marB="20791">
                    <a:lnL>
                      <a:noFill/>
                    </a:lnL>
                    <a:lnR>
                      <a:noFill/>
                    </a:lnR>
                    <a:lnT>
                      <a:noFill/>
                    </a:lnT>
                    <a:lnB>
                      <a:noFill/>
                    </a:lnB>
                    <a:solidFill>
                      <a:srgbClr val="92D050"/>
                    </a:solidFill>
                  </a:tcPr>
                </a:tc>
                <a:tc>
                  <a:txBody>
                    <a:bodyPr/>
                    <a:lstStyle/>
                    <a:p>
                      <a:pPr marR="0" indent="0" algn="l" rtl="0">
                        <a:lnSpc>
                          <a:spcPct val="119000"/>
                        </a:lnSpc>
                        <a:spcBef>
                          <a:spcPts val="0"/>
                        </a:spcBef>
                        <a:spcAft>
                          <a:spcPts val="600"/>
                        </a:spcAft>
                      </a:pPr>
                      <a:r>
                        <a:rPr lang="en-US" sz="600" kern="1400">
                          <a:ln>
                            <a:noFill/>
                          </a:ln>
                          <a:solidFill>
                            <a:srgbClr val="000000"/>
                          </a:solidFill>
                          <a:effectLst/>
                          <a:latin typeface="Calibri" panose="020F0502020204030204" pitchFamily="34" charset="0"/>
                        </a:rPr>
                        <a:t>analysts, management information systems analysts, etc. in large manufacturing companies, insurance companies, banks, or the public service sector. This program provides graduates with the knowledge and skills to develop and manage information systems to meet the strategic needs of any organization</a:t>
                      </a:r>
                    </a:p>
                  </a:txBody>
                  <a:tcPr marL="20791" marR="20791" marT="20791" marB="20791">
                    <a:lnL>
                      <a:noFill/>
                    </a:lnL>
                    <a:lnR>
                      <a:noFill/>
                    </a:lnR>
                    <a:lnT>
                      <a:noFill/>
                    </a:lnT>
                    <a:lnB>
                      <a:noFill/>
                    </a:lnB>
                    <a:solidFill>
                      <a:srgbClr val="6B97C0"/>
                    </a:solidFill>
                  </a:tcPr>
                </a:tc>
              </a:tr>
              <a:tr h="1278633">
                <a:tc>
                  <a:txBody>
                    <a:bodyPr/>
                    <a:lstStyle/>
                    <a:p>
                      <a:pPr marR="0" indent="0" algn="l" rtl="0">
                        <a:lnSpc>
                          <a:spcPct val="119000"/>
                        </a:lnSpc>
                        <a:spcBef>
                          <a:spcPts val="0"/>
                        </a:spcBef>
                        <a:spcAft>
                          <a:spcPts val="600"/>
                        </a:spcAft>
                      </a:pPr>
                      <a:r>
                        <a:rPr lang="en-US" sz="600" kern="1400">
                          <a:ln>
                            <a:noFill/>
                          </a:ln>
                          <a:solidFill>
                            <a:srgbClr val="000000"/>
                          </a:solidFill>
                          <a:effectLst/>
                          <a:latin typeface="Calibri" panose="020F0502020204030204" pitchFamily="34" charset="0"/>
                        </a:rPr>
                        <a:t>analysts, etc. in large manufacturing companies, insurance companies, banks, or the public service sector. This program provides graduates with the knowledge and skills to develop and manage information systems to meet the strategic needs of any organization.</a:t>
                      </a:r>
                    </a:p>
                  </a:txBody>
                  <a:tcPr marL="20791" marR="20791" marT="20791" marB="20791">
                    <a:lnL>
                      <a:noFill/>
                    </a:lnL>
                    <a:lnR>
                      <a:noFill/>
                    </a:lnR>
                    <a:lnT>
                      <a:noFill/>
                    </a:lnT>
                    <a:lnB>
                      <a:noFill/>
                    </a:lnB>
                    <a:solidFill>
                      <a:srgbClr val="D9D9D9"/>
                    </a:solidFill>
                  </a:tcPr>
                </a:tc>
                <a:tc>
                  <a:txBody>
                    <a:bodyPr/>
                    <a:lstStyle/>
                    <a:p>
                      <a:pPr marR="0" indent="0" algn="l" rtl="0">
                        <a:lnSpc>
                          <a:spcPct val="119000"/>
                        </a:lnSpc>
                        <a:spcBef>
                          <a:spcPts val="0"/>
                        </a:spcBef>
                        <a:spcAft>
                          <a:spcPts val="600"/>
                        </a:spcAft>
                      </a:pPr>
                      <a:r>
                        <a:rPr lang="en-US" sz="600" kern="1400">
                          <a:ln>
                            <a:noFill/>
                          </a:ln>
                          <a:solidFill>
                            <a:srgbClr val="000000"/>
                          </a:solidFill>
                          <a:effectLst/>
                          <a:latin typeface="Calibri" panose="020F0502020204030204" pitchFamily="34" charset="0"/>
                        </a:rPr>
                        <a:t>in large manufacturing companies, insurance companies, banks, or the public service sector. This program provides graduates with the knowledge and skills to develop and manage information systems to meet the strategic </a:t>
                      </a:r>
                    </a:p>
                  </a:txBody>
                  <a:tcPr marL="20791" marR="20791" marT="20791" marB="20791">
                    <a:lnL>
                      <a:noFill/>
                    </a:lnL>
                    <a:lnR>
                      <a:noFill/>
                    </a:lnR>
                    <a:lnT>
                      <a:noFill/>
                    </a:lnT>
                    <a:lnB>
                      <a:noFill/>
                    </a:lnB>
                    <a:solidFill>
                      <a:srgbClr val="F8CBAD"/>
                    </a:solidFill>
                  </a:tcPr>
                </a:tc>
                <a:tc>
                  <a:txBody>
                    <a:bodyPr/>
                    <a:lstStyle/>
                    <a:p>
                      <a:pPr marR="0" indent="0" algn="l" rtl="0">
                        <a:lnSpc>
                          <a:spcPct val="119000"/>
                        </a:lnSpc>
                        <a:spcBef>
                          <a:spcPts val="0"/>
                        </a:spcBef>
                        <a:spcAft>
                          <a:spcPts val="600"/>
                        </a:spcAft>
                      </a:pPr>
                      <a:r>
                        <a:rPr lang="en-US" sz="600" kern="1400" dirty="0">
                          <a:ln>
                            <a:noFill/>
                          </a:ln>
                          <a:solidFill>
                            <a:srgbClr val="000000"/>
                          </a:solidFill>
                          <a:effectLst/>
                          <a:latin typeface="Calibri" panose="020F0502020204030204" pitchFamily="34" charset="0"/>
                        </a:rPr>
                        <a:t>insight into action. Computers, the Internet, wireless communications, databases are all forms of information technology which are used to collect, analyze, and share information. Information systems management examines how this technology can be used effectively in a constantly changing business environment.</a:t>
                      </a:r>
                    </a:p>
                  </a:txBody>
                  <a:tcPr marL="20791" marR="20791" marT="20791" marB="20791">
                    <a:lnL>
                      <a:noFill/>
                    </a:lnL>
                    <a:lnR>
                      <a:noFill/>
                    </a:lnR>
                    <a:lnT>
                      <a:noFill/>
                    </a:lnT>
                    <a:lnB>
                      <a:noFill/>
                    </a:lnB>
                    <a:solidFill>
                      <a:srgbClr val="7F7F7F"/>
                    </a:solidFill>
                  </a:tcPr>
                </a:tc>
              </a:tr>
            </a:tbl>
          </a:graphicData>
        </a:graphic>
      </p:graphicFrame>
      <p:sp>
        <p:nvSpPr>
          <p:cNvPr id="5" name="Control 1"/>
          <p:cNvSpPr>
            <a:spLocks noChangeArrowheads="1" noChangeShapeType="1"/>
          </p:cNvSpPr>
          <p:nvPr/>
        </p:nvSpPr>
        <p:spPr bwMode="auto">
          <a:xfrm>
            <a:off x="543685" y="1510331"/>
            <a:ext cx="5018088" cy="730567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US"/>
          </a:p>
        </p:txBody>
      </p:sp>
    </p:spTree>
    <p:extLst>
      <p:ext uri="{BB962C8B-B14F-4D97-AF65-F5344CB8AC3E}">
        <p14:creationId xmlns:p14="http://schemas.microsoft.com/office/powerpoint/2010/main" val="257260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COMPUTER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2437278"/>
              </p:ext>
            </p:extLst>
          </p:nvPr>
        </p:nvGraphicFramePr>
        <p:xfrm>
          <a:off x="3200399" y="1361044"/>
          <a:ext cx="6400802" cy="5039756"/>
        </p:xfrm>
        <a:graphic>
          <a:graphicData uri="http://schemas.openxmlformats.org/drawingml/2006/table">
            <a:tbl>
              <a:tblPr firstRow="1" firstCol="1" bandRow="1"/>
              <a:tblGrid>
                <a:gridCol w="2133144"/>
                <a:gridCol w="2133829"/>
                <a:gridCol w="2133829"/>
              </a:tblGrid>
              <a:tr h="2075694">
                <a:tc>
                  <a:txBody>
                    <a:bodyPr/>
                    <a:lstStyle/>
                    <a:p>
                      <a:pPr marL="0" marR="0">
                        <a:lnSpc>
                          <a:spcPts val="1800"/>
                        </a:lnSpc>
                        <a:spcBef>
                          <a:spcPts val="0"/>
                        </a:spcBef>
                        <a:spcAft>
                          <a:spcPts val="750"/>
                        </a:spcAft>
                      </a:pPr>
                      <a:r>
                        <a:rPr lang="en-US" sz="700" dirty="0">
                          <a:solidFill>
                            <a:srgbClr val="FF0000"/>
                          </a:solidFill>
                          <a:effectLst/>
                          <a:highlight>
                            <a:srgbClr val="00FF00"/>
                          </a:highlight>
                          <a:latin typeface="Verdana" panose="020B0604030504040204" pitchFamily="34" charset="0"/>
                          <a:ea typeface="Calibri" panose="020F0502020204030204" pitchFamily="34" charset="0"/>
                          <a:cs typeface="Helvetica" panose="020B0604020202020204" pitchFamily="34" charset="0"/>
                        </a:rPr>
                        <a:t>Today, virtually every type of business relies on Information Technology. More and more companies are challenged with how to make sense of vast amounts of data in order to improve their competitive position and growth.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a:solidFill>
                            <a:srgbClr val="FFFF00"/>
                          </a:solidFill>
                          <a:effectLst/>
                          <a:highlight>
                            <a:srgbClr val="00FF00"/>
                          </a:highlight>
                          <a:latin typeface="Verdana" panose="020B0604030504040204" pitchFamily="34" charset="0"/>
                          <a:ea typeface="Times New Roman" panose="02020603050405020304" pitchFamily="18" charset="0"/>
                          <a:cs typeface="Helvetica" panose="020B0604020202020204" pitchFamily="34" charset="0"/>
                        </a:rPr>
                        <a:t>. This has generated requirements for professionals savvy in both business and technology who understand how to turn insight into action. Computers, the Internet, wireless communications, databases are all forms of information technology which are used to collect</a:t>
                      </a:r>
                      <a:r>
                        <a:rPr lang="en-US" sz="700">
                          <a:solidFill>
                            <a:srgbClr val="555555"/>
                          </a:solidFill>
                          <a:effectLst/>
                          <a:latin typeface="Verdana" panose="020B0604030504040204" pitchFamily="34" charset="0"/>
                          <a:ea typeface="Times New Roman" panose="02020603050405020304" pitchFamily="18" charset="0"/>
                          <a:cs typeface="Helvetica" panose="020B0604020202020204" pitchFamily="34" charset="0"/>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 </a:t>
                      </a: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marL="0" marR="0">
                        <a:lnSpc>
                          <a:spcPct val="107000"/>
                        </a:lnSpc>
                        <a:spcBef>
                          <a:spcPts val="0"/>
                        </a:spcBef>
                        <a:spcAft>
                          <a:spcPts val="0"/>
                        </a:spcAft>
                      </a:pPr>
                      <a:r>
                        <a:rPr lang="en-US" sz="700" dirty="0">
                          <a:solidFill>
                            <a:srgbClr val="00B050"/>
                          </a:solidFill>
                          <a:effectLst/>
                          <a:highlight>
                            <a:srgbClr val="D3D3D3"/>
                          </a:highlight>
                          <a:latin typeface="Verdana" panose="020B0604030504040204" pitchFamily="34" charset="0"/>
                          <a:ea typeface="Times New Roman" panose="02020603050405020304" pitchFamily="18" charset="0"/>
                          <a:cs typeface="Helvetica" panose="020B0604020202020204" pitchFamily="34" charset="0"/>
                        </a:rPr>
                        <a:t>which are used to collect, analyze, and share information. Information systems management examines how this technology can be used effectively in a constantly changing business environment. Critical skills will be developed in the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1318895" algn="l"/>
                        </a:tabLst>
                      </a:pPr>
                      <a:r>
                        <a:rPr lang="en-US" sz="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r>
              <a:tr h="1357114">
                <a:tc>
                  <a:txBody>
                    <a:bodyPr/>
                    <a:lstStyle/>
                    <a:p>
                      <a:pPr marL="0" marR="0">
                        <a:lnSpc>
                          <a:spcPct val="107000"/>
                        </a:lnSpc>
                        <a:spcBef>
                          <a:spcPts val="0"/>
                        </a:spcBef>
                        <a:spcAft>
                          <a:spcPts val="0"/>
                        </a:spcAft>
                      </a:pPr>
                      <a:r>
                        <a:rPr lang="en-US" sz="700">
                          <a:solidFill>
                            <a:srgbClr val="C45911"/>
                          </a:solidFill>
                          <a:effectLst/>
                          <a:highlight>
                            <a:srgbClr val="00FF00"/>
                          </a:highlight>
                          <a:latin typeface="Verdana" panose="020B0604030504040204" pitchFamily="34" charset="0"/>
                          <a:ea typeface="Times New Roman" panose="02020603050405020304" pitchFamily="18" charset="0"/>
                          <a:cs typeface="Helvetica" panose="020B0604020202020204" pitchFamily="34" charset="0"/>
                        </a:rPr>
                        <a:t>which are used to collect, analyze, and share information. Information systems management examines how this technology can be used effectively in a constantly changing business environment. Critical skills will be developed in the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5"/>
                    </a:solidFill>
                  </a:tcPr>
                </a:tc>
                <a:tc>
                  <a:txBody>
                    <a:bodyPr/>
                    <a:lstStyle/>
                    <a:p>
                      <a:pPr marL="0" marR="0">
                        <a:lnSpc>
                          <a:spcPts val="1800"/>
                        </a:lnSpc>
                        <a:spcBef>
                          <a:spcPts val="0"/>
                        </a:spcBef>
                        <a:spcAft>
                          <a:spcPts val="750"/>
                        </a:spcAft>
                      </a:pPr>
                      <a:r>
                        <a:rPr lang="en-US" sz="700">
                          <a:solidFill>
                            <a:srgbClr val="4472C4"/>
                          </a:solidFill>
                          <a:effectLst/>
                          <a:highlight>
                            <a:srgbClr val="00FF00"/>
                          </a:highlight>
                          <a:latin typeface="Verdana" panose="020B0604030504040204" pitchFamily="34" charset="0"/>
                          <a:ea typeface="Times New Roman" panose="02020603050405020304" pitchFamily="18" charset="0"/>
                          <a:cs typeface="Helvetica" panose="020B0604020202020204" pitchFamily="34" charset="0"/>
                        </a:rPr>
                        <a:t>not-for-profit and charitable organizations since optimizing the performance, security and management of information systems is a key business function for all</a:t>
                      </a:r>
                      <a:r>
                        <a:rPr lang="en-US" sz="700">
                          <a:solidFill>
                            <a:srgbClr val="4472C4"/>
                          </a:solidFill>
                          <a:effectLst/>
                          <a:latin typeface="Verdana" panose="020B0604030504040204" pitchFamily="34" charset="0"/>
                          <a:ea typeface="Times New Roman" panose="02020603050405020304" pitchFamily="18" charset="0"/>
                          <a:cs typeface="Helvetica" panose="020B0604020202020204" pitchFamily="34" charset="0"/>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a:effectLst/>
                          <a:latin typeface="Calibri" panose="020F0502020204030204" pitchFamily="34" charset="0"/>
                          <a:ea typeface="Calibri" panose="020F0502020204030204" pitchFamily="34" charset="0"/>
                          <a:cs typeface="Times New Roman" panose="02020603050405020304" pitchFamily="18" charset="0"/>
                        </a:rPr>
                        <a:t> </a:t>
                      </a: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6000"/>
                    </a:solidFill>
                  </a:tcPr>
                </a:tc>
                <a:tc>
                  <a:txBody>
                    <a:bodyPr/>
                    <a:lstStyle/>
                    <a:p>
                      <a:pPr marL="0" marR="0">
                        <a:lnSpc>
                          <a:spcPts val="1800"/>
                        </a:lnSpc>
                        <a:spcBef>
                          <a:spcPts val="0"/>
                        </a:spcBef>
                        <a:spcAft>
                          <a:spcPts val="750"/>
                        </a:spcAft>
                      </a:pPr>
                      <a:r>
                        <a:rPr lang="en-US" sz="700">
                          <a:solidFill>
                            <a:srgbClr val="1F4E79"/>
                          </a:solidFill>
                          <a:effectLst/>
                          <a:highlight>
                            <a:srgbClr val="D3D3D3"/>
                          </a:highlight>
                          <a:latin typeface="Verdana" panose="020B0604030504040204" pitchFamily="34" charset="0"/>
                          <a:ea typeface="Times New Roman" panose="02020603050405020304" pitchFamily="18" charset="0"/>
                          <a:cs typeface="Helvetica" panose="020B0604020202020204" pitchFamily="34" charset="0"/>
                        </a:rPr>
                        <a:t>Graduates of the Information Systems Business Analysis Graduate Certificate program can find employment as an I.T. professional in for-profIT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5911"/>
                    </a:solidFill>
                  </a:tcPr>
                </a:tc>
              </a:tr>
              <a:tr h="1606948">
                <a:tc>
                  <a:txBody>
                    <a:bodyPr/>
                    <a:lstStyle/>
                    <a:p>
                      <a:pPr marL="0" marR="0">
                        <a:lnSpc>
                          <a:spcPct val="107000"/>
                        </a:lnSpc>
                        <a:spcBef>
                          <a:spcPts val="0"/>
                        </a:spcBef>
                        <a:spcAft>
                          <a:spcPts val="0"/>
                        </a:spcAft>
                      </a:pPr>
                      <a:r>
                        <a:rPr lang="en-US" sz="700">
                          <a:solidFill>
                            <a:srgbClr val="555555"/>
                          </a:solidFill>
                          <a:effectLst/>
                          <a:highlight>
                            <a:srgbClr val="FF00FF"/>
                          </a:highlight>
                          <a:latin typeface="Verdana" panose="020B0604030504040204" pitchFamily="34" charset="0"/>
                          <a:ea typeface="Times New Roman" panose="02020603050405020304" pitchFamily="18" charset="0"/>
                          <a:cs typeface="Helvetica" panose="020B0604020202020204" pitchFamily="34" charset="0"/>
                        </a:rPr>
                        <a:t>business analysts, management information systems analysts, etc. in large manufacturing companies, insurance companies, banks, or the public service sector. This program provides graduates with the knowledge and skills to develop and manage information systems to meet the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4B5"/>
                    </a:solidFill>
                  </a:tcPr>
                </a:tc>
                <a:tc>
                  <a:txBody>
                    <a:bodyPr/>
                    <a:lstStyle/>
                    <a:p>
                      <a:pPr marL="0" marR="0">
                        <a:lnSpc>
                          <a:spcPct val="107000"/>
                        </a:lnSpc>
                        <a:spcBef>
                          <a:spcPts val="0"/>
                        </a:spcBef>
                        <a:spcAft>
                          <a:spcPts val="0"/>
                        </a:spcAft>
                      </a:pPr>
                      <a:r>
                        <a:rPr lang="en-US" sz="700">
                          <a:solidFill>
                            <a:srgbClr val="555555"/>
                          </a:solidFill>
                          <a:effectLst/>
                          <a:highlight>
                            <a:srgbClr val="FFFF00"/>
                          </a:highlight>
                          <a:latin typeface="Verdana" panose="020B0604030504040204" pitchFamily="34" charset="0"/>
                          <a:ea typeface="Times New Roman" panose="02020603050405020304" pitchFamily="18" charset="0"/>
                          <a:cs typeface="Helvetica" panose="020B0604020202020204" pitchFamily="34" charset="0"/>
                        </a:rPr>
                        <a:t>pportunity to engage in the process of business analysis for information technology (IT) through case studies and industry projects. Graduates of this program could work as business analysts, information systems business analysts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nSpc>
                          <a:spcPct val="107000"/>
                        </a:lnSpc>
                        <a:spcBef>
                          <a:spcPts val="0"/>
                        </a:spcBef>
                        <a:spcAft>
                          <a:spcPts val="0"/>
                        </a:spcAft>
                      </a:pPr>
                      <a:r>
                        <a:rPr lang="en-US" sz="700" dirty="0">
                          <a:solidFill>
                            <a:srgbClr val="0D0D0D"/>
                          </a:solidFill>
                          <a:effectLst/>
                          <a:highlight>
                            <a:srgbClr val="FF0000"/>
                          </a:highlight>
                          <a:latin typeface="Verdana" panose="020B0604030504040204" pitchFamily="34" charset="0"/>
                          <a:ea typeface="Times New Roman" panose="02020603050405020304" pitchFamily="18" charset="0"/>
                          <a:cs typeface="Helvetica" panose="020B0604020202020204" pitchFamily="34" charset="0"/>
                        </a:rPr>
                        <a:t>engagement management, business processes, enterprise resource planning, and communications. A key part of this graduate program is the applied aspects of the curriculum. Students will have the opportunity to engage in the process of business analysis for information technology</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8625" marR="48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Tree>
    <p:extLst>
      <p:ext uri="{BB962C8B-B14F-4D97-AF65-F5344CB8AC3E}">
        <p14:creationId xmlns:p14="http://schemas.microsoft.com/office/powerpoint/2010/main" val="1028432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766</Words>
  <Application>Microsoft Office PowerPoint</Application>
  <PresentationFormat>Widescreen</PresentationFormat>
  <Paragraphs>34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Helvetica</vt:lpstr>
      <vt:lpstr>Times New Roman</vt:lpstr>
      <vt:lpstr>Verdana</vt:lpstr>
      <vt:lpstr>Office Theme</vt:lpstr>
      <vt:lpstr>                           COMPUTER</vt:lpstr>
      <vt:lpstr>                          COMPUTER</vt:lpstr>
      <vt:lpstr>                             COMPUTER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 bajaj</dc:creator>
  <cp:lastModifiedBy>preet bajaj</cp:lastModifiedBy>
  <cp:revision>5</cp:revision>
  <dcterms:created xsi:type="dcterms:W3CDTF">2017-08-04T16:05:18Z</dcterms:created>
  <dcterms:modified xsi:type="dcterms:W3CDTF">2017-08-04T17:43:17Z</dcterms:modified>
</cp:coreProperties>
</file>