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68" r:id="rId4"/>
    <p:sldId id="269" r:id="rId5"/>
    <p:sldId id="257" r:id="rId6"/>
    <p:sldId id="258" r:id="rId7"/>
    <p:sldId id="259" r:id="rId8"/>
    <p:sldId id="265" r:id="rId9"/>
    <p:sldId id="260" r:id="rId10"/>
    <p:sldId id="261" r:id="rId11"/>
    <p:sldId id="266"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426" autoAdjust="0"/>
  </p:normalViewPr>
  <p:slideViewPr>
    <p:cSldViewPr snapToGrid="0">
      <p:cViewPr varScale="1">
        <p:scale>
          <a:sx n="63" d="100"/>
          <a:sy n="63"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01B49-E3B2-4332-A160-FE9EE9AAF2BD}" type="datetimeFigureOut">
              <a:rPr lang="en-CA" smtClean="0"/>
              <a:t>2018-07-04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E770E-726A-4E13-B3ED-C7608A14B3E4}" type="slidenum">
              <a:rPr lang="en-CA" smtClean="0"/>
              <a:t>‹#›</a:t>
            </a:fld>
            <a:endParaRPr lang="en-CA"/>
          </a:p>
        </p:txBody>
      </p:sp>
    </p:spTree>
    <p:extLst>
      <p:ext uri="{BB962C8B-B14F-4D97-AF65-F5344CB8AC3E}">
        <p14:creationId xmlns:p14="http://schemas.microsoft.com/office/powerpoint/2010/main" val="369406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49E770E-726A-4E13-B3ED-C7608A14B3E4}" type="slidenum">
              <a:rPr lang="en-CA" smtClean="0"/>
              <a:t>2</a:t>
            </a:fld>
            <a:endParaRPr lang="en-CA"/>
          </a:p>
        </p:txBody>
      </p:sp>
    </p:spTree>
    <p:extLst>
      <p:ext uri="{BB962C8B-B14F-4D97-AF65-F5344CB8AC3E}">
        <p14:creationId xmlns:p14="http://schemas.microsoft.com/office/powerpoint/2010/main" val="27131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https://www.theguardian.com/science/2014/jun/22/shannon-information-theory</a:t>
            </a:r>
          </a:p>
        </p:txBody>
      </p:sp>
      <p:sp>
        <p:nvSpPr>
          <p:cNvPr id="4" name="Slide Number Placeholder 3"/>
          <p:cNvSpPr>
            <a:spLocks noGrp="1"/>
          </p:cNvSpPr>
          <p:nvPr>
            <p:ph type="sldNum" sz="quarter" idx="10"/>
          </p:nvPr>
        </p:nvSpPr>
        <p:spPr/>
        <p:txBody>
          <a:bodyPr/>
          <a:lstStyle/>
          <a:p>
            <a:fld id="{D49E770E-726A-4E13-B3ED-C7608A14B3E4}" type="slidenum">
              <a:rPr lang="en-CA" smtClean="0"/>
              <a:t>3</a:t>
            </a:fld>
            <a:endParaRPr lang="en-CA"/>
          </a:p>
        </p:txBody>
      </p:sp>
    </p:spTree>
    <p:extLst>
      <p:ext uri="{BB962C8B-B14F-4D97-AF65-F5344CB8AC3E}">
        <p14:creationId xmlns:p14="http://schemas.microsoft.com/office/powerpoint/2010/main" val="368731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https://www.theguardian.com/science/2014/jun/22/shannon-information-theory</a:t>
            </a:r>
          </a:p>
        </p:txBody>
      </p:sp>
      <p:sp>
        <p:nvSpPr>
          <p:cNvPr id="4" name="Slide Number Placeholder 3"/>
          <p:cNvSpPr>
            <a:spLocks noGrp="1"/>
          </p:cNvSpPr>
          <p:nvPr>
            <p:ph type="sldNum" sz="quarter" idx="10"/>
          </p:nvPr>
        </p:nvSpPr>
        <p:spPr/>
        <p:txBody>
          <a:bodyPr/>
          <a:lstStyle/>
          <a:p>
            <a:fld id="{D49E770E-726A-4E13-B3ED-C7608A14B3E4}" type="slidenum">
              <a:rPr lang="en-CA" smtClean="0"/>
              <a:t>4</a:t>
            </a:fld>
            <a:endParaRPr lang="en-CA"/>
          </a:p>
        </p:txBody>
      </p:sp>
    </p:spTree>
    <p:extLst>
      <p:ext uri="{BB962C8B-B14F-4D97-AF65-F5344CB8AC3E}">
        <p14:creationId xmlns:p14="http://schemas.microsoft.com/office/powerpoint/2010/main" val="38958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https://ocw.mit.edu/courses/electrical-engineering-and-computer-science/6-02-introduction-to-eecs-ii-digital-communication-systems-fall-2012/readings/MIT6_02F12_chap12.pdf</a:t>
            </a:r>
          </a:p>
        </p:txBody>
      </p:sp>
      <p:sp>
        <p:nvSpPr>
          <p:cNvPr id="4" name="Slide Number Placeholder 3"/>
          <p:cNvSpPr>
            <a:spLocks noGrp="1"/>
          </p:cNvSpPr>
          <p:nvPr>
            <p:ph type="sldNum" sz="quarter" idx="10"/>
          </p:nvPr>
        </p:nvSpPr>
        <p:spPr/>
        <p:txBody>
          <a:bodyPr/>
          <a:lstStyle/>
          <a:p>
            <a:fld id="{D49E770E-726A-4E13-B3ED-C7608A14B3E4}" type="slidenum">
              <a:rPr lang="en-CA" smtClean="0"/>
              <a:t>9</a:t>
            </a:fld>
            <a:endParaRPr lang="en-CA"/>
          </a:p>
        </p:txBody>
      </p:sp>
    </p:spTree>
    <p:extLst>
      <p:ext uri="{BB962C8B-B14F-4D97-AF65-F5344CB8AC3E}">
        <p14:creationId xmlns:p14="http://schemas.microsoft.com/office/powerpoint/2010/main" val="188233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https://ocw.mit.edu/courses/electrical-engineering-and-computer-science/6-341-discrete-time-signal-processing-fall-2005/lecture-notes/lec08.pdf</a:t>
            </a:r>
          </a:p>
          <a:p>
            <a:endParaRPr lang="en-CA" dirty="0"/>
          </a:p>
          <a:p>
            <a:r>
              <a:rPr lang="en-CA" dirty="0"/>
              <a:t>http://www.mee.tcd.ie/~corrigad/3c1/DSP1_2012_students.pdf</a:t>
            </a:r>
          </a:p>
        </p:txBody>
      </p:sp>
      <p:sp>
        <p:nvSpPr>
          <p:cNvPr id="4" name="Slide Number Placeholder 3"/>
          <p:cNvSpPr>
            <a:spLocks noGrp="1"/>
          </p:cNvSpPr>
          <p:nvPr>
            <p:ph type="sldNum" sz="quarter" idx="10"/>
          </p:nvPr>
        </p:nvSpPr>
        <p:spPr/>
        <p:txBody>
          <a:bodyPr/>
          <a:lstStyle/>
          <a:p>
            <a:fld id="{D49E770E-726A-4E13-B3ED-C7608A14B3E4}" type="slidenum">
              <a:rPr lang="en-CA" smtClean="0"/>
              <a:t>10</a:t>
            </a:fld>
            <a:endParaRPr lang="en-CA"/>
          </a:p>
        </p:txBody>
      </p:sp>
    </p:spTree>
    <p:extLst>
      <p:ext uri="{BB962C8B-B14F-4D97-AF65-F5344CB8AC3E}">
        <p14:creationId xmlns:p14="http://schemas.microsoft.com/office/powerpoint/2010/main" val="259290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C10A-0D42-4B2D-9388-123B6D6494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47640F1-687C-4B7C-B717-E415EF997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6949538-83E4-4C43-BDF8-76C46C5E9F60}"/>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5" name="Footer Placeholder 4">
            <a:extLst>
              <a:ext uri="{FF2B5EF4-FFF2-40B4-BE49-F238E27FC236}">
                <a16:creationId xmlns:a16="http://schemas.microsoft.com/office/drawing/2014/main" id="{7BD79EDE-24D7-4DC4-B1BE-982B78A5BDD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B11355-DA08-4D9E-95A1-AE74106C7EA2}"/>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374689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E5CB-E618-4DE1-AB0C-37C54E765A7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6989F38-BBB1-45D4-AA46-79FBCF4567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3F7B95-46A7-45BF-ADDE-E524A2ACF2CD}"/>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5" name="Footer Placeholder 4">
            <a:extLst>
              <a:ext uri="{FF2B5EF4-FFF2-40B4-BE49-F238E27FC236}">
                <a16:creationId xmlns:a16="http://schemas.microsoft.com/office/drawing/2014/main" id="{BBF2AE7D-5DA4-45F0-A9B1-CD6C8B29937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B2BD4D-410D-4DF2-9264-237A5F4FCDD1}"/>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51255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7B864-2192-4469-962D-36DE811F47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5E324C4-60FF-43DD-958B-C43CDB8D846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B3C6D4-559B-48DA-A5D5-9E484CB0D5FE}"/>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5" name="Footer Placeholder 4">
            <a:extLst>
              <a:ext uri="{FF2B5EF4-FFF2-40B4-BE49-F238E27FC236}">
                <a16:creationId xmlns:a16="http://schemas.microsoft.com/office/drawing/2014/main" id="{18BCABCB-BFDA-44F3-9D22-1C359C430B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338438-5EC9-48F4-8895-D7F3D9F9D897}"/>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37973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668D-6CC3-496B-A257-5D53305BA22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60E77B2-9932-47DB-B011-D90E0F1157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7897AD-D8A0-4031-A8BE-AE5829C6CFC9}"/>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5" name="Footer Placeholder 4">
            <a:extLst>
              <a:ext uri="{FF2B5EF4-FFF2-40B4-BE49-F238E27FC236}">
                <a16:creationId xmlns:a16="http://schemas.microsoft.com/office/drawing/2014/main" id="{6B4F5FE3-49BF-495A-8F33-89E757457A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441826C-DA01-4F03-ACD7-FFB03F60A021}"/>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382531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FA87-EEAA-4992-9B19-AB5783C864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F88F0EE-3EA4-4DC3-8386-A61A839E63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B2AAF2-0857-4FB0-9624-713243DA8381}"/>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5" name="Footer Placeholder 4">
            <a:extLst>
              <a:ext uri="{FF2B5EF4-FFF2-40B4-BE49-F238E27FC236}">
                <a16:creationId xmlns:a16="http://schemas.microsoft.com/office/drawing/2014/main" id="{7096B0DE-F178-4495-958C-EADD3DF7F70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1D08212-70CA-4CE6-B9C4-B9DC4DD5B9EA}"/>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204437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C984-27A0-4330-B503-AF1675933DB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E80C3F-9810-40EF-B02B-03BCE79A63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99ADE43-0EA8-4C46-B830-2C133388FFB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FAB5276-A243-4B96-AC4A-039C4B1B50A4}"/>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6" name="Footer Placeholder 5">
            <a:extLst>
              <a:ext uri="{FF2B5EF4-FFF2-40B4-BE49-F238E27FC236}">
                <a16:creationId xmlns:a16="http://schemas.microsoft.com/office/drawing/2014/main" id="{188250C8-2611-4223-8953-202781FEBAC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39CAEE-18E0-4096-8620-03ACE3BD2A54}"/>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280043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6DDA-F9EA-4120-B368-A380653B466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3615E9-2215-4715-A173-F139734B4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67D6FE-8184-41D2-9CDD-AA9CE7E98C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C8FB855-E540-48F9-90A8-5584AE4E5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C7D9AB-021A-4F2F-814B-A8FFF7A76C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D444CF2-6D6F-4DE5-BB9D-99D67DB028CA}"/>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8" name="Footer Placeholder 7">
            <a:extLst>
              <a:ext uri="{FF2B5EF4-FFF2-40B4-BE49-F238E27FC236}">
                <a16:creationId xmlns:a16="http://schemas.microsoft.com/office/drawing/2014/main" id="{72E3E68E-FED3-4B8C-BCD8-287C973190D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7973CB1-3EF9-48B1-BDD8-7D09AE777328}"/>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251461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76E9-F741-49AE-AE47-CA54E680156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76D07E-1CBD-4009-8227-C693162A45FB}"/>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4" name="Footer Placeholder 3">
            <a:extLst>
              <a:ext uri="{FF2B5EF4-FFF2-40B4-BE49-F238E27FC236}">
                <a16:creationId xmlns:a16="http://schemas.microsoft.com/office/drawing/2014/main" id="{F0723707-7673-4166-817F-FA5DF05B68E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34CE33E-63DA-4569-ABCE-B194427583EA}"/>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415125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0D24A-73E5-4C50-AD02-D38D12019ED6}"/>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3" name="Footer Placeholder 2">
            <a:extLst>
              <a:ext uri="{FF2B5EF4-FFF2-40B4-BE49-F238E27FC236}">
                <a16:creationId xmlns:a16="http://schemas.microsoft.com/office/drawing/2014/main" id="{1FF07BB0-24F6-4287-B901-8F0B1408E2F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DB62940-D9B5-494A-841A-F25342034E91}"/>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123730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A4E0-DC9F-4309-A3BB-A9CC12F17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6085A9B-CC54-499C-A339-0E29712DD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3475802-020D-42FD-8842-669FDD64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C4552C-94B7-4A09-B380-9A3798CC21A2}"/>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6" name="Footer Placeholder 5">
            <a:extLst>
              <a:ext uri="{FF2B5EF4-FFF2-40B4-BE49-F238E27FC236}">
                <a16:creationId xmlns:a16="http://schemas.microsoft.com/office/drawing/2014/main" id="{F5B6E794-52AD-4D77-8008-B259911C971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1CEBA20-18D3-4677-B3F2-B3D2C3E3C4D9}"/>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90088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4FCC-621E-461D-96EE-CBB4CCB02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7CEC2B-E66A-4494-AE01-7590D8EBD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49C7D91-96A3-4A3C-B56A-B1EE6D653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3E67BF-371B-4F93-AA6E-3AB558162596}"/>
              </a:ext>
            </a:extLst>
          </p:cNvPr>
          <p:cNvSpPr>
            <a:spLocks noGrp="1"/>
          </p:cNvSpPr>
          <p:nvPr>
            <p:ph type="dt" sz="half" idx="10"/>
          </p:nvPr>
        </p:nvSpPr>
        <p:spPr/>
        <p:txBody>
          <a:bodyPr/>
          <a:lstStyle/>
          <a:p>
            <a:fld id="{3140E8BF-4252-43EC-A6E6-2657B3804BAD}" type="datetimeFigureOut">
              <a:rPr lang="en-CA" smtClean="0"/>
              <a:t>2018-07-04</a:t>
            </a:fld>
            <a:endParaRPr lang="en-CA"/>
          </a:p>
        </p:txBody>
      </p:sp>
      <p:sp>
        <p:nvSpPr>
          <p:cNvPr id="6" name="Footer Placeholder 5">
            <a:extLst>
              <a:ext uri="{FF2B5EF4-FFF2-40B4-BE49-F238E27FC236}">
                <a16:creationId xmlns:a16="http://schemas.microsoft.com/office/drawing/2014/main" id="{7A44FD7E-DFC5-4EAA-B1D5-28CB918FC5A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84D7AD3-9E33-4BC0-97D5-354082A73D0E}"/>
              </a:ext>
            </a:extLst>
          </p:cNvPr>
          <p:cNvSpPr>
            <a:spLocks noGrp="1"/>
          </p:cNvSpPr>
          <p:nvPr>
            <p:ph type="sldNum" sz="quarter" idx="12"/>
          </p:nvPr>
        </p:nvSpPr>
        <p:spPr/>
        <p:txBody>
          <a:bodyPr/>
          <a:lstStyle/>
          <a:p>
            <a:fld id="{8C724997-8873-4153-8A31-BF8B094E65BF}" type="slidenum">
              <a:rPr lang="en-CA" smtClean="0"/>
              <a:t>‹#›</a:t>
            </a:fld>
            <a:endParaRPr lang="en-CA"/>
          </a:p>
        </p:txBody>
      </p:sp>
    </p:spTree>
    <p:extLst>
      <p:ext uri="{BB962C8B-B14F-4D97-AF65-F5344CB8AC3E}">
        <p14:creationId xmlns:p14="http://schemas.microsoft.com/office/powerpoint/2010/main" val="280681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6F5065-1911-41A5-9A91-BFEB34BED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E062CC6-28D1-401D-8CE7-CD4B3802E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201EA6-5A7C-4B98-BD46-E45EB44AC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0E8BF-4252-43EC-A6E6-2657B3804BAD}" type="datetimeFigureOut">
              <a:rPr lang="en-CA" smtClean="0"/>
              <a:t>2018-07-04</a:t>
            </a:fld>
            <a:endParaRPr lang="en-CA"/>
          </a:p>
        </p:txBody>
      </p:sp>
      <p:sp>
        <p:nvSpPr>
          <p:cNvPr id="5" name="Footer Placeholder 4">
            <a:extLst>
              <a:ext uri="{FF2B5EF4-FFF2-40B4-BE49-F238E27FC236}">
                <a16:creationId xmlns:a16="http://schemas.microsoft.com/office/drawing/2014/main" id="{AE5A9403-D16C-445A-9D54-DF424252D1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1338DC6-7ED2-4D3F-A724-F0F92B323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24997-8873-4153-8A31-BF8B094E65BF}" type="slidenum">
              <a:rPr lang="en-CA" smtClean="0"/>
              <a:t>‹#›</a:t>
            </a:fld>
            <a:endParaRPr lang="en-CA"/>
          </a:p>
        </p:txBody>
      </p:sp>
    </p:spTree>
    <p:extLst>
      <p:ext uri="{BB962C8B-B14F-4D97-AF65-F5344CB8AC3E}">
        <p14:creationId xmlns:p14="http://schemas.microsoft.com/office/powerpoint/2010/main" val="186947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37C2410-34BE-4322-8DC4-EA84D1129A7D}"/>
              </a:ext>
            </a:extLst>
          </p:cNvPr>
          <p:cNvSpPr>
            <a:spLocks noGrp="1"/>
          </p:cNvSpPr>
          <p:nvPr>
            <p:ph type="ctrTitle"/>
          </p:nvPr>
        </p:nvSpPr>
        <p:spPr>
          <a:xfrm>
            <a:off x="1524000" y="2776538"/>
            <a:ext cx="9144000" cy="1381188"/>
          </a:xfrm>
        </p:spPr>
        <p:txBody>
          <a:bodyPr anchor="ctr" anchorCtr="0">
            <a:normAutofit/>
          </a:bodyPr>
          <a:lstStyle/>
          <a:p>
            <a:r>
              <a:rPr lang="en-CA" sz="4000">
                <a:solidFill>
                  <a:schemeClr val="bg2"/>
                </a:solidFill>
              </a:rPr>
              <a:t>Signal Processing</a:t>
            </a:r>
          </a:p>
        </p:txBody>
      </p:sp>
      <p:sp>
        <p:nvSpPr>
          <p:cNvPr id="3" name="Subtitle 2">
            <a:extLst>
              <a:ext uri="{FF2B5EF4-FFF2-40B4-BE49-F238E27FC236}">
                <a16:creationId xmlns:a16="http://schemas.microsoft.com/office/drawing/2014/main" id="{1380B68B-C25E-4018-909D-36CEA5613A0F}"/>
              </a:ext>
            </a:extLst>
          </p:cNvPr>
          <p:cNvSpPr>
            <a:spLocks noGrp="1"/>
          </p:cNvSpPr>
          <p:nvPr>
            <p:ph type="subTitle" idx="1"/>
          </p:nvPr>
        </p:nvSpPr>
        <p:spPr>
          <a:xfrm>
            <a:off x="1524000" y="4495800"/>
            <a:ext cx="9144000" cy="762000"/>
          </a:xfrm>
        </p:spPr>
        <p:txBody>
          <a:bodyPr>
            <a:normAutofit/>
          </a:bodyPr>
          <a:lstStyle/>
          <a:p>
            <a:r>
              <a:rPr lang="en-US" sz="1800">
                <a:latin typeface="Lato Black" panose="020F0A02020204030203" pitchFamily="34" charset="0"/>
              </a:rPr>
              <a:t>2018S ESE 2014 [B114] Digital Signal Processing and Storage</a:t>
            </a:r>
          </a:p>
          <a:p>
            <a:endParaRPr lang="en-CA" sz="1800"/>
          </a:p>
        </p:txBody>
      </p:sp>
    </p:spTree>
    <p:extLst>
      <p:ext uri="{BB962C8B-B14F-4D97-AF65-F5344CB8AC3E}">
        <p14:creationId xmlns:p14="http://schemas.microsoft.com/office/powerpoint/2010/main" val="22545260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0D8-32F3-46B1-B107-282E30B0C8BA}"/>
              </a:ext>
            </a:extLst>
          </p:cNvPr>
          <p:cNvSpPr>
            <a:spLocks noGrp="1"/>
          </p:cNvSpPr>
          <p:nvPr>
            <p:ph type="title"/>
          </p:nvPr>
        </p:nvSpPr>
        <p:spPr>
          <a:xfrm>
            <a:off x="838200" y="365126"/>
            <a:ext cx="10515600" cy="603062"/>
          </a:xfrm>
          <a:solidFill>
            <a:schemeClr val="bg2">
              <a:lumMod val="25000"/>
            </a:schemeClr>
          </a:solidFill>
        </p:spPr>
        <p:txBody>
          <a:bodyPr>
            <a:normAutofit/>
          </a:bodyPr>
          <a:lstStyle/>
          <a:p>
            <a:pPr lvl="0" algn="r" eaLnBrk="0" fontAlgn="base" hangingPunct="0"/>
            <a:r>
              <a:rPr lang="en-US" sz="3200" b="1" dirty="0">
                <a:solidFill>
                  <a:schemeClr val="bg1"/>
                </a:solidFill>
                <a:latin typeface="Arial" panose="020B0604020202020204" pitchFamily="34" charset="0"/>
                <a:cs typeface="Arial" panose="020B0604020202020204" pitchFamily="34" charset="0"/>
              </a:rPr>
              <a:t>Design and implement FIR and IIR digital filters.</a:t>
            </a:r>
            <a:endParaRPr lang="en-CA" sz="32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250577-045A-4E17-AEB8-06E68DAAF8D2}"/>
              </a:ext>
            </a:extLst>
          </p:cNvPr>
          <p:cNvSpPr>
            <a:spLocks noGrp="1"/>
          </p:cNvSpPr>
          <p:nvPr>
            <p:ph idx="1"/>
          </p:nvPr>
        </p:nvSpPr>
        <p:spPr>
          <a:xfrm>
            <a:off x="838200" y="1210235"/>
            <a:ext cx="10515600" cy="4966728"/>
          </a:xfrm>
          <a:ln w="63500">
            <a:solidFill>
              <a:srgbClr val="FF0000"/>
            </a:solidFill>
          </a:ln>
        </p:spPr>
        <p:txBody>
          <a:bodyPr>
            <a:normAutofit/>
          </a:bodyPr>
          <a:lstStyle/>
          <a:p>
            <a:pPr marL="0" indent="0" eaLnBrk="0" fontAlgn="base" hangingPunct="0">
              <a:buNone/>
            </a:pPr>
            <a:r>
              <a:rPr lang="en-US" dirty="0"/>
              <a:t>	5.1	Design FIR filters.</a:t>
            </a:r>
            <a:endParaRPr lang="en-CA" dirty="0"/>
          </a:p>
          <a:p>
            <a:pPr marL="0" indent="0" eaLnBrk="0" fontAlgn="base" hangingPunct="0">
              <a:buNone/>
            </a:pPr>
            <a:r>
              <a:rPr lang="en-US" dirty="0"/>
              <a:t>	5.2	Determine and plot the magnitude and phase response of FIR filters.</a:t>
            </a:r>
            <a:endParaRPr lang="en-CA" dirty="0"/>
          </a:p>
          <a:p>
            <a:pPr marL="0" indent="0" eaLnBrk="0" fontAlgn="base" hangingPunct="0">
              <a:buNone/>
            </a:pPr>
            <a:r>
              <a:rPr lang="en-US" dirty="0"/>
              <a:t>	5.3	Design IIR filters.</a:t>
            </a:r>
            <a:endParaRPr lang="en-CA" dirty="0"/>
          </a:p>
          <a:p>
            <a:pPr marL="0" indent="0" eaLnBrk="0" fontAlgn="base" hangingPunct="0">
              <a:buNone/>
            </a:pPr>
            <a:r>
              <a:rPr lang="en-US" dirty="0"/>
              <a:t>	5.4	Determine and plot the magnitude and phase response of IIR filters.</a:t>
            </a:r>
            <a:endParaRPr lang="en-CA" dirty="0"/>
          </a:p>
          <a:p>
            <a:pPr marL="0" indent="0" eaLnBrk="0" fontAlgn="base" hangingPunct="0">
              <a:buNone/>
            </a:pPr>
            <a:r>
              <a:rPr lang="en-US" dirty="0"/>
              <a:t>	5.5	Sketch z-plane pole-zero plots for digital filters.</a:t>
            </a:r>
            <a:endParaRPr lang="en-CA" dirty="0"/>
          </a:p>
          <a:p>
            <a:pPr marL="0" indent="0" eaLnBrk="0" fontAlgn="base" hangingPunct="0">
              <a:buNone/>
            </a:pPr>
            <a:r>
              <a:rPr lang="en-US" dirty="0"/>
              <a:t>	5.6	Determine the system function based on z-plane pole-zero plots.</a:t>
            </a:r>
            <a:endParaRPr lang="en-CA" dirty="0"/>
          </a:p>
        </p:txBody>
      </p:sp>
    </p:spTree>
    <p:extLst>
      <p:ext uri="{BB962C8B-B14F-4D97-AF65-F5344CB8AC3E}">
        <p14:creationId xmlns:p14="http://schemas.microsoft.com/office/powerpoint/2010/main" val="98183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43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EAE337-FB63-4417-85BD-1AC4F5B823FC}"/>
              </a:ext>
            </a:extLst>
          </p:cNvPr>
          <p:cNvPicPr>
            <a:picLocks noChangeAspect="1"/>
          </p:cNvPicPr>
          <p:nvPr/>
        </p:nvPicPr>
        <p:blipFill>
          <a:blip r:embed="rId2"/>
          <a:stretch>
            <a:fillRect/>
          </a:stretch>
        </p:blipFill>
        <p:spPr>
          <a:xfrm>
            <a:off x="643467" y="1357038"/>
            <a:ext cx="10905066" cy="4143924"/>
          </a:xfrm>
          <a:prstGeom prst="rect">
            <a:avLst/>
          </a:prstGeom>
        </p:spPr>
      </p:pic>
    </p:spTree>
    <p:extLst>
      <p:ext uri="{BB962C8B-B14F-4D97-AF65-F5344CB8AC3E}">
        <p14:creationId xmlns:p14="http://schemas.microsoft.com/office/powerpoint/2010/main" val="427428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0D8-32F3-46B1-B107-282E30B0C8BA}"/>
              </a:ext>
            </a:extLst>
          </p:cNvPr>
          <p:cNvSpPr>
            <a:spLocks noGrp="1"/>
          </p:cNvSpPr>
          <p:nvPr>
            <p:ph type="title"/>
          </p:nvPr>
        </p:nvSpPr>
        <p:spPr>
          <a:xfrm>
            <a:off x="838200" y="365126"/>
            <a:ext cx="10515600" cy="603062"/>
          </a:xfrm>
          <a:solidFill>
            <a:schemeClr val="bg2">
              <a:lumMod val="25000"/>
            </a:schemeClr>
          </a:solidFill>
        </p:spPr>
        <p:txBody>
          <a:bodyPr>
            <a:normAutofit/>
          </a:bodyPr>
          <a:lstStyle/>
          <a:p>
            <a:pPr lvl="0" algn="r" eaLnBrk="0" fontAlgn="base" hangingPunct="0"/>
            <a:r>
              <a:rPr lang="en-US" sz="2000" b="1" dirty="0">
                <a:solidFill>
                  <a:schemeClr val="bg1"/>
                </a:solidFill>
                <a:latin typeface="Arial" panose="020B0604020202020204" pitchFamily="34" charset="0"/>
                <a:cs typeface="Arial" panose="020B0604020202020204" pitchFamily="34" charset="0"/>
              </a:rPr>
              <a:t>Convert analog signals to digital signals and digital signals to analog signals.</a:t>
            </a:r>
            <a:endParaRPr lang="en-CA" sz="20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250577-045A-4E17-AEB8-06E68DAAF8D2}"/>
              </a:ext>
            </a:extLst>
          </p:cNvPr>
          <p:cNvSpPr>
            <a:spLocks noGrp="1"/>
          </p:cNvSpPr>
          <p:nvPr>
            <p:ph idx="1"/>
          </p:nvPr>
        </p:nvSpPr>
        <p:spPr>
          <a:xfrm>
            <a:off x="838200" y="1210235"/>
            <a:ext cx="10515600" cy="4966728"/>
          </a:xfrm>
          <a:ln w="63500">
            <a:solidFill>
              <a:srgbClr val="FF0000"/>
            </a:solidFill>
          </a:ln>
        </p:spPr>
        <p:txBody>
          <a:bodyPr>
            <a:normAutofit/>
          </a:bodyPr>
          <a:lstStyle/>
          <a:p>
            <a:pPr marL="0" indent="0" eaLnBrk="0" fontAlgn="base" hangingPunct="0">
              <a:buNone/>
            </a:pPr>
            <a:r>
              <a:rPr lang="en-US" dirty="0"/>
              <a:t>	6.1	Draw a diagram of a basic analog to digital converter.</a:t>
            </a:r>
            <a:endParaRPr lang="en-CA" dirty="0"/>
          </a:p>
          <a:p>
            <a:pPr marL="0" indent="0" eaLnBrk="0" fontAlgn="base" hangingPunct="0">
              <a:buNone/>
            </a:pPr>
            <a:r>
              <a:rPr lang="en-US" dirty="0"/>
              <a:t>	6.2	Draw a diagram of a basic digital to analog converter.</a:t>
            </a:r>
            <a:endParaRPr lang="en-CA" dirty="0"/>
          </a:p>
          <a:p>
            <a:pPr marL="0" indent="0" eaLnBrk="0" fontAlgn="base" hangingPunct="0">
              <a:buNone/>
            </a:pPr>
            <a:r>
              <a:rPr lang="en-US" dirty="0"/>
              <a:t>	6.3	Describe the meaning of sampling a continuous signal.</a:t>
            </a:r>
            <a:endParaRPr lang="en-CA" dirty="0"/>
          </a:p>
          <a:p>
            <a:pPr marL="0" indent="0" eaLnBrk="0" fontAlgn="base" hangingPunct="0">
              <a:buNone/>
            </a:pPr>
            <a:r>
              <a:rPr lang="en-US" dirty="0"/>
              <a:t>	6.4	Describe the meaning of quantization of a continuous signal.</a:t>
            </a:r>
            <a:endParaRPr lang="en-CA" dirty="0"/>
          </a:p>
          <a:p>
            <a:pPr marL="0" indent="0" eaLnBrk="0" fontAlgn="base" hangingPunct="0">
              <a:buNone/>
            </a:pPr>
            <a:r>
              <a:rPr lang="en-US" dirty="0"/>
              <a:t>	6.5	Describe the meaning of digitizing a continuous signal.</a:t>
            </a:r>
            <a:endParaRPr lang="en-CA" dirty="0"/>
          </a:p>
        </p:txBody>
      </p:sp>
    </p:spTree>
    <p:extLst>
      <p:ext uri="{BB962C8B-B14F-4D97-AF65-F5344CB8AC3E}">
        <p14:creationId xmlns:p14="http://schemas.microsoft.com/office/powerpoint/2010/main" val="27929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0D8-32F3-46B1-B107-282E30B0C8BA}"/>
              </a:ext>
            </a:extLst>
          </p:cNvPr>
          <p:cNvSpPr>
            <a:spLocks noGrp="1"/>
          </p:cNvSpPr>
          <p:nvPr>
            <p:ph type="title"/>
          </p:nvPr>
        </p:nvSpPr>
        <p:spPr>
          <a:xfrm>
            <a:off x="838200" y="365126"/>
            <a:ext cx="10515600" cy="603062"/>
          </a:xfrm>
          <a:solidFill>
            <a:schemeClr val="bg2">
              <a:lumMod val="25000"/>
            </a:schemeClr>
          </a:solidFill>
        </p:spPr>
        <p:txBody>
          <a:bodyPr>
            <a:normAutofit/>
          </a:bodyPr>
          <a:lstStyle/>
          <a:p>
            <a:pPr lvl="0" algn="r" eaLnBrk="0" fontAlgn="base" hangingPunct="0"/>
            <a:r>
              <a:rPr lang="en-US" sz="2400" b="1" dirty="0">
                <a:solidFill>
                  <a:schemeClr val="bg1"/>
                </a:solidFill>
                <a:latin typeface="Arial" panose="020B0604020202020204" pitchFamily="34" charset="0"/>
                <a:cs typeface="Arial" panose="020B0604020202020204" pitchFamily="34" charset="0"/>
              </a:rPr>
              <a:t>Implement C++ applications to filter and process audio signals.</a:t>
            </a:r>
            <a:endParaRPr lang="en-CA" sz="24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250577-045A-4E17-AEB8-06E68DAAF8D2}"/>
              </a:ext>
            </a:extLst>
          </p:cNvPr>
          <p:cNvSpPr>
            <a:spLocks noGrp="1"/>
          </p:cNvSpPr>
          <p:nvPr>
            <p:ph idx="1"/>
          </p:nvPr>
        </p:nvSpPr>
        <p:spPr>
          <a:xfrm>
            <a:off x="838200" y="1210235"/>
            <a:ext cx="10515600" cy="4966728"/>
          </a:xfrm>
          <a:ln w="63500">
            <a:solidFill>
              <a:srgbClr val="FF0000"/>
            </a:solidFill>
          </a:ln>
        </p:spPr>
        <p:txBody>
          <a:bodyPr>
            <a:normAutofit/>
          </a:bodyPr>
          <a:lstStyle/>
          <a:p>
            <a:pPr marL="0" lvl="0" indent="0" eaLnBrk="0" fontAlgn="base" hangingPunct="0">
              <a:buNone/>
            </a:pPr>
            <a:endParaRPr lang="en-US" dirty="0"/>
          </a:p>
          <a:p>
            <a:pPr marL="0" lvl="0" indent="0" eaLnBrk="0" fontAlgn="base" hangingPunct="0">
              <a:buNone/>
            </a:pPr>
            <a:r>
              <a:rPr lang="en-US" dirty="0"/>
              <a:t>7.1	Add a reverberation effect to an audio signal.</a:t>
            </a:r>
            <a:endParaRPr lang="en-CA" dirty="0"/>
          </a:p>
          <a:p>
            <a:pPr marL="0" indent="0" eaLnBrk="0" fontAlgn="base" hangingPunct="0">
              <a:lnSpc>
                <a:spcPct val="150000"/>
              </a:lnSpc>
              <a:buNone/>
            </a:pPr>
            <a:r>
              <a:rPr lang="en-US" dirty="0"/>
              <a:t>7.2	Add an echo effect to an audio signal.</a:t>
            </a:r>
            <a:endParaRPr lang="en-CA" dirty="0"/>
          </a:p>
          <a:p>
            <a:pPr marL="0" indent="0" eaLnBrk="0" fontAlgn="base" hangingPunct="0">
              <a:lnSpc>
                <a:spcPct val="150000"/>
              </a:lnSpc>
              <a:buNone/>
            </a:pPr>
            <a:r>
              <a:rPr lang="en-US" dirty="0"/>
              <a:t>7.3	Add a chorus effect to an audio signal.</a:t>
            </a:r>
            <a:br>
              <a:rPr lang="en-US" dirty="0"/>
            </a:br>
            <a:r>
              <a:rPr lang="en-US" dirty="0"/>
              <a:t>7.4	Add a phaser effect to an audio signal.</a:t>
            </a:r>
            <a:endParaRPr lang="en-CA" dirty="0"/>
          </a:p>
          <a:p>
            <a:pPr marL="0" indent="0" eaLnBrk="0" fontAlgn="base" hangingPunct="0">
              <a:lnSpc>
                <a:spcPct val="150000"/>
              </a:lnSpc>
              <a:buNone/>
            </a:pPr>
            <a:r>
              <a:rPr lang="en-US" dirty="0"/>
              <a:t>7.5	Add a </a:t>
            </a:r>
            <a:r>
              <a:rPr lang="en-US" dirty="0" err="1"/>
              <a:t>flanger</a:t>
            </a:r>
            <a:r>
              <a:rPr lang="en-US" dirty="0"/>
              <a:t> effect to an audio signal.</a:t>
            </a:r>
            <a:endParaRPr lang="en-CA" dirty="0"/>
          </a:p>
          <a:p>
            <a:pPr marL="0" indent="0" eaLnBrk="0" fontAlgn="base" hangingPunct="0">
              <a:lnSpc>
                <a:spcPct val="150000"/>
              </a:lnSpc>
              <a:buNone/>
            </a:pPr>
            <a:r>
              <a:rPr lang="en-US" dirty="0"/>
              <a:t>7.6	Remove noise from an audio signal.</a:t>
            </a:r>
            <a:endParaRPr lang="en-CA" dirty="0"/>
          </a:p>
        </p:txBody>
      </p:sp>
    </p:spTree>
    <p:extLst>
      <p:ext uri="{BB962C8B-B14F-4D97-AF65-F5344CB8AC3E}">
        <p14:creationId xmlns:p14="http://schemas.microsoft.com/office/powerpoint/2010/main" val="375686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0D8-32F3-46B1-B107-282E30B0C8BA}"/>
              </a:ext>
            </a:extLst>
          </p:cNvPr>
          <p:cNvSpPr>
            <a:spLocks noGrp="1"/>
          </p:cNvSpPr>
          <p:nvPr>
            <p:ph type="title"/>
          </p:nvPr>
        </p:nvSpPr>
        <p:spPr>
          <a:xfrm>
            <a:off x="838200" y="365126"/>
            <a:ext cx="10515600" cy="603062"/>
          </a:xfrm>
          <a:solidFill>
            <a:schemeClr val="bg2">
              <a:lumMod val="25000"/>
            </a:schemeClr>
          </a:solidFill>
        </p:spPr>
        <p:txBody>
          <a:bodyPr>
            <a:normAutofit/>
          </a:bodyPr>
          <a:lstStyle/>
          <a:p>
            <a:pPr algn="r" eaLnBrk="0" fontAlgn="base" hangingPunct="0"/>
            <a:r>
              <a:rPr lang="en-US" sz="2800" b="1" dirty="0">
                <a:solidFill>
                  <a:schemeClr val="bg1"/>
                </a:solidFill>
                <a:latin typeface="Arial" panose="020B0604020202020204" pitchFamily="34" charset="0"/>
                <a:cs typeface="Arial" panose="020B0604020202020204" pitchFamily="34" charset="0"/>
              </a:rPr>
              <a:t>Implement C++ applications to filter and process images.</a:t>
            </a:r>
            <a:endParaRPr lang="en-CA" sz="28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250577-045A-4E17-AEB8-06E68DAAF8D2}"/>
              </a:ext>
            </a:extLst>
          </p:cNvPr>
          <p:cNvSpPr>
            <a:spLocks noGrp="1"/>
          </p:cNvSpPr>
          <p:nvPr>
            <p:ph idx="1"/>
          </p:nvPr>
        </p:nvSpPr>
        <p:spPr>
          <a:xfrm>
            <a:off x="838200" y="1210235"/>
            <a:ext cx="10515600" cy="4966728"/>
          </a:xfrm>
          <a:ln w="63500">
            <a:solidFill>
              <a:srgbClr val="FF0000"/>
            </a:solidFill>
          </a:ln>
        </p:spPr>
        <p:txBody>
          <a:bodyPr>
            <a:normAutofit/>
          </a:bodyPr>
          <a:lstStyle/>
          <a:p>
            <a:pPr marL="0" indent="0" eaLnBrk="0" fontAlgn="base" hangingPunct="0">
              <a:buNone/>
            </a:pPr>
            <a:endParaRPr lang="en-US" dirty="0"/>
          </a:p>
          <a:p>
            <a:pPr marL="0" indent="0" eaLnBrk="0" fontAlgn="base" hangingPunct="0">
              <a:buNone/>
            </a:pPr>
            <a:r>
              <a:rPr lang="en-US" dirty="0"/>
              <a:t>8.1	Add a blurring effect to a 2-D image signal.</a:t>
            </a:r>
            <a:endParaRPr lang="en-CA" dirty="0"/>
          </a:p>
          <a:p>
            <a:pPr marL="0" indent="0" eaLnBrk="0" fontAlgn="base" hangingPunct="0">
              <a:buNone/>
            </a:pPr>
            <a:r>
              <a:rPr lang="en-US" dirty="0"/>
              <a:t>8.2	Remove a blurring effect from a 2-D image signal.</a:t>
            </a:r>
            <a:endParaRPr lang="en-CA" dirty="0"/>
          </a:p>
        </p:txBody>
      </p:sp>
    </p:spTree>
    <p:extLst>
      <p:ext uri="{BB962C8B-B14F-4D97-AF65-F5344CB8AC3E}">
        <p14:creationId xmlns:p14="http://schemas.microsoft.com/office/powerpoint/2010/main" val="59568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4054A8-DC1F-4E2D-94EF-3B02B4A7217B}"/>
              </a:ext>
            </a:extLst>
          </p:cNvPr>
          <p:cNvPicPr>
            <a:picLocks noChangeAspect="1"/>
          </p:cNvPicPr>
          <p:nvPr/>
        </p:nvPicPr>
        <p:blipFill>
          <a:blip r:embed="rId3"/>
          <a:stretch>
            <a:fillRect/>
          </a:stretch>
        </p:blipFill>
        <p:spPr>
          <a:xfrm>
            <a:off x="411480" y="3713"/>
            <a:ext cx="11445239" cy="6896489"/>
          </a:xfrm>
          <a:prstGeom prst="rect">
            <a:avLst/>
          </a:prstGeom>
        </p:spPr>
      </p:pic>
    </p:spTree>
    <p:extLst>
      <p:ext uri="{BB962C8B-B14F-4D97-AF65-F5344CB8AC3E}">
        <p14:creationId xmlns:p14="http://schemas.microsoft.com/office/powerpoint/2010/main" val="187058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D5CC5-7AA0-499E-AFA1-B29EB02F1079}"/>
              </a:ext>
            </a:extLst>
          </p:cNvPr>
          <p:cNvSpPr/>
          <p:nvPr/>
        </p:nvSpPr>
        <p:spPr>
          <a:xfrm>
            <a:off x="586740" y="0"/>
            <a:ext cx="11018520" cy="2062103"/>
          </a:xfrm>
          <a:prstGeom prst="rect">
            <a:avLst/>
          </a:prstGeom>
          <a:solidFill>
            <a:schemeClr val="accent2">
              <a:lumMod val="75000"/>
            </a:schemeClr>
          </a:solidFill>
        </p:spPr>
        <p:txBody>
          <a:bodyPr wrap="square">
            <a:spAutoFit/>
          </a:bodyPr>
          <a:lstStyle/>
          <a:p>
            <a:r>
              <a:rPr lang="en-US" sz="3200" b="1" dirty="0">
                <a:solidFill>
                  <a:schemeClr val="bg1"/>
                </a:solidFill>
                <a:latin typeface="Guardian Egyptian Web"/>
              </a:rPr>
              <a:t>Without Claude Shannon's information theory there would have been no internet</a:t>
            </a:r>
          </a:p>
          <a:p>
            <a:r>
              <a:rPr lang="en-US" sz="3200" dirty="0">
                <a:solidFill>
                  <a:schemeClr val="bg1"/>
                </a:solidFill>
                <a:latin typeface="Guardian Egyptian Web"/>
              </a:rPr>
              <a:t>It showed how to make communications faster and take up less space on a hard disk, making the internet possible</a:t>
            </a:r>
            <a:endParaRPr lang="en-US" sz="3200" b="0" i="0" dirty="0">
              <a:solidFill>
                <a:schemeClr val="bg1"/>
              </a:solidFill>
              <a:effectLst/>
              <a:latin typeface="Guardian Egyptian Web"/>
            </a:endParaRPr>
          </a:p>
        </p:txBody>
      </p:sp>
      <p:sp>
        <p:nvSpPr>
          <p:cNvPr id="3" name="Rectangle 2">
            <a:extLst>
              <a:ext uri="{FF2B5EF4-FFF2-40B4-BE49-F238E27FC236}">
                <a16:creationId xmlns:a16="http://schemas.microsoft.com/office/drawing/2014/main" id="{944AEB31-F04D-4E0B-9B0C-9B8D6462966F}"/>
              </a:ext>
            </a:extLst>
          </p:cNvPr>
          <p:cNvSpPr/>
          <p:nvPr/>
        </p:nvSpPr>
        <p:spPr>
          <a:xfrm>
            <a:off x="373380" y="2333685"/>
            <a:ext cx="11445240" cy="4524315"/>
          </a:xfrm>
          <a:prstGeom prst="rect">
            <a:avLst/>
          </a:prstGeom>
          <a:solidFill>
            <a:srgbClr val="00B0F0"/>
          </a:solidFill>
        </p:spPr>
        <p:txBody>
          <a:bodyPr wrap="square">
            <a:spAutoFit/>
          </a:bodyPr>
          <a:lstStyle/>
          <a:p>
            <a:r>
              <a:rPr lang="en-US" sz="2400" b="1" cap="all" dirty="0">
                <a:solidFill>
                  <a:schemeClr val="bg1"/>
                </a:solidFill>
                <a:latin typeface="Guardian Egyptian Web"/>
              </a:rPr>
              <a:t>T</a:t>
            </a:r>
            <a:r>
              <a:rPr lang="en-US" sz="2400" dirty="0">
                <a:solidFill>
                  <a:schemeClr val="bg1"/>
                </a:solidFill>
                <a:latin typeface="Guardian Text Egyptian Web"/>
              </a:rPr>
              <a:t>his equation was published in the 1949 book </a:t>
            </a:r>
            <a:r>
              <a:rPr lang="en-US" sz="2400" i="1" dirty="0">
                <a:solidFill>
                  <a:schemeClr val="bg1"/>
                </a:solidFill>
                <a:latin typeface="Guardian Text Egyptian Web"/>
              </a:rPr>
              <a:t>The Mathematical Theory of Communication</a:t>
            </a:r>
            <a:r>
              <a:rPr lang="en-US" sz="2400" dirty="0">
                <a:solidFill>
                  <a:schemeClr val="bg1"/>
                </a:solidFill>
                <a:latin typeface="Guardian Text Egyptian Web"/>
              </a:rPr>
              <a:t>, by Claude Shannon. </a:t>
            </a:r>
          </a:p>
          <a:p>
            <a:endParaRPr lang="en-US" sz="2400" dirty="0">
              <a:solidFill>
                <a:schemeClr val="bg1"/>
              </a:solidFill>
              <a:latin typeface="Guardian Text Egyptian Web"/>
            </a:endParaRPr>
          </a:p>
          <a:p>
            <a:r>
              <a:rPr lang="en-US" sz="2400" dirty="0">
                <a:solidFill>
                  <a:schemeClr val="bg1"/>
                </a:solidFill>
                <a:latin typeface="Guardian Text Egyptian Web"/>
              </a:rPr>
              <a:t>An elegant way to work out how efficient a code could be, it turned "information" from a vague word related to how much someone knew about something into a precise </a:t>
            </a:r>
            <a:r>
              <a:rPr lang="en-US" sz="2400" b="1" dirty="0">
                <a:solidFill>
                  <a:srgbClr val="C00000"/>
                </a:solidFill>
                <a:latin typeface="Guardian Text Egyptian Web"/>
              </a:rPr>
              <a:t>mathematical unit that could be measured, manipulated and transmitted. </a:t>
            </a:r>
          </a:p>
          <a:p>
            <a:endParaRPr lang="en-US" sz="2400" dirty="0">
              <a:solidFill>
                <a:schemeClr val="bg1"/>
              </a:solidFill>
              <a:latin typeface="Guardian Text Egyptian Web"/>
            </a:endParaRPr>
          </a:p>
          <a:p>
            <a:r>
              <a:rPr lang="en-US" sz="2400" dirty="0">
                <a:solidFill>
                  <a:schemeClr val="bg1"/>
                </a:solidFill>
                <a:latin typeface="Guardian Text Egyptian Web"/>
              </a:rPr>
              <a:t>It was the start of the science of "information theory", a set of ideas that has allowed us to build the internet, digital computers and telecommunications systems. </a:t>
            </a:r>
          </a:p>
          <a:p>
            <a:endParaRPr lang="en-US" sz="2400" dirty="0">
              <a:solidFill>
                <a:schemeClr val="bg1"/>
              </a:solidFill>
              <a:latin typeface="Guardian Text Egyptian Web"/>
            </a:endParaRPr>
          </a:p>
          <a:p>
            <a:r>
              <a:rPr lang="en-US" sz="2400" dirty="0">
                <a:solidFill>
                  <a:schemeClr val="bg1"/>
                </a:solidFill>
                <a:latin typeface="Guardian Text Egyptian Web"/>
              </a:rPr>
              <a:t>When anyone talks about the information revolution of the last few decades, it is Shannon's idea of information that they are talking about.</a:t>
            </a:r>
            <a:endParaRPr lang="en-CA" sz="2400" dirty="0">
              <a:solidFill>
                <a:schemeClr val="bg1"/>
              </a:solidFill>
            </a:endParaRPr>
          </a:p>
        </p:txBody>
      </p:sp>
    </p:spTree>
    <p:extLst>
      <p:ext uri="{BB962C8B-B14F-4D97-AF65-F5344CB8AC3E}">
        <p14:creationId xmlns:p14="http://schemas.microsoft.com/office/powerpoint/2010/main" val="148683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D5CC5-7AA0-499E-AFA1-B29EB02F1079}"/>
              </a:ext>
            </a:extLst>
          </p:cNvPr>
          <p:cNvSpPr/>
          <p:nvPr/>
        </p:nvSpPr>
        <p:spPr>
          <a:xfrm>
            <a:off x="586740" y="259080"/>
            <a:ext cx="11018520" cy="1384995"/>
          </a:xfrm>
          <a:prstGeom prst="rect">
            <a:avLst/>
          </a:prstGeom>
          <a:solidFill>
            <a:schemeClr val="accent2">
              <a:lumMod val="75000"/>
            </a:schemeClr>
          </a:solidFill>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During the second world war, Shannon worked on codes and methods of sending messages efficiently and securely over long distances, ideas that became the seeds for his information theory.</a:t>
            </a:r>
            <a:endParaRPr lang="en-US" sz="2800" b="0" i="0" dirty="0">
              <a:solidFill>
                <a:schemeClr val="bg1"/>
              </a:solidFill>
              <a:effectLst/>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44AEB31-F04D-4E0B-9B0C-9B8D6462966F}"/>
              </a:ext>
            </a:extLst>
          </p:cNvPr>
          <p:cNvSpPr/>
          <p:nvPr/>
        </p:nvSpPr>
        <p:spPr>
          <a:xfrm>
            <a:off x="236220" y="1933635"/>
            <a:ext cx="7871460" cy="4401205"/>
          </a:xfrm>
          <a:prstGeom prst="rect">
            <a:avLst/>
          </a:prstGeom>
          <a:solidFill>
            <a:srgbClr val="00B0F0"/>
          </a:solidFill>
        </p:spPr>
        <p:txBody>
          <a:bodyPr wrap="square">
            <a:spAutoFit/>
          </a:bodyPr>
          <a:lstStyle/>
          <a:p>
            <a:r>
              <a:rPr lang="en-US" sz="2800" dirty="0">
                <a:latin typeface="Verdana" panose="020B0604030504040204" pitchFamily="34" charset="0"/>
                <a:ea typeface="Verdana" panose="020B0604030504040204" pitchFamily="34" charset="0"/>
              </a:rPr>
              <a:t>Before information theory, remote communication was done using analogue signals. Sending a message involved turning it into varying pulses of voltage along a wire, which could be measured at the other end and interpreted back into words. This is generally fine for short distances but, if you want to send something across an ocean, it becomes unusable. </a:t>
            </a:r>
            <a:endParaRPr lang="en-CA" sz="2800" dirty="0">
              <a:solidFill>
                <a:schemeClr val="bg1"/>
              </a:solidFill>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A4CFD7D4-2C1B-453B-B1E3-912F08EE1412}"/>
              </a:ext>
            </a:extLst>
          </p:cNvPr>
          <p:cNvSpPr/>
          <p:nvPr/>
        </p:nvSpPr>
        <p:spPr>
          <a:xfrm>
            <a:off x="8275320" y="1933635"/>
            <a:ext cx="3680460" cy="4524315"/>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dirty="0">
                <a:solidFill>
                  <a:srgbClr val="121212"/>
                </a:solidFill>
                <a:latin typeface="Guardian Text Egyptian Web"/>
              </a:rPr>
              <a:t>Every </a:t>
            </a:r>
            <a:r>
              <a:rPr lang="en-US" sz="2400" dirty="0" err="1">
                <a:solidFill>
                  <a:srgbClr val="121212"/>
                </a:solidFill>
                <a:latin typeface="Guardian Text Egyptian Web"/>
              </a:rPr>
              <a:t>metre</a:t>
            </a:r>
            <a:r>
              <a:rPr lang="en-US" sz="2400" dirty="0">
                <a:solidFill>
                  <a:srgbClr val="121212"/>
                </a:solidFill>
                <a:latin typeface="Guardian Text Egyptian Web"/>
              </a:rPr>
              <a:t> that an analogue electrical signal travels along a wire, it gets weaker and suffers more from random fluctuations, known as noise, in the materials around it. You could boost the signal at the outset, of course, but this will have the unwanted effect of also boosting the noise.</a:t>
            </a:r>
            <a:endParaRPr lang="en-CA" sz="2400" dirty="0"/>
          </a:p>
        </p:txBody>
      </p:sp>
    </p:spTree>
    <p:extLst>
      <p:ext uri="{BB962C8B-B14F-4D97-AF65-F5344CB8AC3E}">
        <p14:creationId xmlns:p14="http://schemas.microsoft.com/office/powerpoint/2010/main" val="10229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0D8-32F3-46B1-B107-282E30B0C8BA}"/>
              </a:ext>
            </a:extLst>
          </p:cNvPr>
          <p:cNvSpPr>
            <a:spLocks noGrp="1"/>
          </p:cNvSpPr>
          <p:nvPr>
            <p:ph type="title"/>
          </p:nvPr>
        </p:nvSpPr>
        <p:spPr>
          <a:xfrm>
            <a:off x="838200" y="365126"/>
            <a:ext cx="10515600" cy="872004"/>
          </a:xfrm>
          <a:solidFill>
            <a:schemeClr val="bg2">
              <a:lumMod val="25000"/>
            </a:schemeClr>
          </a:solidFill>
        </p:spPr>
        <p:txBody>
          <a:bodyPr>
            <a:normAutofit fontScale="90000"/>
          </a:bodyPr>
          <a:lstStyle/>
          <a:p>
            <a:pPr algn="r"/>
            <a:r>
              <a:rPr lang="en-CA" sz="6600" dirty="0">
                <a:solidFill>
                  <a:srgbClr val="FFC000"/>
                </a:solidFill>
                <a:latin typeface="Lato Black" panose="020F0A02020204030203" pitchFamily="34" charset="0"/>
              </a:rPr>
              <a:t>TOPICS</a:t>
            </a:r>
          </a:p>
        </p:txBody>
      </p:sp>
      <p:sp>
        <p:nvSpPr>
          <p:cNvPr id="3" name="Content Placeholder 2">
            <a:extLst>
              <a:ext uri="{FF2B5EF4-FFF2-40B4-BE49-F238E27FC236}">
                <a16:creationId xmlns:a16="http://schemas.microsoft.com/office/drawing/2014/main" id="{D8250577-045A-4E17-AEB8-06E68DAAF8D2}"/>
              </a:ext>
            </a:extLst>
          </p:cNvPr>
          <p:cNvSpPr>
            <a:spLocks noGrp="1"/>
          </p:cNvSpPr>
          <p:nvPr>
            <p:ph idx="1"/>
          </p:nvPr>
        </p:nvSpPr>
        <p:spPr>
          <a:xfrm>
            <a:off x="838200" y="1506071"/>
            <a:ext cx="10515600" cy="4670892"/>
          </a:xfrm>
          <a:ln w="63500">
            <a:solidFill>
              <a:srgbClr val="FF0000"/>
            </a:solidFill>
          </a:ln>
        </p:spPr>
        <p:txBody>
          <a:bodyPr>
            <a:normAutofit/>
          </a:bodyPr>
          <a:lstStyle/>
          <a:p>
            <a:r>
              <a:rPr lang="en-US" dirty="0"/>
              <a:t>Analysis and representation of continuous-time, discrete-time and linear time-invariant systems</a:t>
            </a:r>
          </a:p>
          <a:p>
            <a:r>
              <a:rPr lang="en-US" dirty="0"/>
              <a:t>Theory and practice of difference equations, discrete-time convolution, the z-transform, discrete-time Fourier Transform and the Fast Fourier Transform algorithm</a:t>
            </a:r>
          </a:p>
          <a:p>
            <a:r>
              <a:rPr lang="en-US" dirty="0"/>
              <a:t>Implement finite-impulse response and infinite-impulse response filters</a:t>
            </a:r>
          </a:p>
          <a:p>
            <a:r>
              <a:rPr lang="en-US" dirty="0"/>
              <a:t>DAC and ADC theory and application</a:t>
            </a:r>
          </a:p>
          <a:p>
            <a:r>
              <a:rPr lang="en-US" dirty="0"/>
              <a:t>Design and implement an application that computes the discrete Fourier Transform using the Fast Fourier Transform(FFT)algorithm</a:t>
            </a:r>
            <a:endParaRPr lang="en-CA" dirty="0"/>
          </a:p>
          <a:p>
            <a:endParaRPr lang="en-CA" dirty="0"/>
          </a:p>
        </p:txBody>
      </p:sp>
    </p:spTree>
    <p:extLst>
      <p:ext uri="{BB962C8B-B14F-4D97-AF65-F5344CB8AC3E}">
        <p14:creationId xmlns:p14="http://schemas.microsoft.com/office/powerpoint/2010/main" val="1038062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0D8-32F3-46B1-B107-282E30B0C8BA}"/>
              </a:ext>
            </a:extLst>
          </p:cNvPr>
          <p:cNvSpPr>
            <a:spLocks noGrp="1"/>
          </p:cNvSpPr>
          <p:nvPr>
            <p:ph type="title"/>
          </p:nvPr>
        </p:nvSpPr>
        <p:spPr>
          <a:xfrm>
            <a:off x="838200" y="365126"/>
            <a:ext cx="10515600" cy="603062"/>
          </a:xfrm>
          <a:solidFill>
            <a:schemeClr val="bg2">
              <a:lumMod val="25000"/>
            </a:schemeClr>
          </a:solidFill>
        </p:spPr>
        <p:txBody>
          <a:bodyPr>
            <a:normAutofit/>
          </a:bodyPr>
          <a:lstStyle/>
          <a:p>
            <a:pPr algn="r"/>
            <a:r>
              <a:rPr lang="en-US" sz="1400" b="1" dirty="0">
                <a:solidFill>
                  <a:srgbClr val="FFFF00"/>
                </a:solidFill>
                <a:latin typeface="Arial" panose="020B0604020202020204" pitchFamily="34" charset="0"/>
                <a:cs typeface="Arial" panose="020B0604020202020204" pitchFamily="34" charset="0"/>
              </a:rPr>
              <a:t>Differentiate continuous and discrete in time signals and the representation of continuous signals as discrete signals</a:t>
            </a:r>
            <a:endParaRPr lang="en-CA" sz="1400" dirty="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250577-045A-4E17-AEB8-06E68DAAF8D2}"/>
              </a:ext>
            </a:extLst>
          </p:cNvPr>
          <p:cNvSpPr>
            <a:spLocks noGrp="1"/>
          </p:cNvSpPr>
          <p:nvPr>
            <p:ph idx="1"/>
          </p:nvPr>
        </p:nvSpPr>
        <p:spPr>
          <a:xfrm>
            <a:off x="838200" y="1506071"/>
            <a:ext cx="10515600" cy="4670892"/>
          </a:xfrm>
          <a:ln w="63500">
            <a:solidFill>
              <a:srgbClr val="FF0000"/>
            </a:solidFill>
          </a:ln>
        </p:spPr>
        <p:txBody>
          <a:bodyPr>
            <a:normAutofit/>
          </a:bodyPr>
          <a:lstStyle/>
          <a:p>
            <a:pPr marL="0" lvl="0" indent="0" eaLnBrk="0" fontAlgn="base" hangingPunct="0">
              <a:buNone/>
            </a:pPr>
            <a:r>
              <a:rPr lang="en-US" dirty="0"/>
              <a:t>1.1	Describe the differences between analog and digital signals.</a:t>
            </a:r>
            <a:endParaRPr lang="en-CA" dirty="0"/>
          </a:p>
          <a:p>
            <a:pPr marL="0" indent="0" eaLnBrk="0" fontAlgn="base" hangingPunct="0">
              <a:buNone/>
            </a:pPr>
            <a:r>
              <a:rPr lang="en-US" dirty="0"/>
              <a:t>	1.2	Describe introductory concepts of digital signal filtering.</a:t>
            </a:r>
            <a:endParaRPr lang="en-CA" dirty="0"/>
          </a:p>
          <a:p>
            <a:pPr marL="0" indent="0" eaLnBrk="0" fontAlgn="base" hangingPunct="0">
              <a:buNone/>
            </a:pPr>
            <a:r>
              <a:rPr lang="en-US" dirty="0"/>
              <a:t>	1.3	Identify elements of a digital signal processing system.</a:t>
            </a:r>
            <a:endParaRPr lang="en-CA" dirty="0"/>
          </a:p>
          <a:p>
            <a:pPr marL="0" indent="0" eaLnBrk="0" fontAlgn="base" hangingPunct="0">
              <a:buNone/>
            </a:pPr>
            <a:r>
              <a:rPr lang="en-US" dirty="0"/>
              <a:t>	1.4	Explain differences between low-pass, high-pass, band-pass and band-reject filtering.</a:t>
            </a:r>
            <a:endParaRPr lang="en-CA" dirty="0"/>
          </a:p>
          <a:p>
            <a:pPr marL="0" indent="0" eaLnBrk="0" fontAlgn="base" hangingPunct="0">
              <a:buNone/>
            </a:pPr>
            <a:r>
              <a:rPr lang="en-US" dirty="0"/>
              <a:t>	1.5	Describe differences between continuous time, discrete time, continuous valued and discrete valued</a:t>
            </a:r>
            <a:endParaRPr lang="en-CA" dirty="0"/>
          </a:p>
          <a:p>
            <a:pPr marL="0" indent="0" eaLnBrk="0" fontAlgn="base" hangingPunct="0">
              <a:buNone/>
            </a:pPr>
            <a:r>
              <a:rPr lang="en-US" dirty="0"/>
              <a:t>signals.</a:t>
            </a:r>
            <a:endParaRPr lang="en-CA" dirty="0"/>
          </a:p>
          <a:p>
            <a:pPr marL="0" indent="0">
              <a:buNone/>
            </a:pPr>
            <a:r>
              <a:rPr lang="en-US" dirty="0"/>
              <a:t>	1.6	Explain sampling and quantization of signals</a:t>
            </a:r>
            <a:endParaRPr lang="en-CA" dirty="0"/>
          </a:p>
          <a:p>
            <a:endParaRPr lang="en-CA" dirty="0"/>
          </a:p>
        </p:txBody>
      </p:sp>
    </p:spTree>
    <p:extLst>
      <p:ext uri="{BB962C8B-B14F-4D97-AF65-F5344CB8AC3E}">
        <p14:creationId xmlns:p14="http://schemas.microsoft.com/office/powerpoint/2010/main" val="45557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0D8-32F3-46B1-B107-282E30B0C8BA}"/>
              </a:ext>
            </a:extLst>
          </p:cNvPr>
          <p:cNvSpPr>
            <a:spLocks noGrp="1"/>
          </p:cNvSpPr>
          <p:nvPr>
            <p:ph type="title"/>
          </p:nvPr>
        </p:nvSpPr>
        <p:spPr>
          <a:xfrm>
            <a:off x="838200" y="365126"/>
            <a:ext cx="10515600" cy="603062"/>
          </a:xfrm>
          <a:solidFill>
            <a:schemeClr val="bg2">
              <a:lumMod val="25000"/>
            </a:schemeClr>
          </a:solidFill>
        </p:spPr>
        <p:txBody>
          <a:bodyPr>
            <a:normAutofit/>
          </a:bodyPr>
          <a:lstStyle/>
          <a:p>
            <a:pPr lvl="0" algn="r" eaLnBrk="0" fontAlgn="base" hangingPunct="0"/>
            <a:r>
              <a:rPr lang="en-US" sz="1400" b="1" dirty="0">
                <a:solidFill>
                  <a:schemeClr val="bg1"/>
                </a:solidFill>
                <a:latin typeface="Arial" panose="020B0604020202020204" pitchFamily="34" charset="0"/>
                <a:cs typeface="Arial" panose="020B0604020202020204" pitchFamily="34" charset="0"/>
              </a:rPr>
              <a:t>Describe discrete time and LTI systems and compute the convolution and correlation of discrete time LTI signals.</a:t>
            </a:r>
            <a:endParaRPr lang="en-CA" sz="14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250577-045A-4E17-AEB8-06E68DAAF8D2}"/>
              </a:ext>
            </a:extLst>
          </p:cNvPr>
          <p:cNvSpPr>
            <a:spLocks noGrp="1"/>
          </p:cNvSpPr>
          <p:nvPr>
            <p:ph idx="1"/>
          </p:nvPr>
        </p:nvSpPr>
        <p:spPr>
          <a:xfrm>
            <a:off x="838200" y="1210235"/>
            <a:ext cx="10515600" cy="4966728"/>
          </a:xfrm>
          <a:ln w="63500">
            <a:solidFill>
              <a:srgbClr val="FF0000"/>
            </a:solidFill>
          </a:ln>
        </p:spPr>
        <p:txBody>
          <a:bodyPr>
            <a:normAutofit/>
          </a:bodyPr>
          <a:lstStyle/>
          <a:p>
            <a:pPr marL="0" indent="0" eaLnBrk="0" fontAlgn="base" hangingPunct="0">
              <a:buNone/>
            </a:pPr>
            <a:r>
              <a:rPr lang="en-US" dirty="0"/>
              <a:t>	2.1	List elementary discrete-time signals.</a:t>
            </a:r>
            <a:endParaRPr lang="en-CA" dirty="0"/>
          </a:p>
          <a:p>
            <a:pPr marL="0" indent="0" eaLnBrk="0" fontAlgn="base" hangingPunct="0">
              <a:buNone/>
            </a:pPr>
            <a:r>
              <a:rPr lang="en-US" dirty="0"/>
              <a:t>	2.2	Explain the difference between </a:t>
            </a:r>
            <a:r>
              <a:rPr lang="en-US" dirty="0">
                <a:solidFill>
                  <a:srgbClr val="002060"/>
                </a:solidFill>
                <a:highlight>
                  <a:srgbClr val="FFFF00"/>
                </a:highlight>
              </a:rPr>
              <a:t>energy and power signals</a:t>
            </a:r>
            <a:r>
              <a:rPr lang="en-US" dirty="0"/>
              <a:t>.</a:t>
            </a:r>
            <a:endParaRPr lang="en-CA" dirty="0"/>
          </a:p>
          <a:p>
            <a:pPr marL="0" indent="0" eaLnBrk="0" fontAlgn="base" hangingPunct="0">
              <a:buNone/>
            </a:pPr>
            <a:r>
              <a:rPr lang="en-US" dirty="0"/>
              <a:t>	2.3	Explain differences between </a:t>
            </a:r>
            <a:r>
              <a:rPr lang="en-US" dirty="0">
                <a:solidFill>
                  <a:srgbClr val="002060"/>
                </a:solidFill>
                <a:highlight>
                  <a:srgbClr val="FFFF00"/>
                </a:highlight>
              </a:rPr>
              <a:t>periodic and aperiodic signals and even and odd signals</a:t>
            </a:r>
            <a:r>
              <a:rPr lang="en-US" dirty="0"/>
              <a:t>.</a:t>
            </a:r>
            <a:br>
              <a:rPr lang="en-US" dirty="0"/>
            </a:br>
            <a:r>
              <a:rPr lang="en-US" dirty="0"/>
              <a:t>	2.4	Explain differences between </a:t>
            </a:r>
            <a:r>
              <a:rPr lang="en-US" dirty="0">
                <a:solidFill>
                  <a:srgbClr val="002060"/>
                </a:solidFill>
                <a:highlight>
                  <a:srgbClr val="FFFF00"/>
                </a:highlight>
              </a:rPr>
              <a:t>time-invariant and time-variant and linear and non-linear systems.</a:t>
            </a:r>
            <a:endParaRPr lang="en-CA" dirty="0">
              <a:solidFill>
                <a:srgbClr val="002060"/>
              </a:solidFill>
              <a:highlight>
                <a:srgbClr val="FFFF00"/>
              </a:highlight>
            </a:endParaRPr>
          </a:p>
          <a:p>
            <a:pPr marL="0" indent="0" eaLnBrk="0" fontAlgn="base" hangingPunct="0">
              <a:buNone/>
            </a:pPr>
            <a:r>
              <a:rPr lang="en-US" dirty="0"/>
              <a:t>	2.5	Describe the meaning of </a:t>
            </a:r>
            <a:r>
              <a:rPr lang="en-US" dirty="0">
                <a:solidFill>
                  <a:srgbClr val="002060"/>
                </a:solidFill>
                <a:highlight>
                  <a:srgbClr val="FFFF00"/>
                </a:highlight>
              </a:rPr>
              <a:t>causal and non-causal systems</a:t>
            </a:r>
            <a:r>
              <a:rPr lang="en-US" dirty="0"/>
              <a:t>.</a:t>
            </a:r>
            <a:endParaRPr lang="en-CA" dirty="0"/>
          </a:p>
          <a:p>
            <a:pPr marL="0" indent="0" eaLnBrk="0" fontAlgn="base" hangingPunct="0">
              <a:buNone/>
            </a:pPr>
            <a:r>
              <a:rPr lang="en-US" dirty="0"/>
              <a:t>	2.6	Explain the importance of </a:t>
            </a:r>
            <a:r>
              <a:rPr lang="en-US" dirty="0">
                <a:solidFill>
                  <a:srgbClr val="002060"/>
                </a:solidFill>
                <a:highlight>
                  <a:srgbClr val="FFFF00"/>
                </a:highlight>
              </a:rPr>
              <a:t>linear time invariant systems</a:t>
            </a:r>
            <a:r>
              <a:rPr lang="en-US" dirty="0"/>
              <a:t>.</a:t>
            </a:r>
            <a:endParaRPr lang="en-CA" dirty="0"/>
          </a:p>
          <a:p>
            <a:pPr marL="0" indent="0" eaLnBrk="0" fontAlgn="base" hangingPunct="0">
              <a:buNone/>
            </a:pPr>
            <a:r>
              <a:rPr lang="en-US" dirty="0"/>
              <a:t>	2.7	Explain the purpose of the </a:t>
            </a:r>
            <a:r>
              <a:rPr lang="en-US" dirty="0">
                <a:solidFill>
                  <a:srgbClr val="002060"/>
                </a:solidFill>
                <a:highlight>
                  <a:srgbClr val="FFFF00"/>
                </a:highlight>
              </a:rPr>
              <a:t>convolution formula</a:t>
            </a:r>
            <a:r>
              <a:rPr lang="en-US" dirty="0"/>
              <a:t>.</a:t>
            </a:r>
            <a:endParaRPr lang="en-CA" dirty="0"/>
          </a:p>
          <a:p>
            <a:pPr marL="0" indent="0" eaLnBrk="0" fontAlgn="base" hangingPunct="0">
              <a:buNone/>
            </a:pPr>
            <a:r>
              <a:rPr lang="en-US" dirty="0"/>
              <a:t>	2.8	Compute the correlation between two signals.</a:t>
            </a:r>
            <a:endParaRPr lang="en-CA" dirty="0"/>
          </a:p>
          <a:p>
            <a:pPr marL="0" indent="0">
              <a:buNone/>
            </a:pPr>
            <a:endParaRPr lang="en-CA" dirty="0"/>
          </a:p>
        </p:txBody>
      </p:sp>
    </p:spTree>
    <p:extLst>
      <p:ext uri="{BB962C8B-B14F-4D97-AF65-F5344CB8AC3E}">
        <p14:creationId xmlns:p14="http://schemas.microsoft.com/office/powerpoint/2010/main" val="429325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8EF581-DEF0-4229-BC81-5F273077737F}"/>
              </a:ext>
            </a:extLst>
          </p:cNvPr>
          <p:cNvPicPr>
            <a:picLocks noChangeAspect="1"/>
          </p:cNvPicPr>
          <p:nvPr/>
        </p:nvPicPr>
        <p:blipFill>
          <a:blip r:embed="rId2"/>
          <a:stretch>
            <a:fillRect/>
          </a:stretch>
        </p:blipFill>
        <p:spPr>
          <a:xfrm>
            <a:off x="154678" y="701040"/>
            <a:ext cx="11882643" cy="4084319"/>
          </a:xfrm>
          <a:prstGeom prst="rect">
            <a:avLst/>
          </a:prstGeom>
        </p:spPr>
      </p:pic>
    </p:spTree>
    <p:extLst>
      <p:ext uri="{BB962C8B-B14F-4D97-AF65-F5344CB8AC3E}">
        <p14:creationId xmlns:p14="http://schemas.microsoft.com/office/powerpoint/2010/main" val="388666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B0D8-32F3-46B1-B107-282E30B0C8BA}"/>
              </a:ext>
            </a:extLst>
          </p:cNvPr>
          <p:cNvSpPr>
            <a:spLocks noGrp="1"/>
          </p:cNvSpPr>
          <p:nvPr>
            <p:ph type="title"/>
          </p:nvPr>
        </p:nvSpPr>
        <p:spPr>
          <a:xfrm>
            <a:off x="838200" y="365125"/>
            <a:ext cx="10515600" cy="966133"/>
          </a:xfrm>
          <a:solidFill>
            <a:schemeClr val="bg2">
              <a:lumMod val="25000"/>
            </a:schemeClr>
          </a:solidFill>
        </p:spPr>
        <p:txBody>
          <a:bodyPr>
            <a:noAutofit/>
          </a:bodyPr>
          <a:lstStyle/>
          <a:p>
            <a:pPr lvl="0" eaLnBrk="0" fontAlgn="base" hangingPunct="0"/>
            <a:r>
              <a:rPr lang="en-US" sz="2800" b="1" dirty="0">
                <a:solidFill>
                  <a:schemeClr val="bg1"/>
                </a:solidFill>
                <a:latin typeface="Arial" panose="020B0604020202020204" pitchFamily="34" charset="0"/>
                <a:cs typeface="Arial" panose="020B0604020202020204" pitchFamily="34" charset="0"/>
              </a:rPr>
              <a:t>Determine the frequency response of an LTI system.</a:t>
            </a:r>
            <a:endParaRPr lang="en-CA" sz="2800"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250577-045A-4E17-AEB8-06E68DAAF8D2}"/>
              </a:ext>
            </a:extLst>
          </p:cNvPr>
          <p:cNvSpPr>
            <a:spLocks noGrp="1"/>
          </p:cNvSpPr>
          <p:nvPr>
            <p:ph idx="1"/>
          </p:nvPr>
        </p:nvSpPr>
        <p:spPr>
          <a:xfrm>
            <a:off x="838200" y="1721223"/>
            <a:ext cx="10515600" cy="4455739"/>
          </a:xfrm>
          <a:ln w="63500">
            <a:solidFill>
              <a:srgbClr val="FF0000"/>
            </a:solidFill>
          </a:ln>
        </p:spPr>
        <p:txBody>
          <a:bodyPr>
            <a:normAutofit/>
          </a:bodyPr>
          <a:lstStyle/>
          <a:p>
            <a:pPr marL="0" lvl="0" indent="0" eaLnBrk="0" fontAlgn="base" hangingPunct="0">
              <a:buNone/>
            </a:pPr>
            <a:r>
              <a:rPr lang="en-US" dirty="0"/>
              <a:t>	</a:t>
            </a:r>
            <a:endParaRPr lang="en-CA" dirty="0"/>
          </a:p>
          <a:p>
            <a:pPr marL="0" indent="0" eaLnBrk="0" fontAlgn="base" hangingPunct="0">
              <a:buNone/>
            </a:pPr>
            <a:r>
              <a:rPr lang="en-US" dirty="0"/>
              <a:t>	4.1	Determine the frequency response of LTI systems.</a:t>
            </a:r>
            <a:endParaRPr lang="en-CA" dirty="0"/>
          </a:p>
          <a:p>
            <a:pPr marL="0" indent="0" eaLnBrk="0" fontAlgn="base" hangingPunct="0">
              <a:buNone/>
            </a:pPr>
            <a:r>
              <a:rPr lang="en-US" dirty="0"/>
              <a:t>	4.2	Calculate and plot the magnitude and phase response of a LTI system.</a:t>
            </a:r>
            <a:endParaRPr lang="en-CA" dirty="0"/>
          </a:p>
          <a:p>
            <a:pPr marL="0" indent="0" eaLnBrk="0" fontAlgn="base" hangingPunct="0">
              <a:buNone/>
            </a:pPr>
            <a:r>
              <a:rPr lang="en-US" dirty="0"/>
              <a:t>	4.3	Sketch the pole-zero plot of a LTI system.</a:t>
            </a:r>
            <a:endParaRPr lang="en-CA" dirty="0"/>
          </a:p>
          <a:p>
            <a:pPr marL="0" indent="0" eaLnBrk="0" fontAlgn="base" hangingPunct="0">
              <a:buNone/>
            </a:pPr>
            <a:r>
              <a:rPr lang="en-US" dirty="0"/>
              <a:t>	4.4	Sketch the magnitude plots of Fourier transforms based on the pole-zero sketch of a LTI system.</a:t>
            </a:r>
            <a:endParaRPr lang="en-CA" dirty="0"/>
          </a:p>
        </p:txBody>
      </p:sp>
    </p:spTree>
    <p:extLst>
      <p:ext uri="{BB962C8B-B14F-4D97-AF65-F5344CB8AC3E}">
        <p14:creationId xmlns:p14="http://schemas.microsoft.com/office/powerpoint/2010/main" val="4083174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460</Words>
  <Application>Microsoft Office PowerPoint</Application>
  <PresentationFormat>Widescreen</PresentationFormat>
  <Paragraphs>77</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Guardian Egyptian Web</vt:lpstr>
      <vt:lpstr>Guardian Text Egyptian Web</vt:lpstr>
      <vt:lpstr>Lato Black</vt:lpstr>
      <vt:lpstr>Verdana</vt:lpstr>
      <vt:lpstr>Office Theme</vt:lpstr>
      <vt:lpstr>Signal Processing</vt:lpstr>
      <vt:lpstr>PowerPoint Presentation</vt:lpstr>
      <vt:lpstr>PowerPoint Presentation</vt:lpstr>
      <vt:lpstr>PowerPoint Presentation</vt:lpstr>
      <vt:lpstr>TOPICS</vt:lpstr>
      <vt:lpstr>Differentiate continuous and discrete in time signals and the representation of continuous signals as discrete signals</vt:lpstr>
      <vt:lpstr>Describe discrete time and LTI systems and compute the convolution and correlation of discrete time LTI signals.</vt:lpstr>
      <vt:lpstr>PowerPoint Presentation</vt:lpstr>
      <vt:lpstr>Determine the frequency response of an LTI system.</vt:lpstr>
      <vt:lpstr>Design and implement FIR and IIR digital filters.</vt:lpstr>
      <vt:lpstr>PowerPoint Presentation</vt:lpstr>
      <vt:lpstr>Convert analog signals to digital signals and digital signals to analog signals.</vt:lpstr>
      <vt:lpstr>Implement C++ applications to filter and process audio signals.</vt:lpstr>
      <vt:lpstr>Implement C++ applications to filter and process 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dc:title>
  <dc:creator>peter sigurdson</dc:creator>
  <cp:lastModifiedBy>peter sigurdson</cp:lastModifiedBy>
  <cp:revision>2</cp:revision>
  <dcterms:created xsi:type="dcterms:W3CDTF">2018-07-03T18:09:40Z</dcterms:created>
  <dcterms:modified xsi:type="dcterms:W3CDTF">2018-07-04T17:57:04Z</dcterms:modified>
</cp:coreProperties>
</file>