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61"/>
  </p:notesMasterIdLst>
  <p:sldIdLst>
    <p:sldId id="429" r:id="rId2"/>
    <p:sldId id="531" r:id="rId3"/>
    <p:sldId id="342" r:id="rId4"/>
    <p:sldId id="537" r:id="rId5"/>
    <p:sldId id="539" r:id="rId6"/>
    <p:sldId id="538" r:id="rId7"/>
    <p:sldId id="465" r:id="rId8"/>
    <p:sldId id="466" r:id="rId9"/>
    <p:sldId id="534" r:id="rId10"/>
    <p:sldId id="541" r:id="rId11"/>
    <p:sldId id="542" r:id="rId12"/>
    <p:sldId id="540" r:id="rId13"/>
    <p:sldId id="535" r:id="rId14"/>
    <p:sldId id="467" r:id="rId15"/>
    <p:sldId id="468" r:id="rId16"/>
    <p:sldId id="469" r:id="rId17"/>
    <p:sldId id="473" r:id="rId18"/>
    <p:sldId id="532" r:id="rId19"/>
    <p:sldId id="533" r:id="rId20"/>
    <p:sldId id="497" r:id="rId21"/>
    <p:sldId id="498" r:id="rId22"/>
    <p:sldId id="543" r:id="rId23"/>
    <p:sldId id="500" r:id="rId24"/>
    <p:sldId id="499" r:id="rId25"/>
    <p:sldId id="474" r:id="rId26"/>
    <p:sldId id="477" r:id="rId27"/>
    <p:sldId id="507" r:id="rId28"/>
    <p:sldId id="494" r:id="rId29"/>
    <p:sldId id="492" r:id="rId30"/>
    <p:sldId id="493" r:id="rId31"/>
    <p:sldId id="544" r:id="rId32"/>
    <p:sldId id="481" r:id="rId33"/>
    <p:sldId id="509" r:id="rId34"/>
    <p:sldId id="549" r:id="rId35"/>
    <p:sldId id="545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46" r:id="rId45"/>
    <p:sldId id="518" r:id="rId46"/>
    <p:sldId id="547" r:id="rId47"/>
    <p:sldId id="54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2C78A-F127-4FD4-8C9D-BF6FA4E26F3F}" v="38" dt="2018-05-23T13:20:09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2037" autoAdjust="0"/>
  </p:normalViewPr>
  <p:slideViewPr>
    <p:cSldViewPr>
      <p:cViewPr varScale="1">
        <p:scale>
          <a:sx n="69" d="100"/>
          <a:sy n="69" d="100"/>
        </p:scale>
        <p:origin x="1325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myth" userId="b683e4099e6534e9" providerId="LiveId" clId="{F7C2C78A-F127-4FD4-8C9D-BF6FA4E26F3F}"/>
    <pc:docChg chg="modSld">
      <pc:chgData name="Peter Smyth" userId="b683e4099e6534e9" providerId="LiveId" clId="{F7C2C78A-F127-4FD4-8C9D-BF6FA4E26F3F}" dt="2018-05-23T13:20:09.101" v="37" actId="20577"/>
      <pc:docMkLst>
        <pc:docMk/>
      </pc:docMkLst>
      <pc:sldChg chg="modSp">
        <pc:chgData name="Peter Smyth" userId="b683e4099e6534e9" providerId="LiveId" clId="{F7C2C78A-F127-4FD4-8C9D-BF6FA4E26F3F}" dt="2018-05-23T13:20:09.101" v="37" actId="20577"/>
        <pc:sldMkLst>
          <pc:docMk/>
          <pc:sldMk cId="2503167324" sldId="429"/>
        </pc:sldMkLst>
        <pc:spChg chg="mod">
          <ac:chgData name="Peter Smyth" userId="b683e4099e6534e9" providerId="LiveId" clId="{F7C2C78A-F127-4FD4-8C9D-BF6FA4E26F3F}" dt="2018-05-23T13:20:09.101" v="37" actId="20577"/>
          <ac:spMkLst>
            <pc:docMk/>
            <pc:sldMk cId="2503167324" sldId="42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06/06/2018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2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6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Applications</a:t>
            </a:r>
            <a:r>
              <a:rPr lang="en-GB" baseline="0" dirty="0"/>
              <a:t> A and B could be anything</a:t>
            </a:r>
          </a:p>
          <a:p>
            <a:endParaRPr lang="en-GB" baseline="0" dirty="0"/>
          </a:p>
          <a:p>
            <a:r>
              <a:rPr lang="en-GB" baseline="0" dirty="0"/>
              <a:t>They both might :</a:t>
            </a:r>
          </a:p>
          <a:p>
            <a:endParaRPr lang="en-GB" baseline="0" dirty="0"/>
          </a:p>
          <a:p>
            <a:r>
              <a:rPr lang="en-GB" baseline="0" dirty="0"/>
              <a:t>Internal programs</a:t>
            </a:r>
          </a:p>
          <a:p>
            <a:r>
              <a:rPr lang="en-GB" baseline="0" dirty="0"/>
              <a:t>Embedded software</a:t>
            </a:r>
          </a:p>
          <a:p>
            <a:r>
              <a:rPr lang="en-GB" baseline="0" dirty="0"/>
              <a:t>A web service and a web browser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5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5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8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8267-049B-47AB-B279-BD90126A7A99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5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point.metoffice.gov.uk/public/data/val/wxfcs/all/json/3803?res=daily&amp;key=0214dd6a-9ad5-4f34-8015-c0442079f40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7" Type="http://schemas.openxmlformats.org/officeDocument/2006/relationships/hyperlink" Target="https://developers.google.com/maps/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geonames.org/" TargetMode="External"/><Relationship Id="rId5" Type="http://schemas.openxmlformats.org/officeDocument/2006/relationships/hyperlink" Target="http://open-platform.theguardian.com/" TargetMode="External"/><Relationship Id="rId4" Type="http://schemas.openxmlformats.org/officeDocument/2006/relationships/hyperlink" Target="http://www.metoffice.gov.uk/datapoi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ableweb.com/api/here-weather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ebopedia.com/term/j/js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public" TargetMode="External"/><Relationship Id="rId2" Type="http://schemas.openxmlformats.org/officeDocument/2006/relationships/hyperlink" Target="http://www.geonam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-platform.theguardian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eonames.org/postalCodeCountryInfoJSON?username=PeterSmy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point.metoffice.gov.uk/public/data/val/wxfcs/all/json/3803?res=daily&amp;key=0214dd6a-9ad5-4f34-8015-c0442079f40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smyth@manchester.ac.u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mist.manchester.ac.u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+mj-lt"/>
              </a:rPr>
              <a:t>Collecting and storing data from </a:t>
            </a:r>
            <a:r>
              <a:rPr lang="en-GB" sz="3600">
                <a:latin typeface="+mj-lt"/>
              </a:rPr>
              <a:t>Internet-based sources</a:t>
            </a:r>
            <a:endParaRPr lang="en-GB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: </a:t>
            </a:r>
          </a:p>
          <a:p>
            <a:r>
              <a:rPr lang="en-GB" b="1" dirty="0"/>
              <a:t>Collecting and Storing Data from Internet-Based Sources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June 2018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Cathie </a:t>
            </a:r>
            <a:r>
              <a:rPr lang="en-GB"/>
              <a:t>Marsh Institute (CMI)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want to use an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get information (Data)</a:t>
            </a:r>
          </a:p>
          <a:p>
            <a:r>
              <a:rPr lang="en-GB" dirty="0"/>
              <a:t>Often data which can change over time</a:t>
            </a:r>
          </a:p>
          <a:p>
            <a:endParaRPr lang="en-GB" dirty="0"/>
          </a:p>
          <a:p>
            <a:r>
              <a:rPr lang="en-GB" dirty="0"/>
              <a:t>So the same request made at different times may give different answers</a:t>
            </a:r>
          </a:p>
          <a:p>
            <a:endParaRPr lang="en-GB" dirty="0"/>
          </a:p>
          <a:p>
            <a:r>
              <a:rPr lang="en-GB" dirty="0"/>
              <a:t>You will always ask the question in the same way</a:t>
            </a:r>
          </a:p>
          <a:p>
            <a:r>
              <a:rPr lang="en-GB" dirty="0"/>
              <a:t>The </a:t>
            </a:r>
            <a:r>
              <a:rPr lang="en-GB" b="1" dirty="0"/>
              <a:t>format</a:t>
            </a:r>
            <a:r>
              <a:rPr lang="en-GB" dirty="0"/>
              <a:t> of the response will be the same, the content may be different</a:t>
            </a:r>
          </a:p>
        </p:txBody>
      </p:sp>
    </p:spTree>
    <p:extLst>
      <p:ext uri="{BB962C8B-B14F-4D97-AF65-F5344CB8AC3E}">
        <p14:creationId xmlns:p14="http://schemas.microsoft.com/office/powerpoint/2010/main" val="362538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track weather forecasts for a specific area</a:t>
            </a:r>
          </a:p>
          <a:p>
            <a:endParaRPr lang="en-GB" dirty="0"/>
          </a:p>
          <a:p>
            <a:r>
              <a:rPr lang="en-GB" dirty="0"/>
              <a:t>Over the same period, you want to collect Tweets mentioning weather in the area</a:t>
            </a:r>
          </a:p>
          <a:p>
            <a:endParaRPr lang="en-GB" dirty="0"/>
          </a:p>
          <a:p>
            <a:r>
              <a:rPr lang="en-GB" dirty="0"/>
              <a:t>Are their more tweets about good weather than bad weather?</a:t>
            </a:r>
          </a:p>
        </p:txBody>
      </p:sp>
    </p:spTree>
    <p:extLst>
      <p:ext uri="{BB962C8B-B14F-4D97-AF65-F5344CB8AC3E}">
        <p14:creationId xmlns:p14="http://schemas.microsoft.com/office/powerpoint/2010/main" val="20480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&amp; A   - in human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weather forecast/or observation for Glasgow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weather for Glasgow on 6</a:t>
            </a:r>
            <a:r>
              <a:rPr lang="en-GB" baseline="30000" dirty="0"/>
              <a:t>th</a:t>
            </a:r>
            <a:r>
              <a:rPr lang="en-GB" dirty="0"/>
              <a:t> of June 2018 was …..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A9940F-DCA3-4EE2-BA67-0B6BE24B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8666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4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&amp; A   - in API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Unfortunately computers are involved </a:t>
            </a:r>
          </a:p>
          <a:p>
            <a:r>
              <a:rPr lang="en-GB" dirty="0"/>
              <a:t>so the formatting of the question and answer is not quite as straight forward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Q: </a:t>
            </a:r>
            <a:r>
              <a:rPr lang="en-GB" dirty="0">
                <a:hlinkClick r:id="rId2"/>
              </a:rPr>
              <a:t>http://datapoint.metoffice.gov.uk/public/data/</a:t>
            </a:r>
            <a:r>
              <a:rPr lang="en-GB" dirty="0" err="1">
                <a:hlinkClick r:id="rId2"/>
              </a:rPr>
              <a:t>val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wxfcs</a:t>
            </a:r>
            <a:r>
              <a:rPr lang="en-GB" dirty="0">
                <a:hlinkClick r:id="rId2"/>
              </a:rPr>
              <a:t>/all/json/3803?res=</a:t>
            </a:r>
            <a:r>
              <a:rPr lang="en-GB" dirty="0" err="1">
                <a:hlinkClick r:id="rId2"/>
              </a:rPr>
              <a:t>daily&amp;key</a:t>
            </a:r>
            <a:r>
              <a:rPr lang="en-GB" dirty="0">
                <a:hlinkClick r:id="rId2"/>
              </a:rPr>
              <a:t>=0214dd6a-9ad5-4f34-8015-c0442079f40f</a:t>
            </a:r>
            <a:r>
              <a:rPr lang="en-GB" dirty="0"/>
              <a:t>“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A: </a:t>
            </a:r>
            <a:r>
              <a:rPr lang="en-GB" sz="800" dirty="0"/>
              <a:t>{"</a:t>
            </a:r>
            <a:r>
              <a:rPr lang="en-GB" sz="800" dirty="0" err="1"/>
              <a:t>SiteRep</a:t>
            </a:r>
            <a:r>
              <a:rPr lang="en-GB" sz="800" dirty="0"/>
              <a:t>":{"</a:t>
            </a:r>
            <a:r>
              <a:rPr lang="en-GB" sz="800" dirty="0" err="1"/>
              <a:t>Wx</a:t>
            </a:r>
            <a:r>
              <a:rPr lang="en-GB" sz="800" dirty="0"/>
              <a:t>":{"Param":[{"name":"</a:t>
            </a:r>
            <a:r>
              <a:rPr lang="en-GB" sz="800" dirty="0" err="1"/>
              <a:t>FDm</a:t>
            </a:r>
            <a:r>
              <a:rPr lang="en-GB" sz="800" dirty="0"/>
              <a:t>","</a:t>
            </a:r>
            <a:r>
              <a:rPr lang="en-GB" sz="800" dirty="0" err="1"/>
              <a:t>units":"C</a:t>
            </a:r>
            <a:r>
              <a:rPr lang="en-GB" sz="800" dirty="0"/>
              <a:t>","$":"Feels Like Day Maximum Temperature"},{"name":"</a:t>
            </a:r>
            <a:r>
              <a:rPr lang="en-GB" sz="800" dirty="0" err="1"/>
              <a:t>FNm</a:t>
            </a:r>
            <a:r>
              <a:rPr lang="en-GB" sz="800" dirty="0"/>
              <a:t>","</a:t>
            </a:r>
            <a:r>
              <a:rPr lang="en-GB" sz="800" dirty="0" err="1"/>
              <a:t>units":"C</a:t>
            </a:r>
            <a:r>
              <a:rPr lang="en-GB" sz="800" dirty="0"/>
              <a:t>","$":"Feels Like Night Minimum Temperature"},{"</a:t>
            </a:r>
            <a:r>
              <a:rPr lang="en-GB" sz="800" dirty="0" err="1"/>
              <a:t>name":"Dm","units":"C</a:t>
            </a:r>
            <a:r>
              <a:rPr lang="en-GB" sz="800" dirty="0"/>
              <a:t>","$":"Day Maximum Temperature"},{"</a:t>
            </a:r>
            <a:r>
              <a:rPr lang="en-GB" sz="800" dirty="0" err="1"/>
              <a:t>name":"Nm","units":"C</a:t>
            </a:r>
            <a:r>
              <a:rPr lang="en-GB" sz="800" dirty="0"/>
              <a:t>","$":"Night Minimum Temperature"},{"name":"</a:t>
            </a:r>
            <a:r>
              <a:rPr lang="en-GB" sz="800" dirty="0" err="1"/>
              <a:t>Gn</a:t>
            </a:r>
            <a:r>
              <a:rPr lang="en-GB" sz="800" dirty="0"/>
              <a:t>","</a:t>
            </a:r>
            <a:r>
              <a:rPr lang="en-GB" sz="800" dirty="0" err="1"/>
              <a:t>units":"mph</a:t>
            </a:r>
            <a:r>
              <a:rPr lang="en-GB" sz="800" dirty="0"/>
              <a:t>","$":"Wind Gust Noon"},{"</a:t>
            </a:r>
            <a:r>
              <a:rPr lang="en-GB" sz="800" dirty="0" err="1"/>
              <a:t>name":"Gm","units":"mph</a:t>
            </a:r>
            <a:r>
              <a:rPr lang="en-GB" sz="800" dirty="0"/>
              <a:t>","$":"Wind Gust Midnight"},{"name":"</a:t>
            </a:r>
            <a:r>
              <a:rPr lang="en-GB" sz="800" dirty="0" err="1"/>
              <a:t>Hn</a:t>
            </a:r>
            <a:r>
              <a:rPr lang="en-GB" sz="800" dirty="0"/>
              <a:t>","units":"%","$":"Screen Relative Humidity Noon"},{"</a:t>
            </a:r>
            <a:r>
              <a:rPr lang="en-GB" sz="800" dirty="0" err="1"/>
              <a:t>name":"Hm","units</a:t>
            </a:r>
            <a:r>
              <a:rPr lang="en-GB" sz="800" dirty="0"/>
              <a:t>":"%","$":"Screen Relative Humidity Midnight"},{"</a:t>
            </a:r>
            <a:r>
              <a:rPr lang="en-GB" sz="800" dirty="0" err="1"/>
              <a:t>name":"V","units</a:t>
            </a:r>
            <a:r>
              <a:rPr lang="en-GB" sz="800" dirty="0"/>
              <a:t>":"","$":"Visibility"},{"</a:t>
            </a:r>
            <a:r>
              <a:rPr lang="en-GB" sz="800" dirty="0" err="1"/>
              <a:t>name":"D","units":"compass</a:t>
            </a:r>
            <a:r>
              <a:rPr lang="en-GB" sz="800" dirty="0"/>
              <a:t>","$":"Wind Direction"},{"</a:t>
            </a:r>
            <a:r>
              <a:rPr lang="en-GB" sz="800" dirty="0" err="1"/>
              <a:t>name":"S","units":"mph</a:t>
            </a:r>
            <a:r>
              <a:rPr lang="en-GB" sz="800" dirty="0"/>
              <a:t>","$":"Wind Speed"},{"</a:t>
            </a:r>
            <a:r>
              <a:rPr lang="en-GB" sz="800" dirty="0" err="1"/>
              <a:t>name":"U","units</a:t>
            </a:r>
            <a:r>
              <a:rPr lang="en-GB" sz="800" dirty="0"/>
              <a:t>":"","$":"Max UV Index"},{"</a:t>
            </a:r>
            <a:r>
              <a:rPr lang="en-GB" sz="800" dirty="0" err="1"/>
              <a:t>name":"W","units</a:t>
            </a:r>
            <a:r>
              <a:rPr lang="en-GB" sz="800" dirty="0"/>
              <a:t>":"","$":"Weather Type"},{"name":"</a:t>
            </a:r>
            <a:r>
              <a:rPr lang="en-GB" sz="800" dirty="0" err="1"/>
              <a:t>PPd</a:t>
            </a:r>
            <a:r>
              <a:rPr lang="en-GB" sz="800" dirty="0"/>
              <a:t>","units":"%","$":"Precipitation Probability Day"},{"name":"</a:t>
            </a:r>
            <a:r>
              <a:rPr lang="en-GB" sz="800" dirty="0" err="1"/>
              <a:t>PPn</a:t>
            </a:r>
            <a:r>
              <a:rPr lang="en-GB" sz="800" dirty="0"/>
              <a:t>","units":"%","$":"Precipitation Probability Night"}]},"DV":{"dataDate":"2018-06-06T09:00:00Z","type":"Forecast","Location":{"i":"3803","lat":"49.913","lon":"-6.301","name":"SCILLY ST MARYS","country":"ENGLAND","continent":"EUROPE","elevation":"31.0","Period":[{"type":"Day","value":"2018-06-06Z","Rep":[{"D":"NE","Gn":"11","Hn":"91","PPd":"9","S":"9","V":"GO","</a:t>
            </a:r>
            <a:r>
              <a:rPr lang="en-GB" sz="800" dirty="0">
                <a:highlight>
                  <a:srgbClr val="FFFF00"/>
                </a:highlight>
              </a:rPr>
              <a:t>Dm":"17</a:t>
            </a:r>
            <a:r>
              <a:rPr lang="en-GB" sz="800" dirty="0"/>
              <a:t>","FDm":"15","W":"7","U":"6","$":"Day"},{"D":"NNE","Gm":"13","Hm":"91","PPn":"31","S":"9","V":"GO</a:t>
            </a:r>
            <a:r>
              <a:rPr lang="en-GB" sz="800" dirty="0">
                <a:highlight>
                  <a:srgbClr val="FFFF00"/>
                </a:highlight>
              </a:rPr>
              <a:t>","Nm":"14"</a:t>
            </a:r>
            <a:r>
              <a:rPr lang="en-GB" sz="800" dirty="0"/>
              <a:t>,"FNm":"12","W":"7","$":"Night"}]},</a:t>
            </a:r>
          </a:p>
        </p:txBody>
      </p:sp>
    </p:spTree>
    <p:extLst>
      <p:ext uri="{BB962C8B-B14F-4D97-AF65-F5344CB8AC3E}">
        <p14:creationId xmlns:p14="http://schemas.microsoft.com/office/powerpoint/2010/main" val="14991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API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lowchart: Process 7"/>
          <p:cNvSpPr/>
          <p:nvPr/>
        </p:nvSpPr>
        <p:spPr>
          <a:xfrm>
            <a:off x="1043608" y="2348880"/>
            <a:ext cx="1656184" cy="30963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A</a:t>
            </a:r>
          </a:p>
          <a:p>
            <a:pPr algn="ctr"/>
            <a:r>
              <a:rPr lang="en-GB" dirty="0"/>
              <a:t>(a  Web server)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868144" y="2276872"/>
            <a:ext cx="2160240" cy="33123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B</a:t>
            </a:r>
          </a:p>
          <a:p>
            <a:pPr algn="ctr"/>
            <a:r>
              <a:rPr lang="en-GB" dirty="0"/>
              <a:t>(a program or web browser)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87824" y="4437112"/>
            <a:ext cx="26642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Response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3005146" y="2996951"/>
            <a:ext cx="2646973" cy="720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9055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to know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25" y="1528192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Application B needs to be able to correctly format the requests and to be able to interpret the responses</a:t>
            </a:r>
          </a:p>
          <a:p>
            <a:pPr>
              <a:lnSpc>
                <a:spcPct val="150000"/>
              </a:lnSpc>
            </a:pPr>
            <a:r>
              <a:rPr lang="en-GB" dirty="0"/>
              <a:t>Application A needs to be able to understand the requests and correctly return a response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4907778" cy="23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7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doesn’t need to know what?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225" y="1556792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Application A doesn’t need know what application B does with the response</a:t>
            </a:r>
          </a:p>
          <a:p>
            <a:pPr>
              <a:lnSpc>
                <a:spcPct val="150000"/>
              </a:lnSpc>
            </a:pPr>
            <a:r>
              <a:rPr lang="en-GB" dirty="0"/>
              <a:t>Application B doesn’t need to know how Application A create the responses from the requests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197370"/>
            <a:ext cx="4824536" cy="23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Who has an API ?  -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5" y="141277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Twitter</a:t>
            </a:r>
          </a:p>
          <a:p>
            <a:pPr lvl="1"/>
            <a:r>
              <a:rPr lang="en-GB" dirty="0">
                <a:hlinkClick r:id="rId2"/>
              </a:rPr>
              <a:t>https://dev.twitter.com/</a:t>
            </a:r>
            <a:r>
              <a:rPr lang="en-GB" dirty="0"/>
              <a:t> </a:t>
            </a:r>
          </a:p>
          <a:p>
            <a:r>
              <a:rPr lang="en-GB" dirty="0"/>
              <a:t>Facebook</a:t>
            </a:r>
          </a:p>
          <a:p>
            <a:pPr lvl="1"/>
            <a:r>
              <a:rPr lang="en-GB" dirty="0">
                <a:hlinkClick r:id="rId3"/>
              </a:rPr>
              <a:t>https://developers.facebook.com/</a:t>
            </a:r>
            <a:r>
              <a:rPr lang="en-GB" dirty="0"/>
              <a:t> </a:t>
            </a:r>
          </a:p>
          <a:p>
            <a:r>
              <a:rPr lang="en-GB" dirty="0"/>
              <a:t>Met Office</a:t>
            </a:r>
          </a:p>
          <a:p>
            <a:pPr lvl="1"/>
            <a:r>
              <a:rPr lang="en-GB" dirty="0">
                <a:hlinkClick r:id="rId4"/>
              </a:rPr>
              <a:t>http://www.metoffice.gov.uk/datapoint</a:t>
            </a:r>
            <a:r>
              <a:rPr lang="en-GB" dirty="0"/>
              <a:t> </a:t>
            </a:r>
          </a:p>
          <a:p>
            <a:r>
              <a:rPr lang="en-GB" dirty="0"/>
              <a:t>The Guardian</a:t>
            </a:r>
          </a:p>
          <a:p>
            <a:pPr lvl="1"/>
            <a:r>
              <a:rPr lang="en-GB" dirty="0">
                <a:hlinkClick r:id="rId5"/>
              </a:rPr>
              <a:t>http://open-platform.theguardian.com/</a:t>
            </a:r>
            <a:endParaRPr lang="en-GB" dirty="0"/>
          </a:p>
          <a:p>
            <a:r>
              <a:rPr lang="en-GB" dirty="0" err="1"/>
              <a:t>Geonames</a:t>
            </a:r>
            <a:r>
              <a:rPr lang="en-GB" dirty="0"/>
              <a:t>  API</a:t>
            </a:r>
          </a:p>
          <a:p>
            <a:pPr lvl="1"/>
            <a:r>
              <a:rPr lang="en-GB" dirty="0">
                <a:hlinkClick r:id="rId6"/>
              </a:rPr>
              <a:t>http://api.geonames.org</a:t>
            </a:r>
            <a:r>
              <a:rPr lang="en-GB" dirty="0"/>
              <a:t>  </a:t>
            </a:r>
          </a:p>
          <a:p>
            <a:r>
              <a:rPr lang="en-GB" dirty="0"/>
              <a:t>Google Maps</a:t>
            </a:r>
          </a:p>
          <a:p>
            <a:pPr lvl="1"/>
            <a:r>
              <a:rPr lang="en-GB" dirty="0">
                <a:hlinkClick r:id="rId7"/>
              </a:rPr>
              <a:t>https://developers.google.com/maps/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000" dirty="0"/>
              <a:t>There are many more Google APIs, but the search API is </a:t>
            </a:r>
          </a:p>
          <a:p>
            <a:pPr marL="0" indent="0">
              <a:buNone/>
            </a:pPr>
            <a:r>
              <a:rPr lang="en-GB" sz="2000" dirty="0"/>
              <a:t>depreciated. </a:t>
            </a:r>
            <a:endParaRPr lang="en-GB" dirty="0"/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9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APIs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at </a:t>
            </a:r>
            <a:r>
              <a:rPr lang="en-GB" dirty="0">
                <a:hlinkClick r:id="rId2"/>
              </a:rPr>
              <a:t>http://www.programmableweb.com</a:t>
            </a:r>
            <a:r>
              <a:rPr lang="en-GB" dirty="0"/>
              <a:t> </a:t>
            </a:r>
          </a:p>
          <a:p>
            <a:r>
              <a:rPr lang="en-GB" dirty="0"/>
              <a:t>Search for ‘REST JSON’</a:t>
            </a:r>
          </a:p>
          <a:p>
            <a:r>
              <a:rPr lang="en-GB" dirty="0"/>
              <a:t>View the results</a:t>
            </a:r>
          </a:p>
          <a:p>
            <a:endParaRPr lang="en-GB" dirty="0"/>
          </a:p>
          <a:p>
            <a:r>
              <a:rPr lang="en-GB" dirty="0"/>
              <a:t>Each result link will give further links to the documentation for the API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https://www.programmableweb.com/api/here-weather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23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– </a:t>
            </a:r>
            <a:r>
              <a:rPr lang="en-GB" dirty="0" err="1"/>
              <a:t>REpresentational</a:t>
            </a:r>
            <a:r>
              <a:rPr lang="en-GB" dirty="0"/>
              <a:t> State Transfer</a:t>
            </a:r>
          </a:p>
          <a:p>
            <a:pPr lvl="1"/>
            <a:r>
              <a:rPr lang="en-GB" dirty="0"/>
              <a:t>How the </a:t>
            </a:r>
            <a:r>
              <a:rPr lang="en-GB" dirty="0" err="1"/>
              <a:t>webservice</a:t>
            </a:r>
            <a:r>
              <a:rPr lang="en-GB" dirty="0"/>
              <a:t> is structured</a:t>
            </a:r>
          </a:p>
          <a:p>
            <a:pPr lvl="1"/>
            <a:r>
              <a:rPr lang="en-GB" dirty="0"/>
              <a:t>Designed for easy navigation</a:t>
            </a:r>
          </a:p>
          <a:p>
            <a:pPr lvl="1"/>
            <a:r>
              <a:rPr lang="en-GB" dirty="0"/>
              <a:t>Hence easy to formulate queries</a:t>
            </a:r>
          </a:p>
          <a:p>
            <a:endParaRPr lang="en-GB" dirty="0"/>
          </a:p>
          <a:p>
            <a:r>
              <a:rPr lang="en-GB" dirty="0"/>
              <a:t>JSON – JavaScript Object Notation</a:t>
            </a:r>
          </a:p>
          <a:p>
            <a:pPr lvl="1"/>
            <a:r>
              <a:rPr lang="en-GB" dirty="0"/>
              <a:t>This is the data format of the returned data</a:t>
            </a:r>
          </a:p>
          <a:p>
            <a:pPr lvl="2"/>
            <a:r>
              <a:rPr lang="en-GB" dirty="0"/>
              <a:t>It is a standard</a:t>
            </a:r>
          </a:p>
          <a:p>
            <a:pPr lvl="2"/>
            <a:r>
              <a:rPr lang="en-GB" dirty="0"/>
              <a:t>It is based on ‘Key’ : ‘value’ pairs</a:t>
            </a:r>
          </a:p>
          <a:p>
            <a:pPr lvl="1"/>
            <a:r>
              <a:rPr lang="en-GB" dirty="0"/>
              <a:t>Other formats are available – like XML</a:t>
            </a:r>
          </a:p>
          <a:p>
            <a:pPr lvl="1"/>
            <a:r>
              <a:rPr lang="en-GB" dirty="0"/>
              <a:t>Or proprietary – best to avoid</a:t>
            </a:r>
          </a:p>
        </p:txBody>
      </p:sp>
    </p:spTree>
    <p:extLst>
      <p:ext uri="{BB962C8B-B14F-4D97-AF65-F5344CB8AC3E}">
        <p14:creationId xmlns:p14="http://schemas.microsoft.com/office/powerpoint/2010/main" val="14711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materials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22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JSON definition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Short for JavaScript Object Notation, </a:t>
            </a:r>
            <a:r>
              <a:rPr lang="en-GB" b="1" dirty="0"/>
              <a:t>JSON</a:t>
            </a:r>
            <a:r>
              <a:rPr lang="en-GB" dirty="0"/>
              <a:t> is a lightweight data-interchange format that is easy for humans to read and write, and for machines to parse and generate. </a:t>
            </a:r>
            <a:r>
              <a:rPr lang="en-GB" b="1" dirty="0"/>
              <a:t>JSON</a:t>
            </a:r>
            <a:r>
              <a:rPr lang="en-GB" dirty="0"/>
              <a:t> is based on the object notation of the JavaScript language.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>
                <a:hlinkClick r:id="rId2"/>
              </a:rPr>
              <a:t>What is JSON? </a:t>
            </a:r>
            <a:r>
              <a:rPr lang="en-GB" u="sng" dirty="0" err="1">
                <a:hlinkClick r:id="rId2"/>
              </a:rPr>
              <a:t>Webopedia</a:t>
            </a:r>
            <a:r>
              <a:rPr lang="en-GB" u="sng" dirty="0">
                <a:hlinkClick r:id="rId2"/>
              </a:rPr>
              <a:t> Definition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webopedia.com/term/j/json.html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74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simple JSON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JSON file has been created by converting a csv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always convert a csv file into 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117629" cy="3244431"/>
          </a:xfrm>
          <a:prstGeom prst="rect">
            <a:avLst/>
          </a:prstGeom>
        </p:spPr>
      </p:pic>
      <p:sp>
        <p:nvSpPr>
          <p:cNvPr id="7" name="Speech Bubble: Oval 6"/>
          <p:cNvSpPr/>
          <p:nvPr/>
        </p:nvSpPr>
        <p:spPr>
          <a:xfrm>
            <a:off x="1475656" y="1988840"/>
            <a:ext cx="1512168" cy="504056"/>
          </a:xfrm>
          <a:prstGeom prst="wedgeEllipseCallout">
            <a:avLst>
              <a:gd name="adj1" fmla="val -33179"/>
              <a:gd name="adj2" fmla="val 7714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dirty="0"/>
              <a:t>Column Name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3918346" y="1988840"/>
            <a:ext cx="1512168" cy="504056"/>
          </a:xfrm>
          <a:prstGeom prst="wedgeEllipseCallout">
            <a:avLst>
              <a:gd name="adj1" fmla="val -33179"/>
              <a:gd name="adj2" fmla="val 7714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dirty="0"/>
              <a:t>Column Value</a:t>
            </a:r>
          </a:p>
        </p:txBody>
      </p:sp>
    </p:spTree>
    <p:extLst>
      <p:ext uri="{BB962C8B-B14F-4D97-AF65-F5344CB8AC3E}">
        <p14:creationId xmlns:p14="http://schemas.microsoft.com/office/powerpoint/2010/main" val="38217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complex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JSON is a very small part returned from a Twitter API call.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nested structures “{…}” and more importantly the variable length arrays “[…]” make it very difficult to convert the JSON file into a csv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5561407" cy="3188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2564904"/>
            <a:ext cx="288032" cy="3600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5736" y="5104990"/>
            <a:ext cx="288032" cy="3600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79912" y="2852936"/>
            <a:ext cx="360040" cy="3524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complex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contents of a complex JSON file is normally processed programmatically.</a:t>
            </a:r>
          </a:p>
          <a:p>
            <a:r>
              <a:rPr lang="en-GB" dirty="0"/>
              <a:t>If you just wish to extract a few well defined fields, then the coding can be quite simple</a:t>
            </a:r>
          </a:p>
          <a:p>
            <a:pPr lvl="1"/>
            <a:r>
              <a:rPr lang="en-GB" dirty="0"/>
              <a:t>This is often the case</a:t>
            </a:r>
          </a:p>
          <a:p>
            <a:pPr lvl="1"/>
            <a:r>
              <a:rPr lang="en-GB" dirty="0"/>
              <a:t>But you will still need to understand the layout and types of the various fields to allow you to reference them correctly</a:t>
            </a:r>
          </a:p>
        </p:txBody>
      </p:sp>
    </p:spTree>
    <p:extLst>
      <p:ext uri="{BB962C8B-B14F-4D97-AF65-F5344CB8AC3E}">
        <p14:creationId xmlns:p14="http://schemas.microsoft.com/office/powerpoint/2010/main" val="377196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Getting a Tweet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Code in ws_twitter_search.py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26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- How do you use an API?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[Decide how to formulate the request]</a:t>
            </a:r>
          </a:p>
          <a:p>
            <a:pPr marL="0" indent="0">
              <a:buNone/>
            </a:pPr>
            <a:r>
              <a:rPr lang="en-GB" sz="7200" dirty="0"/>
              <a:t>Make a request</a:t>
            </a:r>
          </a:p>
          <a:p>
            <a:pPr marL="0" indent="0">
              <a:buNone/>
            </a:pPr>
            <a:r>
              <a:rPr lang="en-GB" sz="7200" dirty="0"/>
              <a:t>Get a response</a:t>
            </a:r>
          </a:p>
          <a:p>
            <a:pPr marL="0" indent="0">
              <a:buNone/>
            </a:pPr>
            <a:r>
              <a:rPr lang="en-GB" sz="3200" dirty="0"/>
              <a:t>[Work out how to interpret the response]</a:t>
            </a:r>
          </a:p>
        </p:txBody>
      </p:sp>
    </p:spTree>
    <p:extLst>
      <p:ext uri="{BB962C8B-B14F-4D97-AF65-F5344CB8AC3E}">
        <p14:creationId xmlns:p14="http://schemas.microsoft.com/office/powerpoint/2010/main" val="34574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5" y="1556792"/>
            <a:ext cx="8229600" cy="5141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Essential to read and understand the API documentation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How to format requests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The format and contents of Responses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The use of keys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Limitations on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15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 err="1"/>
              <a:t>Geonames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http://www.geonames.org/</a:t>
            </a:r>
            <a:r>
              <a:rPr lang="en-GB" dirty="0"/>
              <a:t> </a:t>
            </a:r>
          </a:p>
          <a:p>
            <a:r>
              <a:rPr lang="en-GB" dirty="0"/>
              <a:t>Twitter</a:t>
            </a:r>
          </a:p>
          <a:p>
            <a:pPr lvl="1"/>
            <a:r>
              <a:rPr lang="en-GB" dirty="0">
                <a:hlinkClick r:id="rId3"/>
              </a:rPr>
              <a:t>https://dev.twitter.com/rest/public</a:t>
            </a:r>
            <a:r>
              <a:rPr lang="en-GB" dirty="0"/>
              <a:t> </a:t>
            </a:r>
          </a:p>
          <a:p>
            <a:r>
              <a:rPr lang="en-GB" dirty="0"/>
              <a:t>The Guardian</a:t>
            </a:r>
          </a:p>
          <a:p>
            <a:pPr lvl="1"/>
            <a:r>
              <a:rPr lang="en-GB" dirty="0">
                <a:hlinkClick r:id="rId4"/>
              </a:rPr>
              <a:t>http://open-platform.theguardian.com/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38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Another API call – try this in IE, Chrome and Firefox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http://api.geonames.org/postalCodeCountryInfoJSON?username=PeterSmyth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8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Older versions of Browsers had difficulty dealing with JSON</a:t>
            </a:r>
          </a:p>
          <a:p>
            <a:r>
              <a:rPr lang="en-GB" dirty="0"/>
              <a:t>Some (IE) would just return a string of text</a:t>
            </a:r>
          </a:p>
          <a:p>
            <a:r>
              <a:rPr lang="en-GB" dirty="0"/>
              <a:t>Newer versions are more JSON-aware and will offer some kind of formatting.</a:t>
            </a:r>
          </a:p>
        </p:txBody>
      </p:sp>
    </p:spTree>
    <p:extLst>
      <p:ext uri="{BB962C8B-B14F-4D97-AF65-F5344CB8AC3E}">
        <p14:creationId xmlns:p14="http://schemas.microsoft.com/office/powerpoint/2010/main" val="14824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3616" y="1628800"/>
            <a:ext cx="561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/>
              <a:t>Getting data from the Internet using APIs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Accumulating data in a file or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-  metoffice.py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met office datapoint API in Python</a:t>
            </a:r>
          </a:p>
          <a:p>
            <a:pPr lvl="1"/>
            <a:r>
              <a:rPr lang="en-GB" dirty="0"/>
              <a:t>Show results to the screen</a:t>
            </a:r>
          </a:p>
          <a:p>
            <a:pPr lvl="1"/>
            <a:r>
              <a:rPr lang="en-GB" dirty="0"/>
              <a:t>Writing the results to a file</a:t>
            </a:r>
          </a:p>
          <a:p>
            <a:pPr lvl="1"/>
            <a:endParaRPr lang="en-GB" dirty="0"/>
          </a:p>
          <a:p>
            <a:r>
              <a:rPr lang="en-GB" dirty="0"/>
              <a:t>We are using the Python requests module to access the API.</a:t>
            </a:r>
          </a:p>
          <a:p>
            <a:r>
              <a:rPr lang="en-GB" dirty="0"/>
              <a:t>All of the data returned by the API is available to us </a:t>
            </a:r>
          </a:p>
          <a:p>
            <a:r>
              <a:rPr lang="en-GB" dirty="0"/>
              <a:t>This could be a convenience or a problem</a:t>
            </a:r>
          </a:p>
          <a:p>
            <a:r>
              <a:rPr lang="en-GB" dirty="0"/>
              <a:t>We need to be able to extract the data that we want</a:t>
            </a:r>
          </a:p>
        </p:txBody>
      </p:sp>
    </p:spTree>
    <p:extLst>
      <p:ext uri="{BB962C8B-B14F-4D97-AF65-F5344CB8AC3E}">
        <p14:creationId xmlns:p14="http://schemas.microsoft.com/office/powerpoint/2010/main" val="358980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&amp; A   - in API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Q: </a:t>
            </a:r>
            <a:r>
              <a:rPr lang="en-GB" dirty="0">
                <a:hlinkClick r:id="rId2"/>
              </a:rPr>
              <a:t>http://datapoint.metoffice.gov.uk/public/data/</a:t>
            </a:r>
            <a:r>
              <a:rPr lang="en-GB" dirty="0" err="1">
                <a:hlinkClick r:id="rId2"/>
              </a:rPr>
              <a:t>val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wxfcs</a:t>
            </a:r>
            <a:r>
              <a:rPr lang="en-GB" dirty="0">
                <a:hlinkClick r:id="rId2"/>
              </a:rPr>
              <a:t>/all/json/3803?res=</a:t>
            </a:r>
            <a:r>
              <a:rPr lang="en-GB" dirty="0" err="1">
                <a:hlinkClick r:id="rId2"/>
              </a:rPr>
              <a:t>daily&amp;key</a:t>
            </a:r>
            <a:r>
              <a:rPr lang="en-GB" dirty="0">
                <a:hlinkClick r:id="rId2"/>
              </a:rPr>
              <a:t>=0214dd6a-9ad5-4f34-8015-c0442079f40f</a:t>
            </a:r>
            <a:r>
              <a:rPr lang="en-GB" dirty="0"/>
              <a:t>“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A: {"</a:t>
            </a:r>
            <a:r>
              <a:rPr lang="en-GB" dirty="0" err="1"/>
              <a:t>SiteRep</a:t>
            </a:r>
            <a:r>
              <a:rPr lang="en-GB" dirty="0"/>
              <a:t>":{"</a:t>
            </a:r>
            <a:r>
              <a:rPr lang="en-GB" dirty="0" err="1"/>
              <a:t>Wx</a:t>
            </a:r>
            <a:r>
              <a:rPr lang="en-GB" dirty="0"/>
              <a:t>":{"Param":[{"name":"</a:t>
            </a:r>
            <a:r>
              <a:rPr lang="en-GB" dirty="0" err="1"/>
              <a:t>FDm</a:t>
            </a:r>
            <a:r>
              <a:rPr lang="en-GB" dirty="0"/>
              <a:t>","</a:t>
            </a:r>
            <a:r>
              <a:rPr lang="en-GB" dirty="0" err="1"/>
              <a:t>units":"C</a:t>
            </a:r>
            <a:r>
              <a:rPr lang="en-GB" dirty="0"/>
              <a:t>","$":"Feels Like Day Maximum Temperature"},{"name":"</a:t>
            </a:r>
            <a:r>
              <a:rPr lang="en-GB" dirty="0" err="1"/>
              <a:t>FNm</a:t>
            </a:r>
            <a:r>
              <a:rPr lang="en-GB" dirty="0"/>
              <a:t>","</a:t>
            </a:r>
            <a:r>
              <a:rPr lang="en-GB" dirty="0" err="1"/>
              <a:t>units":"C</a:t>
            </a:r>
            <a:r>
              <a:rPr lang="en-GB" dirty="0"/>
              <a:t>","$":"Feels Like Night Minimum Temperature"},{"</a:t>
            </a:r>
            <a:r>
              <a:rPr lang="en-GB" dirty="0" err="1"/>
              <a:t>name":"Dm","units":"C</a:t>
            </a:r>
            <a:r>
              <a:rPr lang="en-GB" dirty="0"/>
              <a:t>","$":"Day Maximum Temperature"},{"</a:t>
            </a:r>
            <a:r>
              <a:rPr lang="en-GB" dirty="0" err="1"/>
              <a:t>name":"Nm","units":"C</a:t>
            </a:r>
            <a:r>
              <a:rPr lang="en-GB" dirty="0"/>
              <a:t>","$":"Night Minimum Temperature"},{"name":"</a:t>
            </a:r>
            <a:r>
              <a:rPr lang="en-GB" dirty="0" err="1"/>
              <a:t>Gn</a:t>
            </a:r>
            <a:r>
              <a:rPr lang="en-GB" dirty="0"/>
              <a:t>","</a:t>
            </a:r>
            <a:r>
              <a:rPr lang="en-GB" dirty="0" err="1"/>
              <a:t>units":"mph</a:t>
            </a:r>
            <a:r>
              <a:rPr lang="en-GB" dirty="0"/>
              <a:t>","$":"Wind Gust Noon"},{"</a:t>
            </a:r>
            <a:r>
              <a:rPr lang="en-GB" dirty="0" err="1"/>
              <a:t>name":"Gm","units":"mph</a:t>
            </a:r>
            <a:r>
              <a:rPr lang="en-GB" dirty="0"/>
              <a:t>","$":"Wind Gust Midnight"},{"name":"</a:t>
            </a:r>
            <a:r>
              <a:rPr lang="en-GB" dirty="0" err="1"/>
              <a:t>Hn</a:t>
            </a:r>
            <a:r>
              <a:rPr lang="en-GB" dirty="0"/>
              <a:t>","units":"%","$":"Screen Relative Humidity Noon"},{"</a:t>
            </a:r>
            <a:r>
              <a:rPr lang="en-GB" dirty="0" err="1"/>
              <a:t>name":"Hm","units</a:t>
            </a:r>
            <a:r>
              <a:rPr lang="en-GB" dirty="0"/>
              <a:t>":"%","$":"Screen Relative Humidity Midnight"},{"</a:t>
            </a:r>
            <a:r>
              <a:rPr lang="en-GB" dirty="0" err="1"/>
              <a:t>name":"V","units</a:t>
            </a:r>
            <a:r>
              <a:rPr lang="en-GB" dirty="0"/>
              <a:t>":"","$":"Visibility"},{"</a:t>
            </a:r>
            <a:r>
              <a:rPr lang="en-GB" dirty="0" err="1"/>
              <a:t>name":"D","units":"compass</a:t>
            </a:r>
            <a:r>
              <a:rPr lang="en-GB" dirty="0"/>
              <a:t>","$":"Wind Direction"},{"</a:t>
            </a:r>
            <a:r>
              <a:rPr lang="en-GB" dirty="0" err="1"/>
              <a:t>name":"S","units":"mph</a:t>
            </a:r>
            <a:r>
              <a:rPr lang="en-GB" dirty="0"/>
              <a:t>","$":"Wind Speed"},{"</a:t>
            </a:r>
            <a:r>
              <a:rPr lang="en-GB" dirty="0" err="1"/>
              <a:t>name":"U","units</a:t>
            </a:r>
            <a:r>
              <a:rPr lang="en-GB" dirty="0"/>
              <a:t>":"","$":"Max UV Index"},{"</a:t>
            </a:r>
            <a:r>
              <a:rPr lang="en-GB" dirty="0" err="1"/>
              <a:t>name":"W","units</a:t>
            </a:r>
            <a:r>
              <a:rPr lang="en-GB" dirty="0"/>
              <a:t>":"","$":"Weather Type"},{"name":"</a:t>
            </a:r>
            <a:r>
              <a:rPr lang="en-GB" dirty="0" err="1"/>
              <a:t>PPd</a:t>
            </a:r>
            <a:r>
              <a:rPr lang="en-GB" dirty="0"/>
              <a:t>","units":"%","$":"Precipitation Probability Day"},{"name":"</a:t>
            </a:r>
            <a:r>
              <a:rPr lang="en-GB" dirty="0" err="1"/>
              <a:t>PPn</a:t>
            </a:r>
            <a:r>
              <a:rPr lang="en-GB" dirty="0"/>
              <a:t>","units":"%","$":"Precipitation Probability Night"}]},"DV":{"dataDate":"2018-06-06T09:00:00Z","type":"Forecast","Location":{"i":"3803","lat":"49.913","lon":"-6.301","name":"SCILLY ST MARYS","country":"ENGLAND","continent":"EUROPE","elevation":"31.0","Period":[{"type":"Day","value":"2018-06-06Z","Rep":[{"D":"NE","Gn":"11","Hn":"91","PPd":"9","S":"9","V":"GO","</a:t>
            </a:r>
            <a:r>
              <a:rPr lang="en-GB" dirty="0">
                <a:highlight>
                  <a:srgbClr val="FFFF00"/>
                </a:highlight>
              </a:rPr>
              <a:t>Dm":"17</a:t>
            </a:r>
            <a:r>
              <a:rPr lang="en-GB" dirty="0"/>
              <a:t>","FDm":"15","W":"7","U":"6","$":"Day"},{"D":"NNE","Gm":"13","Hm":"91","PPn":"31","S":"9","V":"GO</a:t>
            </a:r>
            <a:r>
              <a:rPr lang="en-GB" dirty="0">
                <a:highlight>
                  <a:srgbClr val="FFFF00"/>
                </a:highlight>
              </a:rPr>
              <a:t>","Nm":"14"</a:t>
            </a:r>
            <a:r>
              <a:rPr lang="en-GB" dirty="0"/>
              <a:t>,"FNm":"12","W":"7","$":"Night"}]},</a:t>
            </a:r>
          </a:p>
        </p:txBody>
      </p:sp>
    </p:spTree>
    <p:extLst>
      <p:ext uri="{BB962C8B-B14F-4D97-AF65-F5344CB8AC3E}">
        <p14:creationId xmlns:p14="http://schemas.microsoft.com/office/powerpoint/2010/main" val="3805545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You need to have a Twitter account to use the API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You need a set of 4 keys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Keys are obtained by creating an application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 starting point is </a:t>
            </a:r>
            <a:r>
              <a:rPr lang="en-GB" sz="2800" dirty="0">
                <a:hlinkClick r:id="rId2"/>
              </a:rPr>
              <a:t>https://apps.twitter.com/</a:t>
            </a:r>
            <a:r>
              <a:rPr lang="en-GB" sz="28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8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ws_twitter_search.py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JSON returned by the Twitter API is more complex</a:t>
            </a:r>
          </a:p>
          <a:p>
            <a:r>
              <a:rPr lang="en-GB" dirty="0"/>
              <a:t>A full tweet is very complex and can be over 4Kb in size</a:t>
            </a:r>
          </a:p>
          <a:p>
            <a:r>
              <a:rPr lang="en-GB" dirty="0"/>
              <a:t>We will look at a simpler structure</a:t>
            </a:r>
          </a:p>
          <a:p>
            <a:pPr lvl="1"/>
            <a:r>
              <a:rPr lang="en-GB" dirty="0"/>
              <a:t>What is trending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66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– ws_twitter.py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using the full Tweet, we will look at a simpler structure</a:t>
            </a:r>
          </a:p>
          <a:p>
            <a:pPr lvl="1"/>
            <a:r>
              <a:rPr lang="en-GB" dirty="0"/>
              <a:t>What is trending</a:t>
            </a:r>
          </a:p>
          <a:p>
            <a:pPr lvl="1"/>
            <a:endParaRPr lang="en-GB" dirty="0"/>
          </a:p>
          <a:p>
            <a:r>
              <a:rPr lang="en-GB" dirty="0"/>
              <a:t>Research Question</a:t>
            </a:r>
          </a:p>
          <a:p>
            <a:pPr lvl="1"/>
            <a:r>
              <a:rPr lang="en-GB" dirty="0"/>
              <a:t>How do trends change over time?</a:t>
            </a:r>
          </a:p>
          <a:p>
            <a:pPr lvl="1"/>
            <a:r>
              <a:rPr lang="en-GB" dirty="0"/>
              <a:t>Do trends ‘flow’ around the world?</a:t>
            </a:r>
          </a:p>
        </p:txBody>
      </p:sp>
    </p:spTree>
    <p:extLst>
      <p:ext uri="{BB962C8B-B14F-4D97-AF65-F5344CB8AC3E}">
        <p14:creationId xmlns:p14="http://schemas.microsoft.com/office/powerpoint/2010/main" val="424280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code that we have already seen in the ws_twitter_search.py file will collect tweets containing a given keyword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Try different keywords, perhaps hashtags.</a:t>
            </a:r>
          </a:p>
          <a:p>
            <a:pPr marL="457200" indent="-457200">
              <a:buAutoNum type="arabicPeriod"/>
            </a:pPr>
            <a:r>
              <a:rPr lang="en-GB" dirty="0"/>
              <a:t>Write the complete tweets to a file</a:t>
            </a:r>
          </a:p>
          <a:p>
            <a:pPr marL="457200" indent="-457200">
              <a:buAutoNum type="arabicPeriod"/>
            </a:pPr>
            <a:r>
              <a:rPr lang="en-GB" dirty="0"/>
              <a:t>From an example of a returned tweet, identify fields that you might want to collect and write them to a file</a:t>
            </a:r>
          </a:p>
        </p:txBody>
      </p:sp>
    </p:spTree>
    <p:extLst>
      <p:ext uri="{BB962C8B-B14F-4D97-AF65-F5344CB8AC3E}">
        <p14:creationId xmlns:p14="http://schemas.microsoft.com/office/powerpoint/2010/main" val="422980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1700808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Getting data from the Internet using APIs or file downloads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Accumulating data in a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40596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downloaded data from an API, we have options as to what we do with it – and when.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can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Process the data immediately in the same script as we downloaded it in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the JSON in file as JSON for later use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Extract fields from the JSON and save in a CSV file for later use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Extract fields from the JSON and save in a Database for later use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24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 of storing the data include: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different programming environment to process the data</a:t>
            </a:r>
          </a:p>
          <a:p>
            <a:r>
              <a:rPr lang="en-GB" dirty="0"/>
              <a:t>Move the data</a:t>
            </a:r>
          </a:p>
          <a:p>
            <a:r>
              <a:rPr lang="en-GB" dirty="0"/>
              <a:t>Reproduce the analysis at a future date</a:t>
            </a:r>
          </a:p>
          <a:p>
            <a:r>
              <a:rPr lang="en-GB" dirty="0"/>
              <a:t>Append to the data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95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Raw JSON v selected fields in CSV – pros and cons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Storing all of the raw JSON will take up more space</a:t>
            </a:r>
          </a:p>
          <a:p>
            <a:r>
              <a:rPr lang="en-GB" dirty="0"/>
              <a:t>If you have the raw JSON, you can change your processing to use other available fields</a:t>
            </a:r>
          </a:p>
          <a:p>
            <a:r>
              <a:rPr lang="en-GB" dirty="0"/>
              <a:t>Storing selected fields in CSV or in a database saves space</a:t>
            </a:r>
          </a:p>
          <a:p>
            <a:r>
              <a:rPr lang="en-GB" dirty="0"/>
              <a:t>Your processing will be restricted to using the saved fields.</a:t>
            </a:r>
          </a:p>
          <a:p>
            <a:r>
              <a:rPr lang="en-GB" dirty="0"/>
              <a:t>May not have a choice if using a package </a:t>
            </a:r>
          </a:p>
          <a:p>
            <a:pPr lvl="1"/>
            <a:r>
              <a:rPr lang="en-GB" dirty="0"/>
              <a:t>twitter or </a:t>
            </a:r>
            <a:r>
              <a:rPr lang="en-GB" dirty="0" err="1"/>
              <a:t>googlefinance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lowchart: Process 3"/>
          <p:cNvSpPr/>
          <p:nvPr/>
        </p:nvSpPr>
        <p:spPr>
          <a:xfrm>
            <a:off x="1331640" y="2046731"/>
            <a:ext cx="5760640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Services (APIs)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331640" y="2660699"/>
            <a:ext cx="2376264" cy="55227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Collect using 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331640" y="3481547"/>
            <a:ext cx="5760640" cy="136815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/>
          <p:cNvSpPr/>
          <p:nvPr/>
        </p:nvSpPr>
        <p:spPr>
          <a:xfrm>
            <a:off x="4716016" y="2663923"/>
            <a:ext cx="2376264" cy="54905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Collect using Python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763688" y="3894168"/>
            <a:ext cx="1944216" cy="72410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723065" y="3851990"/>
            <a:ext cx="1944216" cy="72410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331640" y="5570921"/>
            <a:ext cx="2376264" cy="55227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Process using R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744963" y="5566106"/>
            <a:ext cx="2376264" cy="54905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Process using Python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735796" y="3212976"/>
            <a:ext cx="1116124" cy="23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0" idx="2"/>
          </p:cNvCxnSpPr>
          <p:nvPr/>
        </p:nvCxnSpPr>
        <p:spPr>
          <a:xfrm flipH="1">
            <a:off x="4789174" y="3212976"/>
            <a:ext cx="1114974" cy="2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</p:cNvCxnSpPr>
          <p:nvPr/>
        </p:nvCxnSpPr>
        <p:spPr>
          <a:xfrm flipH="1">
            <a:off x="2735796" y="4849699"/>
            <a:ext cx="1476164" cy="68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6" idx="0"/>
          </p:cNvCxnSpPr>
          <p:nvPr/>
        </p:nvCxnSpPr>
        <p:spPr>
          <a:xfrm>
            <a:off x="4211960" y="4849699"/>
            <a:ext cx="1721135" cy="71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52320" y="2060848"/>
            <a:ext cx="1062505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Sources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72300" y="3851990"/>
            <a:ext cx="1062505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Storage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55776" y="2420888"/>
            <a:ext cx="0" cy="23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5904148" y="2420888"/>
            <a:ext cx="0" cy="24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34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Python and R can be interfaced to a variety of commercial and open source database systems</a:t>
            </a:r>
          </a:p>
          <a:p>
            <a:r>
              <a:rPr lang="en-GB" dirty="0"/>
              <a:t>Both have support for SQLite</a:t>
            </a:r>
          </a:p>
          <a:p>
            <a:r>
              <a:rPr lang="en-GB" dirty="0"/>
              <a:t>Don’t be confused by the ‘</a:t>
            </a:r>
            <a:r>
              <a:rPr lang="en-GB" dirty="0" err="1"/>
              <a:t>Lite</a:t>
            </a:r>
            <a:r>
              <a:rPr lang="en-GB" dirty="0"/>
              <a:t>’ part; an SQLite database can be Terabytes in size and have tables with millions of rows.</a:t>
            </a:r>
          </a:p>
          <a:p>
            <a:r>
              <a:rPr lang="en-GB" dirty="0"/>
              <a:t>There is no provided management user interface to SQLite, but 3</a:t>
            </a:r>
            <a:r>
              <a:rPr lang="en-GB" baseline="30000" dirty="0"/>
              <a:t>rd</a:t>
            </a:r>
            <a:r>
              <a:rPr lang="en-GB" dirty="0"/>
              <a:t> party options are available</a:t>
            </a:r>
          </a:p>
          <a:p>
            <a:pPr lvl="1"/>
            <a:r>
              <a:rPr lang="en-GB" dirty="0"/>
              <a:t>Like DB Browser.</a:t>
            </a:r>
          </a:p>
        </p:txBody>
      </p:sp>
    </p:spTree>
    <p:extLst>
      <p:ext uri="{BB962C8B-B14F-4D97-AF65-F5344CB8AC3E}">
        <p14:creationId xmlns:p14="http://schemas.microsoft.com/office/powerpoint/2010/main" val="2840568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 -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already stored selected fields from the JSON into a file from the </a:t>
            </a:r>
            <a:r>
              <a:rPr lang="en-GB" dirty="0" err="1"/>
              <a:t>metoffice</a:t>
            </a:r>
            <a:r>
              <a:rPr lang="en-GB" dirty="0"/>
              <a:t> datapoint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now look at:</a:t>
            </a:r>
          </a:p>
          <a:p>
            <a:r>
              <a:rPr lang="en-GB" dirty="0"/>
              <a:t>Storing selected fields from the JSON into an SQLite database</a:t>
            </a:r>
          </a:p>
          <a:p>
            <a:pPr lvl="1"/>
            <a:r>
              <a:rPr lang="en-GB" dirty="0"/>
              <a:t>Using the Twitter </a:t>
            </a:r>
            <a:r>
              <a:rPr lang="en-GB" dirty="0" err="1"/>
              <a:t>woeids</a:t>
            </a:r>
            <a:r>
              <a:rPr lang="en-GB" dirty="0"/>
              <a:t>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73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Unlike the case where we simply wrote a CSV file, in order to use a database table, we first have to define a Schema for it.</a:t>
            </a:r>
          </a:p>
          <a:p>
            <a:r>
              <a:rPr lang="en-GB" dirty="0"/>
              <a:t>The Schema is simply the description of the fields (columns) in the table and the type of data which they contain</a:t>
            </a:r>
          </a:p>
          <a:p>
            <a:r>
              <a:rPr lang="en-GB" dirty="0"/>
              <a:t>This can be created directly using DB Browser</a:t>
            </a:r>
          </a:p>
        </p:txBody>
      </p:sp>
    </p:spTree>
    <p:extLst>
      <p:ext uri="{BB962C8B-B14F-4D97-AF65-F5344CB8AC3E}">
        <p14:creationId xmlns:p14="http://schemas.microsoft.com/office/powerpoint/2010/main" val="1827015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by using code.  ( sqlite_twitter_01.py )</a:t>
            </a:r>
          </a:p>
          <a:p>
            <a:r>
              <a:rPr lang="en-GB" dirty="0"/>
              <a:t>We can then populate the table (sqlite_twitter_02.py )</a:t>
            </a:r>
          </a:p>
          <a:p>
            <a:r>
              <a:rPr lang="en-GB" dirty="0"/>
              <a:t>We can query the data in the database table (sqlite_twitter_03.py)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Using R</a:t>
            </a:r>
          </a:p>
          <a:p>
            <a:r>
              <a:rPr lang="en-GB" dirty="0"/>
              <a:t>The twitter module in R has simple built-in support for writing Twitter data to an SQLite database and retrieving it.  (</a:t>
            </a:r>
            <a:r>
              <a:rPr lang="en-GB" dirty="0" err="1"/>
              <a:t>twitter_sqlite.R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82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need to create a database for the </a:t>
            </a:r>
            <a:r>
              <a:rPr lang="en-GB" dirty="0" err="1"/>
              <a:t>metoffice</a:t>
            </a:r>
            <a:r>
              <a:rPr lang="en-GB" dirty="0"/>
              <a:t> datapoint data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Using either DB Browser or Python code (based on sqlite_twitter_01.py), create a schema for the table we need to store the data</a:t>
            </a:r>
          </a:p>
          <a:p>
            <a:pPr marL="457200" indent="-457200">
              <a:buAutoNum type="arabicPeriod"/>
            </a:pPr>
            <a:r>
              <a:rPr lang="en-GB" dirty="0"/>
              <a:t>Using the code from xxx.py and sqlite_twitter_02.py, create code to write the minimum and maximum day and night temperatures for the 5 day forecast for Glasgow??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743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1700808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Getting data from the Internet using APIs or file downloads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Accumulating data in a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1852828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–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want to track weather forecasts for a specific area</a:t>
            </a:r>
          </a:p>
          <a:p>
            <a:endParaRPr lang="en-GB" dirty="0"/>
          </a:p>
          <a:p>
            <a:r>
              <a:rPr lang="en-GB" dirty="0"/>
              <a:t>Over the same period, you want to collect Tweets mentioning weather in the area</a:t>
            </a:r>
          </a:p>
          <a:p>
            <a:endParaRPr lang="en-GB" dirty="0"/>
          </a:p>
          <a:p>
            <a:r>
              <a:rPr lang="en-GB" dirty="0"/>
              <a:t>Are their more tweets about good weather than bad weather?</a:t>
            </a:r>
          </a:p>
        </p:txBody>
      </p:sp>
    </p:spTree>
    <p:extLst>
      <p:ext uri="{BB962C8B-B14F-4D97-AF65-F5344CB8AC3E}">
        <p14:creationId xmlns:p14="http://schemas.microsoft.com/office/powerpoint/2010/main" val="5212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involved?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Forecasts and observations are available daily. The forecasts are split into 3 hour periods. We can download the data on a daily basis</a:t>
            </a:r>
          </a:p>
          <a:p>
            <a:endParaRPr lang="en-GB" dirty="0"/>
          </a:p>
          <a:p>
            <a:r>
              <a:rPr lang="en-GB" dirty="0"/>
              <a:t>We want to make a call to search twitter for our locations, perhaps using specific weather related search once every hour.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not really an ideal solution to the problem, It is just being used to highlight the potential problems)</a:t>
            </a:r>
          </a:p>
        </p:txBody>
      </p:sp>
    </p:spTree>
    <p:extLst>
      <p:ext uri="{BB962C8B-B14F-4D97-AF65-F5344CB8AC3E}">
        <p14:creationId xmlns:p14="http://schemas.microsoft.com/office/powerpoint/2010/main" val="10217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your data collection manually</a:t>
            </a:r>
          </a:p>
          <a:p>
            <a:pPr lvl="1"/>
            <a:r>
              <a:rPr lang="en-GB" dirty="0"/>
              <a:t>At the keyboard every morning a 9:00am</a:t>
            </a:r>
          </a:p>
          <a:p>
            <a:r>
              <a:rPr lang="en-GB" dirty="0"/>
              <a:t>You do get instant feedback on errors</a:t>
            </a:r>
          </a:p>
          <a:p>
            <a:r>
              <a:rPr lang="en-GB" dirty="0"/>
              <a:t>But several time day and night?</a:t>
            </a:r>
          </a:p>
          <a:p>
            <a:pPr lvl="1"/>
            <a:r>
              <a:rPr lang="en-GB" dirty="0"/>
              <a:t>Not very convenient</a:t>
            </a:r>
          </a:p>
          <a:p>
            <a:pPr lvl="1"/>
            <a:endParaRPr lang="en-GB" dirty="0"/>
          </a:p>
          <a:p>
            <a:r>
              <a:rPr lang="en-GB" dirty="0"/>
              <a:t>Both Windows and Linux provide methods to automate the running of jobs</a:t>
            </a:r>
          </a:p>
          <a:p>
            <a:pPr lvl="1"/>
            <a:r>
              <a:rPr lang="en-GB" dirty="0"/>
              <a:t>The machine has to be powered up</a:t>
            </a:r>
          </a:p>
          <a:p>
            <a:pPr lvl="1"/>
            <a:r>
              <a:rPr lang="en-GB" dirty="0"/>
              <a:t>But you don’t necessarily need to be logged on</a:t>
            </a:r>
          </a:p>
        </p:txBody>
      </p:sp>
    </p:spTree>
    <p:extLst>
      <p:ext uri="{BB962C8B-B14F-4D97-AF65-F5344CB8AC3E}">
        <p14:creationId xmlns:p14="http://schemas.microsoft.com/office/powerpoint/2010/main" val="29529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automation system in Windows is called Task Scheduler</a:t>
            </a:r>
          </a:p>
          <a:p>
            <a:r>
              <a:rPr lang="en-GB" dirty="0"/>
              <a:t>Windows makes extensive internal use of the Task Scheduler</a:t>
            </a:r>
          </a:p>
          <a:p>
            <a:r>
              <a:rPr lang="en-GB" dirty="0"/>
              <a:t>But it is also available to the end user (providing appropriate permissions are set)</a:t>
            </a:r>
          </a:p>
          <a:p>
            <a:r>
              <a:rPr lang="en-GB" dirty="0"/>
              <a:t>It has a GUI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9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Breaking the overall process down into :</a:t>
            </a:r>
          </a:p>
          <a:p>
            <a:endParaRPr lang="en-GB" dirty="0"/>
          </a:p>
          <a:p>
            <a:pPr lvl="1"/>
            <a:r>
              <a:rPr lang="en-GB" dirty="0"/>
              <a:t>Collection </a:t>
            </a:r>
          </a:p>
          <a:p>
            <a:pPr lvl="1"/>
            <a:r>
              <a:rPr lang="en-GB" dirty="0"/>
              <a:t>Storage</a:t>
            </a:r>
          </a:p>
          <a:p>
            <a:pPr lvl="1"/>
            <a:r>
              <a:rPr lang="en-GB" dirty="0"/>
              <a:t>and Processing</a:t>
            </a:r>
          </a:p>
          <a:p>
            <a:endParaRPr lang="en-GB" dirty="0"/>
          </a:p>
          <a:p>
            <a:r>
              <a:rPr lang="en-GB" dirty="0"/>
              <a:t>We give ourselves options as to processing environments and to how we can accumulate data over time</a:t>
            </a:r>
          </a:p>
        </p:txBody>
      </p:sp>
    </p:spTree>
    <p:extLst>
      <p:ext uri="{BB962C8B-B14F-4D97-AF65-F5344CB8AC3E}">
        <p14:creationId xmlns:p14="http://schemas.microsoft.com/office/powerpoint/2010/main" val="4203859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Scheduler GUI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588224" cy="42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5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left-hand pane is a directory tree of folders</a:t>
            </a:r>
          </a:p>
          <a:p>
            <a:pPr lvl="1"/>
            <a:r>
              <a:rPr lang="en-GB" dirty="0"/>
              <a:t>You can create your own folders</a:t>
            </a:r>
          </a:p>
          <a:p>
            <a:r>
              <a:rPr lang="en-GB" dirty="0"/>
              <a:t>The centre section provides information on the item currently selected</a:t>
            </a:r>
          </a:p>
          <a:p>
            <a:pPr lvl="1"/>
            <a:r>
              <a:rPr lang="en-GB" dirty="0"/>
              <a:t>In this Windows 10 system there are currently 216 active tasks</a:t>
            </a:r>
          </a:p>
          <a:p>
            <a:pPr lvl="1"/>
            <a:r>
              <a:rPr lang="en-GB" dirty="0"/>
              <a:t>Installed applications may add tasks to regularly check for updates.</a:t>
            </a:r>
          </a:p>
          <a:p>
            <a:r>
              <a:rPr lang="en-GB" dirty="0"/>
              <a:t>The right-hand pane provides a list of commands</a:t>
            </a:r>
          </a:p>
          <a:p>
            <a:pPr lvl="1"/>
            <a:r>
              <a:rPr lang="en-GB" dirty="0"/>
              <a:t>We want to create a new task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61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  <a:p>
            <a:pPr lvl="1"/>
            <a:r>
              <a:rPr lang="en-GB" dirty="0"/>
              <a:t>Have a notepad file open </a:t>
            </a:r>
            <a:r>
              <a:rPr lang="en-GB" dirty="0" err="1"/>
              <a:t>everytime</a:t>
            </a:r>
            <a:r>
              <a:rPr lang="en-GB" dirty="0"/>
              <a:t> the user logs in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notepad file called Log.txt on the desktop and write .LOG into the first line and save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Open Task Scheduler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folder under the Windows folder with your name and select it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new task to open the Log.txt file </a:t>
            </a:r>
            <a:r>
              <a:rPr lang="en-GB" dirty="0" err="1"/>
              <a:t>everytime</a:t>
            </a:r>
            <a:r>
              <a:rPr lang="en-GB" dirty="0"/>
              <a:t> you </a:t>
            </a:r>
            <a:r>
              <a:rPr lang="en-GB"/>
              <a:t>log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875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Linux system the automation process is known as CRON</a:t>
            </a:r>
          </a:p>
          <a:p>
            <a:r>
              <a:rPr lang="en-GB" dirty="0"/>
              <a:t>Details of the tasks to be run are in a file called the crontab.</a:t>
            </a:r>
          </a:p>
          <a:p>
            <a:r>
              <a:rPr lang="en-GB" dirty="0"/>
              <a:t>There is a systemwide crontab, but each user can make use of their own personal crontab</a:t>
            </a:r>
          </a:p>
          <a:p>
            <a:r>
              <a:rPr lang="en-GB" dirty="0"/>
              <a:t>The formatting of the lines in the crontab is critical</a:t>
            </a:r>
          </a:p>
          <a:p>
            <a:r>
              <a:rPr lang="en-GB" dirty="0"/>
              <a:t>You edit the crontab file with the command:</a:t>
            </a:r>
          </a:p>
          <a:p>
            <a:pPr marL="457200" lvl="1" indent="0">
              <a:buNone/>
            </a:pPr>
            <a:r>
              <a:rPr lang="en-GB" dirty="0"/>
              <a:t>crontab –e</a:t>
            </a:r>
          </a:p>
          <a:p>
            <a:pPr marL="400050"/>
            <a:r>
              <a:rPr lang="en-GB" dirty="0"/>
              <a:t>This either opens the existing crontab or creates a new one	</a:t>
            </a:r>
          </a:p>
        </p:txBody>
      </p:sp>
    </p:spTree>
    <p:extLst>
      <p:ext uri="{BB962C8B-B14F-4D97-AF65-F5344CB8AC3E}">
        <p14:creationId xmlns:p14="http://schemas.microsoft.com/office/powerpoint/2010/main" val="96506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crontab file is opened in your choice of editor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12074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5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default crontab file includes instructions as to how to complete a line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Only the highlighted line has been added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8912"/>
            <a:ext cx="5441152" cy="3490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5229200"/>
            <a:ext cx="2808312" cy="2160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line indicates that the program hw.py in the folder /home/peter should be run at 00,12, 24, 36 and 48 minute of every hour of every day – forever!</a:t>
            </a:r>
          </a:p>
          <a:p>
            <a:r>
              <a:rPr lang="en-GB" dirty="0"/>
              <a:t>The program hw.py is very simple – writing a timestamp string to the file hw.txt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645023"/>
            <a:ext cx="5832648" cy="30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1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- Linux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1204286"/>
            <a:ext cx="7080665" cy="53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0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</a:t>
            </a:r>
            <a:r>
              <a:rPr lang="en-GB"/>
              <a:t>- summary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Automation is useful for any kind of timed event which s repetitive on a known schedule.</a:t>
            </a:r>
          </a:p>
          <a:p>
            <a:r>
              <a:rPr lang="en-GB" dirty="0"/>
              <a:t>It can be used to accumulate data from sources where the available data changes on a regular basis</a:t>
            </a:r>
          </a:p>
          <a:p>
            <a:pPr lvl="1"/>
            <a:r>
              <a:rPr lang="en-GB" dirty="0"/>
              <a:t>Stock market</a:t>
            </a:r>
          </a:p>
          <a:p>
            <a:pPr lvl="1"/>
            <a:r>
              <a:rPr lang="en-GB" dirty="0"/>
              <a:t>Weather</a:t>
            </a:r>
          </a:p>
          <a:p>
            <a:pPr lvl="1"/>
            <a:r>
              <a:rPr lang="en-GB" dirty="0"/>
              <a:t>Tweets</a:t>
            </a:r>
          </a:p>
          <a:p>
            <a:r>
              <a:rPr lang="en-GB" dirty="0"/>
              <a:t>You can construct simple workflows with one automated task being dependent an another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one task selects a trending search term in twitter daily and another collects tweets based on that at hourly intervals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88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7544" y="1484784"/>
            <a:ext cx="5040313" cy="576064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68313" y="2348880"/>
            <a:ext cx="5040312" cy="5762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Peter Smyth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68312" y="3212976"/>
            <a:ext cx="6119911" cy="230425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linkClick r:id="rId3"/>
              </a:rPr>
              <a:t>Peter.smyth@manchester.ac.uk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Cathie Marsh Institute (CMI)  (</a:t>
            </a:r>
            <a:r>
              <a:rPr lang="en-GB" dirty="0">
                <a:hlinkClick r:id="rId4"/>
              </a:rPr>
              <a:t>www.cmist.manchester.ac.uk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004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3616" y="1628800"/>
            <a:ext cx="561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Getting data from the Internet using APIs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Accumulating data in a file or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276057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APIs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632" y="1196752"/>
            <a:ext cx="5763552" cy="393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Description of an API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Examples of APIs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Finding and using API documentation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Browser based Demo of API usage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Code based demo of using an API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00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Wikipedia - API Definition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 is a set of routines, protocols and tools for building software applications</a:t>
            </a:r>
          </a:p>
          <a:p>
            <a:r>
              <a:rPr lang="en-GB" dirty="0"/>
              <a:t>It expresses a software component in terms of its </a:t>
            </a:r>
            <a:r>
              <a:rPr lang="en-GB" b="1" dirty="0"/>
              <a:t>operations, inputs, outputs </a:t>
            </a:r>
            <a:r>
              <a:rPr lang="en-GB" dirty="0"/>
              <a:t>and underlying types</a:t>
            </a:r>
          </a:p>
          <a:p>
            <a:r>
              <a:rPr lang="en-GB" dirty="0"/>
              <a:t>An API defines functionalities that are independent of their respective implementations</a:t>
            </a:r>
          </a:p>
          <a:p>
            <a:r>
              <a:rPr lang="en-GB" dirty="0"/>
              <a:t>A programmer can use the API to build an application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An API hides the complexity of implementation</a:t>
            </a:r>
          </a:p>
          <a:p>
            <a:pPr marL="0" indent="0">
              <a:buNone/>
            </a:pPr>
            <a:r>
              <a:rPr lang="en-GB" i="1" dirty="0"/>
              <a:t>Using an API allows the implementation to change, without affecting users</a:t>
            </a:r>
          </a:p>
        </p:txBody>
      </p:sp>
    </p:spTree>
    <p:extLst>
      <p:ext uri="{BB962C8B-B14F-4D97-AF65-F5344CB8AC3E}">
        <p14:creationId xmlns:p14="http://schemas.microsoft.com/office/powerpoint/2010/main" val="7227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is a one off question and answer session</a:t>
            </a:r>
          </a:p>
          <a:p>
            <a:endParaRPr lang="en-GB" dirty="0"/>
          </a:p>
          <a:p>
            <a:r>
              <a:rPr lang="en-GB" dirty="0"/>
              <a:t>You ask a question</a:t>
            </a:r>
          </a:p>
          <a:p>
            <a:r>
              <a:rPr lang="en-GB" dirty="0"/>
              <a:t>The </a:t>
            </a:r>
            <a:r>
              <a:rPr lang="en-GB" dirty="0" err="1"/>
              <a:t>Webservice</a:t>
            </a:r>
            <a:r>
              <a:rPr lang="en-GB" dirty="0"/>
              <a:t> sends you an answer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5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12327</TotalTime>
  <Words>3231</Words>
  <Application>Microsoft Office PowerPoint</Application>
  <PresentationFormat>On-screen Show (4:3)</PresentationFormat>
  <Paragraphs>409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Museo 500</vt:lpstr>
      <vt:lpstr>Courier New</vt:lpstr>
      <vt:lpstr>Arial</vt:lpstr>
      <vt:lpstr>Museo Sans 500</vt:lpstr>
      <vt:lpstr>ukds arial</vt:lpstr>
      <vt:lpstr>Collecting and storing data from Internet-based sources</vt:lpstr>
      <vt:lpstr>Workshop materials</vt:lpstr>
      <vt:lpstr>PowerPoint Presentation</vt:lpstr>
      <vt:lpstr>Overview </vt:lpstr>
      <vt:lpstr>Overview</vt:lpstr>
      <vt:lpstr>PowerPoint Presentation</vt:lpstr>
      <vt:lpstr>PowerPoint Presentation</vt:lpstr>
      <vt:lpstr>Wikipedia - API Definition</vt:lpstr>
      <vt:lpstr>What is an API?</vt:lpstr>
      <vt:lpstr>Why do we want to use an API?</vt:lpstr>
      <vt:lpstr>Scenario – Research Question</vt:lpstr>
      <vt:lpstr>Q &amp; A   - in human terms</vt:lpstr>
      <vt:lpstr>Q &amp; A   - in API terms</vt:lpstr>
      <vt:lpstr>Generic API</vt:lpstr>
      <vt:lpstr>Who needs to know what?</vt:lpstr>
      <vt:lpstr>Who doesn’t need to know what?</vt:lpstr>
      <vt:lpstr>Who has an API ?  - Some examples</vt:lpstr>
      <vt:lpstr>Finding APIs </vt:lpstr>
      <vt:lpstr>Definitions</vt:lpstr>
      <vt:lpstr>JSON - Definition</vt:lpstr>
      <vt:lpstr>An example of simple JSON </vt:lpstr>
      <vt:lpstr>An example of complex JSON</vt:lpstr>
      <vt:lpstr>An example of complex JSON</vt:lpstr>
      <vt:lpstr>Demonstration – Getting a Tweet</vt:lpstr>
      <vt:lpstr>Recap - How do you use an API? </vt:lpstr>
      <vt:lpstr>API Documentation</vt:lpstr>
      <vt:lpstr>API Documentation</vt:lpstr>
      <vt:lpstr>Demonstration</vt:lpstr>
      <vt:lpstr>Demonstration</vt:lpstr>
      <vt:lpstr>Demonstration -  metoffice.py</vt:lpstr>
      <vt:lpstr>Q &amp; A   - in API terms</vt:lpstr>
      <vt:lpstr>Twitter Examples</vt:lpstr>
      <vt:lpstr>Demonstration – ws_twitter_search.py</vt:lpstr>
      <vt:lpstr>Demonstration – ws_twitter.py</vt:lpstr>
      <vt:lpstr>Exercise</vt:lpstr>
      <vt:lpstr>PowerPoint Presentation</vt:lpstr>
      <vt:lpstr>Storing data</vt:lpstr>
      <vt:lpstr>Storing Data</vt:lpstr>
      <vt:lpstr>Storing Data</vt:lpstr>
      <vt:lpstr>Database Options</vt:lpstr>
      <vt:lpstr>Storing Data - Demonstrations</vt:lpstr>
      <vt:lpstr>Storing Data </vt:lpstr>
      <vt:lpstr>Storing Data</vt:lpstr>
      <vt:lpstr>Exercise</vt:lpstr>
      <vt:lpstr>PowerPoint Presentation</vt:lpstr>
      <vt:lpstr>Reminder – Research Question</vt:lpstr>
      <vt:lpstr>What is involved?</vt:lpstr>
      <vt:lpstr>Automating processes</vt:lpstr>
      <vt:lpstr>Automation - Windows</vt:lpstr>
      <vt:lpstr>Automation - Windows</vt:lpstr>
      <vt:lpstr>Automation - Windows</vt:lpstr>
      <vt:lpstr>Automation - Windows</vt:lpstr>
      <vt:lpstr>Automation - Linux</vt:lpstr>
      <vt:lpstr>Automation - Linux</vt:lpstr>
      <vt:lpstr>Automation - Linux</vt:lpstr>
      <vt:lpstr>Automation - Linux</vt:lpstr>
      <vt:lpstr>Automation - Linux</vt:lpstr>
      <vt:lpstr>Automation -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493</cp:revision>
  <cp:lastPrinted>2016-02-22T13:48:56Z</cp:lastPrinted>
  <dcterms:created xsi:type="dcterms:W3CDTF">2013-01-21T11:20:54Z</dcterms:created>
  <dcterms:modified xsi:type="dcterms:W3CDTF">2018-06-06T16:38:45Z</dcterms:modified>
</cp:coreProperties>
</file>